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D04463-3397-49BB-AD4E-E07B3FB43AAE}" type="datetimeFigureOut">
              <a:rPr lang="en-IN" smtClean="0"/>
              <a:t>02-06-2022</a:t>
            </a:fld>
            <a:endParaRPr lang="en-IN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BAEFD4-038E-4D2C-BEC7-0F23D458C2AD}" type="slidenum">
              <a:rPr lang="en-IN" smtClean="0"/>
              <a:t>‹#›</a:t>
            </a:fld>
            <a:endParaRPr lang="en-IN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4463-3397-49BB-AD4E-E07B3FB43AAE}" type="datetimeFigureOut">
              <a:rPr lang="en-IN" smtClean="0"/>
              <a:t>02-06-2022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EFD4-038E-4D2C-BEC7-0F23D458C2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4463-3397-49BB-AD4E-E07B3FB43AAE}" type="datetimeFigureOut">
              <a:rPr lang="en-IN" smtClean="0"/>
              <a:t>02-06-2022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EFD4-038E-4D2C-BEC7-0F23D458C2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4463-3397-49BB-AD4E-E07B3FB43AAE}" type="datetimeFigureOut">
              <a:rPr lang="en-IN" smtClean="0"/>
              <a:t>02-06-2022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EFD4-038E-4D2C-BEC7-0F23D458C2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4463-3397-49BB-AD4E-E07B3FB43AAE}" type="datetimeFigureOut">
              <a:rPr lang="en-IN" smtClean="0"/>
              <a:t>02-06-2022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EFD4-038E-4D2C-BEC7-0F23D458C2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4463-3397-49BB-AD4E-E07B3FB43AAE}" type="datetimeFigureOut">
              <a:rPr lang="en-IN" smtClean="0"/>
              <a:t>02-06-2022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EFD4-038E-4D2C-BEC7-0F23D458C2AD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4463-3397-49BB-AD4E-E07B3FB43AAE}" type="datetimeFigureOut">
              <a:rPr lang="en-IN" smtClean="0"/>
              <a:t>02-06-2022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EFD4-038E-4D2C-BEC7-0F23D458C2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4463-3397-49BB-AD4E-E07B3FB43AAE}" type="datetimeFigureOut">
              <a:rPr lang="en-IN" smtClean="0"/>
              <a:t>02-06-2022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EFD4-038E-4D2C-BEC7-0F23D458C2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4463-3397-49BB-AD4E-E07B3FB43AAE}" type="datetimeFigureOut">
              <a:rPr lang="en-IN" smtClean="0"/>
              <a:t>02-06-2022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EFD4-038E-4D2C-BEC7-0F23D458C2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4463-3397-49BB-AD4E-E07B3FB43AAE}" type="datetimeFigureOut">
              <a:rPr lang="en-IN" smtClean="0"/>
              <a:t>02-06-2022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EFD4-038E-4D2C-BEC7-0F23D458C2AD}" type="slidenum">
              <a:rPr lang="en-IN" smtClean="0"/>
              <a:t>‹#›</a:t>
            </a:fld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4463-3397-49BB-AD4E-E07B3FB43AAE}" type="datetimeFigureOut">
              <a:rPr lang="en-IN" smtClean="0"/>
              <a:t>02-06-2022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EFD4-038E-4D2C-BEC7-0F23D458C2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D04463-3397-49BB-AD4E-E07B3FB43AAE}" type="datetimeFigureOut">
              <a:rPr lang="en-IN" smtClean="0"/>
              <a:t>02-06-2022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BAEFD4-038E-4D2C-BEC7-0F23D458C2A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line.com/health/normal-hemoglobin-levels" TargetMode="External"/><Relationship Id="rId2" Type="http://schemas.openxmlformats.org/officeDocument/2006/relationships/hyperlink" Target="https://www.healthline.com/health/anemi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ealthline.com/health/brittle-nails" TargetMode="External"/><Relationship Id="rId3" Type="http://schemas.openxmlformats.org/officeDocument/2006/relationships/hyperlink" Target="https://www.healthline.com/health/paleness" TargetMode="External"/><Relationship Id="rId7" Type="http://schemas.openxmlformats.org/officeDocument/2006/relationships/hyperlink" Target="https://www.healthline.com/health/arrhythmia/symptoms" TargetMode="External"/><Relationship Id="rId2" Type="http://schemas.openxmlformats.org/officeDocument/2006/relationships/hyperlink" Target="https://www.healthline.com/health/paresthes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althline.com/health/tongue-problems" TargetMode="External"/><Relationship Id="rId5" Type="http://schemas.openxmlformats.org/officeDocument/2006/relationships/hyperlink" Target="https://www.healthline.com/health/dizziness" TargetMode="External"/><Relationship Id="rId4" Type="http://schemas.openxmlformats.org/officeDocument/2006/relationships/hyperlink" Target="https://www.healthline.com/health/what-does-shortness-of-breath-feel-like" TargetMode="External"/><Relationship Id="rId9" Type="http://schemas.openxmlformats.org/officeDocument/2006/relationships/hyperlink" Target="https://www.healthline.com/health/headache/anemia-and-headach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line.com/health/pregnancy/premature-infa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IRON DEFICIENCY ANEMIA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By</a:t>
            </a:r>
          </a:p>
          <a:p>
            <a:r>
              <a:rPr lang="en-IN" dirty="0" err="1" smtClean="0"/>
              <a:t>Swarnakshi</a:t>
            </a:r>
            <a:r>
              <a:rPr lang="en-IN" dirty="0" smtClean="0"/>
              <a:t> </a:t>
            </a:r>
            <a:r>
              <a:rPr lang="en-IN" dirty="0" err="1" smtClean="0"/>
              <a:t>Upadhyay</a:t>
            </a:r>
            <a:endParaRPr lang="en-IN" dirty="0" smtClean="0"/>
          </a:p>
          <a:p>
            <a:r>
              <a:rPr lang="en-IN" dirty="0" smtClean="0"/>
              <a:t>Assistant Professor</a:t>
            </a:r>
          </a:p>
          <a:p>
            <a:r>
              <a:rPr lang="en-IN" dirty="0" smtClean="0"/>
              <a:t>School of Pharmaceutical Sciences, CSJM University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73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DEFINITION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err="1">
                <a:hlinkClick r:id="rId2"/>
              </a:rPr>
              <a:t>Anemia</a:t>
            </a:r>
            <a:r>
              <a:rPr lang="en-IN" dirty="0"/>
              <a:t> occurs when you have a decreased level of </a:t>
            </a:r>
            <a:r>
              <a:rPr lang="en-IN" dirty="0" err="1"/>
              <a:t>hemoglobin</a:t>
            </a:r>
            <a:r>
              <a:rPr lang="en-IN" dirty="0"/>
              <a:t> in your red blood cells (RBCs). </a:t>
            </a:r>
            <a:r>
              <a:rPr lang="en-IN" dirty="0" err="1"/>
              <a:t>Hemoglobin</a:t>
            </a:r>
            <a:r>
              <a:rPr lang="en-IN" dirty="0"/>
              <a:t> is the protein in your RBCs that’s responsible for carrying oxygen to your tissues</a:t>
            </a:r>
            <a:r>
              <a:rPr lang="en-IN" dirty="0" smtClean="0"/>
              <a:t>.</a:t>
            </a:r>
          </a:p>
          <a:p>
            <a:r>
              <a:rPr lang="en-I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Iron-deficiency </a:t>
            </a:r>
            <a:r>
              <a:rPr lang="en-I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anemia</a:t>
            </a:r>
            <a:r>
              <a:rPr lang="en-I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IN" dirty="0"/>
              <a:t>is the most common type of </a:t>
            </a:r>
            <a:r>
              <a:rPr lang="en-IN" dirty="0" err="1"/>
              <a:t>anemia</a:t>
            </a:r>
            <a:r>
              <a:rPr lang="en-IN" dirty="0"/>
              <a:t>. It occurs when your body doesn’t have enough iron, which your body needs to make </a:t>
            </a:r>
            <a:r>
              <a:rPr lang="en-IN" dirty="0" err="1">
                <a:hlinkClick r:id="rId3"/>
              </a:rPr>
              <a:t>hemoglobin</a:t>
            </a:r>
            <a:r>
              <a:rPr lang="en-IN" dirty="0"/>
              <a:t>. When there isn’t enough iron in your blood, the rest of your body can’t get the amount of oxygen it needs.</a:t>
            </a:r>
          </a:p>
        </p:txBody>
      </p:sp>
    </p:spTree>
    <p:extLst>
      <p:ext uri="{BB962C8B-B14F-4D97-AF65-F5344CB8AC3E}">
        <p14:creationId xmlns:p14="http://schemas.microsoft.com/office/powerpoint/2010/main" val="418227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SYMPTOMS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>
                <a:hlinkClick r:id="rId2"/>
              </a:rPr>
              <a:t>general fatigue</a:t>
            </a:r>
            <a:endParaRPr lang="en-IN" dirty="0"/>
          </a:p>
          <a:p>
            <a:r>
              <a:rPr lang="en-IN" dirty="0"/>
              <a:t>weakness</a:t>
            </a:r>
          </a:p>
          <a:p>
            <a:r>
              <a:rPr lang="en-IN" dirty="0">
                <a:hlinkClick r:id="rId3"/>
              </a:rPr>
              <a:t>pale skin</a:t>
            </a:r>
            <a:endParaRPr lang="en-IN" dirty="0"/>
          </a:p>
          <a:p>
            <a:r>
              <a:rPr lang="en-IN" dirty="0">
                <a:hlinkClick r:id="rId4"/>
              </a:rPr>
              <a:t>shortness of breath</a:t>
            </a:r>
            <a:endParaRPr lang="en-IN" dirty="0"/>
          </a:p>
          <a:p>
            <a:r>
              <a:rPr lang="en-IN" dirty="0">
                <a:hlinkClick r:id="rId5"/>
              </a:rPr>
              <a:t>dizziness</a:t>
            </a:r>
            <a:endParaRPr lang="en-IN" dirty="0"/>
          </a:p>
          <a:p>
            <a:r>
              <a:rPr lang="en-IN" dirty="0"/>
              <a:t>strange cravings to eat items with no nutritional value</a:t>
            </a:r>
          </a:p>
          <a:p>
            <a:r>
              <a:rPr lang="en-IN" dirty="0">
                <a:hlinkClick r:id="rId2"/>
              </a:rPr>
              <a:t>a tingling or crawling feeling in the legs</a:t>
            </a:r>
            <a:endParaRPr lang="en-IN" dirty="0"/>
          </a:p>
          <a:p>
            <a:r>
              <a:rPr lang="en-IN" dirty="0">
                <a:hlinkClick r:id="rId6"/>
              </a:rPr>
              <a:t>tongue swelling</a:t>
            </a:r>
            <a:r>
              <a:rPr lang="en-IN" dirty="0"/>
              <a:t> or soreness</a:t>
            </a:r>
          </a:p>
          <a:p>
            <a:r>
              <a:rPr lang="en-IN" dirty="0"/>
              <a:t>cold hands and feet</a:t>
            </a:r>
          </a:p>
          <a:p>
            <a:r>
              <a:rPr lang="en-IN" dirty="0"/>
              <a:t>fast or </a:t>
            </a:r>
            <a:r>
              <a:rPr lang="en-IN" dirty="0">
                <a:hlinkClick r:id="rId7"/>
              </a:rPr>
              <a:t>irregular heartbeat</a:t>
            </a:r>
            <a:endParaRPr lang="en-IN" dirty="0"/>
          </a:p>
          <a:p>
            <a:r>
              <a:rPr lang="en-IN" dirty="0">
                <a:hlinkClick r:id="rId8"/>
              </a:rPr>
              <a:t>brittle nails</a:t>
            </a:r>
            <a:endParaRPr lang="en-IN" dirty="0"/>
          </a:p>
          <a:p>
            <a:r>
              <a:rPr lang="en-IN" dirty="0">
                <a:hlinkClick r:id="rId9"/>
              </a:rPr>
              <a:t>headaches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98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CAUSES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Inadequate iron intake</a:t>
            </a:r>
          </a:p>
          <a:p>
            <a:r>
              <a:rPr lang="en-IN" b="1" dirty="0"/>
              <a:t>Pregnancy or blood loss due to menstruation</a:t>
            </a:r>
          </a:p>
          <a:p>
            <a:r>
              <a:rPr lang="en-IN" b="1" dirty="0"/>
              <a:t>Internal bleeding</a:t>
            </a:r>
          </a:p>
          <a:p>
            <a:r>
              <a:rPr lang="en-IN" b="1" dirty="0"/>
              <a:t>Inability to absorb iron</a:t>
            </a:r>
          </a:p>
          <a:p>
            <a:r>
              <a:rPr lang="en-IN" b="1" dirty="0"/>
              <a:t>Endometriosis</a:t>
            </a:r>
          </a:p>
          <a:p>
            <a:r>
              <a:rPr lang="en-IN" b="1" dirty="0"/>
              <a:t>Genetics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814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RISK FACTORS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women of childbearing age</a:t>
            </a:r>
          </a:p>
          <a:p>
            <a:r>
              <a:rPr lang="en-IN" dirty="0"/>
              <a:t>pregnant women</a:t>
            </a:r>
          </a:p>
          <a:p>
            <a:r>
              <a:rPr lang="en-IN" dirty="0"/>
              <a:t>people with poor diets</a:t>
            </a:r>
          </a:p>
          <a:p>
            <a:r>
              <a:rPr lang="en-IN" dirty="0"/>
              <a:t>people who donate blood frequently</a:t>
            </a:r>
          </a:p>
          <a:p>
            <a:r>
              <a:rPr lang="en-IN" dirty="0"/>
              <a:t>infants and children, especially those </a:t>
            </a:r>
            <a:r>
              <a:rPr lang="en-IN" dirty="0">
                <a:hlinkClick r:id="rId2"/>
              </a:rPr>
              <a:t>born prematurely</a:t>
            </a:r>
            <a:r>
              <a:rPr lang="en-IN" dirty="0"/>
              <a:t> or experiencing a growth spurt</a:t>
            </a:r>
          </a:p>
          <a:p>
            <a:r>
              <a:rPr lang="en-IN" dirty="0"/>
              <a:t>vegetarians who don’t replace meat with another iron-rich food</a:t>
            </a:r>
          </a:p>
          <a:p>
            <a:r>
              <a:rPr lang="en-IN" dirty="0"/>
              <a:t>teenagers who have a greater need for iron in periods of rapid growth</a:t>
            </a:r>
          </a:p>
          <a:p>
            <a:r>
              <a:rPr lang="en-IN" dirty="0"/>
              <a:t>adults over age 65</a:t>
            </a:r>
          </a:p>
          <a:p>
            <a:r>
              <a:rPr lang="en-IN" dirty="0"/>
              <a:t>people exposed to lead in their environment or water</a:t>
            </a:r>
          </a:p>
          <a:p>
            <a:r>
              <a:rPr lang="en-IN" dirty="0"/>
              <a:t>high performance and endurance athletes like marathon </a:t>
            </a:r>
            <a:r>
              <a:rPr lang="en-IN" dirty="0" smtClean="0"/>
              <a:t>runners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769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PATHOPHYSIOLOGY</a:t>
            </a:r>
            <a:endParaRPr lang="en-IN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940" y="2324100"/>
            <a:ext cx="6043133" cy="3508375"/>
          </a:xfrm>
        </p:spPr>
      </p:pic>
    </p:spTree>
    <p:extLst>
      <p:ext uri="{BB962C8B-B14F-4D97-AF65-F5344CB8AC3E}">
        <p14:creationId xmlns:p14="http://schemas.microsoft.com/office/powerpoint/2010/main" val="25890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COMPLICATIONS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Rapid or irregular heartbeat</a:t>
            </a:r>
          </a:p>
          <a:p>
            <a:r>
              <a:rPr lang="en-IN" b="1" dirty="0"/>
              <a:t>Pregnancy complications</a:t>
            </a:r>
          </a:p>
          <a:p>
            <a:r>
              <a:rPr lang="en-IN" b="1" dirty="0"/>
              <a:t>Delayed growth in infants and children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8580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83</TotalTime>
  <Words>102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IRON DEFICIENCY ANEMIA</vt:lpstr>
      <vt:lpstr>DEFINITION</vt:lpstr>
      <vt:lpstr>SYMPTOMS</vt:lpstr>
      <vt:lpstr>CAUSES</vt:lpstr>
      <vt:lpstr>RISK FACTORS</vt:lpstr>
      <vt:lpstr>PATHOPHYSIOLOGY</vt:lpstr>
      <vt:lpstr>COMPLICATIONS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C TRIPATHI</dc:creator>
  <cp:lastModifiedBy>R C TRIPATHI</cp:lastModifiedBy>
  <cp:revision>4</cp:revision>
  <dcterms:created xsi:type="dcterms:W3CDTF">2022-06-02T06:11:58Z</dcterms:created>
  <dcterms:modified xsi:type="dcterms:W3CDTF">2022-06-02T07:35:39Z</dcterms:modified>
</cp:coreProperties>
</file>