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0" r:id="rId2"/>
    <p:sldId id="361" r:id="rId3"/>
    <p:sldId id="363" r:id="rId4"/>
    <p:sldId id="362" r:id="rId5"/>
    <p:sldId id="334" r:id="rId6"/>
    <p:sldId id="335" r:id="rId7"/>
    <p:sldId id="371" r:id="rId8"/>
    <p:sldId id="372" r:id="rId9"/>
    <p:sldId id="373" r:id="rId10"/>
    <p:sldId id="370" r:id="rId11"/>
    <p:sldId id="369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4" r:id="rId29"/>
    <p:sldId id="353" r:id="rId30"/>
    <p:sldId id="355" r:id="rId3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0000"/>
    <a:srgbClr val="006699"/>
    <a:srgbClr val="0000FF"/>
    <a:srgbClr val="0066FF"/>
    <a:srgbClr val="DD0111"/>
    <a:srgbClr val="990033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567" autoAdjust="0"/>
    <p:restoredTop sz="94649" autoAdjust="0"/>
  </p:normalViewPr>
  <p:slideViewPr>
    <p:cSldViewPr snapToGrid="0">
      <p:cViewPr varScale="1">
        <p:scale>
          <a:sx n="43" d="100"/>
          <a:sy n="43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8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57B455B3-F2EA-47D7-B519-3AE1D12C3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2D2A6681-13CC-43DF-A239-E4E532FB5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E81CF-98FC-4E1C-8C08-89E0B6AB9212}" type="slidenum">
              <a:rPr lang="en-US"/>
              <a:pPr/>
              <a:t>1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FC053C-9AE2-41B4-963B-FCA8517CBA5A}" type="slidenum">
              <a:rPr lang="en-US"/>
              <a:pPr/>
              <a:t>10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1B8CE-5CBB-4999-AD30-B98D19DAAB4E}" type="slidenum">
              <a:rPr lang="en-US"/>
              <a:pPr/>
              <a:t>11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EDE69-9C95-45B0-B74A-178C5EB96B83}" type="slidenum">
              <a:rPr lang="en-US"/>
              <a:pPr/>
              <a:t>12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8FB98-4B0E-4E36-9E80-7067AF592CA6}" type="slidenum">
              <a:rPr lang="en-US"/>
              <a:pPr/>
              <a:t>13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489D3-7B70-4B97-81D3-7D19EC94D10D}" type="slidenum">
              <a:rPr lang="en-US"/>
              <a:pPr/>
              <a:t>14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2FF57-2F07-4FDB-8651-09026BEDF81F}" type="slidenum">
              <a:rPr lang="en-US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335F1-8E0D-4D8C-AB86-0B5134C36C3D}" type="slidenum">
              <a:rPr lang="en-US"/>
              <a:pPr/>
              <a:t>16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39669-69D6-42B6-836B-4FB6B65BA874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0C06A-F0D1-4C6F-AC7F-F094BBA9F83F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-25000" smtClean="0"/>
              <a:t>7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A29C1-ADF5-4236-851E-CF501BCD5ADF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EEB66-6E5E-4E91-B34A-153B4D0BEEC4}" type="slidenum">
              <a:rPr lang="en-US"/>
              <a:pPr/>
              <a:t>2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7B0A1-A8D5-45F5-AA40-12F5E5378584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C6232-68ED-4A6E-B2F7-7E98E34CBC77}" type="slidenum">
              <a:rPr lang="en-US"/>
              <a:pPr/>
              <a:t>21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1D045-6B2A-47B7-B204-2E7B7DAF3389}" type="slidenum">
              <a:rPr lang="en-US"/>
              <a:pPr/>
              <a:t>22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E847E-7E56-408F-9F22-27EA0DA1EC80}" type="slidenum">
              <a:rPr lang="en-US"/>
              <a:pPr/>
              <a:t>23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EF9F70-76EC-439B-B9BD-F2E6879E06C7}" type="slidenum">
              <a:rPr lang="en-US"/>
              <a:pPr/>
              <a:t>24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3A992-9D5E-47DC-A9A7-9C3F6302E03F}" type="slidenum">
              <a:rPr lang="en-US"/>
              <a:pPr/>
              <a:t>25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AA7D8-F6FD-4D47-A0B7-4A123227549A}" type="slidenum">
              <a:rPr lang="en-US"/>
              <a:pPr/>
              <a:t>26</a:t>
            </a:fld>
            <a:endParaRPr 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12235-082E-44DD-97F4-05EB51183A3C}" type="slidenum">
              <a:rPr lang="en-US"/>
              <a:pPr/>
              <a:t>27</a:t>
            </a:fld>
            <a:endParaRPr lang="en-US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167D8-7C8E-48E9-9F33-72FC058BAA1C}" type="slidenum">
              <a:rPr lang="en-US"/>
              <a:pPr/>
              <a:t>28</a:t>
            </a:fld>
            <a:endParaRPr lang="en-US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A7563-5072-4E3B-8629-F14B15D908A1}" type="slidenum">
              <a:rPr lang="en-US"/>
              <a:pPr/>
              <a:t>29</a:t>
            </a:fld>
            <a:endParaRPr lang="en-US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A89CC-B385-45A1-801F-28D446284BDE}" type="slidenum">
              <a:rPr lang="en-US"/>
              <a:pPr/>
              <a:t>3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E21CE-F1F3-4B32-BA24-04899A82EFAC}" type="slidenum">
              <a:rPr lang="en-US"/>
              <a:pPr/>
              <a:t>30</a:t>
            </a:fld>
            <a:endParaRPr lang="en-US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B1576-3B91-4B2C-AD47-71313D41F291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89F3A-8614-41D3-ABC8-B67A9E0ABD9B}" type="slidenum">
              <a:rPr lang="en-US"/>
              <a:pPr/>
              <a:t>5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9959E-7294-4E94-8464-BC9B1C37427A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82D23-0F1C-4789-9845-2A9B0301007A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DC847-22CB-4897-B04B-3FC170B36C48}" type="slidenum">
              <a:rPr lang="en-US"/>
              <a:pPr/>
              <a:t>8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A4CDE-C135-43EE-B0A6-7C32995F86C9}" type="slidenum">
              <a:rPr lang="en-US"/>
              <a:pPr/>
              <a:t>9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CS 477/677 -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ADACDD-B162-423A-9AF4-19D6BEB4E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6E6C3-5286-411F-8E0C-75FBBC7C5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09DF6-5A54-48A4-B22E-330F052D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FA74-A888-48A0-A53A-4450507C1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D773-FA25-4CAE-9636-55DEBF276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7C944-2B1D-4C33-ADCA-1CE3664FB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E6D8A-CB10-4520-B7E4-1534CC0C2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C5E65-DBD5-4D09-8D63-FF662239C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7FEE2-0D82-48DE-8476-6CD041E3D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DC16A-97E0-48F5-94CC-6655E2F78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4DCD6-68CD-4E18-8D9B-62510A0CC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9C6F8-23EC-4009-BDFD-EAAC18998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E104E-D624-4F10-B51D-77E4B12A4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2DF5003-B7CC-4777-89F2-6EA19B51E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0CE1EE-CFD4-415B-A600-CEBD0BCA65F6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Sorting Problem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b="1" smtClean="0"/>
              <a:t>Input: </a:t>
            </a:r>
          </a:p>
          <a:p>
            <a:pPr lvl="1" eaLnBrk="1" hangingPunct="1">
              <a:lnSpc>
                <a:spcPct val="200000"/>
              </a:lnSpc>
            </a:pPr>
            <a:r>
              <a:rPr lang="en-US" smtClean="0"/>
              <a:t>A sequence of </a:t>
            </a:r>
            <a:r>
              <a:rPr lang="en-US" smtClean="0">
                <a:latin typeface="Comic Sans MS" pitchFamily="66" charset="0"/>
              </a:rPr>
              <a:t>n</a:t>
            </a:r>
            <a:r>
              <a:rPr lang="en-US" i="1" smtClean="0"/>
              <a:t> </a:t>
            </a:r>
            <a:r>
              <a:rPr lang="en-US" smtClean="0"/>
              <a:t>numbers </a:t>
            </a:r>
            <a:r>
              <a:rPr lang="en-US" smtClean="0">
                <a:latin typeface="Comic Sans MS" pitchFamily="66" charset="0"/>
              </a:rPr>
              <a:t>a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, a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, . . . , a</a:t>
            </a:r>
            <a:r>
              <a:rPr lang="en-US" baseline="-25000" smtClean="0">
                <a:latin typeface="Comic Sans MS" pitchFamily="66" charset="0"/>
              </a:rPr>
              <a:t>n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b="1" smtClean="0"/>
              <a:t>Output: </a:t>
            </a:r>
          </a:p>
          <a:p>
            <a:pPr lvl="1" eaLnBrk="1" hangingPunct="1">
              <a:lnSpc>
                <a:spcPct val="200000"/>
              </a:lnSpc>
            </a:pPr>
            <a:r>
              <a:rPr lang="en-US" smtClean="0"/>
              <a:t>A permutation (reordering) </a:t>
            </a:r>
            <a:r>
              <a:rPr lang="en-US" smtClean="0">
                <a:latin typeface="Comic Sans MS" pitchFamily="66" charset="0"/>
              </a:rPr>
              <a:t>a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’, a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’, . . . , a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smtClean="0">
                <a:latin typeface="Comic Sans MS" pitchFamily="66" charset="0"/>
              </a:rPr>
              <a:t>’</a:t>
            </a:r>
            <a:r>
              <a:rPr lang="en-US" smtClean="0"/>
              <a:t> of the input sequence such that </a:t>
            </a:r>
            <a:r>
              <a:rPr lang="en-US" smtClean="0">
                <a:latin typeface="Comic Sans MS" pitchFamily="66" charset="0"/>
              </a:rPr>
              <a:t>a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’ ≤ a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’ ≤ · · · ≤ a</a:t>
            </a:r>
            <a:r>
              <a:rPr lang="en-US" baseline="-25000" smtClean="0">
                <a:latin typeface="Comic Sans MS" pitchFamily="66" charset="0"/>
              </a:rPr>
              <a:t>n</a:t>
            </a:r>
            <a:r>
              <a:rPr lang="en-US" smtClean="0">
                <a:latin typeface="Comic Sans MS" pitchFamily="66" charset="0"/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F74C2A-808E-40FE-9FC2-E4FC5DB4E19B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Sort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 l="1018" t="18683" r="5267" b="65454"/>
          <a:stretch>
            <a:fillRect/>
          </a:stretch>
        </p:blipFill>
        <p:spPr>
          <a:xfrm>
            <a:off x="1992313" y="3756025"/>
            <a:ext cx="5068887" cy="855663"/>
          </a:xfrm>
          <a:noFill/>
        </p:spPr>
      </p:pic>
      <p:sp>
        <p:nvSpPr>
          <p:cNvPr id="23557" name="Line 11"/>
          <p:cNvSpPr>
            <a:spLocks noChangeShapeType="1"/>
          </p:cNvSpPr>
          <p:nvPr/>
        </p:nvSpPr>
        <p:spPr bwMode="auto">
          <a:xfrm>
            <a:off x="3644900" y="3611563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Text Box 14"/>
          <p:cNvSpPr txBox="1">
            <a:spLocks noChangeArrowheads="1"/>
          </p:cNvSpPr>
          <p:nvPr/>
        </p:nvSpPr>
        <p:spPr bwMode="auto">
          <a:xfrm>
            <a:off x="2311400" y="1960563"/>
            <a:ext cx="4335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5      2      4      6      1      3</a:t>
            </a:r>
          </a:p>
        </p:txBody>
      </p:sp>
      <p:sp>
        <p:nvSpPr>
          <p:cNvPr id="23559" name="Text Box 15"/>
          <p:cNvSpPr txBox="1">
            <a:spLocks noChangeArrowheads="1"/>
          </p:cNvSpPr>
          <p:nvPr/>
        </p:nvSpPr>
        <p:spPr bwMode="auto">
          <a:xfrm>
            <a:off x="3867150" y="1495425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 array </a:t>
            </a:r>
          </a:p>
        </p:txBody>
      </p:sp>
      <p:sp>
        <p:nvSpPr>
          <p:cNvPr id="23560" name="Text Box 16"/>
          <p:cNvSpPr txBox="1">
            <a:spLocks noChangeArrowheads="1"/>
          </p:cNvSpPr>
          <p:nvPr/>
        </p:nvSpPr>
        <p:spPr bwMode="auto">
          <a:xfrm>
            <a:off x="1809750" y="330676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left sub-array</a:t>
            </a:r>
          </a:p>
        </p:txBody>
      </p:sp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4705350" y="3322638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right sub-array</a:t>
            </a:r>
          </a:p>
        </p:txBody>
      </p:sp>
      <p:sp>
        <p:nvSpPr>
          <p:cNvPr id="23562" name="Text Box 18"/>
          <p:cNvSpPr txBox="1">
            <a:spLocks noChangeArrowheads="1"/>
          </p:cNvSpPr>
          <p:nvPr/>
        </p:nvSpPr>
        <p:spPr bwMode="auto">
          <a:xfrm>
            <a:off x="1717675" y="2832100"/>
            <a:ext cx="572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DD0111"/>
                </a:solidFill>
              </a:rPr>
              <a:t>at each iteration, the array is divided in two sub-arrays:</a:t>
            </a:r>
          </a:p>
        </p:txBody>
      </p:sp>
      <p:sp>
        <p:nvSpPr>
          <p:cNvPr id="23563" name="Text Box 19"/>
          <p:cNvSpPr txBox="1">
            <a:spLocks noChangeArrowheads="1"/>
          </p:cNvSpPr>
          <p:nvPr/>
        </p:nvSpPr>
        <p:spPr bwMode="auto">
          <a:xfrm>
            <a:off x="2586038" y="4587875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sorted</a:t>
            </a:r>
          </a:p>
        </p:txBody>
      </p:sp>
      <p:sp>
        <p:nvSpPr>
          <p:cNvPr id="23564" name="Text Box 20"/>
          <p:cNvSpPr txBox="1">
            <a:spLocks noChangeArrowheads="1"/>
          </p:cNvSpPr>
          <p:nvPr/>
        </p:nvSpPr>
        <p:spPr bwMode="auto">
          <a:xfrm>
            <a:off x="4841875" y="449103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unsorted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7C5E08-C375-48AD-96DE-BEAAD6BB6D2E}" type="slidenum">
              <a:rPr lang="en-US"/>
              <a:pPr/>
              <a:t>11</a:t>
            </a:fld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Sort</a:t>
            </a:r>
          </a:p>
        </p:txBody>
      </p:sp>
      <p:pic>
        <p:nvPicPr>
          <p:cNvPr id="103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4" cstate="print"/>
          <a:srcRect l="1018" t="4437" r="5267" b="9506"/>
          <a:stretch>
            <a:fillRect/>
          </a:stretch>
        </p:blipFill>
        <p:spPr>
          <a:xfrm>
            <a:off x="501650" y="1552575"/>
            <a:ext cx="5068888" cy="4641850"/>
          </a:xfrm>
          <a:noFill/>
        </p:spPr>
      </p:pic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5683250" y="1290638"/>
          <a:ext cx="1989138" cy="865187"/>
        </p:xfrm>
        <a:graphic>
          <a:graphicData uri="http://schemas.openxmlformats.org/presentationml/2006/ole">
            <p:oleObj spid="_x0000_s1026" name="Paint Shop Pro Image" r:id="rId5" imgW="2526829" imgH="1395500" progId="PaintShopPro">
              <p:embed/>
            </p:oleObj>
          </a:graphicData>
        </a:graphic>
      </p:graphicFrame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5637213" y="2127250"/>
          <a:ext cx="2108200" cy="912813"/>
        </p:xfrm>
        <a:graphic>
          <a:graphicData uri="http://schemas.openxmlformats.org/presentationml/2006/ole">
            <p:oleObj spid="_x0000_s1027" name="Paint Shop Pro Image" r:id="rId6" imgW="2575610" imgH="1385741" progId="PaintShopPro">
              <p:embed/>
            </p:oleObj>
          </a:graphicData>
        </a:graphic>
      </p:graphicFrame>
      <p:graphicFrame>
        <p:nvGraphicFramePr>
          <p:cNvPr id="279559" name="Object 7"/>
          <p:cNvGraphicFramePr>
            <a:graphicFrameLocks noChangeAspect="1"/>
          </p:cNvGraphicFramePr>
          <p:nvPr/>
        </p:nvGraphicFramePr>
        <p:xfrm>
          <a:off x="5557838" y="3032125"/>
          <a:ext cx="2138362" cy="974725"/>
        </p:xfrm>
        <a:graphic>
          <a:graphicData uri="http://schemas.openxmlformats.org/presentationml/2006/ole">
            <p:oleObj spid="_x0000_s1028" name="Paint Shop Pro Image" r:id="rId7" imgW="2526829" imgH="1414634" progId="PaintShopPro">
              <p:embed/>
            </p:oleObj>
          </a:graphicData>
        </a:graphic>
      </p:graphicFrame>
      <p:graphicFrame>
        <p:nvGraphicFramePr>
          <p:cNvPr id="279560" name="Object 8"/>
          <p:cNvGraphicFramePr>
            <a:graphicFrameLocks noChangeAspect="1"/>
          </p:cNvGraphicFramePr>
          <p:nvPr/>
        </p:nvGraphicFramePr>
        <p:xfrm>
          <a:off x="5526088" y="3976688"/>
          <a:ext cx="2271712" cy="917575"/>
        </p:xfrm>
        <a:graphic>
          <a:graphicData uri="http://schemas.openxmlformats.org/presentationml/2006/ole">
            <p:oleObj spid="_x0000_s1029" name="Paint Shop Pro Image" r:id="rId8" imgW="2712195" imgH="1453659" progId="PaintShopPro">
              <p:embed/>
            </p:oleObj>
          </a:graphicData>
        </a:graphic>
      </p:graphicFrame>
      <p:graphicFrame>
        <p:nvGraphicFramePr>
          <p:cNvPr id="279561" name="Object 9"/>
          <p:cNvGraphicFramePr>
            <a:graphicFrameLocks noChangeAspect="1"/>
          </p:cNvGraphicFramePr>
          <p:nvPr/>
        </p:nvGraphicFramePr>
        <p:xfrm>
          <a:off x="5603875" y="4879975"/>
          <a:ext cx="2108200" cy="942975"/>
        </p:xfrm>
        <a:graphic>
          <a:graphicData uri="http://schemas.openxmlformats.org/presentationml/2006/ole">
            <p:oleObj spid="_x0000_s1030" name="Paint Shop Pro Image" r:id="rId9" imgW="2546341" imgH="1424390" progId="PaintShopPro">
              <p:embed/>
            </p:oleObj>
          </a:graphicData>
        </a:graphic>
      </p:graphicFrame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1298575" y="1325563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173288" y="2209800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3095625" y="29876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3919538" y="38639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4714875" y="4714875"/>
            <a:ext cx="0" cy="831850"/>
          </a:xfrm>
          <a:prstGeom prst="line">
            <a:avLst/>
          </a:prstGeom>
          <a:noFill/>
          <a:ln w="57150">
            <a:solidFill>
              <a:srgbClr val="DD011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1ED045-D4E1-4A93-806A-0BF168A7B785}" type="slidenum">
              <a:rPr lang="en-US"/>
              <a:pPr/>
              <a:t>12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INSERTION-SORT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11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INSERTION-SORT</a:t>
            </a:r>
            <a:r>
              <a:rPr lang="en-US" i="1" smtClean="0">
                <a:solidFill>
                  <a:schemeClr val="tx1"/>
                </a:solidFill>
              </a:rPr>
              <a:t>(A)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for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j ← 2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to </a:t>
            </a:r>
            <a:r>
              <a:rPr lang="en-US" smtClean="0">
                <a:solidFill>
                  <a:schemeClr val="tx1"/>
                </a:solidFill>
              </a:rPr>
              <a:t>n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do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key</a:t>
            </a:r>
            <a:r>
              <a:rPr lang="en-US" smtClean="0">
                <a:solidFill>
                  <a:schemeClr val="tx1"/>
                </a:solidFill>
              </a:rPr>
              <a:t> ←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A[ j ]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</a:t>
            </a:r>
            <a:r>
              <a:rPr lang="en-US" sz="2000" smtClean="0">
                <a:solidFill>
                  <a:schemeClr val="tx1"/>
                </a:solidFill>
              </a:rPr>
              <a:t>	      Insert </a:t>
            </a:r>
            <a:r>
              <a:rPr lang="en-US" sz="2000" smtClean="0">
                <a:solidFill>
                  <a:schemeClr val="tx1"/>
                </a:solidFill>
                <a:latin typeface="Comic Sans MS" pitchFamily="66" charset="0"/>
              </a:rPr>
              <a:t>A[ j ]</a:t>
            </a:r>
            <a:r>
              <a:rPr lang="en-US" sz="2000" smtClean="0">
                <a:solidFill>
                  <a:schemeClr val="tx1"/>
                </a:solidFill>
              </a:rPr>
              <a:t> into the sorted sequence </a:t>
            </a:r>
            <a:r>
              <a:rPr lang="en-US" sz="2000" smtClean="0">
                <a:solidFill>
                  <a:schemeClr val="tx1"/>
                </a:solidFill>
                <a:latin typeface="Comic Sans MS" pitchFamily="66" charset="0"/>
              </a:rPr>
              <a:t>A[1 . . j -1]</a:t>
            </a:r>
            <a:endParaRPr lang="en-US" sz="200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    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i ← j - 1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     while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i &gt; 0</a:t>
            </a:r>
            <a:r>
              <a:rPr lang="en-US" smtClean="0">
                <a:solidFill>
                  <a:schemeClr val="tx1"/>
                </a:solidFill>
              </a:rPr>
              <a:t> and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A[i] &gt; key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	</a:t>
            </a:r>
            <a:r>
              <a:rPr lang="en-US" b="1" smtClean="0">
                <a:solidFill>
                  <a:schemeClr val="tx1"/>
                </a:solidFill>
              </a:rPr>
              <a:t>do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A[i + 1] ← A[i]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	     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i ← i – 1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    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A[i + 1] ← key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Insertion sort – sorts the elements in place</a:t>
            </a:r>
            <a:endParaRPr lang="en-US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4686300" y="1328738"/>
            <a:ext cx="4267200" cy="762000"/>
            <a:chOff x="528" y="1392"/>
            <a:chExt cx="2688" cy="480"/>
          </a:xfrm>
        </p:grpSpPr>
        <p:grpSp>
          <p:nvGrpSpPr>
            <p:cNvPr id="24587" name="Group 5"/>
            <p:cNvGrpSpPr>
              <a:grpSpLocks/>
            </p:cNvGrpSpPr>
            <p:nvPr/>
          </p:nvGrpSpPr>
          <p:grpSpPr bwMode="auto">
            <a:xfrm>
              <a:off x="528" y="1584"/>
              <a:ext cx="2688" cy="288"/>
              <a:chOff x="528" y="1440"/>
              <a:chExt cx="2688" cy="288"/>
            </a:xfrm>
          </p:grpSpPr>
          <p:sp>
            <p:nvSpPr>
              <p:cNvPr id="24596" name="Rectangle 6"/>
              <p:cNvSpPr>
                <a:spLocks noChangeArrowheads="1"/>
              </p:cNvSpPr>
              <p:nvPr/>
            </p:nvSpPr>
            <p:spPr bwMode="auto">
              <a:xfrm>
                <a:off x="288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4597" name="Rectangle 7"/>
              <p:cNvSpPr>
                <a:spLocks noChangeArrowheads="1"/>
              </p:cNvSpPr>
              <p:nvPr/>
            </p:nvSpPr>
            <p:spPr bwMode="auto">
              <a:xfrm>
                <a:off x="254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24598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4599" name="Rectangle 9"/>
              <p:cNvSpPr>
                <a:spLocks noChangeArrowheads="1"/>
              </p:cNvSpPr>
              <p:nvPr/>
            </p:nvSpPr>
            <p:spPr bwMode="auto">
              <a:xfrm>
                <a:off x="1872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24600" name="Rectangle 10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4601" name="Rectangle 11"/>
              <p:cNvSpPr>
                <a:spLocks noChangeArrowheads="1"/>
              </p:cNvSpPr>
              <p:nvPr/>
            </p:nvSpPr>
            <p:spPr bwMode="auto">
              <a:xfrm>
                <a:off x="1200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4602" name="Rectangle 1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4603" name="Rectangle 13"/>
              <p:cNvSpPr>
                <a:spLocks noChangeArrowheads="1"/>
              </p:cNvSpPr>
              <p:nvPr/>
            </p:nvSpPr>
            <p:spPr bwMode="auto">
              <a:xfrm>
                <a:off x="528" y="144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 anchorCtr="1"/>
              <a:lstStyle/>
              <a:p>
                <a:pPr>
                  <a:spcBef>
                    <a:spcPct val="20000"/>
                  </a:spcBef>
                </a:pPr>
                <a:r>
                  <a:rPr lang="en-US" sz="2400">
                    <a:solidFill>
                      <a:schemeClr val="accent2"/>
                    </a:solidFill>
                  </a:rPr>
                  <a:t>a</a:t>
                </a:r>
                <a:r>
                  <a:rPr lang="en-US" sz="2400" baseline="-25000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4604" name="Line 14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05" name="Line 15"/>
              <p:cNvSpPr>
                <a:spLocks noChangeShapeType="1"/>
              </p:cNvSpPr>
              <p:nvPr/>
            </p:nvSpPr>
            <p:spPr bwMode="auto">
              <a:xfrm>
                <a:off x="528" y="1728"/>
                <a:ext cx="268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06" name="Line 16"/>
              <p:cNvSpPr>
                <a:spLocks noChangeShapeType="1"/>
              </p:cNvSpPr>
              <p:nvPr/>
            </p:nvSpPr>
            <p:spPr bwMode="auto">
              <a:xfrm>
                <a:off x="528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07" name="Line 17"/>
              <p:cNvSpPr>
                <a:spLocks noChangeShapeType="1"/>
              </p:cNvSpPr>
              <p:nvPr/>
            </p:nvSpPr>
            <p:spPr bwMode="auto">
              <a:xfrm>
                <a:off x="86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08" name="Line 18"/>
              <p:cNvSpPr>
                <a:spLocks noChangeShapeType="1"/>
              </p:cNvSpPr>
              <p:nvPr/>
            </p:nvSpPr>
            <p:spPr bwMode="auto">
              <a:xfrm>
                <a:off x="120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09" name="Line 19"/>
              <p:cNvSpPr>
                <a:spLocks noChangeShapeType="1"/>
              </p:cNvSpPr>
              <p:nvPr/>
            </p:nvSpPr>
            <p:spPr bwMode="auto">
              <a:xfrm>
                <a:off x="153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10" name="Line 20"/>
              <p:cNvSpPr>
                <a:spLocks noChangeShapeType="1"/>
              </p:cNvSpPr>
              <p:nvPr/>
            </p:nvSpPr>
            <p:spPr bwMode="auto">
              <a:xfrm>
                <a:off x="1872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11" name="Line 21"/>
              <p:cNvSpPr>
                <a:spLocks noChangeShapeType="1"/>
              </p:cNvSpPr>
              <p:nvPr/>
            </p:nvSpPr>
            <p:spPr bwMode="auto">
              <a:xfrm>
                <a:off x="2208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12" name="Line 22"/>
              <p:cNvSpPr>
                <a:spLocks noChangeShapeType="1"/>
              </p:cNvSpPr>
              <p:nvPr/>
            </p:nvSpPr>
            <p:spPr bwMode="auto">
              <a:xfrm>
                <a:off x="2544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13" name="Line 23"/>
              <p:cNvSpPr>
                <a:spLocks noChangeShapeType="1"/>
              </p:cNvSpPr>
              <p:nvPr/>
            </p:nvSpPr>
            <p:spPr bwMode="auto">
              <a:xfrm>
                <a:off x="2880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  <p:sp>
            <p:nvSpPr>
              <p:cNvPr id="24614" name="Line 24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0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n-US"/>
              </a:p>
            </p:txBody>
          </p:sp>
        </p:grpSp>
        <p:sp>
          <p:nvSpPr>
            <p:cNvPr id="24588" name="Text Box 25"/>
            <p:cNvSpPr txBox="1">
              <a:spLocks noChangeArrowheads="1"/>
            </p:cNvSpPr>
            <p:nvPr/>
          </p:nvSpPr>
          <p:spPr bwMode="auto">
            <a:xfrm>
              <a:off x="62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4589" name="Text Box 26"/>
            <p:cNvSpPr txBox="1">
              <a:spLocks noChangeArrowheads="1"/>
            </p:cNvSpPr>
            <p:nvPr/>
          </p:nvSpPr>
          <p:spPr bwMode="auto">
            <a:xfrm>
              <a:off x="96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4590" name="Text Box 27"/>
            <p:cNvSpPr txBox="1">
              <a:spLocks noChangeArrowheads="1"/>
            </p:cNvSpPr>
            <p:nvPr/>
          </p:nvSpPr>
          <p:spPr bwMode="auto">
            <a:xfrm>
              <a:off x="129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4591" name="Text Box 28"/>
            <p:cNvSpPr txBox="1">
              <a:spLocks noChangeArrowheads="1"/>
            </p:cNvSpPr>
            <p:nvPr/>
          </p:nvSpPr>
          <p:spPr bwMode="auto">
            <a:xfrm>
              <a:off x="1632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4592" name="Text Box 29"/>
            <p:cNvSpPr txBox="1">
              <a:spLocks noChangeArrowheads="1"/>
            </p:cNvSpPr>
            <p:nvPr/>
          </p:nvSpPr>
          <p:spPr bwMode="auto">
            <a:xfrm>
              <a:off x="1968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4593" name="Text Box 30"/>
            <p:cNvSpPr txBox="1">
              <a:spLocks noChangeArrowheads="1"/>
            </p:cNvSpPr>
            <p:nvPr/>
          </p:nvSpPr>
          <p:spPr bwMode="auto">
            <a:xfrm>
              <a:off x="2304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4594" name="Text Box 31"/>
            <p:cNvSpPr txBox="1">
              <a:spLocks noChangeArrowheads="1"/>
            </p:cNvSpPr>
            <p:nvPr/>
          </p:nvSpPr>
          <p:spPr bwMode="auto">
            <a:xfrm>
              <a:off x="264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4595" name="Text Box 32"/>
            <p:cNvSpPr txBox="1">
              <a:spLocks noChangeArrowheads="1"/>
            </p:cNvSpPr>
            <p:nvPr/>
          </p:nvSpPr>
          <p:spPr bwMode="auto">
            <a:xfrm>
              <a:off x="2976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</p:grpSp>
      <p:grpSp>
        <p:nvGrpSpPr>
          <p:cNvPr id="24582" name="Group 33"/>
          <p:cNvGrpSpPr>
            <a:grpSpLocks/>
          </p:cNvGrpSpPr>
          <p:nvPr/>
        </p:nvGrpSpPr>
        <p:grpSpPr bwMode="auto">
          <a:xfrm>
            <a:off x="5476875" y="2243138"/>
            <a:ext cx="1022350" cy="595312"/>
            <a:chOff x="3936" y="2448"/>
            <a:chExt cx="644" cy="375"/>
          </a:xfrm>
        </p:grpSpPr>
        <p:sp>
          <p:nvSpPr>
            <p:cNvPr id="24584" name="Text Box 34"/>
            <p:cNvSpPr txBox="1">
              <a:spLocks noChangeArrowheads="1"/>
            </p:cNvSpPr>
            <p:nvPr/>
          </p:nvSpPr>
          <p:spPr bwMode="auto">
            <a:xfrm>
              <a:off x="4224" y="2592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key</a:t>
              </a:r>
            </a:p>
          </p:txBody>
        </p:sp>
        <p:sp>
          <p:nvSpPr>
            <p:cNvPr id="24585" name="Line 35"/>
            <p:cNvSpPr>
              <a:spLocks noChangeShapeType="1"/>
            </p:cNvSpPr>
            <p:nvPr/>
          </p:nvSpPr>
          <p:spPr bwMode="auto">
            <a:xfrm flipH="1">
              <a:off x="3936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36"/>
            <p:cNvSpPr>
              <a:spLocks noChangeShapeType="1"/>
            </p:cNvSpPr>
            <p:nvPr/>
          </p:nvSpPr>
          <p:spPr bwMode="auto">
            <a:xfrm flipV="1">
              <a:off x="3936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3" name="AutoShape 37"/>
          <p:cNvSpPr>
            <a:spLocks noChangeArrowheads="1"/>
          </p:cNvSpPr>
          <p:nvPr/>
        </p:nvSpPr>
        <p:spPr bwMode="auto">
          <a:xfrm rot="-8014074">
            <a:off x="1583531" y="2988469"/>
            <a:ext cx="131763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B36339-B1D8-4258-A0EA-751CE1A532F2}" type="slidenum">
              <a:rPr lang="en-US"/>
              <a:pPr/>
              <a:t>13</a:t>
            </a:fld>
            <a:endParaRPr lang="en-US"/>
          </a:p>
        </p:txBody>
      </p:sp>
      <p:sp>
        <p:nvSpPr>
          <p:cNvPr id="2052" name="AutoShape 2"/>
          <p:cNvSpPr>
            <a:spLocks noChangeArrowheads="1"/>
          </p:cNvSpPr>
          <p:nvPr/>
        </p:nvSpPr>
        <p:spPr bwMode="auto">
          <a:xfrm>
            <a:off x="508000" y="1892300"/>
            <a:ext cx="2484438" cy="471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Invariant for Insertion Sort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066800"/>
            <a:ext cx="8229600" cy="5903913"/>
          </a:xfrm>
        </p:spPr>
        <p:txBody>
          <a:bodyPr/>
          <a:lstStyle/>
          <a:p>
            <a:pPr eaLnBrk="1" hangingPunct="1"/>
            <a:endParaRPr lang="en-US" sz="200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tx1"/>
                </a:solidFill>
              </a:rPr>
              <a:t>INSERTION-SORT</a:t>
            </a:r>
            <a:r>
              <a:rPr lang="en-US" sz="2400" i="1" smtClean="0">
                <a:solidFill>
                  <a:schemeClr val="tx1"/>
                </a:solidFill>
              </a:rPr>
              <a:t>(A)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	for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j ← 2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b="1" smtClean="0">
                <a:solidFill>
                  <a:schemeClr val="tx1"/>
                </a:solidFill>
              </a:rPr>
              <a:t>to </a:t>
            </a:r>
            <a:r>
              <a:rPr lang="en-US" sz="2400" smtClean="0">
                <a:solidFill>
                  <a:schemeClr val="tx1"/>
                </a:solidFill>
              </a:rPr>
              <a:t>n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		do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key</a:t>
            </a:r>
            <a:r>
              <a:rPr lang="en-US" sz="2400" smtClean="0">
                <a:solidFill>
                  <a:schemeClr val="tx1"/>
                </a:solidFill>
              </a:rPr>
              <a:t> ←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A[ j ]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</a:t>
            </a:r>
            <a:r>
              <a:rPr lang="en-US" sz="2000" smtClean="0">
                <a:solidFill>
                  <a:schemeClr val="tx1"/>
                </a:solidFill>
              </a:rPr>
              <a:t>	      Insert </a:t>
            </a:r>
            <a:r>
              <a:rPr lang="en-US" sz="2000" smtClean="0">
                <a:solidFill>
                  <a:schemeClr val="tx1"/>
                </a:solidFill>
                <a:latin typeface="Comic Sans MS" pitchFamily="66" charset="0"/>
              </a:rPr>
              <a:t>A[ j ]</a:t>
            </a:r>
            <a:r>
              <a:rPr lang="en-US" sz="2000" smtClean="0">
                <a:solidFill>
                  <a:schemeClr val="tx1"/>
                </a:solidFill>
              </a:rPr>
              <a:t> into the sorted sequence </a:t>
            </a:r>
            <a:r>
              <a:rPr lang="en-US" sz="2000" smtClean="0">
                <a:solidFill>
                  <a:schemeClr val="tx1"/>
                </a:solidFill>
                <a:latin typeface="Comic Sans MS" pitchFamily="66" charset="0"/>
              </a:rPr>
              <a:t>A[1 . . j -1]</a:t>
            </a:r>
            <a:endParaRPr lang="en-US" sz="200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    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i ← j - 1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		     while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i &gt; 0</a:t>
            </a:r>
            <a:r>
              <a:rPr lang="en-US" sz="2400" smtClean="0">
                <a:solidFill>
                  <a:schemeClr val="tx1"/>
                </a:solidFill>
              </a:rPr>
              <a:t> and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A[i] &gt; key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	</a:t>
            </a:r>
            <a:r>
              <a:rPr lang="en-US" sz="2400" b="1" smtClean="0">
                <a:solidFill>
                  <a:schemeClr val="tx1"/>
                </a:solidFill>
              </a:rPr>
              <a:t>do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A[i + 1] ← A[i]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	     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i ← i – 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    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A[i + 1] ← key</a:t>
            </a: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573088" y="5773738"/>
            <a:ext cx="757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/>
              <a:t>Invariant</a:t>
            </a:r>
            <a:r>
              <a:rPr lang="en-US" sz="2000"/>
              <a:t>: at the start of the </a:t>
            </a:r>
            <a:r>
              <a:rPr lang="en-US" sz="2000" b="1"/>
              <a:t>for</a:t>
            </a:r>
            <a:r>
              <a:rPr lang="en-US" sz="2000"/>
              <a:t> loop the elements in </a:t>
            </a:r>
            <a:r>
              <a:rPr lang="en-US" sz="2000">
                <a:latin typeface="Comic Sans MS" pitchFamily="66" charset="0"/>
              </a:rPr>
              <a:t>A[1 . . j-1] </a:t>
            </a:r>
            <a:r>
              <a:rPr lang="en-US" sz="2000"/>
              <a:t>are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2000"/>
              <a:t>in sorted order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5683250" y="1258888"/>
          <a:ext cx="2711450" cy="1454150"/>
        </p:xfrm>
        <a:graphic>
          <a:graphicData uri="http://schemas.openxmlformats.org/presentationml/2006/ole">
            <p:oleObj spid="_x0000_s2050" name="Paint Shop Pro Image" r:id="rId4" imgW="2712195" imgH="1453659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D7A436-FBB6-46B2-A7A0-5892FFCC066C}" type="slidenum">
              <a:rPr lang="en-US"/>
              <a:pPr/>
              <a:t>14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Proving Loop Invariants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5165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Proving loop invariants works like induction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 smtClean="0"/>
              <a:t>Initialization (base case):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It is true prior to the first iteration of the loop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 smtClean="0"/>
              <a:t>Maintenance (inductive step):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If it is true before an iteration of the loop, it remains true before the next iteration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b="1" smtClean="0"/>
              <a:t>Termination: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When the loop terminates, the invariant gives us a useful property that helps show that the algorithm is correct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Stop the induction when the loop 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5D8385-1135-474E-9B60-DE2879B2F2A0}" type="slidenum">
              <a:rPr lang="en-US"/>
              <a:pPr/>
              <a:t>15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Invariant for Insertion Sort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5694362" cy="483393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b="1" smtClean="0"/>
              <a:t>Initialization: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Just before the first iteration, </a:t>
            </a:r>
            <a:r>
              <a:rPr lang="en-US" smtClean="0">
                <a:latin typeface="Comic Sans MS" pitchFamily="66" charset="0"/>
              </a:rPr>
              <a:t>j = 2</a:t>
            </a:r>
            <a:r>
              <a:rPr lang="en-US" smtClean="0"/>
              <a:t>: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	</a:t>
            </a:r>
            <a:r>
              <a:rPr lang="en-US" smtClean="0"/>
              <a:t>the subarray </a:t>
            </a:r>
            <a:r>
              <a:rPr lang="en-US" smtClean="0">
                <a:latin typeface="Comic Sans MS" pitchFamily="66" charset="0"/>
              </a:rPr>
              <a:t>A[1 . . j-1]</a:t>
            </a:r>
            <a:r>
              <a:rPr lang="en-US" smtClean="0"/>
              <a:t>  = </a:t>
            </a:r>
            <a:r>
              <a:rPr lang="en-US" smtClean="0">
                <a:latin typeface="Comic Sans MS" pitchFamily="66" charset="0"/>
              </a:rPr>
              <a:t>A[1],</a:t>
            </a:r>
            <a:r>
              <a:rPr lang="en-US" smtClean="0"/>
              <a:t> (the element originally in </a:t>
            </a:r>
            <a:r>
              <a:rPr lang="en-US" smtClean="0">
                <a:latin typeface="Comic Sans MS" pitchFamily="66" charset="0"/>
              </a:rPr>
              <a:t>A[1]</a:t>
            </a:r>
            <a:r>
              <a:rPr lang="en-US" smtClean="0"/>
              <a:t>) – is sorted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065838" y="1341438"/>
          <a:ext cx="2527300" cy="1395412"/>
        </p:xfrm>
        <a:graphic>
          <a:graphicData uri="http://schemas.openxmlformats.org/presentationml/2006/ole">
            <p:oleObj spid="_x0000_s3074" name="Paint Shop Pro Image" r:id="rId4" imgW="2526829" imgH="1395500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C60AF6-0049-4C36-B612-B10A93A5005A}" type="slidenum">
              <a:rPr lang="en-US"/>
              <a:pPr/>
              <a:t>16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Invariant for Insertion Sort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378825" cy="5562600"/>
          </a:xfrm>
        </p:spPr>
        <p:txBody>
          <a:bodyPr/>
          <a:lstStyle/>
          <a:p>
            <a:pPr eaLnBrk="1" hangingPunct="1"/>
            <a:r>
              <a:rPr lang="en-US" b="1" smtClean="0"/>
              <a:t>Maintenance: 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/>
              <a:t>while </a:t>
            </a:r>
            <a:r>
              <a:rPr lang="en-US" smtClean="0"/>
              <a:t>inner loop moves </a:t>
            </a:r>
            <a:r>
              <a:rPr lang="en-US" smtClean="0">
                <a:latin typeface="Comic Sans MS" pitchFamily="66" charset="0"/>
              </a:rPr>
              <a:t>A[j -1], A[j -2], A[j -3],</a:t>
            </a:r>
            <a:r>
              <a:rPr lang="en-US" smtClean="0"/>
              <a:t> and so on, by one position to the right until the proper position for </a:t>
            </a:r>
            <a:r>
              <a:rPr lang="en-US" smtClean="0">
                <a:latin typeface="Comic Sans MS" pitchFamily="66" charset="0"/>
              </a:rPr>
              <a:t>key</a:t>
            </a:r>
            <a:r>
              <a:rPr lang="en-US" i="1" smtClean="0"/>
              <a:t> </a:t>
            </a:r>
            <a:r>
              <a:rPr lang="en-US" smtClean="0"/>
              <a:t>(which has the value that started out in </a:t>
            </a:r>
            <a:r>
              <a:rPr lang="en-US" smtClean="0">
                <a:latin typeface="Comic Sans MS" pitchFamily="66" charset="0"/>
              </a:rPr>
              <a:t>A[j]</a:t>
            </a:r>
            <a:r>
              <a:rPr lang="en-US" smtClean="0"/>
              <a:t>) is found  </a:t>
            </a:r>
          </a:p>
          <a:p>
            <a:pPr lvl="1" eaLnBrk="1" hangingPunct="1"/>
            <a:r>
              <a:rPr lang="en-US" smtClean="0"/>
              <a:t>At that point, the value of </a:t>
            </a:r>
            <a:r>
              <a:rPr lang="en-US" smtClean="0">
                <a:latin typeface="Comic Sans MS" pitchFamily="66" charset="0"/>
              </a:rPr>
              <a:t>key</a:t>
            </a:r>
            <a:r>
              <a:rPr lang="en-US" i="1" smtClean="0"/>
              <a:t> </a:t>
            </a:r>
            <a:r>
              <a:rPr lang="en-US" smtClean="0"/>
              <a:t>is placed into this position.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398713" y="4014788"/>
          <a:ext cx="2574925" cy="1385887"/>
        </p:xfrm>
        <a:graphic>
          <a:graphicData uri="http://schemas.openxmlformats.org/presentationml/2006/ole">
            <p:oleObj spid="_x0000_s4098" name="Paint Shop Pro Image" r:id="rId4" imgW="2575610" imgH="1385741" progId="PaintShopPro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065713" y="3998913"/>
          <a:ext cx="2527300" cy="1414462"/>
        </p:xfrm>
        <a:graphic>
          <a:graphicData uri="http://schemas.openxmlformats.org/presentationml/2006/ole">
            <p:oleObj spid="_x0000_s4099" name="Paint Shop Pro Image" r:id="rId5" imgW="2526829" imgH="1414634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D820A9-2B8D-4E9B-B90C-2E4F5516A846}" type="slidenum">
              <a:rPr lang="en-US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Invariant for Insertion Sort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43000"/>
            <a:ext cx="8378825" cy="5562600"/>
          </a:xfrm>
        </p:spPr>
        <p:txBody>
          <a:bodyPr/>
          <a:lstStyle/>
          <a:p>
            <a:pPr eaLnBrk="1" hangingPunct="1"/>
            <a:r>
              <a:rPr lang="en-US" b="1" smtClean="0"/>
              <a:t>Termination: </a:t>
            </a:r>
          </a:p>
          <a:p>
            <a:pPr lvl="1" eaLnBrk="1" hangingPunct="1"/>
            <a:r>
              <a:rPr lang="en-US" smtClean="0"/>
              <a:t>The outer </a:t>
            </a:r>
            <a:r>
              <a:rPr lang="en-US" b="1" smtClean="0"/>
              <a:t>for </a:t>
            </a:r>
            <a:r>
              <a:rPr lang="en-US" smtClean="0"/>
              <a:t>loop ends when </a:t>
            </a:r>
            <a:r>
              <a:rPr lang="en-US" smtClean="0">
                <a:latin typeface="Comic Sans MS" pitchFamily="66" charset="0"/>
              </a:rPr>
              <a:t>j = n + 1</a:t>
            </a:r>
            <a:r>
              <a:rPr lang="en-US" smtClean="0">
                <a:sym typeface="Symbol" pitchFamily="18" charset="2"/>
              </a:rPr>
              <a:t>  </a:t>
            </a:r>
            <a:r>
              <a:rPr lang="en-US" smtClean="0">
                <a:latin typeface="Comic Sans MS" pitchFamily="66" charset="0"/>
              </a:rPr>
              <a:t>j-1 = n</a:t>
            </a:r>
            <a:endParaRPr lang="en-US" smtClean="0">
              <a:latin typeface="Comic Sans MS" pitchFamily="66" charset="0"/>
              <a:sym typeface="Symbol" pitchFamily="18" charset="2"/>
            </a:endParaRPr>
          </a:p>
          <a:p>
            <a:pPr lvl="1" eaLnBrk="1" hangingPunct="1"/>
            <a:r>
              <a:rPr lang="en-US" smtClean="0"/>
              <a:t>Replace </a:t>
            </a:r>
            <a:r>
              <a:rPr lang="en-US" smtClean="0">
                <a:latin typeface="Comic Sans MS" pitchFamily="66" charset="0"/>
              </a:rPr>
              <a:t>n</a:t>
            </a:r>
            <a:r>
              <a:rPr lang="en-US" i="1" smtClean="0"/>
              <a:t> </a:t>
            </a:r>
            <a:r>
              <a:rPr lang="en-US" smtClean="0"/>
              <a:t>with </a:t>
            </a:r>
            <a:r>
              <a:rPr lang="en-US" smtClean="0">
                <a:latin typeface="Comic Sans MS" pitchFamily="66" charset="0"/>
              </a:rPr>
              <a:t>j-1</a:t>
            </a:r>
            <a:r>
              <a:rPr lang="en-US" smtClean="0"/>
              <a:t> in the loop invariant: </a:t>
            </a:r>
          </a:p>
          <a:p>
            <a:pPr lvl="2" eaLnBrk="1" hangingPunct="1"/>
            <a:r>
              <a:rPr lang="en-US" smtClean="0"/>
              <a:t>the subarray </a:t>
            </a:r>
            <a:r>
              <a:rPr lang="en-US" smtClean="0">
                <a:latin typeface="Comic Sans MS" pitchFamily="66" charset="0"/>
              </a:rPr>
              <a:t>A[1 . . n]</a:t>
            </a:r>
            <a:r>
              <a:rPr lang="en-US" smtClean="0"/>
              <a:t> consists of the elements originally in </a:t>
            </a:r>
            <a:r>
              <a:rPr lang="en-US" smtClean="0">
                <a:latin typeface="Comic Sans MS" pitchFamily="66" charset="0"/>
              </a:rPr>
              <a:t>A[1 . . n],</a:t>
            </a:r>
            <a:r>
              <a:rPr lang="en-US" smtClean="0"/>
              <a:t> but in sorted order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entire array is sorted!	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824038" y="3246438"/>
          <a:ext cx="2546350" cy="1423987"/>
        </p:xfrm>
        <a:graphic>
          <a:graphicData uri="http://schemas.openxmlformats.org/presentationml/2006/ole">
            <p:oleObj spid="_x0000_s5122" name="Paint Shop Pro Image" r:id="rId4" imgW="2546341" imgH="1424390" progId="PaintShopPro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4491038" y="3506788"/>
          <a:ext cx="2643187" cy="946150"/>
        </p:xfrm>
        <a:graphic>
          <a:graphicData uri="http://schemas.openxmlformats.org/presentationml/2006/ole">
            <p:oleObj spid="_x0000_s5123" name="Paint Shop Pro Image" r:id="rId5" imgW="2643902" imgH="946341" progId="PaintShopPro">
              <p:embed/>
            </p:oleObj>
          </a:graphicData>
        </a:graphic>
      </p:graphicFrame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7173913" y="325755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j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6546850" y="325755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j - 1</a:t>
            </a: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573088" y="5773738"/>
            <a:ext cx="757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/>
              <a:t>Invariant</a:t>
            </a:r>
            <a:r>
              <a:rPr lang="en-US" sz="2000"/>
              <a:t>: at the start of the </a:t>
            </a:r>
            <a:r>
              <a:rPr lang="en-US" sz="2000" b="1"/>
              <a:t>for</a:t>
            </a:r>
            <a:r>
              <a:rPr lang="en-US" sz="2000"/>
              <a:t> loop the elements in </a:t>
            </a:r>
            <a:r>
              <a:rPr lang="en-US" sz="2000">
                <a:latin typeface="Comic Sans MS" pitchFamily="66" charset="0"/>
              </a:rPr>
              <a:t>A[1 . . j-1] </a:t>
            </a:r>
            <a:r>
              <a:rPr lang="en-US" sz="2000"/>
              <a:t>are</a:t>
            </a:r>
            <a:r>
              <a:rPr lang="en-US" sz="2000">
                <a:latin typeface="Comic Sans MS" pitchFamily="66" charset="0"/>
              </a:rPr>
              <a:t> </a:t>
            </a:r>
            <a:r>
              <a:rPr lang="en-US" sz="2000"/>
              <a:t>in sorted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BDA6E3-F34B-4CA1-AEF6-6BC2566D11E5}" type="slidenum">
              <a:rPr lang="en-US"/>
              <a:pPr/>
              <a:t>18</a:t>
            </a:fld>
            <a:endParaRPr lang="en-US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Insertion Sort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96063" y="1184275"/>
            <a:ext cx="2133600" cy="5076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cost	 times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c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         n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	   n-1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 0	   n-1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	   n-1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5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6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7 </a:t>
            </a:r>
            <a:endParaRPr lang="en-US" sz="2400" smtClean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 c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8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	    n-1	</a:t>
            </a:r>
            <a:r>
              <a:rPr lang="en-US" sz="2400" smtClean="0">
                <a:solidFill>
                  <a:schemeClr val="tx1"/>
                </a:solidFill>
              </a:rPr>
              <a:t>   </a:t>
            </a:r>
            <a:endParaRPr lang="en-US" sz="2400" baseline="-25000" smtClean="0">
              <a:solidFill>
                <a:schemeClr val="tx1"/>
              </a:solidFill>
            </a:endParaRPr>
          </a:p>
        </p:txBody>
      </p:sp>
      <p:graphicFrame>
        <p:nvGraphicFramePr>
          <p:cNvPr id="220164" name="Object 4"/>
          <p:cNvGraphicFramePr>
            <a:graphicFrameLocks noChangeAspect="1"/>
          </p:cNvGraphicFramePr>
          <p:nvPr/>
        </p:nvGraphicFramePr>
        <p:xfrm>
          <a:off x="7789863" y="3367088"/>
          <a:ext cx="833437" cy="539750"/>
        </p:xfrm>
        <a:graphic>
          <a:graphicData uri="http://schemas.openxmlformats.org/presentationml/2006/ole">
            <p:oleObj spid="_x0000_s6146" name="Equation" r:id="rId4" imgW="469800" imgH="304560" progId="Equation.3">
              <p:embed/>
            </p:oleObj>
          </a:graphicData>
        </a:graphic>
      </p:graphicFrame>
      <p:graphicFrame>
        <p:nvGraphicFramePr>
          <p:cNvPr id="220165" name="Object 5"/>
          <p:cNvGraphicFramePr>
            <a:graphicFrameLocks noChangeAspect="1"/>
          </p:cNvGraphicFramePr>
          <p:nvPr/>
        </p:nvGraphicFramePr>
        <p:xfrm>
          <a:off x="7789863" y="3827463"/>
          <a:ext cx="1354137" cy="531812"/>
        </p:xfrm>
        <a:graphic>
          <a:graphicData uri="http://schemas.openxmlformats.org/presentationml/2006/ole">
            <p:oleObj spid="_x0000_s6147" name="Equation" r:id="rId5" imgW="774360" imgH="304560" progId="Equation.3">
              <p:embed/>
            </p:oleObj>
          </a:graphicData>
        </a:graphic>
      </p:graphicFrame>
      <p:graphicFrame>
        <p:nvGraphicFramePr>
          <p:cNvPr id="220166" name="Object 6"/>
          <p:cNvGraphicFramePr>
            <a:graphicFrameLocks noChangeAspect="1"/>
          </p:cNvGraphicFramePr>
          <p:nvPr/>
        </p:nvGraphicFramePr>
        <p:xfrm>
          <a:off x="7789863" y="4281488"/>
          <a:ext cx="1354137" cy="531812"/>
        </p:xfrm>
        <a:graphic>
          <a:graphicData uri="http://schemas.openxmlformats.org/presentationml/2006/ole">
            <p:oleObj spid="_x0000_s6148" name="Equation" r:id="rId6" imgW="774360" imgH="304560" progId="Equation.3">
              <p:embed/>
            </p:oleObj>
          </a:graphicData>
        </a:graphic>
      </p:graphicFrame>
      <p:graphicFrame>
        <p:nvGraphicFramePr>
          <p:cNvPr id="220167" name="Object 7"/>
          <p:cNvGraphicFramePr>
            <a:graphicFrameLocks noChangeAspect="1"/>
          </p:cNvGraphicFramePr>
          <p:nvPr/>
        </p:nvGraphicFramePr>
        <p:xfrm>
          <a:off x="246063" y="5711825"/>
          <a:ext cx="8707437" cy="819150"/>
        </p:xfrm>
        <a:graphic>
          <a:graphicData uri="http://schemas.openxmlformats.org/presentationml/2006/ole">
            <p:oleObj spid="_x0000_s6149" name="Equation" r:id="rId7" imgW="4724280" imgH="444240" progId="Equation.3">
              <p:embed/>
            </p:oleObj>
          </a:graphicData>
        </a:graphic>
      </p:graphicFrame>
      <p:sp>
        <p:nvSpPr>
          <p:cNvPr id="615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63525" y="1155700"/>
            <a:ext cx="8229600" cy="50768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INSERTION-SORT</a:t>
            </a:r>
            <a:r>
              <a:rPr lang="en-US" i="1" smtClean="0">
                <a:solidFill>
                  <a:schemeClr val="tx1"/>
                </a:solidFill>
              </a:rPr>
              <a:t>(A)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</a:t>
            </a:r>
            <a:r>
              <a:rPr lang="en-US" sz="2400" b="1" smtClean="0">
                <a:solidFill>
                  <a:schemeClr val="tx1"/>
                </a:solidFill>
              </a:rPr>
              <a:t>for </a:t>
            </a:r>
            <a:r>
              <a:rPr lang="en-US" sz="2400" smtClean="0">
                <a:solidFill>
                  <a:schemeClr val="tx1"/>
                </a:solidFill>
              </a:rPr>
              <a:t>j ← 2 </a:t>
            </a:r>
            <a:r>
              <a:rPr lang="en-US" sz="2400" b="1" smtClean="0">
                <a:solidFill>
                  <a:schemeClr val="tx1"/>
                </a:solidFill>
              </a:rPr>
              <a:t>to </a:t>
            </a:r>
            <a:r>
              <a:rPr lang="en-US" sz="2400" smtClean="0">
                <a:solidFill>
                  <a:schemeClr val="tx1"/>
                </a:solidFill>
              </a:rPr>
              <a:t>n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		do </a:t>
            </a:r>
            <a:r>
              <a:rPr lang="en-US" sz="2400" smtClean="0">
                <a:solidFill>
                  <a:schemeClr val="tx1"/>
                </a:solidFill>
              </a:rPr>
              <a:t>key ← A[ j ]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tx1"/>
                </a:solidFill>
              </a:rPr>
              <a:t>		  Insert A[ j ] into the sorted sequence A[1 . . j -1]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     </a:t>
            </a:r>
            <a:r>
              <a:rPr lang="en-US" sz="2400" smtClean="0">
                <a:solidFill>
                  <a:schemeClr val="tx1"/>
                </a:solidFill>
              </a:rPr>
              <a:t>i ← j - 1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		     while </a:t>
            </a:r>
            <a:r>
              <a:rPr lang="en-US" sz="2400" smtClean="0">
                <a:solidFill>
                  <a:schemeClr val="tx1"/>
                </a:solidFill>
              </a:rPr>
              <a:t>i &gt; 0 and A[i] &gt; key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	</a:t>
            </a:r>
            <a:r>
              <a:rPr lang="en-US" sz="2400" b="1" smtClean="0">
                <a:solidFill>
                  <a:schemeClr val="tx1"/>
                </a:solidFill>
              </a:rPr>
              <a:t>do </a:t>
            </a:r>
            <a:r>
              <a:rPr lang="en-US" sz="2400" smtClean="0">
                <a:solidFill>
                  <a:schemeClr val="tx1"/>
                </a:solidFill>
              </a:rPr>
              <a:t>A[i + 1] ← A[i]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	      i ← i – 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     A[i + 1] ← key</a:t>
            </a:r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 rot="-8014074">
            <a:off x="1223170" y="27170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1243013" y="5391150"/>
            <a:ext cx="5957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j</a:t>
            </a:r>
            <a:r>
              <a:rPr lang="en-US"/>
              <a:t>: # of times the while statement is executed at iteration 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52A2DC-8A46-4759-B5CC-6F378E7287BD}" type="slidenum">
              <a:rPr lang="en-US"/>
              <a:pPr/>
              <a:t>19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Case Analysis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2038"/>
            <a:ext cx="8478837" cy="564356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The array is already sorted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>
                <a:latin typeface="Comic Sans MS" pitchFamily="66" charset="0"/>
              </a:rPr>
              <a:t>A[i] ≤ key </a:t>
            </a:r>
            <a:r>
              <a:rPr lang="en-US" smtClean="0"/>
              <a:t>upon the first time the </a:t>
            </a:r>
            <a:r>
              <a:rPr lang="en-US" b="1" smtClean="0"/>
              <a:t>while </a:t>
            </a:r>
            <a:r>
              <a:rPr lang="en-US" smtClean="0"/>
              <a:t>loop test is run (when </a:t>
            </a:r>
            <a:r>
              <a:rPr lang="en-US" i="1" smtClean="0"/>
              <a:t>i </a:t>
            </a:r>
            <a:r>
              <a:rPr lang="en-US" smtClean="0"/>
              <a:t>= </a:t>
            </a:r>
            <a:r>
              <a:rPr lang="en-US" i="1" smtClean="0"/>
              <a:t>j </a:t>
            </a:r>
            <a:r>
              <a:rPr lang="en-US" smtClean="0"/>
              <a:t>-1)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/>
              <a:t>t</a:t>
            </a:r>
            <a:r>
              <a:rPr lang="en-US" baseline="-25000" smtClean="0">
                <a:latin typeface="Comic Sans MS" pitchFamily="66" charset="0"/>
              </a:rPr>
              <a:t>j</a:t>
            </a:r>
            <a:r>
              <a:rPr lang="en-US" i="1" smtClean="0"/>
              <a:t> </a:t>
            </a:r>
            <a:r>
              <a:rPr lang="en-US" smtClean="0"/>
              <a:t>= 1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>
                <a:latin typeface="Comic Sans MS" pitchFamily="66" charset="0"/>
              </a:rPr>
              <a:t>T(n) = c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n + c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(n -1) + c</a:t>
            </a:r>
            <a:r>
              <a:rPr lang="en-US" baseline="-25000" smtClean="0">
                <a:latin typeface="Comic Sans MS" pitchFamily="66" charset="0"/>
              </a:rPr>
              <a:t>4</a:t>
            </a:r>
            <a:r>
              <a:rPr lang="en-US" smtClean="0">
                <a:latin typeface="Comic Sans MS" pitchFamily="66" charset="0"/>
              </a:rPr>
              <a:t>(n -1) + c</a:t>
            </a:r>
            <a:r>
              <a:rPr lang="en-US" baseline="-25000" smtClean="0">
                <a:latin typeface="Comic Sans MS" pitchFamily="66" charset="0"/>
              </a:rPr>
              <a:t>5</a:t>
            </a:r>
            <a:r>
              <a:rPr lang="en-US" smtClean="0">
                <a:latin typeface="Comic Sans MS" pitchFamily="66" charset="0"/>
              </a:rPr>
              <a:t>(n -1) + c</a:t>
            </a:r>
            <a:r>
              <a:rPr lang="en-US" baseline="-25000" smtClean="0">
                <a:latin typeface="Comic Sans MS" pitchFamily="66" charset="0"/>
              </a:rPr>
              <a:t>8</a:t>
            </a:r>
            <a:r>
              <a:rPr lang="en-US" smtClean="0">
                <a:latin typeface="Comic Sans MS" pitchFamily="66" charset="0"/>
              </a:rPr>
              <a:t>(n-1) = (c</a:t>
            </a:r>
            <a:r>
              <a:rPr lang="en-US" baseline="-25000" smtClean="0">
                <a:latin typeface="Comic Sans MS" pitchFamily="66" charset="0"/>
              </a:rPr>
              <a:t>1</a:t>
            </a:r>
            <a:r>
              <a:rPr lang="en-US" smtClean="0">
                <a:latin typeface="Comic Sans MS" pitchFamily="66" charset="0"/>
              </a:rPr>
              <a:t> + c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 + c</a:t>
            </a:r>
            <a:r>
              <a:rPr lang="en-US" baseline="-25000" smtClean="0">
                <a:latin typeface="Comic Sans MS" pitchFamily="66" charset="0"/>
              </a:rPr>
              <a:t>4</a:t>
            </a:r>
            <a:r>
              <a:rPr lang="en-US" smtClean="0">
                <a:latin typeface="Comic Sans MS" pitchFamily="66" charset="0"/>
              </a:rPr>
              <a:t> + c</a:t>
            </a:r>
            <a:r>
              <a:rPr lang="en-US" baseline="-25000" smtClean="0">
                <a:latin typeface="Comic Sans MS" pitchFamily="66" charset="0"/>
              </a:rPr>
              <a:t>5</a:t>
            </a:r>
            <a:r>
              <a:rPr lang="en-US" smtClean="0">
                <a:latin typeface="Comic Sans MS" pitchFamily="66" charset="0"/>
              </a:rPr>
              <a:t> + c</a:t>
            </a:r>
            <a:r>
              <a:rPr lang="en-US" baseline="-25000" smtClean="0">
                <a:latin typeface="Comic Sans MS" pitchFamily="66" charset="0"/>
              </a:rPr>
              <a:t>8</a:t>
            </a:r>
            <a:r>
              <a:rPr lang="en-US" smtClean="0">
                <a:latin typeface="Comic Sans MS" pitchFamily="66" charset="0"/>
              </a:rPr>
              <a:t>)n + (c</a:t>
            </a:r>
            <a:r>
              <a:rPr lang="en-US" baseline="-25000" smtClean="0">
                <a:latin typeface="Comic Sans MS" pitchFamily="66" charset="0"/>
              </a:rPr>
              <a:t>2</a:t>
            </a:r>
            <a:r>
              <a:rPr lang="en-US" smtClean="0">
                <a:latin typeface="Comic Sans MS" pitchFamily="66" charset="0"/>
              </a:rPr>
              <a:t> + c</a:t>
            </a:r>
            <a:r>
              <a:rPr lang="en-US" baseline="-25000" smtClean="0">
                <a:latin typeface="Comic Sans MS" pitchFamily="66" charset="0"/>
              </a:rPr>
              <a:t>4</a:t>
            </a:r>
            <a:r>
              <a:rPr lang="en-US" smtClean="0">
                <a:latin typeface="Comic Sans MS" pitchFamily="66" charset="0"/>
              </a:rPr>
              <a:t> + c</a:t>
            </a:r>
            <a:r>
              <a:rPr lang="en-US" baseline="-25000" smtClean="0">
                <a:latin typeface="Comic Sans MS" pitchFamily="66" charset="0"/>
              </a:rPr>
              <a:t>5</a:t>
            </a:r>
            <a:r>
              <a:rPr lang="en-US" smtClean="0">
                <a:latin typeface="Comic Sans MS" pitchFamily="66" charset="0"/>
              </a:rPr>
              <a:t> + c</a:t>
            </a:r>
            <a:r>
              <a:rPr lang="en-US" baseline="-25000" smtClean="0">
                <a:latin typeface="Comic Sans MS" pitchFamily="66" charset="0"/>
              </a:rPr>
              <a:t>8</a:t>
            </a:r>
            <a:r>
              <a:rPr lang="en-US" smtClean="0"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	</a:t>
            </a:r>
            <a:r>
              <a:rPr lang="en-US" smtClean="0">
                <a:latin typeface="Comic Sans MS" pitchFamily="66" charset="0"/>
              </a:rPr>
              <a:t>= an + b =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mtClean="0">
                <a:latin typeface="Comic Sans MS" pitchFamily="66" charset="0"/>
              </a:rPr>
              <a:t>(n)	</a:t>
            </a:r>
            <a:endParaRPr lang="en-US" baseline="30000" smtClean="0">
              <a:latin typeface="Comic Sans MS" pitchFamily="66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5181600" y="1266825"/>
            <a:ext cx="384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DD0111"/>
                </a:solidFill>
              </a:rPr>
              <a:t>“while </a:t>
            </a:r>
            <a:r>
              <a:rPr lang="en-US" sz="2400">
                <a:solidFill>
                  <a:srgbClr val="DD0111"/>
                </a:solidFill>
              </a:rPr>
              <a:t>i &gt; 0 and A[i] &gt; key”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17500" y="5675313"/>
          <a:ext cx="8707438" cy="819150"/>
        </p:xfrm>
        <a:graphic>
          <a:graphicData uri="http://schemas.openxmlformats.org/presentationml/2006/ole">
            <p:oleObj spid="_x0000_s7170" name="Equation" r:id="rId4" imgW="47242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030A3D-B68C-4005-AECC-E606923E9AD8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data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 l="5884" t="11195" r="4456" b="5849"/>
          <a:stretch>
            <a:fillRect/>
          </a:stretch>
        </p:blipFill>
        <p:spPr>
          <a:xfrm>
            <a:off x="692150" y="1927225"/>
            <a:ext cx="7854950" cy="3906838"/>
          </a:xfr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30250" y="3060700"/>
            <a:ext cx="3486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                                              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918450" y="2759075"/>
            <a:ext cx="565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BECE6BF-9507-44AF-AC1E-93A494EC3511}" type="slidenum">
              <a:rPr lang="en-US"/>
              <a:pPr/>
              <a:t>20</a:t>
            </a:fld>
            <a:endParaRPr lang="en-US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Worst Case Analysis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32775" cy="56435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The array is in reverse sorted order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Always </a:t>
            </a:r>
            <a:r>
              <a:rPr lang="en-US" sz="2000" smtClean="0">
                <a:latin typeface="Comic Sans MS" pitchFamily="66" charset="0"/>
              </a:rPr>
              <a:t>A[i] &gt; key</a:t>
            </a:r>
            <a:r>
              <a:rPr lang="en-US" sz="2000" smtClean="0"/>
              <a:t> in </a:t>
            </a:r>
            <a:r>
              <a:rPr lang="en-US" sz="2000" b="1" smtClean="0"/>
              <a:t>while</a:t>
            </a:r>
            <a:r>
              <a:rPr lang="en-US" sz="2000" smtClean="0"/>
              <a:t> loop test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Have to compare </a:t>
            </a:r>
            <a:r>
              <a:rPr lang="en-US" sz="2000" smtClean="0">
                <a:latin typeface="Comic Sans MS" pitchFamily="66" charset="0"/>
              </a:rPr>
              <a:t>key</a:t>
            </a:r>
            <a:r>
              <a:rPr lang="en-US" sz="2000" i="1" smtClean="0"/>
              <a:t> </a:t>
            </a:r>
            <a:r>
              <a:rPr lang="en-US" sz="2000" smtClean="0"/>
              <a:t>with all elements to the left of the </a:t>
            </a:r>
            <a:r>
              <a:rPr lang="en-US" sz="2000" smtClean="0">
                <a:latin typeface="Comic Sans MS" pitchFamily="66" charset="0"/>
              </a:rPr>
              <a:t>j</a:t>
            </a:r>
            <a:r>
              <a:rPr lang="en-US" sz="2000" i="1" smtClean="0"/>
              <a:t>-</a:t>
            </a:r>
            <a:r>
              <a:rPr lang="en-US" sz="2000" smtClean="0"/>
              <a:t>th position </a:t>
            </a:r>
            <a:r>
              <a:rPr lang="en-US" sz="2000" smtClean="0">
                <a:sym typeface="Symbol" pitchFamily="18" charset="2"/>
              </a:rPr>
              <a:t> </a:t>
            </a:r>
            <a:r>
              <a:rPr lang="en-US" sz="2000" smtClean="0"/>
              <a:t>compare with</a:t>
            </a:r>
            <a:r>
              <a:rPr lang="en-US" sz="2000" smtClean="0">
                <a:latin typeface="Comic Sans MS" pitchFamily="66" charset="0"/>
              </a:rPr>
              <a:t> j-1</a:t>
            </a:r>
            <a:r>
              <a:rPr lang="en-US" sz="2000" smtClean="0"/>
              <a:t> elements </a:t>
            </a:r>
            <a:r>
              <a:rPr lang="en-US" sz="2000" smtClean="0">
                <a:sym typeface="Symbol" pitchFamily="18" charset="2"/>
              </a:rPr>
              <a:t> </a:t>
            </a:r>
            <a:r>
              <a:rPr lang="en-US" sz="2000" smtClean="0"/>
              <a:t>t</a:t>
            </a:r>
            <a:r>
              <a:rPr lang="en-US" sz="2000" baseline="-25000" smtClean="0">
                <a:latin typeface="Comic Sans MS" pitchFamily="66" charset="0"/>
              </a:rPr>
              <a:t>j</a:t>
            </a:r>
            <a:r>
              <a:rPr lang="en-US" sz="2000" smtClean="0">
                <a:latin typeface="Comic Sans MS" pitchFamily="66" charset="0"/>
              </a:rPr>
              <a:t> = j</a:t>
            </a:r>
            <a:r>
              <a:rPr lang="en-US" sz="2000" i="1" smtClean="0"/>
              <a:t> </a:t>
            </a:r>
            <a:endParaRPr lang="en-US" sz="2000" smtClean="0"/>
          </a:p>
          <a:p>
            <a:pPr eaLnBrk="1" hangingPunct="1"/>
            <a:endParaRPr lang="en-US" sz="32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lvl="1" eaLnBrk="1" hangingPunct="1">
              <a:buFontTx/>
              <a:buNone/>
            </a:pPr>
            <a:r>
              <a:rPr lang="en-US" sz="2000" smtClean="0">
                <a:latin typeface="Comic Sans MS" pitchFamily="66" charset="0"/>
              </a:rPr>
              <a:t> 				</a:t>
            </a:r>
          </a:p>
          <a:p>
            <a:pPr lvl="1" eaLnBrk="1" hangingPunct="1">
              <a:buFontTx/>
              <a:buNone/>
            </a:pPr>
            <a:r>
              <a:rPr lang="en-US" sz="2000" smtClean="0">
                <a:latin typeface="Comic Sans MS" pitchFamily="66" charset="0"/>
              </a:rPr>
              <a:t>					</a:t>
            </a:r>
            <a:r>
              <a:rPr lang="en-US" sz="2000" smtClean="0"/>
              <a:t>a quadratic function of n</a:t>
            </a:r>
          </a:p>
          <a:p>
            <a:pPr eaLnBrk="1" hangingPunct="1"/>
            <a:endParaRPr lang="en-US" sz="1600" smtClean="0">
              <a:latin typeface="Comic Sans MS" pitchFamily="66" charset="0"/>
            </a:endParaRPr>
          </a:p>
          <a:p>
            <a:pPr eaLnBrk="1" hangingPunct="1"/>
            <a:r>
              <a:rPr lang="en-US" sz="2400" smtClean="0">
                <a:latin typeface="Comic Sans MS" pitchFamily="66" charset="0"/>
              </a:rPr>
              <a:t>T(n) =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z="2400" smtClean="0">
                <a:latin typeface="Comic Sans MS" pitchFamily="66" charset="0"/>
              </a:rPr>
              <a:t>(n</a:t>
            </a:r>
            <a:r>
              <a:rPr lang="en-US" sz="2400" baseline="30000" smtClean="0">
                <a:latin typeface="Comic Sans MS" pitchFamily="66" charset="0"/>
              </a:rPr>
              <a:t>2</a:t>
            </a:r>
            <a:r>
              <a:rPr lang="en-US" sz="2400" smtClean="0">
                <a:latin typeface="Comic Sans MS" pitchFamily="66" charset="0"/>
              </a:rPr>
              <a:t>)</a:t>
            </a:r>
            <a:r>
              <a:rPr lang="en-US" sz="2400" smtClean="0"/>
              <a:t>  		order of growth in </a:t>
            </a:r>
            <a:r>
              <a:rPr lang="en-US" sz="2400" smtClean="0">
                <a:latin typeface="Comic Sans MS" pitchFamily="66" charset="0"/>
              </a:rPr>
              <a:t>n</a:t>
            </a:r>
            <a:r>
              <a:rPr lang="en-US" sz="2400" baseline="30000" smtClean="0">
                <a:latin typeface="Comic Sans MS" pitchFamily="66" charset="0"/>
              </a:rPr>
              <a:t>2</a:t>
            </a:r>
            <a:endParaRPr lang="en-US" sz="2400" smtClean="0">
              <a:latin typeface="Comic Sans MS" pitchFamily="66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878013" y="3160713"/>
          <a:ext cx="4549775" cy="519112"/>
        </p:xfrm>
        <a:graphic>
          <a:graphicData uri="http://schemas.openxmlformats.org/presentationml/2006/ole">
            <p:oleObj spid="_x0000_s8194" name="Equation" r:id="rId4" imgW="3898800" imgH="444240" progId="Equation.DSMT4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01663" y="3886200"/>
          <a:ext cx="7986712" cy="658813"/>
        </p:xfrm>
        <a:graphic>
          <a:graphicData uri="http://schemas.openxmlformats.org/presentationml/2006/ole">
            <p:oleObj spid="_x0000_s8195" name="Equation" r:id="rId5" imgW="5232240" imgH="43164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1139825" y="4702175"/>
          <a:ext cx="1897063" cy="428625"/>
        </p:xfrm>
        <a:graphic>
          <a:graphicData uri="http://schemas.openxmlformats.org/presentationml/2006/ole">
            <p:oleObj spid="_x0000_s8196" name="Equation" r:id="rId6" imgW="901440" imgH="203040" progId="Equation.3">
              <p:embed/>
            </p:oleObj>
          </a:graphicData>
        </a:graphic>
      </p:graphicFrame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5464175" y="1258888"/>
            <a:ext cx="383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DD0111"/>
                </a:solidFill>
              </a:rPr>
              <a:t>“while </a:t>
            </a:r>
            <a:r>
              <a:rPr lang="en-US" sz="2400">
                <a:solidFill>
                  <a:srgbClr val="DD0111"/>
                </a:solidFill>
              </a:rPr>
              <a:t>i &gt; 0 and A[i] &gt; key”</a:t>
            </a:r>
          </a:p>
        </p:txBody>
      </p:sp>
      <p:graphicFrame>
        <p:nvGraphicFramePr>
          <p:cNvPr id="8197" name="Object 8"/>
          <p:cNvGraphicFramePr>
            <a:graphicFrameLocks noChangeAspect="1"/>
          </p:cNvGraphicFramePr>
          <p:nvPr/>
        </p:nvGraphicFramePr>
        <p:xfrm>
          <a:off x="211138" y="5819775"/>
          <a:ext cx="8707437" cy="819150"/>
        </p:xfrm>
        <a:graphic>
          <a:graphicData uri="http://schemas.openxmlformats.org/presentationml/2006/ole">
            <p:oleObj spid="_x0000_s8197" name="Equation" r:id="rId7" imgW="4724280" imgH="444240" progId="Equation.3">
              <p:embed/>
            </p:oleObj>
          </a:graphicData>
        </a:graphic>
      </p:graphicFrame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901700" y="31892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using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6800850" y="3209925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have:</a:t>
            </a:r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3735388" y="3570288"/>
            <a:ext cx="50641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 flipH="1">
            <a:off x="5808663" y="3587750"/>
            <a:ext cx="130175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6313488" y="3570288"/>
            <a:ext cx="81915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915977B-04ED-428C-90F9-6B35285302AF}" type="slidenum">
              <a:rPr lang="en-US"/>
              <a:pPr/>
              <a:t>21</a:t>
            </a:fld>
            <a:endParaRPr lang="en-US"/>
          </a:p>
        </p:txBody>
      </p:sp>
      <p:sp>
        <p:nvSpPr>
          <p:cNvPr id="224258" name="AutoShape 2"/>
          <p:cNvSpPr>
            <a:spLocks noChangeArrowheads="1"/>
          </p:cNvSpPr>
          <p:nvPr/>
        </p:nvSpPr>
        <p:spPr bwMode="auto">
          <a:xfrm>
            <a:off x="1422400" y="4729163"/>
            <a:ext cx="7597775" cy="488950"/>
          </a:xfrm>
          <a:prstGeom prst="roundRect">
            <a:avLst>
              <a:gd name="adj" fmla="val 16667"/>
            </a:avLst>
          </a:prstGeom>
          <a:solidFill>
            <a:srgbClr val="CC0000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4259" name="AutoShape 3"/>
          <p:cNvSpPr>
            <a:spLocks noChangeArrowheads="1"/>
          </p:cNvSpPr>
          <p:nvPr/>
        </p:nvSpPr>
        <p:spPr bwMode="auto">
          <a:xfrm>
            <a:off x="1377950" y="4143375"/>
            <a:ext cx="7597775" cy="504825"/>
          </a:xfrm>
          <a:prstGeom prst="roundRect">
            <a:avLst>
              <a:gd name="adj" fmla="val 16667"/>
            </a:avLst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4"/>
          <p:cNvSpPr>
            <a:spLocks noGrp="1" noChangeArrowheads="1"/>
          </p:cNvSpPr>
          <p:nvPr>
            <p:ph type="title"/>
          </p:nvPr>
        </p:nvSpPr>
        <p:spPr>
          <a:xfrm>
            <a:off x="341313" y="71438"/>
            <a:ext cx="8229600" cy="906462"/>
          </a:xfrm>
        </p:spPr>
        <p:txBody>
          <a:bodyPr/>
          <a:lstStyle/>
          <a:p>
            <a:pPr eaLnBrk="1" hangingPunct="1"/>
            <a:r>
              <a:rPr lang="en-US" sz="3600" smtClean="0"/>
              <a:t>Comparisons and Exchanges in Insertion Sort</a:t>
            </a:r>
          </a:p>
        </p:txBody>
      </p:sp>
      <p:sp>
        <p:nvSpPr>
          <p:cNvPr id="92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438" y="1214438"/>
            <a:ext cx="6624637" cy="541813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INSERTION-SORT</a:t>
            </a:r>
            <a:r>
              <a:rPr lang="en-US" i="1" smtClean="0">
                <a:solidFill>
                  <a:schemeClr val="tx1"/>
                </a:solidFill>
              </a:rPr>
              <a:t>(A)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</a:t>
            </a:r>
            <a:r>
              <a:rPr lang="en-US" sz="2400" b="1" smtClean="0">
                <a:solidFill>
                  <a:schemeClr val="tx1"/>
                </a:solidFill>
              </a:rPr>
              <a:t>for </a:t>
            </a:r>
            <a:r>
              <a:rPr lang="en-US" sz="2400" smtClean="0">
                <a:solidFill>
                  <a:schemeClr val="tx1"/>
                </a:solidFill>
              </a:rPr>
              <a:t>j ← 2 </a:t>
            </a:r>
            <a:r>
              <a:rPr lang="en-US" sz="2400" b="1" smtClean="0">
                <a:solidFill>
                  <a:schemeClr val="tx1"/>
                </a:solidFill>
              </a:rPr>
              <a:t>to </a:t>
            </a:r>
            <a:r>
              <a:rPr lang="en-US" sz="2400" smtClean="0">
                <a:solidFill>
                  <a:schemeClr val="tx1"/>
                </a:solidFill>
              </a:rPr>
              <a:t>n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		do </a:t>
            </a:r>
            <a:r>
              <a:rPr lang="en-US" sz="2400" smtClean="0">
                <a:solidFill>
                  <a:schemeClr val="tx1"/>
                </a:solidFill>
              </a:rPr>
              <a:t>key ← A[ j ]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000" smtClean="0">
                <a:solidFill>
                  <a:schemeClr val="tx1"/>
                </a:solidFill>
              </a:rPr>
              <a:t>		  Insert A[ j ] into the sorted sequence A[1 . . j -1]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     </a:t>
            </a:r>
            <a:r>
              <a:rPr lang="en-US" sz="2400" smtClean="0">
                <a:solidFill>
                  <a:schemeClr val="tx1"/>
                </a:solidFill>
              </a:rPr>
              <a:t>i ← j - 1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solidFill>
                  <a:schemeClr val="tx1"/>
                </a:solidFill>
              </a:rPr>
              <a:t>		     while </a:t>
            </a:r>
            <a:r>
              <a:rPr lang="en-US" sz="2400" smtClean="0">
                <a:solidFill>
                  <a:schemeClr val="tx1"/>
                </a:solidFill>
              </a:rPr>
              <a:t>i &gt; 0 and A[i] &gt; key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	</a:t>
            </a:r>
            <a:r>
              <a:rPr lang="en-US" sz="2400" b="1" smtClean="0">
                <a:solidFill>
                  <a:schemeClr val="tx1"/>
                </a:solidFill>
              </a:rPr>
              <a:t>do </a:t>
            </a:r>
            <a:r>
              <a:rPr lang="en-US" sz="2400" smtClean="0">
                <a:solidFill>
                  <a:schemeClr val="tx1"/>
                </a:solidFill>
              </a:rPr>
              <a:t>A[i + 1] ← A[i]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	      i ← i – 1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	     A[i + 1] ← key</a:t>
            </a:r>
            <a:endParaRPr lang="en-US" sz="2400" smtClean="0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6462713" y="1250950"/>
            <a:ext cx="2133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cost	 times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/>
              <a:t> </a:t>
            </a:r>
            <a:r>
              <a:rPr lang="en-US" sz="2400">
                <a:latin typeface="Comic Sans MS" pitchFamily="66" charset="0"/>
              </a:rPr>
              <a:t> c</a:t>
            </a:r>
            <a:r>
              <a:rPr lang="en-US" sz="2400" baseline="-25000">
                <a:latin typeface="Comic Sans MS" pitchFamily="66" charset="0"/>
              </a:rPr>
              <a:t>1</a:t>
            </a:r>
            <a:r>
              <a:rPr lang="en-US" sz="2400">
                <a:latin typeface="Comic Sans MS" pitchFamily="66" charset="0"/>
              </a:rPr>
              <a:t>          n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 c</a:t>
            </a:r>
            <a:r>
              <a:rPr lang="en-US" sz="2400" baseline="-25000">
                <a:latin typeface="Comic Sans MS" pitchFamily="66" charset="0"/>
              </a:rPr>
              <a:t>2</a:t>
            </a:r>
            <a:r>
              <a:rPr lang="en-US" sz="2400">
                <a:latin typeface="Comic Sans MS" pitchFamily="66" charset="0"/>
              </a:rPr>
              <a:t> 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 0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 c</a:t>
            </a:r>
            <a:r>
              <a:rPr lang="en-US" sz="2400" baseline="-25000">
                <a:latin typeface="Comic Sans MS" pitchFamily="66" charset="0"/>
              </a:rPr>
              <a:t>4</a:t>
            </a:r>
            <a:r>
              <a:rPr lang="en-US" sz="2400">
                <a:latin typeface="Comic Sans MS" pitchFamily="66" charset="0"/>
              </a:rPr>
              <a:t>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 c</a:t>
            </a:r>
            <a:r>
              <a:rPr lang="en-US" sz="2400" baseline="-25000">
                <a:latin typeface="Comic Sans MS" pitchFamily="66" charset="0"/>
              </a:rPr>
              <a:t>5</a:t>
            </a:r>
            <a:r>
              <a:rPr lang="en-US" sz="2400"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 c</a:t>
            </a:r>
            <a:r>
              <a:rPr lang="en-US" sz="2400" baseline="-25000">
                <a:latin typeface="Comic Sans MS" pitchFamily="66" charset="0"/>
              </a:rPr>
              <a:t>6</a:t>
            </a:r>
            <a:r>
              <a:rPr lang="en-US" sz="2400">
                <a:latin typeface="Comic Sans MS" pitchFamily="66" charset="0"/>
              </a:rPr>
              <a:t>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 c</a:t>
            </a:r>
            <a:r>
              <a:rPr lang="en-US" sz="2400" baseline="-25000">
                <a:latin typeface="Comic Sans MS" pitchFamily="66" charset="0"/>
              </a:rPr>
              <a:t>7 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 c</a:t>
            </a:r>
            <a:r>
              <a:rPr lang="en-US" sz="2400" baseline="-25000">
                <a:latin typeface="Comic Sans MS" pitchFamily="66" charset="0"/>
              </a:rPr>
              <a:t>8</a:t>
            </a:r>
            <a:r>
              <a:rPr lang="en-US" sz="2400">
                <a:latin typeface="Comic Sans MS" pitchFamily="66" charset="0"/>
              </a:rPr>
              <a:t>	    n-1	</a:t>
            </a:r>
            <a:r>
              <a:rPr lang="en-US" sz="2400"/>
              <a:t>   </a:t>
            </a:r>
            <a:endParaRPr lang="en-US" sz="2400" baseline="-25000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7694613" y="4084638"/>
          <a:ext cx="833437" cy="539750"/>
        </p:xfrm>
        <a:graphic>
          <a:graphicData uri="http://schemas.openxmlformats.org/presentationml/2006/ole">
            <p:oleObj spid="_x0000_s9218" name="Equation" r:id="rId4" imgW="469800" imgH="304560" progId="Equation.3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7694613" y="4667250"/>
          <a:ext cx="1354137" cy="531813"/>
        </p:xfrm>
        <a:graphic>
          <a:graphicData uri="http://schemas.openxmlformats.org/presentationml/2006/ole">
            <p:oleObj spid="_x0000_s9219" name="Equation" r:id="rId5" imgW="774360" imgH="304560" progId="Equation.3">
              <p:embed/>
            </p:oleObj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7694613" y="5243513"/>
          <a:ext cx="1354137" cy="531812"/>
        </p:xfrm>
        <a:graphic>
          <a:graphicData uri="http://schemas.openxmlformats.org/presentationml/2006/ole">
            <p:oleObj spid="_x0000_s9220" name="Equation" r:id="rId6" imgW="774360" imgH="304560" progId="Equation.3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33788" y="3565525"/>
            <a:ext cx="2933700" cy="831850"/>
            <a:chOff x="2289" y="2246"/>
            <a:chExt cx="1848" cy="524"/>
          </a:xfrm>
        </p:grpSpPr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2289" y="2246"/>
              <a:ext cx="18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  <a:sym typeface="Symbol" pitchFamily="18" charset="2"/>
                </a:rPr>
                <a:t></a:t>
              </a:r>
              <a:r>
                <a:rPr lang="en-US">
                  <a:sym typeface="Symbol" pitchFamily="18" charset="2"/>
                </a:rPr>
                <a:t> </a:t>
              </a: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en-US" sz="2800" baseline="300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/2 </a:t>
              </a:r>
              <a:r>
                <a:rPr lang="en-US" sz="24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comparisons</a:t>
              </a:r>
            </a:p>
          </p:txBody>
        </p:sp>
        <p:sp>
          <p:nvSpPr>
            <p:cNvPr id="9232" name="Freeform 12"/>
            <p:cNvSpPr>
              <a:spLocks/>
            </p:cNvSpPr>
            <p:nvPr/>
          </p:nvSpPr>
          <p:spPr bwMode="auto">
            <a:xfrm>
              <a:off x="3536" y="2500"/>
              <a:ext cx="208" cy="270"/>
            </a:xfrm>
            <a:custGeom>
              <a:avLst/>
              <a:gdLst>
                <a:gd name="T0" fmla="*/ 0 w 208"/>
                <a:gd name="T1" fmla="*/ 0 h 270"/>
                <a:gd name="T2" fmla="*/ 171 w 208"/>
                <a:gd name="T3" fmla="*/ 110 h 270"/>
                <a:gd name="T4" fmla="*/ 208 w 208"/>
                <a:gd name="T5" fmla="*/ 270 h 270"/>
                <a:gd name="T6" fmla="*/ 0 60000 65536"/>
                <a:gd name="T7" fmla="*/ 0 60000 65536"/>
                <a:gd name="T8" fmla="*/ 0 60000 65536"/>
                <a:gd name="T9" fmla="*/ 0 w 208"/>
                <a:gd name="T10" fmla="*/ 0 h 270"/>
                <a:gd name="T11" fmla="*/ 208 w 208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913188" y="5016500"/>
            <a:ext cx="2684462" cy="777875"/>
            <a:chOff x="2465" y="3160"/>
            <a:chExt cx="1691" cy="490"/>
          </a:xfrm>
        </p:grpSpPr>
        <p:sp>
          <p:nvSpPr>
            <p:cNvPr id="9229" name="Text Box 14"/>
            <p:cNvSpPr txBox="1">
              <a:spLocks noChangeArrowheads="1"/>
            </p:cNvSpPr>
            <p:nvPr/>
          </p:nvSpPr>
          <p:spPr bwMode="auto">
            <a:xfrm>
              <a:off x="2465" y="3323"/>
              <a:ext cx="16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  <a:sym typeface="Symbol" pitchFamily="18" charset="2"/>
                </a:rPr>
                <a:t></a:t>
              </a:r>
              <a:r>
                <a:rPr lang="en-US">
                  <a:sym typeface="Symbol" pitchFamily="18" charset="2"/>
                </a:rPr>
                <a:t> </a:t>
              </a: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en-US" sz="2800" baseline="300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/2 </a:t>
              </a:r>
              <a:r>
                <a:rPr lang="en-US" sz="24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exchanges</a:t>
              </a:r>
            </a:p>
          </p:txBody>
        </p:sp>
        <p:sp>
          <p:nvSpPr>
            <p:cNvPr id="9230" name="Freeform 15"/>
            <p:cNvSpPr>
              <a:spLocks/>
            </p:cNvSpPr>
            <p:nvPr/>
          </p:nvSpPr>
          <p:spPr bwMode="auto">
            <a:xfrm rot="7371790" flipH="1">
              <a:off x="3755" y="3129"/>
              <a:ext cx="208" cy="270"/>
            </a:xfrm>
            <a:custGeom>
              <a:avLst/>
              <a:gdLst>
                <a:gd name="T0" fmla="*/ 0 w 208"/>
                <a:gd name="T1" fmla="*/ 0 h 270"/>
                <a:gd name="T2" fmla="*/ 171 w 208"/>
                <a:gd name="T3" fmla="*/ 110 h 270"/>
                <a:gd name="T4" fmla="*/ 208 w 208"/>
                <a:gd name="T5" fmla="*/ 270 h 270"/>
                <a:gd name="T6" fmla="*/ 0 60000 65536"/>
                <a:gd name="T7" fmla="*/ 0 60000 65536"/>
                <a:gd name="T8" fmla="*/ 0 60000 65536"/>
                <a:gd name="T9" fmla="*/ 0 w 208"/>
                <a:gd name="T10" fmla="*/ 0 h 270"/>
                <a:gd name="T11" fmla="*/ 208 w 208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nimBg="1"/>
      <p:bldP spid="2242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2890EC-9B83-42E4-9CD7-D070B3CB96E6}" type="slidenum">
              <a:rPr lang="en-US"/>
              <a:pPr/>
              <a:t>22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Sort - Summary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</a:t>
            </a:r>
          </a:p>
          <a:p>
            <a:pPr lvl="1" eaLnBrk="1" hangingPunct="1"/>
            <a:r>
              <a:rPr lang="en-US" smtClean="0"/>
              <a:t>Good running time for “almost sorted” arrays </a:t>
            </a:r>
            <a:r>
              <a:rPr lang="en-US" smtClean="0">
                <a:sym typeface="Symbol" pitchFamily="18" charset="2"/>
              </a:rPr>
              <a:t>(n)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Disadvantages</a:t>
            </a:r>
          </a:p>
          <a:p>
            <a:pPr lvl="1" eaLnBrk="1" hangingPunct="1"/>
            <a:r>
              <a:rPr lang="en-US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(n</a:t>
            </a:r>
            <a:r>
              <a:rPr lang="en-US" baseline="3000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en-US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)</a:t>
            </a:r>
            <a:r>
              <a:rPr lang="en-US" smtClean="0">
                <a:sym typeface="Symbol" pitchFamily="18" charset="2"/>
              </a:rPr>
              <a:t> running time in </a:t>
            </a: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worst</a:t>
            </a:r>
            <a:r>
              <a:rPr lang="en-US" smtClean="0">
                <a:sym typeface="Symbol" pitchFamily="18" charset="2"/>
              </a:rPr>
              <a:t> and </a:t>
            </a: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average</a:t>
            </a:r>
            <a:r>
              <a:rPr lang="en-US" smtClean="0">
                <a:sym typeface="Symbol" pitchFamily="18" charset="2"/>
              </a:rPr>
              <a:t> case</a:t>
            </a:r>
          </a:p>
          <a:p>
            <a:pPr lvl="1" eaLnBrk="1" hangingPunct="1"/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 n</a:t>
            </a:r>
            <a:r>
              <a:rPr lang="en-US" baseline="30000" smtClean="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/2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comparisons</a:t>
            </a:r>
            <a:r>
              <a:rPr lang="en-US" smtClean="0">
                <a:sym typeface="Symbol" pitchFamily="18" charset="2"/>
              </a:rPr>
              <a:t> and </a:t>
            </a: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exchanges</a:t>
            </a:r>
            <a:endParaRPr lang="en-US" baseline="30000" smtClean="0">
              <a:solidFill>
                <a:srgbClr val="CC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FDFCA37-2808-465B-A3C7-D6C993FE311F}" type="slidenum">
              <a:rPr lang="en-US"/>
              <a:pPr/>
              <a:t>23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 (Ex. 2-2, page 38)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</a:t>
            </a:r>
          </a:p>
          <a:p>
            <a:pPr lvl="1" eaLnBrk="1" hangingPunct="1"/>
            <a:r>
              <a:rPr lang="en-US" smtClean="0"/>
              <a:t>Repeatedly pass through the array</a:t>
            </a:r>
          </a:p>
          <a:p>
            <a:pPr lvl="1" eaLnBrk="1" hangingPunct="1"/>
            <a:r>
              <a:rPr lang="en-US" smtClean="0"/>
              <a:t>Swaps adjacent elements that are out of order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Easier to implement, but slower than Insertion sort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227171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2757488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17976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4989513" y="3349625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n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2273300" y="303212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2633663" y="322421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7659" name="Group 10"/>
          <p:cNvGrpSpPr>
            <a:grpSpLocks/>
          </p:cNvGrpSpPr>
          <p:nvPr/>
        </p:nvGrpSpPr>
        <p:grpSpPr bwMode="auto">
          <a:xfrm>
            <a:off x="2219325" y="3630613"/>
            <a:ext cx="3154363" cy="423862"/>
            <a:chOff x="221" y="912"/>
            <a:chExt cx="1987" cy="267"/>
          </a:xfrm>
        </p:grpSpPr>
        <p:sp>
          <p:nvSpPr>
            <p:cNvPr id="27662" name="Rectangle 11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7663" name="Rectangle 12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7664" name="Rectangle 13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7665" name="Rectangle 14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7667" name="Rectangle 16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7668" name="Rectangle 17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27669" name="Line 18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0" name="Line 19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1" name="Line 20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2" name="Line 21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3" name="Line 22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4" name="Line 23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5" name="Line 24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6" name="Line 25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7" name="Line 26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27678" name="Line 27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7660" name="Text Box 28"/>
          <p:cNvSpPr txBox="1">
            <a:spLocks noChangeArrowheads="1"/>
          </p:cNvSpPr>
          <p:nvPr/>
        </p:nvSpPr>
        <p:spPr bwMode="auto">
          <a:xfrm>
            <a:off x="5068888" y="4138613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27661" name="Line 29"/>
          <p:cNvSpPr>
            <a:spLocks noChangeShapeType="1"/>
          </p:cNvSpPr>
          <p:nvPr/>
        </p:nvSpPr>
        <p:spPr bwMode="auto">
          <a:xfrm flipH="1">
            <a:off x="2859088" y="4291013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64283E-E18C-42C8-AA71-8B3C89114C9E}" type="slidenum">
              <a:rPr lang="en-US"/>
              <a:pPr/>
              <a:t>24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grpSp>
        <p:nvGrpSpPr>
          <p:cNvPr id="28676" name="Group 3"/>
          <p:cNvGrpSpPr>
            <a:grpSpLocks/>
          </p:cNvGrpSpPr>
          <p:nvPr/>
        </p:nvGrpSpPr>
        <p:grpSpPr bwMode="auto">
          <a:xfrm>
            <a:off x="304800" y="1219200"/>
            <a:ext cx="3200400" cy="717550"/>
            <a:chOff x="192" y="768"/>
            <a:chExt cx="2016" cy="452"/>
          </a:xfrm>
        </p:grpSpPr>
        <p:grpSp>
          <p:nvGrpSpPr>
            <p:cNvPr id="28933" name="Group 4"/>
            <p:cNvGrpSpPr>
              <a:grpSpLocks/>
            </p:cNvGrpSpPr>
            <p:nvPr/>
          </p:nvGrpSpPr>
          <p:grpSpPr bwMode="auto">
            <a:xfrm>
              <a:off x="221" y="768"/>
              <a:ext cx="1987" cy="267"/>
              <a:chOff x="221" y="912"/>
              <a:chExt cx="1987" cy="267"/>
            </a:xfrm>
          </p:grpSpPr>
          <p:sp>
            <p:nvSpPr>
              <p:cNvPr id="28937" name="Rectangle 5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938" name="Rectangle 6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939" name="Rectangle 7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940" name="Rectangle 8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941" name="Rectangle 9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942" name="Rectangle 10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943" name="Rectangle 11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944" name="Line 12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45" name="Line 13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46" name="Line 14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47" name="Line 15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48" name="Line 16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49" name="Line 17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50" name="Line 18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51" name="Line 19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52" name="Line 20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53" name="Line 21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934" name="Text Box 22"/>
            <p:cNvSpPr txBox="1">
              <a:spLocks noChangeArrowheads="1"/>
            </p:cNvSpPr>
            <p:nvPr/>
          </p:nvSpPr>
          <p:spPr bwMode="auto">
            <a:xfrm>
              <a:off x="192" y="100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28935" name="Text Box 23"/>
            <p:cNvSpPr txBox="1">
              <a:spLocks noChangeArrowheads="1"/>
            </p:cNvSpPr>
            <p:nvPr/>
          </p:nvSpPr>
          <p:spPr bwMode="auto">
            <a:xfrm>
              <a:off x="2016" y="100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28936" name="Line 24"/>
            <p:cNvSpPr>
              <a:spLocks noChangeShapeType="1"/>
            </p:cNvSpPr>
            <p:nvPr/>
          </p:nvSpPr>
          <p:spPr bwMode="auto">
            <a:xfrm flipH="1">
              <a:off x="624" y="110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04800" y="2025650"/>
            <a:ext cx="3230563" cy="717550"/>
            <a:chOff x="192" y="1344"/>
            <a:chExt cx="2035" cy="452"/>
          </a:xfrm>
        </p:grpSpPr>
        <p:grpSp>
          <p:nvGrpSpPr>
            <p:cNvPr id="28912" name="Group 26"/>
            <p:cNvGrpSpPr>
              <a:grpSpLocks/>
            </p:cNvGrpSpPr>
            <p:nvPr/>
          </p:nvGrpSpPr>
          <p:grpSpPr bwMode="auto">
            <a:xfrm>
              <a:off x="240" y="1344"/>
              <a:ext cx="1987" cy="267"/>
              <a:chOff x="221" y="912"/>
              <a:chExt cx="1987" cy="267"/>
            </a:xfrm>
          </p:grpSpPr>
          <p:sp>
            <p:nvSpPr>
              <p:cNvPr id="28916" name="Rectangle 27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917" name="Rectangle 28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918" name="Rectangle 29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919" name="Rectangle 30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920" name="Rectangle 31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921" name="Rectangle 32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922" name="Rectangle 33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923" name="Line 34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24" name="Line 35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25" name="Line 36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26" name="Line 37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27" name="Line 38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28" name="Line 39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29" name="Line 40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30" name="Line 41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31" name="Line 42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32" name="Line 43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913" name="Text Box 44"/>
            <p:cNvSpPr txBox="1">
              <a:spLocks noChangeArrowheads="1"/>
            </p:cNvSpPr>
            <p:nvPr/>
          </p:nvSpPr>
          <p:spPr bwMode="auto">
            <a:xfrm>
              <a:off x="192" y="1584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28914" name="Text Box 45"/>
            <p:cNvSpPr txBox="1">
              <a:spLocks noChangeArrowheads="1"/>
            </p:cNvSpPr>
            <p:nvPr/>
          </p:nvSpPr>
          <p:spPr bwMode="auto">
            <a:xfrm>
              <a:off x="1728" y="1584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28915" name="Line 46"/>
            <p:cNvSpPr>
              <a:spLocks noChangeShapeType="1"/>
            </p:cNvSpPr>
            <p:nvPr/>
          </p:nvSpPr>
          <p:spPr bwMode="auto">
            <a:xfrm flipH="1">
              <a:off x="624" y="1680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04800" y="2832100"/>
            <a:ext cx="3230563" cy="749300"/>
            <a:chOff x="192" y="1900"/>
            <a:chExt cx="2035" cy="472"/>
          </a:xfrm>
        </p:grpSpPr>
        <p:grpSp>
          <p:nvGrpSpPr>
            <p:cNvPr id="28891" name="Group 48"/>
            <p:cNvGrpSpPr>
              <a:grpSpLocks/>
            </p:cNvGrpSpPr>
            <p:nvPr/>
          </p:nvGrpSpPr>
          <p:grpSpPr bwMode="auto">
            <a:xfrm>
              <a:off x="240" y="1900"/>
              <a:ext cx="1987" cy="267"/>
              <a:chOff x="221" y="912"/>
              <a:chExt cx="1987" cy="267"/>
            </a:xfrm>
          </p:grpSpPr>
          <p:sp>
            <p:nvSpPr>
              <p:cNvPr id="28895" name="Rectangle 49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896" name="Rectangle 50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897" name="Rectangle 51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898" name="Rectangle 52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899" name="Rectangle 53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900" name="Rectangle 54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901" name="Rectangle 55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902" name="Line 56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03" name="Line 57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04" name="Line 58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05" name="Line 59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06" name="Line 60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07" name="Line 61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08" name="Line 62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09" name="Line 63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10" name="Line 64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911" name="Line 65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892" name="Text Box 66"/>
            <p:cNvSpPr txBox="1">
              <a:spLocks noChangeArrowheads="1"/>
            </p:cNvSpPr>
            <p:nvPr/>
          </p:nvSpPr>
          <p:spPr bwMode="auto">
            <a:xfrm>
              <a:off x="192" y="216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28893" name="Text Box 67"/>
            <p:cNvSpPr txBox="1">
              <a:spLocks noChangeArrowheads="1"/>
            </p:cNvSpPr>
            <p:nvPr/>
          </p:nvSpPr>
          <p:spPr bwMode="auto">
            <a:xfrm>
              <a:off x="1440" y="2160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28894" name="Line 68"/>
            <p:cNvSpPr>
              <a:spLocks noChangeShapeType="1"/>
            </p:cNvSpPr>
            <p:nvPr/>
          </p:nvSpPr>
          <p:spPr bwMode="auto">
            <a:xfrm flipH="1">
              <a:off x="624" y="2256"/>
              <a:ext cx="8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304800" y="3657600"/>
            <a:ext cx="3230563" cy="717550"/>
            <a:chOff x="192" y="2304"/>
            <a:chExt cx="2035" cy="452"/>
          </a:xfrm>
        </p:grpSpPr>
        <p:grpSp>
          <p:nvGrpSpPr>
            <p:cNvPr id="28870" name="Group 70"/>
            <p:cNvGrpSpPr>
              <a:grpSpLocks/>
            </p:cNvGrpSpPr>
            <p:nvPr/>
          </p:nvGrpSpPr>
          <p:grpSpPr bwMode="auto">
            <a:xfrm>
              <a:off x="240" y="2304"/>
              <a:ext cx="1987" cy="267"/>
              <a:chOff x="221" y="912"/>
              <a:chExt cx="1987" cy="267"/>
            </a:xfrm>
          </p:grpSpPr>
          <p:sp>
            <p:nvSpPr>
              <p:cNvPr id="28874" name="Rectangle 71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875" name="Rectangle 72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876" name="Rectangle 73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877" name="Rectangle 74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878" name="Rectangle 75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879" name="Rectangle 76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880" name="Rectangle 77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881" name="Line 78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82" name="Line 79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83" name="Line 80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84" name="Line 81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85" name="Line 82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86" name="Line 83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87" name="Line 84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88" name="Line 85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89" name="Line 86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90" name="Line 8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871" name="Text Box 88"/>
            <p:cNvSpPr txBox="1">
              <a:spLocks noChangeArrowheads="1"/>
            </p:cNvSpPr>
            <p:nvPr/>
          </p:nvSpPr>
          <p:spPr bwMode="auto">
            <a:xfrm>
              <a:off x="192" y="2544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28872" name="Text Box 89"/>
            <p:cNvSpPr txBox="1">
              <a:spLocks noChangeArrowheads="1"/>
            </p:cNvSpPr>
            <p:nvPr/>
          </p:nvSpPr>
          <p:spPr bwMode="auto">
            <a:xfrm>
              <a:off x="1152" y="2544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28873" name="Line 90"/>
            <p:cNvSpPr>
              <a:spLocks noChangeShapeType="1"/>
            </p:cNvSpPr>
            <p:nvPr/>
          </p:nvSpPr>
          <p:spPr bwMode="auto">
            <a:xfrm flipH="1">
              <a:off x="624" y="2640"/>
              <a:ext cx="5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304800" y="4495800"/>
            <a:ext cx="3230563" cy="717550"/>
            <a:chOff x="192" y="2832"/>
            <a:chExt cx="2035" cy="452"/>
          </a:xfrm>
        </p:grpSpPr>
        <p:grpSp>
          <p:nvGrpSpPr>
            <p:cNvPr id="28849" name="Group 92"/>
            <p:cNvGrpSpPr>
              <a:grpSpLocks/>
            </p:cNvGrpSpPr>
            <p:nvPr/>
          </p:nvGrpSpPr>
          <p:grpSpPr bwMode="auto">
            <a:xfrm>
              <a:off x="240" y="2832"/>
              <a:ext cx="1987" cy="267"/>
              <a:chOff x="221" y="912"/>
              <a:chExt cx="1987" cy="267"/>
            </a:xfrm>
          </p:grpSpPr>
          <p:sp>
            <p:nvSpPr>
              <p:cNvPr id="28853" name="Rectangle 93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854" name="Rectangle 94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855" name="Rectangle 95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856" name="Rectangle 96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857" name="Rectangle 97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858" name="Rectangle 98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859" name="Rectangle 99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860" name="Line 100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1" name="Line 101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2" name="Line 102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3" name="Line 103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4" name="Line 104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5" name="Line 105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6" name="Line 106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7" name="Line 107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8" name="Line 108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69" name="Line 109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850" name="Text Box 110"/>
            <p:cNvSpPr txBox="1">
              <a:spLocks noChangeArrowheads="1"/>
            </p:cNvSpPr>
            <p:nvPr/>
          </p:nvSpPr>
          <p:spPr bwMode="auto">
            <a:xfrm>
              <a:off x="192" y="3072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28851" name="Text Box 111"/>
            <p:cNvSpPr txBox="1">
              <a:spLocks noChangeArrowheads="1"/>
            </p:cNvSpPr>
            <p:nvPr/>
          </p:nvSpPr>
          <p:spPr bwMode="auto">
            <a:xfrm>
              <a:off x="912" y="30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28852" name="Line 112"/>
            <p:cNvSpPr>
              <a:spLocks noChangeShapeType="1"/>
            </p:cNvSpPr>
            <p:nvPr/>
          </p:nvSpPr>
          <p:spPr bwMode="auto">
            <a:xfrm flipH="1">
              <a:off x="624" y="316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3"/>
          <p:cNvGrpSpPr>
            <a:grpSpLocks/>
          </p:cNvGrpSpPr>
          <p:nvPr/>
        </p:nvGrpSpPr>
        <p:grpSpPr bwMode="auto">
          <a:xfrm>
            <a:off x="304800" y="5302250"/>
            <a:ext cx="3230563" cy="749300"/>
            <a:chOff x="192" y="3340"/>
            <a:chExt cx="2035" cy="472"/>
          </a:xfrm>
        </p:grpSpPr>
        <p:grpSp>
          <p:nvGrpSpPr>
            <p:cNvPr id="28829" name="Group 114"/>
            <p:cNvGrpSpPr>
              <a:grpSpLocks/>
            </p:cNvGrpSpPr>
            <p:nvPr/>
          </p:nvGrpSpPr>
          <p:grpSpPr bwMode="auto">
            <a:xfrm>
              <a:off x="240" y="3340"/>
              <a:ext cx="1987" cy="267"/>
              <a:chOff x="221" y="912"/>
              <a:chExt cx="1987" cy="267"/>
            </a:xfrm>
          </p:grpSpPr>
          <p:sp>
            <p:nvSpPr>
              <p:cNvPr id="28832" name="Rectangle 115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833" name="Rectangle 116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834" name="Rectangle 117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835" name="Rectangle 118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836" name="Rectangle 119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837" name="Rectangle 120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838" name="Rectangle 121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839" name="Line 122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0" name="Line 123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1" name="Line 124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2" name="Line 125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3" name="Line 126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4" name="Line 127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5" name="Line 128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6" name="Line 129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7" name="Line 130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48" name="Line 131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830" name="Text Box 132"/>
            <p:cNvSpPr txBox="1">
              <a:spLocks noChangeArrowheads="1"/>
            </p:cNvSpPr>
            <p:nvPr/>
          </p:nvSpPr>
          <p:spPr bwMode="auto">
            <a:xfrm>
              <a:off x="192" y="360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28831" name="Text Box 133"/>
            <p:cNvSpPr txBox="1">
              <a:spLocks noChangeArrowheads="1"/>
            </p:cNvSpPr>
            <p:nvPr/>
          </p:nvSpPr>
          <p:spPr bwMode="auto">
            <a:xfrm>
              <a:off x="576" y="3600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14" name="Group 134"/>
          <p:cNvGrpSpPr>
            <a:grpSpLocks/>
          </p:cNvGrpSpPr>
          <p:nvPr/>
        </p:nvGrpSpPr>
        <p:grpSpPr bwMode="auto">
          <a:xfrm>
            <a:off x="304800" y="6108700"/>
            <a:ext cx="3230563" cy="749300"/>
            <a:chOff x="192" y="3340"/>
            <a:chExt cx="2035" cy="472"/>
          </a:xfrm>
        </p:grpSpPr>
        <p:grpSp>
          <p:nvGrpSpPr>
            <p:cNvPr id="28809" name="Group 135"/>
            <p:cNvGrpSpPr>
              <a:grpSpLocks/>
            </p:cNvGrpSpPr>
            <p:nvPr/>
          </p:nvGrpSpPr>
          <p:grpSpPr bwMode="auto">
            <a:xfrm>
              <a:off x="240" y="3340"/>
              <a:ext cx="1987" cy="267"/>
              <a:chOff x="221" y="912"/>
              <a:chExt cx="1987" cy="267"/>
            </a:xfrm>
          </p:grpSpPr>
          <p:sp>
            <p:nvSpPr>
              <p:cNvPr id="28812" name="Rectangle 136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813" name="Rectangle 137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814" name="Rectangle 138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815" name="Rectangle 139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816" name="Rectangle 140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817" name="Rectangle 141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818" name="Rectangle 142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819" name="Line 143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0" name="Line 144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1" name="Line 145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2" name="Line 146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3" name="Line 147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4" name="Line 148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5" name="Line 149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6" name="Line 150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7" name="Line 151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28" name="Line 152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810" name="Text Box 153"/>
            <p:cNvSpPr txBox="1">
              <a:spLocks noChangeArrowheads="1"/>
            </p:cNvSpPr>
            <p:nvPr/>
          </p:nvSpPr>
          <p:spPr bwMode="auto">
            <a:xfrm>
              <a:off x="192" y="360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28811" name="Text Box 154"/>
            <p:cNvSpPr txBox="1">
              <a:spLocks noChangeArrowheads="1"/>
            </p:cNvSpPr>
            <p:nvPr/>
          </p:nvSpPr>
          <p:spPr bwMode="auto">
            <a:xfrm>
              <a:off x="576" y="3600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16" name="Group 155"/>
          <p:cNvGrpSpPr>
            <a:grpSpLocks/>
          </p:cNvGrpSpPr>
          <p:nvPr/>
        </p:nvGrpSpPr>
        <p:grpSpPr bwMode="auto">
          <a:xfrm>
            <a:off x="4922838" y="1219200"/>
            <a:ext cx="3154362" cy="749300"/>
            <a:chOff x="3101" y="768"/>
            <a:chExt cx="1987" cy="472"/>
          </a:xfrm>
        </p:grpSpPr>
        <p:grpSp>
          <p:nvGrpSpPr>
            <p:cNvPr id="28789" name="Group 156"/>
            <p:cNvGrpSpPr>
              <a:grpSpLocks/>
            </p:cNvGrpSpPr>
            <p:nvPr/>
          </p:nvGrpSpPr>
          <p:grpSpPr bwMode="auto">
            <a:xfrm>
              <a:off x="3101" y="768"/>
              <a:ext cx="1987" cy="267"/>
              <a:chOff x="221" y="912"/>
              <a:chExt cx="1987" cy="267"/>
            </a:xfrm>
          </p:grpSpPr>
          <p:sp>
            <p:nvSpPr>
              <p:cNvPr id="28792" name="Rectangle 157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793" name="Rectangle 158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794" name="Rectangle 159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795" name="Rectangle 160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796" name="Rectangle 161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797" name="Rectangle 162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798" name="Rectangle 163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799" name="Line 164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0" name="Line 165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1" name="Line 166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2" name="Line 167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3" name="Line 168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4" name="Line 169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5" name="Line 170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6" name="Line 171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7" name="Line 172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808" name="Line 173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790" name="Text Box 174"/>
            <p:cNvSpPr txBox="1">
              <a:spLocks noChangeArrowheads="1"/>
            </p:cNvSpPr>
            <p:nvPr/>
          </p:nvSpPr>
          <p:spPr bwMode="auto">
            <a:xfrm>
              <a:off x="3334" y="102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2</a:t>
              </a:r>
            </a:p>
          </p:txBody>
        </p:sp>
        <p:sp>
          <p:nvSpPr>
            <p:cNvPr id="28791" name="Text Box 175"/>
            <p:cNvSpPr txBox="1">
              <a:spLocks noChangeArrowheads="1"/>
            </p:cNvSpPr>
            <p:nvPr/>
          </p:nvSpPr>
          <p:spPr bwMode="auto">
            <a:xfrm>
              <a:off x="4896" y="102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18" name="Group 176"/>
          <p:cNvGrpSpPr>
            <a:grpSpLocks/>
          </p:cNvGrpSpPr>
          <p:nvPr/>
        </p:nvGrpSpPr>
        <p:grpSpPr bwMode="auto">
          <a:xfrm>
            <a:off x="4922838" y="2025650"/>
            <a:ext cx="3154362" cy="749300"/>
            <a:chOff x="3101" y="1400"/>
            <a:chExt cx="1987" cy="472"/>
          </a:xfrm>
        </p:grpSpPr>
        <p:grpSp>
          <p:nvGrpSpPr>
            <p:cNvPr id="28769" name="Group 177"/>
            <p:cNvGrpSpPr>
              <a:grpSpLocks/>
            </p:cNvGrpSpPr>
            <p:nvPr/>
          </p:nvGrpSpPr>
          <p:grpSpPr bwMode="auto">
            <a:xfrm>
              <a:off x="3101" y="1400"/>
              <a:ext cx="1987" cy="267"/>
              <a:chOff x="221" y="912"/>
              <a:chExt cx="1987" cy="267"/>
            </a:xfrm>
          </p:grpSpPr>
          <p:sp>
            <p:nvSpPr>
              <p:cNvPr id="28772" name="Rectangle 178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773" name="Rectangle 179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774" name="Rectangle 180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775" name="Rectangle 181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776" name="Rectangle 182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777" name="Rectangle 183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778" name="Rectangle 184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779" name="Line 185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0" name="Line 186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1" name="Line 187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2" name="Line 188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3" name="Line 189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4" name="Line 190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5" name="Line 191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6" name="Line 192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7" name="Line 193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88" name="Line 194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770" name="Text Box 195"/>
            <p:cNvSpPr txBox="1">
              <a:spLocks noChangeArrowheads="1"/>
            </p:cNvSpPr>
            <p:nvPr/>
          </p:nvSpPr>
          <p:spPr bwMode="auto">
            <a:xfrm>
              <a:off x="3622" y="166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3</a:t>
              </a:r>
            </a:p>
          </p:txBody>
        </p:sp>
        <p:sp>
          <p:nvSpPr>
            <p:cNvPr id="28771" name="Text Box 196"/>
            <p:cNvSpPr txBox="1">
              <a:spLocks noChangeArrowheads="1"/>
            </p:cNvSpPr>
            <p:nvPr/>
          </p:nvSpPr>
          <p:spPr bwMode="auto">
            <a:xfrm>
              <a:off x="4896" y="1660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20" name="Group 197"/>
          <p:cNvGrpSpPr>
            <a:grpSpLocks/>
          </p:cNvGrpSpPr>
          <p:nvPr/>
        </p:nvGrpSpPr>
        <p:grpSpPr bwMode="auto">
          <a:xfrm>
            <a:off x="4922838" y="2832100"/>
            <a:ext cx="3154362" cy="749300"/>
            <a:chOff x="3101" y="2024"/>
            <a:chExt cx="1987" cy="472"/>
          </a:xfrm>
        </p:grpSpPr>
        <p:grpSp>
          <p:nvGrpSpPr>
            <p:cNvPr id="28749" name="Group 198"/>
            <p:cNvGrpSpPr>
              <a:grpSpLocks/>
            </p:cNvGrpSpPr>
            <p:nvPr/>
          </p:nvGrpSpPr>
          <p:grpSpPr bwMode="auto">
            <a:xfrm>
              <a:off x="3101" y="2024"/>
              <a:ext cx="1987" cy="267"/>
              <a:chOff x="221" y="912"/>
              <a:chExt cx="1987" cy="267"/>
            </a:xfrm>
          </p:grpSpPr>
          <p:sp>
            <p:nvSpPr>
              <p:cNvPr id="28752" name="Rectangle 199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753" name="Rectangle 200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754" name="Rectangle 201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755" name="Rectangle 202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756" name="Rectangle 203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757" name="Rectangle 204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758" name="Rectangle 205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759" name="Line 206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0" name="Line 207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1" name="Line 208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2" name="Line 209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3" name="Line 210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4" name="Line 211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5" name="Line 212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6" name="Line 213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7" name="Line 214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68" name="Line 215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750" name="Text Box 216"/>
            <p:cNvSpPr txBox="1">
              <a:spLocks noChangeArrowheads="1"/>
            </p:cNvSpPr>
            <p:nvPr/>
          </p:nvSpPr>
          <p:spPr bwMode="auto">
            <a:xfrm>
              <a:off x="3910" y="2284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4</a:t>
              </a:r>
            </a:p>
          </p:txBody>
        </p:sp>
        <p:sp>
          <p:nvSpPr>
            <p:cNvPr id="28751" name="Text Box 217"/>
            <p:cNvSpPr txBox="1">
              <a:spLocks noChangeArrowheads="1"/>
            </p:cNvSpPr>
            <p:nvPr/>
          </p:nvSpPr>
          <p:spPr bwMode="auto">
            <a:xfrm>
              <a:off x="4896" y="2284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22" name="Group 218"/>
          <p:cNvGrpSpPr>
            <a:grpSpLocks/>
          </p:cNvGrpSpPr>
          <p:nvPr/>
        </p:nvGrpSpPr>
        <p:grpSpPr bwMode="auto">
          <a:xfrm>
            <a:off x="4922838" y="3657600"/>
            <a:ext cx="3154362" cy="749300"/>
            <a:chOff x="3101" y="2688"/>
            <a:chExt cx="1987" cy="472"/>
          </a:xfrm>
        </p:grpSpPr>
        <p:grpSp>
          <p:nvGrpSpPr>
            <p:cNvPr id="28729" name="Group 219"/>
            <p:cNvGrpSpPr>
              <a:grpSpLocks/>
            </p:cNvGrpSpPr>
            <p:nvPr/>
          </p:nvGrpSpPr>
          <p:grpSpPr bwMode="auto">
            <a:xfrm>
              <a:off x="3101" y="2688"/>
              <a:ext cx="1987" cy="267"/>
              <a:chOff x="221" y="912"/>
              <a:chExt cx="1987" cy="267"/>
            </a:xfrm>
          </p:grpSpPr>
          <p:sp>
            <p:nvSpPr>
              <p:cNvPr id="28732" name="Rectangle 220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733" name="Rectangle 221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734" name="Rectangle 222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735" name="Rectangle 223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736" name="Rectangle 224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737" name="Rectangle 225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738" name="Rectangle 226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739" name="Line 227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0" name="Line 228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1" name="Line 229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2" name="Line 230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3" name="Line 231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4" name="Line 232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5" name="Line 233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6" name="Line 234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7" name="Line 235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48" name="Line 236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730" name="Text Box 237"/>
            <p:cNvSpPr txBox="1">
              <a:spLocks noChangeArrowheads="1"/>
            </p:cNvSpPr>
            <p:nvPr/>
          </p:nvSpPr>
          <p:spPr bwMode="auto">
            <a:xfrm>
              <a:off x="4198" y="294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5</a:t>
              </a:r>
            </a:p>
          </p:txBody>
        </p:sp>
        <p:sp>
          <p:nvSpPr>
            <p:cNvPr id="28731" name="Text Box 238"/>
            <p:cNvSpPr txBox="1">
              <a:spLocks noChangeArrowheads="1"/>
            </p:cNvSpPr>
            <p:nvPr/>
          </p:nvSpPr>
          <p:spPr bwMode="auto">
            <a:xfrm>
              <a:off x="4896" y="294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24" name="Group 239"/>
          <p:cNvGrpSpPr>
            <a:grpSpLocks/>
          </p:cNvGrpSpPr>
          <p:nvPr/>
        </p:nvGrpSpPr>
        <p:grpSpPr bwMode="auto">
          <a:xfrm>
            <a:off x="4922838" y="4495800"/>
            <a:ext cx="3154362" cy="749300"/>
            <a:chOff x="3101" y="3312"/>
            <a:chExt cx="1987" cy="472"/>
          </a:xfrm>
        </p:grpSpPr>
        <p:grpSp>
          <p:nvGrpSpPr>
            <p:cNvPr id="28709" name="Group 240"/>
            <p:cNvGrpSpPr>
              <a:grpSpLocks/>
            </p:cNvGrpSpPr>
            <p:nvPr/>
          </p:nvGrpSpPr>
          <p:grpSpPr bwMode="auto">
            <a:xfrm>
              <a:off x="3101" y="3312"/>
              <a:ext cx="1987" cy="267"/>
              <a:chOff x="221" y="912"/>
              <a:chExt cx="1987" cy="267"/>
            </a:xfrm>
          </p:grpSpPr>
          <p:sp>
            <p:nvSpPr>
              <p:cNvPr id="28712" name="Rectangle 241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713" name="Rectangle 242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714" name="Rectangle 243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715" name="Rectangle 244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716" name="Rectangle 245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717" name="Rectangle 246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718" name="Rectangle 247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719" name="Line 248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0" name="Line 249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1" name="Line 250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2" name="Line 251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3" name="Line 252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4" name="Line 253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5" name="Line 254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6" name="Line 255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7" name="Line 256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28" name="Line 25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710" name="Text Box 258"/>
            <p:cNvSpPr txBox="1">
              <a:spLocks noChangeArrowheads="1"/>
            </p:cNvSpPr>
            <p:nvPr/>
          </p:nvSpPr>
          <p:spPr bwMode="auto">
            <a:xfrm>
              <a:off x="4486" y="3572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6</a:t>
              </a:r>
            </a:p>
          </p:txBody>
        </p:sp>
        <p:sp>
          <p:nvSpPr>
            <p:cNvPr id="28711" name="Text Box 259"/>
            <p:cNvSpPr txBox="1">
              <a:spLocks noChangeArrowheads="1"/>
            </p:cNvSpPr>
            <p:nvPr/>
          </p:nvSpPr>
          <p:spPr bwMode="auto">
            <a:xfrm>
              <a:off x="4896" y="35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  <p:grpSp>
        <p:nvGrpSpPr>
          <p:cNvPr id="26" name="Group 260"/>
          <p:cNvGrpSpPr>
            <a:grpSpLocks/>
          </p:cNvGrpSpPr>
          <p:nvPr/>
        </p:nvGrpSpPr>
        <p:grpSpPr bwMode="auto">
          <a:xfrm>
            <a:off x="4922838" y="5302250"/>
            <a:ext cx="3230562" cy="1022350"/>
            <a:chOff x="3101" y="3340"/>
            <a:chExt cx="2035" cy="644"/>
          </a:xfrm>
        </p:grpSpPr>
        <p:grpSp>
          <p:nvGrpSpPr>
            <p:cNvPr id="28689" name="Group 261"/>
            <p:cNvGrpSpPr>
              <a:grpSpLocks/>
            </p:cNvGrpSpPr>
            <p:nvPr/>
          </p:nvGrpSpPr>
          <p:grpSpPr bwMode="auto">
            <a:xfrm>
              <a:off x="3101" y="3340"/>
              <a:ext cx="1987" cy="267"/>
              <a:chOff x="221" y="912"/>
              <a:chExt cx="1987" cy="267"/>
            </a:xfrm>
          </p:grpSpPr>
          <p:sp>
            <p:nvSpPr>
              <p:cNvPr id="28692" name="Rectangle 262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8693" name="Rectangle 263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8694" name="Rectangle 264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8695" name="Rectangle 265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8696" name="Rectangle 266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8697" name="Rectangle 267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8698" name="Rectangle 268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8699" name="Line 269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0" name="Line 270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1" name="Line 271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2" name="Line 272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3" name="Line 273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4" name="Line 274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5" name="Line 275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6" name="Line 276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7" name="Line 277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8708" name="Line 278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8690" name="Text Box 279"/>
            <p:cNvSpPr txBox="1">
              <a:spLocks noChangeArrowheads="1"/>
            </p:cNvSpPr>
            <p:nvPr/>
          </p:nvSpPr>
          <p:spPr bwMode="auto">
            <a:xfrm>
              <a:off x="4774" y="3600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7</a:t>
              </a:r>
            </a:p>
          </p:txBody>
        </p:sp>
        <p:sp>
          <p:nvSpPr>
            <p:cNvPr id="28691" name="Text Box 280"/>
            <p:cNvSpPr txBox="1">
              <a:spLocks noChangeArrowheads="1"/>
            </p:cNvSpPr>
            <p:nvPr/>
          </p:nvSpPr>
          <p:spPr bwMode="auto">
            <a:xfrm>
              <a:off x="4848" y="37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16CE9B-BB7B-409B-BF9C-25F4A5C0CC6A}" type="slidenum">
              <a:rPr lang="en-US"/>
              <a:pPr/>
              <a:t>25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 Sort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tx1"/>
                </a:solidFill>
              </a:rPr>
              <a:t>BUBBLESORT(A)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</a:rPr>
              <a:t>	</a:t>
            </a:r>
            <a:r>
              <a:rPr lang="en-US" sz="2400" b="1" smtClean="0">
                <a:solidFill>
                  <a:schemeClr val="tx1"/>
                </a:solidFill>
              </a:rPr>
              <a:t>for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i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 1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to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length[A]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		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do for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j  length[A]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downto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i + 1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		         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do if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A[j] &lt; A[j -1]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			       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then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exchange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A[j]  A[j-1]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	</a:t>
            </a:r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2605088" y="3833813"/>
            <a:ext cx="3200400" cy="717550"/>
            <a:chOff x="192" y="768"/>
            <a:chExt cx="2016" cy="452"/>
          </a:xfrm>
        </p:grpSpPr>
        <p:grpSp>
          <p:nvGrpSpPr>
            <p:cNvPr id="29704" name="Group 5"/>
            <p:cNvGrpSpPr>
              <a:grpSpLocks/>
            </p:cNvGrpSpPr>
            <p:nvPr/>
          </p:nvGrpSpPr>
          <p:grpSpPr bwMode="auto">
            <a:xfrm>
              <a:off x="221" y="768"/>
              <a:ext cx="1987" cy="267"/>
              <a:chOff x="221" y="912"/>
              <a:chExt cx="1987" cy="267"/>
            </a:xfrm>
          </p:grpSpPr>
          <p:sp>
            <p:nvSpPr>
              <p:cNvPr id="29708" name="Rectangle 6"/>
              <p:cNvSpPr>
                <a:spLocks noChangeArrowheads="1"/>
              </p:cNvSpPr>
              <p:nvPr/>
            </p:nvSpPr>
            <p:spPr bwMode="auto">
              <a:xfrm>
                <a:off x="1924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29709" name="Rectangle 7"/>
              <p:cNvSpPr>
                <a:spLocks noChangeArrowheads="1"/>
              </p:cNvSpPr>
              <p:nvPr/>
            </p:nvSpPr>
            <p:spPr bwMode="auto">
              <a:xfrm>
                <a:off x="1641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29710" name="Rectangle 8"/>
              <p:cNvSpPr>
                <a:spLocks noChangeArrowheads="1"/>
              </p:cNvSpPr>
              <p:nvPr/>
            </p:nvSpPr>
            <p:spPr bwMode="auto">
              <a:xfrm>
                <a:off x="1357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29711" name="Rectangle 9"/>
              <p:cNvSpPr>
                <a:spLocks noChangeArrowheads="1"/>
              </p:cNvSpPr>
              <p:nvPr/>
            </p:nvSpPr>
            <p:spPr bwMode="auto">
              <a:xfrm>
                <a:off x="1072" y="912"/>
                <a:ext cx="285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9</a:t>
                </a:r>
              </a:p>
            </p:txBody>
          </p:sp>
          <p:sp>
            <p:nvSpPr>
              <p:cNvPr id="29712" name="Rectangle 10"/>
              <p:cNvSpPr>
                <a:spLocks noChangeArrowheads="1"/>
              </p:cNvSpPr>
              <p:nvPr/>
            </p:nvSpPr>
            <p:spPr bwMode="auto">
              <a:xfrm>
                <a:off x="788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29713" name="Rectangle 11"/>
              <p:cNvSpPr>
                <a:spLocks noChangeArrowheads="1"/>
              </p:cNvSpPr>
              <p:nvPr/>
            </p:nvSpPr>
            <p:spPr bwMode="auto">
              <a:xfrm>
                <a:off x="505" y="912"/>
                <a:ext cx="283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29714" name="Rectangle 12"/>
              <p:cNvSpPr>
                <a:spLocks noChangeArrowheads="1"/>
              </p:cNvSpPr>
              <p:nvPr/>
            </p:nvSpPr>
            <p:spPr bwMode="auto">
              <a:xfrm>
                <a:off x="221" y="912"/>
                <a:ext cx="284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b" anchorCtr="1"/>
              <a:lstStyle/>
              <a:p>
                <a:pPr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8</a:t>
                </a:r>
              </a:p>
            </p:txBody>
          </p:sp>
          <p:sp>
            <p:nvSpPr>
              <p:cNvPr id="29715" name="Line 13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16" name="Line 14"/>
              <p:cNvSpPr>
                <a:spLocks noChangeShapeType="1"/>
              </p:cNvSpPr>
              <p:nvPr/>
            </p:nvSpPr>
            <p:spPr bwMode="auto">
              <a:xfrm>
                <a:off x="221" y="1179"/>
                <a:ext cx="198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17" name="Line 15"/>
              <p:cNvSpPr>
                <a:spLocks noChangeShapeType="1"/>
              </p:cNvSpPr>
              <p:nvPr/>
            </p:nvSpPr>
            <p:spPr bwMode="auto">
              <a:xfrm>
                <a:off x="221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18" name="Line 16"/>
              <p:cNvSpPr>
                <a:spLocks noChangeShapeType="1"/>
              </p:cNvSpPr>
              <p:nvPr/>
            </p:nvSpPr>
            <p:spPr bwMode="auto">
              <a:xfrm>
                <a:off x="505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19" name="Line 17"/>
              <p:cNvSpPr>
                <a:spLocks noChangeShapeType="1"/>
              </p:cNvSpPr>
              <p:nvPr/>
            </p:nvSpPr>
            <p:spPr bwMode="auto">
              <a:xfrm>
                <a:off x="788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20" name="Line 18"/>
              <p:cNvSpPr>
                <a:spLocks noChangeShapeType="1"/>
              </p:cNvSpPr>
              <p:nvPr/>
            </p:nvSpPr>
            <p:spPr bwMode="auto">
              <a:xfrm>
                <a:off x="1072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21" name="Line 19"/>
              <p:cNvSpPr>
                <a:spLocks noChangeShapeType="1"/>
              </p:cNvSpPr>
              <p:nvPr/>
            </p:nvSpPr>
            <p:spPr bwMode="auto">
              <a:xfrm>
                <a:off x="1357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22" name="Line 20"/>
              <p:cNvSpPr>
                <a:spLocks noChangeShapeType="1"/>
              </p:cNvSpPr>
              <p:nvPr/>
            </p:nvSpPr>
            <p:spPr bwMode="auto">
              <a:xfrm>
                <a:off x="1641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23" name="Line 21"/>
              <p:cNvSpPr>
                <a:spLocks noChangeShapeType="1"/>
              </p:cNvSpPr>
              <p:nvPr/>
            </p:nvSpPr>
            <p:spPr bwMode="auto">
              <a:xfrm>
                <a:off x="1924" y="91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  <p:sp>
            <p:nvSpPr>
              <p:cNvPr id="29724" name="Line 22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 anchorCtr="1"/>
              <a:lstStyle/>
              <a:p>
                <a:endParaRPr lang="en-US"/>
              </a:p>
            </p:txBody>
          </p:sp>
        </p:grpSp>
        <p:sp>
          <p:nvSpPr>
            <p:cNvPr id="29705" name="Text Box 23"/>
            <p:cNvSpPr txBox="1">
              <a:spLocks noChangeArrowheads="1"/>
            </p:cNvSpPr>
            <p:nvPr/>
          </p:nvSpPr>
          <p:spPr bwMode="auto">
            <a:xfrm>
              <a:off x="192" y="1008"/>
              <a:ext cx="3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 = 1</a:t>
              </a:r>
            </a:p>
          </p:txBody>
        </p:sp>
        <p:sp>
          <p:nvSpPr>
            <p:cNvPr id="29706" name="Text Box 24"/>
            <p:cNvSpPr txBox="1">
              <a:spLocks noChangeArrowheads="1"/>
            </p:cNvSpPr>
            <p:nvPr/>
          </p:nvSpPr>
          <p:spPr bwMode="auto">
            <a:xfrm>
              <a:off x="2016" y="1008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j</a:t>
              </a:r>
            </a:p>
          </p:txBody>
        </p:sp>
        <p:sp>
          <p:nvSpPr>
            <p:cNvPr id="29707" name="Line 25"/>
            <p:cNvSpPr>
              <a:spLocks noChangeShapeType="1"/>
            </p:cNvSpPr>
            <p:nvPr/>
          </p:nvSpPr>
          <p:spPr bwMode="auto">
            <a:xfrm flipH="1">
              <a:off x="624" y="110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2" name="Text Box 26"/>
          <p:cNvSpPr txBox="1">
            <a:spLocks noChangeArrowheads="1"/>
          </p:cNvSpPr>
          <p:nvPr/>
        </p:nvSpPr>
        <p:spPr bwMode="auto">
          <a:xfrm>
            <a:off x="2736850" y="345916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9703" name="Line 27"/>
          <p:cNvSpPr>
            <a:spLocks noChangeShapeType="1"/>
          </p:cNvSpPr>
          <p:nvPr/>
        </p:nvSpPr>
        <p:spPr bwMode="auto">
          <a:xfrm>
            <a:off x="3097213" y="3651250"/>
            <a:ext cx="252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33B557-A9B2-433F-8523-85501315F76C}" type="slidenum">
              <a:rPr lang="en-US"/>
              <a:pPr/>
              <a:t>26</a:t>
            </a:fld>
            <a:endParaRPr lang="en-US"/>
          </a:p>
        </p:txBody>
      </p:sp>
      <p:sp>
        <p:nvSpPr>
          <p:cNvPr id="229378" name="AutoShape 2"/>
          <p:cNvSpPr>
            <a:spLocks noChangeArrowheads="1"/>
          </p:cNvSpPr>
          <p:nvPr/>
        </p:nvSpPr>
        <p:spPr bwMode="auto">
          <a:xfrm>
            <a:off x="3970338" y="2825750"/>
            <a:ext cx="4289425" cy="474663"/>
          </a:xfrm>
          <a:prstGeom prst="roundRect">
            <a:avLst>
              <a:gd name="adj" fmla="val 16667"/>
            </a:avLst>
          </a:prstGeom>
          <a:solidFill>
            <a:srgbClr val="CC0000">
              <a:alpha val="2784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9379" name="AutoShape 3"/>
          <p:cNvSpPr>
            <a:spLocks noChangeArrowheads="1"/>
          </p:cNvSpPr>
          <p:nvPr/>
        </p:nvSpPr>
        <p:spPr bwMode="auto">
          <a:xfrm>
            <a:off x="3217863" y="2373313"/>
            <a:ext cx="2822575" cy="4968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Bubble-Sort Running Time</a:t>
            </a:r>
          </a:p>
        </p:txBody>
      </p:sp>
      <p:sp>
        <p:nvSpPr>
          <p:cNvPr id="102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57263" y="6084888"/>
            <a:ext cx="2754312" cy="6286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Thus,T(n) =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(n</a:t>
            </a:r>
            <a:r>
              <a:rPr lang="en-US" sz="2400" baseline="30000" smtClean="0">
                <a:latin typeface="Comic Sans MS" pitchFamily="66" charset="0"/>
                <a:sym typeface="Symbol" pitchFamily="18" charset="2"/>
              </a:rPr>
              <a:t>2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)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	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649288" y="5027613"/>
          <a:ext cx="6786562" cy="931862"/>
        </p:xfrm>
        <a:graphic>
          <a:graphicData uri="http://schemas.openxmlformats.org/presentationml/2006/ole">
            <p:oleObj spid="_x0000_s10242" name="Equation" r:id="rId4" imgW="3238200" imgH="444240" progId="Equation.DSMT4">
              <p:embed/>
            </p:oleObj>
          </a:graphicData>
        </a:graphic>
      </p:graphicFrame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534988" y="1000125"/>
            <a:ext cx="7696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z="2400"/>
              <a:t> BUBBLESORT(A)</a:t>
            </a:r>
          </a:p>
          <a:p>
            <a:pPr>
              <a:lnSpc>
                <a:spcPct val="120000"/>
              </a:lnSpc>
            </a:pPr>
            <a:r>
              <a:rPr lang="en-US" sz="2400"/>
              <a:t>	</a:t>
            </a:r>
            <a:r>
              <a:rPr lang="en-US" sz="2400" b="1"/>
              <a:t>for</a:t>
            </a:r>
            <a:r>
              <a:rPr lang="en-US" sz="2400"/>
              <a:t> </a:t>
            </a:r>
            <a:r>
              <a:rPr lang="en-US" sz="2400">
                <a:latin typeface="Comic Sans MS" pitchFamily="66" charset="0"/>
              </a:rPr>
              <a:t>i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 1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b="1">
                <a:sym typeface="Symbol" pitchFamily="18" charset="2"/>
              </a:rPr>
              <a:t>to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length[A]</a:t>
            </a:r>
          </a:p>
          <a:p>
            <a:pPr>
              <a:lnSpc>
                <a:spcPct val="120000"/>
              </a:lnSpc>
            </a:pPr>
            <a:r>
              <a:rPr lang="en-US" sz="2400">
                <a:sym typeface="Symbol" pitchFamily="18" charset="2"/>
              </a:rPr>
              <a:t>		</a:t>
            </a:r>
            <a:r>
              <a:rPr lang="en-US" sz="2400" b="1">
                <a:sym typeface="Symbol" pitchFamily="18" charset="2"/>
              </a:rPr>
              <a:t>do for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j  length[A]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b="1">
                <a:sym typeface="Symbol" pitchFamily="18" charset="2"/>
              </a:rPr>
              <a:t>downto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i + 1</a:t>
            </a:r>
          </a:p>
          <a:p>
            <a:pPr>
              <a:lnSpc>
                <a:spcPct val="120000"/>
              </a:lnSpc>
            </a:pPr>
            <a:r>
              <a:rPr lang="en-US" sz="2400">
                <a:sym typeface="Symbol" pitchFamily="18" charset="2"/>
              </a:rPr>
              <a:t>		          </a:t>
            </a:r>
            <a:r>
              <a:rPr lang="en-US" sz="2400" b="1">
                <a:sym typeface="Symbol" pitchFamily="18" charset="2"/>
              </a:rPr>
              <a:t>do if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A[j] &lt; A[j -1]</a:t>
            </a:r>
          </a:p>
          <a:p>
            <a:pPr>
              <a:lnSpc>
                <a:spcPct val="120000"/>
              </a:lnSpc>
            </a:pPr>
            <a:r>
              <a:rPr lang="en-US" sz="2400">
                <a:sym typeface="Symbol" pitchFamily="18" charset="2"/>
              </a:rPr>
              <a:t>			        </a:t>
            </a:r>
            <a:r>
              <a:rPr lang="en-US" sz="2400" b="1">
                <a:sym typeface="Symbol" pitchFamily="18" charset="2"/>
              </a:rPr>
              <a:t>then</a:t>
            </a:r>
            <a:r>
              <a:rPr lang="en-US" sz="2400">
                <a:sym typeface="Symbol" pitchFamily="18" charset="2"/>
              </a:rPr>
              <a:t> exchange </a:t>
            </a:r>
            <a:r>
              <a:rPr lang="en-US" sz="2400">
                <a:latin typeface="Comic Sans MS" pitchFamily="66" charset="0"/>
                <a:sym typeface="Symbol" pitchFamily="18" charset="2"/>
              </a:rPr>
              <a:t>A[j]  A[j-1]</a:t>
            </a:r>
          </a:p>
        </p:txBody>
      </p:sp>
      <p:sp>
        <p:nvSpPr>
          <p:cNvPr id="10253" name="Rectangle 8"/>
          <p:cNvSpPr>
            <a:spLocks noChangeArrowheads="1"/>
          </p:cNvSpPr>
          <p:nvPr/>
        </p:nvSpPr>
        <p:spPr bwMode="auto">
          <a:xfrm>
            <a:off x="322263" y="3536950"/>
            <a:ext cx="1265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</a:rPr>
              <a:t>T(n) = </a:t>
            </a:r>
          </a:p>
        </p:txBody>
      </p:sp>
      <p:sp>
        <p:nvSpPr>
          <p:cNvPr id="10254" name="Rectangle 9"/>
          <p:cNvSpPr>
            <a:spLocks noChangeArrowheads="1"/>
          </p:cNvSpPr>
          <p:nvPr/>
        </p:nvSpPr>
        <p:spPr bwMode="auto">
          <a:xfrm>
            <a:off x="1511300" y="3536950"/>
            <a:ext cx="153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800" baseline="-25000">
                <a:latin typeface="Comic Sans MS" pitchFamily="66" charset="0"/>
                <a:sym typeface="Symbol" pitchFamily="18" charset="2"/>
              </a:rPr>
              <a:t>1</a:t>
            </a:r>
            <a:r>
              <a:rPr lang="en-US" sz="2800">
                <a:latin typeface="Comic Sans MS" pitchFamily="66" charset="0"/>
                <a:sym typeface="Symbol" pitchFamily="18" charset="2"/>
              </a:rPr>
              <a:t>(n+1) +</a:t>
            </a:r>
          </a:p>
        </p:txBody>
      </p:sp>
      <p:graphicFrame>
        <p:nvGraphicFramePr>
          <p:cNvPr id="10243" name="Object 10"/>
          <p:cNvGraphicFramePr>
            <a:graphicFrameLocks noChangeAspect="1"/>
          </p:cNvGraphicFramePr>
          <p:nvPr/>
        </p:nvGraphicFramePr>
        <p:xfrm>
          <a:off x="3463925" y="3330575"/>
          <a:ext cx="1920875" cy="931863"/>
        </p:xfrm>
        <a:graphic>
          <a:graphicData uri="http://schemas.openxmlformats.org/presentationml/2006/ole">
            <p:oleObj spid="_x0000_s10243" name="Equation" r:id="rId5" imgW="888840" imgH="431640" progId="Equation.3">
              <p:embed/>
            </p:oleObj>
          </a:graphicData>
        </a:graphic>
      </p:graphicFrame>
      <p:sp>
        <p:nvSpPr>
          <p:cNvPr id="10255" name="Rectangle 11"/>
          <p:cNvSpPr>
            <a:spLocks noChangeArrowheads="1"/>
          </p:cNvSpPr>
          <p:nvPr/>
        </p:nvSpPr>
        <p:spPr bwMode="auto">
          <a:xfrm>
            <a:off x="3027363" y="3536950"/>
            <a:ext cx="51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800" baseline="-25000">
                <a:latin typeface="Comic Sans MS" pitchFamily="66" charset="0"/>
                <a:sym typeface="Symbol" pitchFamily="18" charset="2"/>
              </a:rPr>
              <a:t>2</a:t>
            </a:r>
          </a:p>
        </p:txBody>
      </p:sp>
      <p:sp>
        <p:nvSpPr>
          <p:cNvPr id="10256" name="Text Box 12"/>
          <p:cNvSpPr txBox="1">
            <a:spLocks noChangeArrowheads="1"/>
          </p:cNvSpPr>
          <p:nvPr/>
        </p:nvSpPr>
        <p:spPr bwMode="auto">
          <a:xfrm>
            <a:off x="5307013" y="3536950"/>
            <a:ext cx="51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</a:rPr>
              <a:t>c</a:t>
            </a:r>
            <a:r>
              <a:rPr lang="en-US" sz="2800" baseline="-25000">
                <a:latin typeface="Comic Sans MS" pitchFamily="66" charset="0"/>
              </a:rPr>
              <a:t>3</a:t>
            </a:r>
            <a:endParaRPr lang="en-US" sz="2800">
              <a:latin typeface="Comic Sans MS" pitchFamily="66" charset="0"/>
            </a:endParaRPr>
          </a:p>
        </p:txBody>
      </p:sp>
      <p:graphicFrame>
        <p:nvGraphicFramePr>
          <p:cNvPr id="10244" name="Object 13"/>
          <p:cNvGraphicFramePr>
            <a:graphicFrameLocks noChangeAspect="1"/>
          </p:cNvGraphicFramePr>
          <p:nvPr/>
        </p:nvGraphicFramePr>
        <p:xfrm>
          <a:off x="5743575" y="3335338"/>
          <a:ext cx="1495425" cy="923925"/>
        </p:xfrm>
        <a:graphic>
          <a:graphicData uri="http://schemas.openxmlformats.org/presentationml/2006/ole">
            <p:oleObj spid="_x0000_s10244" name="Equation" r:id="rId6" imgW="698400" imgH="431640" progId="Equation.3">
              <p:embed/>
            </p:oleObj>
          </a:graphicData>
        </a:graphic>
      </p:graphicFrame>
      <p:sp>
        <p:nvSpPr>
          <p:cNvPr id="10257" name="Text Box 14"/>
          <p:cNvSpPr txBox="1">
            <a:spLocks noChangeArrowheads="1"/>
          </p:cNvSpPr>
          <p:nvPr/>
        </p:nvSpPr>
        <p:spPr bwMode="auto">
          <a:xfrm>
            <a:off x="7161213" y="3536950"/>
            <a:ext cx="51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</a:rPr>
              <a:t>c</a:t>
            </a:r>
            <a:r>
              <a:rPr lang="en-US" sz="2800" baseline="-25000">
                <a:latin typeface="Comic Sans MS" pitchFamily="66" charset="0"/>
              </a:rPr>
              <a:t>4</a:t>
            </a:r>
            <a:endParaRPr lang="en-US" sz="2800">
              <a:latin typeface="Comic Sans MS" pitchFamily="66" charset="0"/>
            </a:endParaRPr>
          </a:p>
        </p:txBody>
      </p:sp>
      <p:graphicFrame>
        <p:nvGraphicFramePr>
          <p:cNvPr id="10245" name="Object 15"/>
          <p:cNvGraphicFramePr>
            <a:graphicFrameLocks noChangeAspect="1"/>
          </p:cNvGraphicFramePr>
          <p:nvPr/>
        </p:nvGraphicFramePr>
        <p:xfrm>
          <a:off x="7764463" y="3259138"/>
          <a:ext cx="1319212" cy="974725"/>
        </p:xfrm>
        <a:graphic>
          <a:graphicData uri="http://schemas.openxmlformats.org/presentationml/2006/ole">
            <p:oleObj spid="_x0000_s10245" name="Equation" r:id="rId7" imgW="583920" imgH="431640" progId="Equation.3">
              <p:embed/>
            </p:oleObj>
          </a:graphicData>
        </a:graphic>
      </p:graphicFrame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1109663" y="4394200"/>
            <a:ext cx="2544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  <a:sym typeface="Symbol" pitchFamily="18" charset="2"/>
              </a:rPr>
              <a:t>= (n) +</a:t>
            </a:r>
          </a:p>
        </p:txBody>
      </p:sp>
      <p:sp>
        <p:nvSpPr>
          <p:cNvPr id="10259" name="Rectangle 17"/>
          <p:cNvSpPr>
            <a:spLocks noChangeArrowheads="1"/>
          </p:cNvSpPr>
          <p:nvPr/>
        </p:nvSpPr>
        <p:spPr bwMode="auto">
          <a:xfrm>
            <a:off x="2522538" y="4392613"/>
            <a:ext cx="228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  <a:sym typeface="Symbol" pitchFamily="18" charset="2"/>
              </a:rPr>
              <a:t>(c</a:t>
            </a:r>
            <a:r>
              <a:rPr lang="en-US" sz="2800" baseline="-25000">
                <a:latin typeface="Comic Sans MS" pitchFamily="66" charset="0"/>
                <a:sym typeface="Symbol" pitchFamily="18" charset="2"/>
              </a:rPr>
              <a:t>2</a:t>
            </a:r>
            <a:r>
              <a:rPr lang="en-US" sz="2800">
                <a:latin typeface="Comic Sans MS" pitchFamily="66" charset="0"/>
                <a:sym typeface="Symbol" pitchFamily="18" charset="2"/>
              </a:rPr>
              <a:t> + c</a:t>
            </a:r>
            <a:r>
              <a:rPr lang="en-US" sz="2800" baseline="-25000">
                <a:latin typeface="Comic Sans MS" pitchFamily="66" charset="0"/>
                <a:sym typeface="Symbol" pitchFamily="18" charset="2"/>
              </a:rPr>
              <a:t>2</a:t>
            </a:r>
            <a:r>
              <a:rPr lang="en-US" sz="2800">
                <a:latin typeface="Comic Sans MS" pitchFamily="66" charset="0"/>
                <a:sym typeface="Symbol" pitchFamily="18" charset="2"/>
              </a:rPr>
              <a:t> + c</a:t>
            </a:r>
            <a:r>
              <a:rPr lang="en-US" sz="2800" baseline="-25000">
                <a:latin typeface="Comic Sans MS" pitchFamily="66" charset="0"/>
                <a:sym typeface="Symbol" pitchFamily="18" charset="2"/>
              </a:rPr>
              <a:t>4</a:t>
            </a:r>
            <a:r>
              <a:rPr lang="en-US" sz="2800">
                <a:latin typeface="Comic Sans MS" pitchFamily="66" charset="0"/>
                <a:sym typeface="Symbol" pitchFamily="18" charset="2"/>
              </a:rPr>
              <a:t>) </a:t>
            </a:r>
            <a:endParaRPr lang="en-US" sz="2800" baseline="-25000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10246" name="Object 18"/>
          <p:cNvGraphicFramePr>
            <a:graphicFrameLocks noChangeAspect="1"/>
          </p:cNvGraphicFramePr>
          <p:nvPr/>
        </p:nvGraphicFramePr>
        <p:xfrm>
          <a:off x="4695825" y="4191000"/>
          <a:ext cx="1250950" cy="923925"/>
        </p:xfrm>
        <a:graphic>
          <a:graphicData uri="http://schemas.openxmlformats.org/presentationml/2006/ole">
            <p:oleObj spid="_x0000_s10246" name="Equation" r:id="rId8" imgW="583920" imgH="431640" progId="Equation.3">
              <p:embed/>
            </p:oleObj>
          </a:graphicData>
        </a:graphic>
      </p:graphicFrame>
      <p:sp>
        <p:nvSpPr>
          <p:cNvPr id="229395" name="Rectangle 19"/>
          <p:cNvSpPr>
            <a:spLocks noChangeArrowheads="1"/>
          </p:cNvSpPr>
          <p:nvPr/>
        </p:nvSpPr>
        <p:spPr bwMode="auto">
          <a:xfrm>
            <a:off x="587375" y="2384425"/>
            <a:ext cx="258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Comparisons: </a:t>
            </a:r>
            <a:r>
              <a:rPr lang="en-US" sz="20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 n</a:t>
            </a:r>
            <a:r>
              <a:rPr lang="en-US" sz="2000" baseline="300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en-US" sz="20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/2</a:t>
            </a:r>
          </a:p>
        </p:txBody>
      </p:sp>
      <p:sp>
        <p:nvSpPr>
          <p:cNvPr id="229396" name="Rectangle 20"/>
          <p:cNvSpPr>
            <a:spLocks noChangeArrowheads="1"/>
          </p:cNvSpPr>
          <p:nvPr/>
        </p:nvSpPr>
        <p:spPr bwMode="auto">
          <a:xfrm>
            <a:off x="1681163" y="2944813"/>
            <a:ext cx="231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>
                <a:solidFill>
                  <a:srgbClr val="CC0000"/>
                </a:solidFill>
                <a:sym typeface="Symbol" pitchFamily="18" charset="2"/>
              </a:rPr>
              <a:t>Exchanges: </a:t>
            </a:r>
            <a:r>
              <a:rPr lang="en-US" sz="200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 n</a:t>
            </a:r>
            <a:r>
              <a:rPr lang="en-US" sz="2000" baseline="3000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en-US" sz="200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/2</a:t>
            </a:r>
          </a:p>
        </p:txBody>
      </p:sp>
      <p:sp>
        <p:nvSpPr>
          <p:cNvPr id="10262" name="Rectangle 24"/>
          <p:cNvSpPr>
            <a:spLocks noChangeArrowheads="1"/>
          </p:cNvSpPr>
          <p:nvPr/>
        </p:nvSpPr>
        <p:spPr bwMode="auto">
          <a:xfrm>
            <a:off x="4843463" y="1347788"/>
            <a:ext cx="5318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c</a:t>
            </a:r>
            <a:r>
              <a:rPr lang="en-US" sz="2400" baseline="-25000">
                <a:latin typeface="Comic Sans MS" pitchFamily="66" charset="0"/>
              </a:rPr>
              <a:t>1</a:t>
            </a:r>
            <a:r>
              <a:rPr lang="en-US" sz="2400">
                <a:latin typeface="Comic Sans MS" pitchFamily="66" charset="0"/>
              </a:rPr>
              <a:t>          	</a:t>
            </a:r>
            <a:r>
              <a:rPr lang="en-US" sz="2400"/>
              <a:t>   </a:t>
            </a:r>
            <a:endParaRPr lang="en-US" sz="2400" baseline="-25000"/>
          </a:p>
        </p:txBody>
      </p:sp>
      <p:sp>
        <p:nvSpPr>
          <p:cNvPr id="10263" name="Rectangle 25"/>
          <p:cNvSpPr>
            <a:spLocks noChangeArrowheads="1"/>
          </p:cNvSpPr>
          <p:nvPr/>
        </p:nvSpPr>
        <p:spPr bwMode="auto">
          <a:xfrm>
            <a:off x="7312025" y="1760538"/>
            <a:ext cx="5318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c</a:t>
            </a:r>
            <a:r>
              <a:rPr lang="en-US" sz="2400" baseline="-25000">
                <a:latin typeface="Comic Sans MS" pitchFamily="66" charset="0"/>
              </a:rPr>
              <a:t>2</a:t>
            </a:r>
            <a:r>
              <a:rPr lang="en-US" sz="2400">
                <a:latin typeface="Comic Sans MS" pitchFamily="66" charset="0"/>
              </a:rPr>
              <a:t>          	</a:t>
            </a:r>
            <a:r>
              <a:rPr lang="en-US" sz="2400"/>
              <a:t>   </a:t>
            </a:r>
            <a:endParaRPr lang="en-US" sz="2400" baseline="-25000"/>
          </a:p>
        </p:txBody>
      </p:sp>
      <p:sp>
        <p:nvSpPr>
          <p:cNvPr id="10264" name="Rectangle 26"/>
          <p:cNvSpPr>
            <a:spLocks noChangeArrowheads="1"/>
          </p:cNvSpPr>
          <p:nvPr/>
        </p:nvSpPr>
        <p:spPr bwMode="auto">
          <a:xfrm>
            <a:off x="6280150" y="2270125"/>
            <a:ext cx="531813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c</a:t>
            </a:r>
            <a:r>
              <a:rPr lang="en-US" sz="2400" baseline="-25000">
                <a:latin typeface="Comic Sans MS" pitchFamily="66" charset="0"/>
              </a:rPr>
              <a:t>3</a:t>
            </a:r>
            <a:r>
              <a:rPr lang="en-US" sz="2400">
                <a:latin typeface="Comic Sans MS" pitchFamily="66" charset="0"/>
              </a:rPr>
              <a:t>          	</a:t>
            </a:r>
            <a:r>
              <a:rPr lang="en-US" sz="2400"/>
              <a:t>   </a:t>
            </a:r>
            <a:endParaRPr lang="en-US" sz="2400" baseline="-25000"/>
          </a:p>
        </p:txBody>
      </p:sp>
      <p:sp>
        <p:nvSpPr>
          <p:cNvPr id="10265" name="Rectangle 27"/>
          <p:cNvSpPr>
            <a:spLocks noChangeArrowheads="1"/>
          </p:cNvSpPr>
          <p:nvPr/>
        </p:nvSpPr>
        <p:spPr bwMode="auto">
          <a:xfrm>
            <a:off x="8421688" y="2732088"/>
            <a:ext cx="5318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c</a:t>
            </a:r>
            <a:r>
              <a:rPr lang="en-US" sz="2400" baseline="-25000">
                <a:latin typeface="Comic Sans MS" pitchFamily="66" charset="0"/>
              </a:rPr>
              <a:t>4</a:t>
            </a:r>
            <a:r>
              <a:rPr lang="en-US" sz="2400">
                <a:latin typeface="Comic Sans MS" pitchFamily="66" charset="0"/>
              </a:rPr>
              <a:t>          	</a:t>
            </a:r>
            <a:r>
              <a:rPr lang="en-US" sz="2400"/>
              <a:t>   </a:t>
            </a:r>
            <a:endParaRPr lang="en-US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nimBg="1"/>
      <p:bldP spid="229379" grpId="0" animBg="1"/>
      <p:bldP spid="229395" grpId="0"/>
      <p:bldP spid="22939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6D5F63-225B-42EF-B06E-D0EC0B93D9DA}" type="slidenum">
              <a:rPr lang="en-US"/>
              <a:pPr/>
              <a:t>27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Selection Sort (Ex. 2.2-2, page 27)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157288"/>
            <a:ext cx="8340725" cy="5465762"/>
          </a:xfrm>
        </p:spPr>
        <p:txBody>
          <a:bodyPr/>
          <a:lstStyle/>
          <a:p>
            <a:pPr eaLnBrk="1" hangingPunct="1"/>
            <a:r>
              <a:rPr lang="en-US" smtClean="0"/>
              <a:t>Idea:</a:t>
            </a:r>
          </a:p>
          <a:p>
            <a:pPr lvl="1" eaLnBrk="1" hangingPunct="1"/>
            <a:r>
              <a:rPr lang="en-US" smtClean="0"/>
              <a:t>Find the smallest element in the array</a:t>
            </a:r>
          </a:p>
          <a:p>
            <a:pPr lvl="1" eaLnBrk="1" hangingPunct="1"/>
            <a:r>
              <a:rPr lang="en-US" smtClean="0"/>
              <a:t>Exchange it with the element in the first position</a:t>
            </a:r>
          </a:p>
          <a:p>
            <a:pPr lvl="1" eaLnBrk="1" hangingPunct="1"/>
            <a:r>
              <a:rPr lang="en-US" smtClean="0"/>
              <a:t>Find the second smallest element and exchange it with the element in the second position</a:t>
            </a:r>
          </a:p>
          <a:p>
            <a:pPr lvl="1" eaLnBrk="1" hangingPunct="1"/>
            <a:r>
              <a:rPr lang="en-US" smtClean="0"/>
              <a:t>Continue until the array is sorted</a:t>
            </a:r>
          </a:p>
          <a:p>
            <a:pPr eaLnBrk="1" hangingPunct="1"/>
            <a:r>
              <a:rPr lang="en-US" smtClean="0"/>
              <a:t>Disadvantage:</a:t>
            </a:r>
          </a:p>
          <a:p>
            <a:pPr lvl="1" eaLnBrk="1" hangingPunct="1"/>
            <a:r>
              <a:rPr lang="en-US" smtClean="0"/>
              <a:t>Running time depends only slightly on the amount of order in the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859B54-1E1F-40A2-A084-8C45D50D1AB5}" type="slidenum">
              <a:rPr lang="en-US"/>
              <a:pPr/>
              <a:t>28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grpSp>
        <p:nvGrpSpPr>
          <p:cNvPr id="31748" name="Group 3"/>
          <p:cNvGrpSpPr>
            <a:grpSpLocks/>
          </p:cNvGrpSpPr>
          <p:nvPr/>
        </p:nvGrpSpPr>
        <p:grpSpPr bwMode="auto">
          <a:xfrm>
            <a:off x="504825" y="1379538"/>
            <a:ext cx="3154363" cy="423862"/>
            <a:chOff x="221" y="912"/>
            <a:chExt cx="1987" cy="267"/>
          </a:xfrm>
        </p:grpSpPr>
        <p:sp>
          <p:nvSpPr>
            <p:cNvPr id="31882" name="Rectangle 4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1883" name="Rectangle 5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884" name="Rectangle 6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885" name="Rectangle 7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1886" name="Rectangle 8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887" name="Rectangle 9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888" name="Rectangle 10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1889" name="Line 11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0" name="Line 12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1" name="Line 13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2" name="Line 14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3" name="Line 15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4" name="Line 16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5" name="Line 17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6" name="Line 18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7" name="Line 19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98" name="Line 20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469" name="Oval 21"/>
          <p:cNvSpPr>
            <a:spLocks noChangeArrowheads="1"/>
          </p:cNvSpPr>
          <p:nvPr/>
        </p:nvSpPr>
        <p:spPr bwMode="auto">
          <a:xfrm>
            <a:off x="3221038" y="1382713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04825" y="2032000"/>
            <a:ext cx="3154363" cy="423863"/>
            <a:chOff x="221" y="912"/>
            <a:chExt cx="1987" cy="267"/>
          </a:xfrm>
        </p:grpSpPr>
        <p:sp>
          <p:nvSpPr>
            <p:cNvPr id="31865" name="Rectangle 23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1866" name="Rectangle 24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867" name="Rectangle 25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868" name="Rectangle 26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1869" name="Rectangle 27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870" name="Rectangle 28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871" name="Rectangle 29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1872" name="Line 30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73" name="Line 31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74" name="Line 32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75" name="Line 33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76" name="Line 34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77" name="Line 35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78" name="Line 36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79" name="Line 37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80" name="Line 38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81" name="Line 39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488" name="Oval 40"/>
          <p:cNvSpPr>
            <a:spLocks noChangeArrowheads="1"/>
          </p:cNvSpPr>
          <p:nvPr/>
        </p:nvSpPr>
        <p:spPr bwMode="auto">
          <a:xfrm>
            <a:off x="2309813" y="2044700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04825" y="2693988"/>
            <a:ext cx="3154363" cy="423862"/>
            <a:chOff x="221" y="912"/>
            <a:chExt cx="1987" cy="267"/>
          </a:xfrm>
        </p:grpSpPr>
        <p:sp>
          <p:nvSpPr>
            <p:cNvPr id="31848" name="Rectangle 42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1849" name="Rectangle 43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850" name="Rectangle 44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851" name="Rectangle 45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1852" name="Rectangle 46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853" name="Rectangle 47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854" name="Rectangle 48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1855" name="Line 49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56" name="Line 50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57" name="Line 51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58" name="Line 52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59" name="Line 53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60" name="Line 54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61" name="Line 55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62" name="Line 56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63" name="Line 57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64" name="Line 58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507" name="Oval 59"/>
          <p:cNvSpPr>
            <a:spLocks noChangeArrowheads="1"/>
          </p:cNvSpPr>
          <p:nvPr/>
        </p:nvSpPr>
        <p:spPr bwMode="auto">
          <a:xfrm>
            <a:off x="2765425" y="270033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04825" y="3367088"/>
            <a:ext cx="3154363" cy="423862"/>
            <a:chOff x="221" y="912"/>
            <a:chExt cx="1987" cy="267"/>
          </a:xfrm>
        </p:grpSpPr>
        <p:sp>
          <p:nvSpPr>
            <p:cNvPr id="31831" name="Rectangle 61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1832" name="Rectangle 62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833" name="Rectangle 63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834" name="Rectangle 64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1835" name="Rectangle 65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836" name="Rectangle 66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837" name="Rectangle 67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1838" name="Line 68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39" name="Line 69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40" name="Line 70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41" name="Line 71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42" name="Line 72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43" name="Line 73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44" name="Line 74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45" name="Line 75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46" name="Line 76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47" name="Line 77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526" name="Oval 78"/>
          <p:cNvSpPr>
            <a:spLocks noChangeArrowheads="1"/>
          </p:cNvSpPr>
          <p:nvPr/>
        </p:nvSpPr>
        <p:spPr bwMode="auto">
          <a:xfrm>
            <a:off x="2312988" y="3371850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4856163" y="2032000"/>
            <a:ext cx="3154362" cy="423863"/>
            <a:chOff x="221" y="912"/>
            <a:chExt cx="1987" cy="267"/>
          </a:xfrm>
        </p:grpSpPr>
        <p:sp>
          <p:nvSpPr>
            <p:cNvPr id="31814" name="Rectangle 80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1815" name="Rectangle 81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1816" name="Rectangle 82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817" name="Rectangle 83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818" name="Rectangle 84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819" name="Rectangle 85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820" name="Rectangle 86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1821" name="Line 87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22" name="Line 88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23" name="Line 89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24" name="Line 90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25" name="Line 91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26" name="Line 92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27" name="Line 93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28" name="Line 94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29" name="Line 95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30" name="Line 96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545" name="Oval 97"/>
          <p:cNvSpPr>
            <a:spLocks noChangeArrowheads="1"/>
          </p:cNvSpPr>
          <p:nvPr/>
        </p:nvSpPr>
        <p:spPr bwMode="auto">
          <a:xfrm>
            <a:off x="7115175" y="1387475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2546" name="Oval 98"/>
          <p:cNvSpPr>
            <a:spLocks noChangeArrowheads="1"/>
          </p:cNvSpPr>
          <p:nvPr/>
        </p:nvSpPr>
        <p:spPr bwMode="auto">
          <a:xfrm>
            <a:off x="7583488" y="2055813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99"/>
          <p:cNvGrpSpPr>
            <a:grpSpLocks/>
          </p:cNvGrpSpPr>
          <p:nvPr/>
        </p:nvGrpSpPr>
        <p:grpSpPr bwMode="auto">
          <a:xfrm>
            <a:off x="4856163" y="1379538"/>
            <a:ext cx="3154362" cy="423862"/>
            <a:chOff x="221" y="912"/>
            <a:chExt cx="1987" cy="267"/>
          </a:xfrm>
        </p:grpSpPr>
        <p:sp>
          <p:nvSpPr>
            <p:cNvPr id="31797" name="Rectangle 100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1798" name="Rectangle 101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799" name="Rectangle 102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1800" name="Rectangle 103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801" name="Rectangle 104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802" name="Rectangle 105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803" name="Rectangle 106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1804" name="Line 107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05" name="Line 108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06" name="Line 109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07" name="Line 110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08" name="Line 111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09" name="Line 112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10" name="Line 113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11" name="Line 114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12" name="Line 115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813" name="Line 116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grpSp>
        <p:nvGrpSpPr>
          <p:cNvPr id="8" name="Group 117"/>
          <p:cNvGrpSpPr>
            <a:grpSpLocks/>
          </p:cNvGrpSpPr>
          <p:nvPr/>
        </p:nvGrpSpPr>
        <p:grpSpPr bwMode="auto">
          <a:xfrm>
            <a:off x="4856163" y="2693988"/>
            <a:ext cx="3154362" cy="423862"/>
            <a:chOff x="221" y="912"/>
            <a:chExt cx="1987" cy="267"/>
          </a:xfrm>
        </p:grpSpPr>
        <p:sp>
          <p:nvSpPr>
            <p:cNvPr id="31780" name="Rectangle 118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1781" name="Rectangle 119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1782" name="Rectangle 120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783" name="Rectangle 121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784" name="Rectangle 122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785" name="Rectangle 123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786" name="Rectangle 124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1787" name="Line 125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88" name="Line 126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89" name="Line 127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90" name="Line 128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91" name="Line 129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92" name="Line 130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93" name="Line 131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94" name="Line 132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95" name="Line 133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96" name="Line 134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232583" name="Oval 135"/>
          <p:cNvSpPr>
            <a:spLocks noChangeArrowheads="1"/>
          </p:cNvSpPr>
          <p:nvPr/>
        </p:nvSpPr>
        <p:spPr bwMode="auto">
          <a:xfrm>
            <a:off x="7569200" y="270668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36"/>
          <p:cNvGrpSpPr>
            <a:grpSpLocks/>
          </p:cNvGrpSpPr>
          <p:nvPr/>
        </p:nvGrpSpPr>
        <p:grpSpPr bwMode="auto">
          <a:xfrm>
            <a:off x="4856163" y="3367088"/>
            <a:ext cx="3154362" cy="423862"/>
            <a:chOff x="221" y="912"/>
            <a:chExt cx="1987" cy="267"/>
          </a:xfrm>
        </p:grpSpPr>
        <p:sp>
          <p:nvSpPr>
            <p:cNvPr id="31763" name="Rectangle 137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1764" name="Rectangle 138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1765" name="Rectangle 139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1766" name="Rectangle 140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1767" name="Rectangle 141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768" name="Rectangle 142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1769" name="Rectangle 143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1770" name="Line 144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1" name="Line 145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2" name="Line 146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3" name="Line 147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4" name="Line 148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5" name="Line 149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6" name="Line 150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7" name="Line 151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8" name="Line 152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1779" name="Line 153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69" grpId="0" animBg="1"/>
      <p:bldP spid="232488" grpId="0" animBg="1"/>
      <p:bldP spid="232507" grpId="0" animBg="1"/>
      <p:bldP spid="232526" grpId="0" animBg="1"/>
      <p:bldP spid="232545" grpId="0" animBg="1"/>
      <p:bldP spid="232546" grpId="0" animBg="1"/>
      <p:bldP spid="23258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3AA2E53-A8CA-4E9F-8DFC-FCAD4242D2A0}" type="slidenum">
              <a:rPr lang="en-US"/>
              <a:pPr/>
              <a:t>29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Sort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SELECTION-SORT</a:t>
            </a:r>
            <a:r>
              <a:rPr lang="en-US" i="1" smtClean="0">
                <a:solidFill>
                  <a:schemeClr val="tx1"/>
                </a:solidFill>
              </a:rPr>
              <a:t>(A)</a:t>
            </a:r>
          </a:p>
          <a:p>
            <a:pPr eaLnBrk="1" hangingPunct="1">
              <a:buFontTx/>
              <a:buNone/>
            </a:pPr>
            <a:r>
              <a:rPr lang="en-US" i="1" smtClean="0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n ← length[A]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for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j ← 1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to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n - 1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do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smallest</a:t>
            </a:r>
            <a:r>
              <a:rPr lang="en-US" smtClean="0">
                <a:solidFill>
                  <a:schemeClr val="tx1"/>
                </a:solidFill>
              </a:rPr>
              <a:t> ←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      for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i ← j + 1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to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	   do if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A[i] &lt; A[smallest]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		   then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smallest ← i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      exchange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A[j] ↔ A[smallest]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5413375" y="1808163"/>
            <a:ext cx="3154363" cy="423862"/>
            <a:chOff x="221" y="912"/>
            <a:chExt cx="1987" cy="267"/>
          </a:xfrm>
        </p:grpSpPr>
        <p:sp>
          <p:nvSpPr>
            <p:cNvPr id="32775" name="Rectangle 5"/>
            <p:cNvSpPr>
              <a:spLocks noChangeArrowheads="1"/>
            </p:cNvSpPr>
            <p:nvPr/>
          </p:nvSpPr>
          <p:spPr bwMode="auto">
            <a:xfrm>
              <a:off x="1924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2776" name="Rectangle 6"/>
            <p:cNvSpPr>
              <a:spLocks noChangeArrowheads="1"/>
            </p:cNvSpPr>
            <p:nvPr/>
          </p:nvSpPr>
          <p:spPr bwMode="auto">
            <a:xfrm>
              <a:off x="1641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2777" name="Rectangle 7"/>
            <p:cNvSpPr>
              <a:spLocks noChangeArrowheads="1"/>
            </p:cNvSpPr>
            <p:nvPr/>
          </p:nvSpPr>
          <p:spPr bwMode="auto">
            <a:xfrm>
              <a:off x="1357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2778" name="Rectangle 8"/>
            <p:cNvSpPr>
              <a:spLocks noChangeArrowheads="1"/>
            </p:cNvSpPr>
            <p:nvPr/>
          </p:nvSpPr>
          <p:spPr bwMode="auto">
            <a:xfrm>
              <a:off x="1072" y="912"/>
              <a:ext cx="28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9</a:t>
              </a:r>
            </a:p>
          </p:txBody>
        </p:sp>
        <p:sp>
          <p:nvSpPr>
            <p:cNvPr id="32779" name="Rectangle 9"/>
            <p:cNvSpPr>
              <a:spLocks noChangeArrowheads="1"/>
            </p:cNvSpPr>
            <p:nvPr/>
          </p:nvSpPr>
          <p:spPr bwMode="auto">
            <a:xfrm>
              <a:off x="788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32780" name="Rectangle 10"/>
            <p:cNvSpPr>
              <a:spLocks noChangeArrowheads="1"/>
            </p:cNvSpPr>
            <p:nvPr/>
          </p:nvSpPr>
          <p:spPr bwMode="auto">
            <a:xfrm>
              <a:off x="505" y="912"/>
              <a:ext cx="2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2781" name="Rectangle 11"/>
            <p:cNvSpPr>
              <a:spLocks noChangeArrowheads="1"/>
            </p:cNvSpPr>
            <p:nvPr/>
          </p:nvSpPr>
          <p:spPr bwMode="auto">
            <a:xfrm>
              <a:off x="221" y="912"/>
              <a:ext cx="284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>
              <a:off x="221" y="912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83" name="Line 13"/>
            <p:cNvSpPr>
              <a:spLocks noChangeShapeType="1"/>
            </p:cNvSpPr>
            <p:nvPr/>
          </p:nvSpPr>
          <p:spPr bwMode="auto">
            <a:xfrm>
              <a:off x="221" y="1179"/>
              <a:ext cx="198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84" name="Line 14"/>
            <p:cNvSpPr>
              <a:spLocks noChangeShapeType="1"/>
            </p:cNvSpPr>
            <p:nvPr/>
          </p:nvSpPr>
          <p:spPr bwMode="auto">
            <a:xfrm>
              <a:off x="221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85" name="Line 15"/>
            <p:cNvSpPr>
              <a:spLocks noChangeShapeType="1"/>
            </p:cNvSpPr>
            <p:nvPr/>
          </p:nvSpPr>
          <p:spPr bwMode="auto">
            <a:xfrm>
              <a:off x="505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86" name="Line 16"/>
            <p:cNvSpPr>
              <a:spLocks noChangeShapeType="1"/>
            </p:cNvSpPr>
            <p:nvPr/>
          </p:nvSpPr>
          <p:spPr bwMode="auto">
            <a:xfrm>
              <a:off x="788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87" name="Line 17"/>
            <p:cNvSpPr>
              <a:spLocks noChangeShapeType="1"/>
            </p:cNvSpPr>
            <p:nvPr/>
          </p:nvSpPr>
          <p:spPr bwMode="auto">
            <a:xfrm>
              <a:off x="1072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88" name="Line 18"/>
            <p:cNvSpPr>
              <a:spLocks noChangeShapeType="1"/>
            </p:cNvSpPr>
            <p:nvPr/>
          </p:nvSpPr>
          <p:spPr bwMode="auto">
            <a:xfrm>
              <a:off x="1357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89" name="Line 19"/>
            <p:cNvSpPr>
              <a:spLocks noChangeShapeType="1"/>
            </p:cNvSpPr>
            <p:nvPr/>
          </p:nvSpPr>
          <p:spPr bwMode="auto">
            <a:xfrm>
              <a:off x="1641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90" name="Line 20"/>
            <p:cNvSpPr>
              <a:spLocks noChangeShapeType="1"/>
            </p:cNvSpPr>
            <p:nvPr/>
          </p:nvSpPr>
          <p:spPr bwMode="auto">
            <a:xfrm>
              <a:off x="1924" y="91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  <p:sp>
          <p:nvSpPr>
            <p:cNvPr id="32791" name="Line 21"/>
            <p:cNvSpPr>
              <a:spLocks noChangeShapeType="1"/>
            </p:cNvSpPr>
            <p:nvPr/>
          </p:nvSpPr>
          <p:spPr bwMode="auto">
            <a:xfrm>
              <a:off x="2208" y="91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b" anchorCtr="1"/>
            <a:lstStyle/>
            <a:p>
              <a:endParaRPr lang="en-US"/>
            </a:p>
          </p:txBody>
        </p:sp>
      </p:grpSp>
      <p:sp>
        <p:nvSpPr>
          <p:cNvPr id="32774" name="Oval 22"/>
          <p:cNvSpPr>
            <a:spLocks noChangeArrowheads="1"/>
          </p:cNvSpPr>
          <p:nvPr/>
        </p:nvSpPr>
        <p:spPr bwMode="auto">
          <a:xfrm>
            <a:off x="8129588" y="1811338"/>
            <a:ext cx="425450" cy="3937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81917DC-0EB7-47F0-9359-D99B50889DC4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Study Sorting Algorithms?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a variety of situations that we can encounter</a:t>
            </a:r>
          </a:p>
          <a:p>
            <a:pPr lvl="1" eaLnBrk="1" hangingPunct="1"/>
            <a:r>
              <a:rPr lang="en-US" smtClean="0"/>
              <a:t>Do we have randomly ordered keys?</a:t>
            </a:r>
          </a:p>
          <a:p>
            <a:pPr lvl="1" eaLnBrk="1" hangingPunct="1"/>
            <a:r>
              <a:rPr lang="en-US" smtClean="0"/>
              <a:t>Are all keys distinct?</a:t>
            </a:r>
          </a:p>
          <a:p>
            <a:pPr lvl="1" eaLnBrk="1" hangingPunct="1"/>
            <a:r>
              <a:rPr lang="en-US" smtClean="0"/>
              <a:t>How large is the set of keys to be ordered?</a:t>
            </a:r>
          </a:p>
          <a:p>
            <a:pPr lvl="1" eaLnBrk="1" hangingPunct="1"/>
            <a:r>
              <a:rPr lang="en-US" smtClean="0"/>
              <a:t>Need guaranteed performance?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Various algorithms are better suited to some of these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205181-C9A8-4B51-BFE7-6F2BA18A6A34}" type="slidenum">
              <a:rPr lang="en-US"/>
              <a:pPr/>
              <a:t>30</a:t>
            </a:fld>
            <a:endParaRPr lang="en-US"/>
          </a:p>
        </p:txBody>
      </p:sp>
      <p:sp>
        <p:nvSpPr>
          <p:cNvPr id="233474" name="AutoShape 2"/>
          <p:cNvSpPr>
            <a:spLocks noChangeArrowheads="1"/>
          </p:cNvSpPr>
          <p:nvPr/>
        </p:nvSpPr>
        <p:spPr bwMode="auto">
          <a:xfrm>
            <a:off x="1406525" y="5791200"/>
            <a:ext cx="7597775" cy="488950"/>
          </a:xfrm>
          <a:prstGeom prst="roundRect">
            <a:avLst>
              <a:gd name="adj" fmla="val 16667"/>
            </a:avLst>
          </a:prstGeom>
          <a:solidFill>
            <a:srgbClr val="CC0000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>
            <a:off x="1501775" y="4502150"/>
            <a:ext cx="7597775" cy="504825"/>
          </a:xfrm>
          <a:prstGeom prst="roundRect">
            <a:avLst>
              <a:gd name="adj" fmla="val 16667"/>
            </a:avLst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7163" y="3629025"/>
            <a:ext cx="1905000" cy="1214438"/>
            <a:chOff x="99" y="2286"/>
            <a:chExt cx="1200" cy="765"/>
          </a:xfrm>
        </p:grpSpPr>
        <p:sp>
          <p:nvSpPr>
            <p:cNvPr id="11280" name="Text Box 5"/>
            <p:cNvSpPr txBox="1">
              <a:spLocks noChangeArrowheads="1"/>
            </p:cNvSpPr>
            <p:nvPr/>
          </p:nvSpPr>
          <p:spPr bwMode="auto">
            <a:xfrm>
              <a:off x="99" y="2286"/>
              <a:ext cx="1200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Symbol" pitchFamily="18" charset="2"/>
                <a:buChar char="»"/>
              </a:pP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  <a:r>
                <a:rPr lang="en-US" sz="2800" baseline="300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/2 </a:t>
              </a:r>
            </a:p>
            <a:p>
              <a:pPr>
                <a:buFont typeface="Symbol" pitchFamily="18" charset="2"/>
                <a:buNone/>
              </a:pPr>
              <a:r>
                <a:rPr lang="en-US" sz="24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comparisons</a:t>
              </a:r>
            </a:p>
          </p:txBody>
        </p:sp>
        <p:sp>
          <p:nvSpPr>
            <p:cNvPr id="11281" name="Freeform 6"/>
            <p:cNvSpPr>
              <a:spLocks/>
            </p:cNvSpPr>
            <p:nvPr/>
          </p:nvSpPr>
          <p:spPr bwMode="auto">
            <a:xfrm rot="5400000" flipV="1">
              <a:off x="698" y="2813"/>
              <a:ext cx="208" cy="267"/>
            </a:xfrm>
            <a:custGeom>
              <a:avLst/>
              <a:gdLst>
                <a:gd name="T0" fmla="*/ 0 w 208"/>
                <a:gd name="T1" fmla="*/ 0 h 270"/>
                <a:gd name="T2" fmla="*/ 171 w 208"/>
                <a:gd name="T3" fmla="*/ 110 h 270"/>
                <a:gd name="T4" fmla="*/ 208 w 208"/>
                <a:gd name="T5" fmla="*/ 270 h 270"/>
                <a:gd name="T6" fmla="*/ 0 60000 65536"/>
                <a:gd name="T7" fmla="*/ 0 60000 65536"/>
                <a:gd name="T8" fmla="*/ 0 60000 65536"/>
                <a:gd name="T9" fmla="*/ 0 w 208"/>
                <a:gd name="T10" fmla="*/ 0 h 270"/>
                <a:gd name="T11" fmla="*/ 208 w 208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of Selection Sort</a:t>
            </a:r>
          </a:p>
        </p:txBody>
      </p:sp>
      <p:sp>
        <p:nvSpPr>
          <p:cNvPr id="1127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166813"/>
            <a:ext cx="8229600" cy="5364162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SELECTION-SORT</a:t>
            </a:r>
            <a:r>
              <a:rPr lang="en-US" i="1" smtClean="0">
                <a:solidFill>
                  <a:schemeClr val="tx1"/>
                </a:solidFill>
              </a:rPr>
              <a:t>(A)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i="1" smtClean="0">
                <a:solidFill>
                  <a:schemeClr val="tx1"/>
                </a:solidFill>
              </a:rPr>
              <a:t>	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n ← length[A]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en-US" b="1" smtClean="0">
                <a:solidFill>
                  <a:schemeClr val="tx1"/>
                </a:solidFill>
              </a:rPr>
              <a:t>for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j ← 1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to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n - 1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do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smallest</a:t>
            </a:r>
            <a:r>
              <a:rPr lang="en-US" smtClean="0">
                <a:solidFill>
                  <a:schemeClr val="tx1"/>
                </a:solidFill>
              </a:rPr>
              <a:t> ←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j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      for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i ← j + 1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to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	   do if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A[i] &lt; A[smallest]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				   then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smallest ← i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      exchange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A[j] ↔ A[smallest]</a:t>
            </a:r>
            <a:endParaRPr lang="en-US" smtClean="0"/>
          </a:p>
        </p:txBody>
      </p:sp>
      <p:sp>
        <p:nvSpPr>
          <p:cNvPr id="233481" name="Rectangle 9"/>
          <p:cNvSpPr>
            <a:spLocks noChangeArrowheads="1"/>
          </p:cNvSpPr>
          <p:nvPr/>
        </p:nvSpPr>
        <p:spPr bwMode="auto">
          <a:xfrm>
            <a:off x="6462713" y="1176338"/>
            <a:ext cx="2133600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cost	 times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/>
              <a:t> </a:t>
            </a:r>
            <a:r>
              <a:rPr lang="en-US" sz="24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c</a:t>
            </a:r>
            <a:r>
              <a:rPr lang="en-US" sz="2800" baseline="-25000">
                <a:latin typeface="Comic Sans MS" pitchFamily="66" charset="0"/>
              </a:rPr>
              <a:t>1</a:t>
            </a:r>
            <a:r>
              <a:rPr lang="en-US" sz="2800">
                <a:latin typeface="Comic Sans MS" pitchFamily="66" charset="0"/>
              </a:rPr>
              <a:t>       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 c</a:t>
            </a:r>
            <a:r>
              <a:rPr lang="en-US" sz="2800" baseline="-25000">
                <a:latin typeface="Comic Sans MS" pitchFamily="66" charset="0"/>
              </a:rPr>
              <a:t>2</a:t>
            </a:r>
            <a:r>
              <a:rPr lang="en-US" sz="2800">
                <a:latin typeface="Comic Sans MS" pitchFamily="66" charset="0"/>
              </a:rPr>
              <a:t> 	   n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 c</a:t>
            </a:r>
            <a:r>
              <a:rPr lang="en-US" sz="2800" baseline="-25000">
                <a:latin typeface="Comic Sans MS" pitchFamily="66" charset="0"/>
              </a:rPr>
              <a:t>3</a:t>
            </a:r>
            <a:r>
              <a:rPr lang="en-US" sz="2800">
                <a:latin typeface="Comic Sans MS" pitchFamily="66" charset="0"/>
              </a:rPr>
              <a:t>	   n-1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 c</a:t>
            </a:r>
            <a:r>
              <a:rPr lang="en-US" sz="2800" baseline="-25000">
                <a:latin typeface="Comic Sans MS" pitchFamily="66" charset="0"/>
              </a:rPr>
              <a:t>4</a:t>
            </a:r>
            <a:r>
              <a:rPr lang="en-US" sz="2800"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 c</a:t>
            </a:r>
            <a:r>
              <a:rPr lang="en-US" sz="2800" baseline="-25000">
                <a:latin typeface="Comic Sans MS" pitchFamily="66" charset="0"/>
              </a:rPr>
              <a:t>5</a:t>
            </a:r>
            <a:r>
              <a:rPr lang="en-US" sz="2800">
                <a:latin typeface="Comic Sans MS" pitchFamily="66" charset="0"/>
              </a:rPr>
              <a:t>	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 c</a:t>
            </a:r>
            <a:r>
              <a:rPr lang="en-US" sz="2800" baseline="-25000">
                <a:latin typeface="Comic Sans MS" pitchFamily="66" charset="0"/>
              </a:rPr>
              <a:t>6</a:t>
            </a:r>
            <a:r>
              <a:rPr lang="en-US" sz="2800">
                <a:latin typeface="Comic Sans MS" pitchFamily="66" charset="0"/>
              </a:rPr>
              <a:t>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  c</a:t>
            </a:r>
            <a:r>
              <a:rPr lang="en-US" sz="2800" baseline="-25000">
                <a:latin typeface="Comic Sans MS" pitchFamily="66" charset="0"/>
              </a:rPr>
              <a:t>7</a:t>
            </a:r>
            <a:r>
              <a:rPr lang="en-US" sz="2800">
                <a:latin typeface="Comic Sans MS" pitchFamily="66" charset="0"/>
              </a:rPr>
              <a:t> 	   n-1</a:t>
            </a:r>
            <a:endParaRPr lang="en-US" sz="2800"/>
          </a:p>
        </p:txBody>
      </p:sp>
      <p:graphicFrame>
        <p:nvGraphicFramePr>
          <p:cNvPr id="233482" name="Object 10"/>
          <p:cNvGraphicFramePr>
            <a:graphicFrameLocks noChangeAspect="1"/>
          </p:cNvGraphicFramePr>
          <p:nvPr/>
        </p:nvGraphicFramePr>
        <p:xfrm>
          <a:off x="7380288" y="3881438"/>
          <a:ext cx="1665287" cy="539750"/>
        </p:xfrm>
        <a:graphic>
          <a:graphicData uri="http://schemas.openxmlformats.org/presentationml/2006/ole">
            <p:oleObj spid="_x0000_s11266" name="Equation" r:id="rId4" imgW="939600" imgH="304560" progId="Equation.3">
              <p:embed/>
            </p:oleObj>
          </a:graphicData>
        </a:graphic>
      </p:graphicFrame>
      <p:graphicFrame>
        <p:nvGraphicFramePr>
          <p:cNvPr id="233483" name="Object 11"/>
          <p:cNvGraphicFramePr>
            <a:graphicFrameLocks noChangeAspect="1"/>
          </p:cNvGraphicFramePr>
          <p:nvPr/>
        </p:nvGraphicFramePr>
        <p:xfrm>
          <a:off x="7483475" y="4510088"/>
          <a:ext cx="1331913" cy="531812"/>
        </p:xfrm>
        <a:graphic>
          <a:graphicData uri="http://schemas.openxmlformats.org/presentationml/2006/ole">
            <p:oleObj spid="_x0000_s11267" name="Equation" r:id="rId5" imgW="761760" imgH="304560" progId="Equation.3">
              <p:embed/>
            </p:oleObj>
          </a:graphicData>
        </a:graphic>
      </p:graphicFrame>
      <p:graphicFrame>
        <p:nvGraphicFramePr>
          <p:cNvPr id="233484" name="Object 12"/>
          <p:cNvGraphicFramePr>
            <a:graphicFrameLocks noChangeAspect="1"/>
          </p:cNvGraphicFramePr>
          <p:nvPr/>
        </p:nvGraphicFramePr>
        <p:xfrm>
          <a:off x="7491413" y="5187950"/>
          <a:ext cx="1333500" cy="531813"/>
        </p:xfrm>
        <a:graphic>
          <a:graphicData uri="http://schemas.openxmlformats.org/presentationml/2006/ole">
            <p:oleObj spid="_x0000_s11268" name="Equation" r:id="rId6" imgW="761760" imgH="304560" progId="Equation.3">
              <p:embed/>
            </p:oleObj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1438" y="4857750"/>
            <a:ext cx="1655762" cy="1214438"/>
            <a:chOff x="99" y="2286"/>
            <a:chExt cx="1043" cy="765"/>
          </a:xfrm>
        </p:grpSpPr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99" y="2286"/>
              <a:ext cx="1043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Symbol" pitchFamily="18" charset="2"/>
                <a:buChar char="»"/>
              </a:pPr>
              <a:r>
                <a:rPr lang="en-US" sz="28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n</a:t>
              </a:r>
            </a:p>
            <a:p>
              <a:pPr>
                <a:buFont typeface="Symbol" pitchFamily="18" charset="2"/>
                <a:buNone/>
              </a:pPr>
              <a:r>
                <a:rPr lang="en-US" sz="2400">
                  <a:solidFill>
                    <a:srgbClr val="CC0000"/>
                  </a:solidFill>
                  <a:latin typeface="Comic Sans MS" pitchFamily="66" charset="0"/>
                  <a:sym typeface="Symbol" pitchFamily="18" charset="2"/>
                </a:rPr>
                <a:t>exchanges</a:t>
              </a:r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 rot="5400000" flipV="1">
              <a:off x="698" y="2813"/>
              <a:ext cx="208" cy="267"/>
            </a:xfrm>
            <a:custGeom>
              <a:avLst/>
              <a:gdLst>
                <a:gd name="T0" fmla="*/ 0 w 208"/>
                <a:gd name="T1" fmla="*/ 0 h 270"/>
                <a:gd name="T2" fmla="*/ 171 w 208"/>
                <a:gd name="T3" fmla="*/ 110 h 270"/>
                <a:gd name="T4" fmla="*/ 208 w 208"/>
                <a:gd name="T5" fmla="*/ 270 h 270"/>
                <a:gd name="T6" fmla="*/ 0 60000 65536"/>
                <a:gd name="T7" fmla="*/ 0 60000 65536"/>
                <a:gd name="T8" fmla="*/ 0 60000 65536"/>
                <a:gd name="T9" fmla="*/ 0 w 208"/>
                <a:gd name="T10" fmla="*/ 0 h 270"/>
                <a:gd name="T11" fmla="*/ 208 w 208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270">
                  <a:moveTo>
                    <a:pt x="0" y="0"/>
                  </a:moveTo>
                  <a:cubicBezTo>
                    <a:pt x="68" y="32"/>
                    <a:pt x="136" y="65"/>
                    <a:pt x="171" y="110"/>
                  </a:cubicBezTo>
                  <a:cubicBezTo>
                    <a:pt x="206" y="155"/>
                    <a:pt x="207" y="212"/>
                    <a:pt x="208" y="27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269" name="Object 16"/>
          <p:cNvGraphicFramePr>
            <a:graphicFrameLocks noChangeAspect="1"/>
          </p:cNvGraphicFramePr>
          <p:nvPr/>
        </p:nvGraphicFramePr>
        <p:xfrm>
          <a:off x="236538" y="6323013"/>
          <a:ext cx="7950200" cy="534987"/>
        </p:xfrm>
        <a:graphic>
          <a:graphicData uri="http://schemas.openxmlformats.org/presentationml/2006/ole">
            <p:oleObj spid="_x0000_s11269" name="Equation" r:id="rId7" imgW="541008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F913D0-8205-41DC-88A7-4756698797BD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Definitions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Sort</a:t>
            </a:r>
          </a:p>
          <a:p>
            <a:pPr lvl="1" eaLnBrk="1" hangingPunct="1"/>
            <a:r>
              <a:rPr lang="en-US" smtClean="0"/>
              <a:t>The data to be sorted is all stored in the computer’s main memory.</a:t>
            </a:r>
          </a:p>
          <a:p>
            <a:pPr eaLnBrk="1" hangingPunct="1"/>
            <a:r>
              <a:rPr lang="en-US" smtClean="0"/>
              <a:t>External Sort</a:t>
            </a:r>
          </a:p>
          <a:p>
            <a:pPr lvl="1" eaLnBrk="1" hangingPunct="1"/>
            <a:r>
              <a:rPr lang="en-US" smtClean="0"/>
              <a:t>Some of the data to be sorted might be stored in some external, slower, device.</a:t>
            </a:r>
          </a:p>
          <a:p>
            <a:pPr eaLnBrk="1" hangingPunct="1"/>
            <a:r>
              <a:rPr lang="en-US" smtClean="0"/>
              <a:t>In Place Sort</a:t>
            </a:r>
          </a:p>
          <a:p>
            <a:pPr lvl="1" eaLnBrk="1" hangingPunct="1"/>
            <a:r>
              <a:rPr lang="en-US" smtClean="0"/>
              <a:t>The amount of extra space required to sort the data is constant with the input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CB1372-1B81-4F70-B3F4-B9CE628F05EF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Stability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0237" cy="841375"/>
          </a:xfrm>
        </p:spPr>
        <p:txBody>
          <a:bodyPr/>
          <a:lstStyle/>
          <a:p>
            <a:pPr eaLnBrk="1" hangingPunct="1"/>
            <a:r>
              <a:rPr lang="en-US" sz="2400" smtClean="0"/>
              <a:t>A </a:t>
            </a:r>
            <a:r>
              <a:rPr lang="en-US" sz="2400" smtClean="0">
                <a:solidFill>
                  <a:srgbClr val="DD0111"/>
                </a:solidFill>
              </a:rPr>
              <a:t>STABLE</a:t>
            </a:r>
            <a:r>
              <a:rPr lang="en-US" sz="2400" smtClean="0"/>
              <a:t> sort  preserves relative order of records with equal keys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5950" y="2012950"/>
            <a:ext cx="4151313" cy="1868488"/>
          </a:xfrm>
          <a:noFill/>
        </p:spPr>
      </p:pic>
      <p:pic>
        <p:nvPicPr>
          <p:cNvPr id="18438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465638" y="3963988"/>
            <a:ext cx="4073525" cy="1782762"/>
          </a:xfrm>
          <a:noFill/>
        </p:spPr>
      </p:pic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841500" y="21129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Sorted on first key: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841500" y="4002088"/>
            <a:ext cx="255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Sort file on second key: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841500" y="4776788"/>
            <a:ext cx="25939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DD0111"/>
                </a:solidFill>
              </a:rPr>
              <a:t>Records with key value 3 are not in order on first key!!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31F1DF-097C-4166-9171-7004DBDEE268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Sort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Idea: like sorting a hand of playing cards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Start with an empty left hand and the cards facing down on the table.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Remove one card at a time from the table, and insert it into the correct position in the left hand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mtClean="0"/>
              <a:t>compare it with each of the cards already in the hand, from right to left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The cards held in the left hand are sorted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mtClean="0"/>
              <a:t>these cards were originally the top cards of the pile on the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546458-5F84-44CC-93AC-128849E72173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398963" y="1989138"/>
            <a:ext cx="42592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990033"/>
                </a:solidFill>
              </a:rPr>
              <a:t>To insert 12, we need to make room for it by moving first 36 and then 24.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0" y="617538"/>
            <a:ext cx="6327775" cy="258762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altLang="en-US" smtClean="0"/>
              <a:t>Insertion Sort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779463" y="2933700"/>
            <a:ext cx="2087562" cy="1235075"/>
            <a:chOff x="491" y="1848"/>
            <a:chExt cx="1315" cy="778"/>
          </a:xfrm>
        </p:grpSpPr>
        <p:sp>
          <p:nvSpPr>
            <p:cNvPr id="20490" name="AutoShape 5"/>
            <p:cNvSpPr>
              <a:spLocks noChangeArrowheads="1"/>
            </p:cNvSpPr>
            <p:nvPr/>
          </p:nvSpPr>
          <p:spPr bwMode="auto">
            <a:xfrm rot="-1200000">
              <a:off x="491" y="1941"/>
              <a:ext cx="459" cy="68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AutoShape 6"/>
            <p:cNvSpPr>
              <a:spLocks noChangeArrowheads="1"/>
            </p:cNvSpPr>
            <p:nvPr/>
          </p:nvSpPr>
          <p:spPr bwMode="auto">
            <a:xfrm rot="-420000">
              <a:off x="931" y="1848"/>
              <a:ext cx="458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AutoShape 7"/>
            <p:cNvSpPr>
              <a:spLocks noChangeArrowheads="1"/>
            </p:cNvSpPr>
            <p:nvPr/>
          </p:nvSpPr>
          <p:spPr bwMode="auto">
            <a:xfrm rot="720000">
              <a:off x="1341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 rot="-1140000">
              <a:off x="556" y="1981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6</a:t>
              </a:r>
            </a:p>
          </p:txBody>
        </p:sp>
        <p:sp>
          <p:nvSpPr>
            <p:cNvPr id="20494" name="Rectangle 9"/>
            <p:cNvSpPr>
              <a:spLocks noChangeArrowheads="1"/>
            </p:cNvSpPr>
            <p:nvPr/>
          </p:nvSpPr>
          <p:spPr bwMode="auto">
            <a:xfrm rot="-420000">
              <a:off x="938" y="1934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10</a:t>
              </a:r>
            </a:p>
          </p:txBody>
        </p:sp>
        <p:sp>
          <p:nvSpPr>
            <p:cNvPr id="20495" name="Rectangle 10"/>
            <p:cNvSpPr>
              <a:spLocks noChangeArrowheads="1"/>
            </p:cNvSpPr>
            <p:nvPr/>
          </p:nvSpPr>
          <p:spPr bwMode="auto">
            <a:xfrm rot="480000">
              <a:off x="1405" y="1921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24</a:t>
              </a:r>
            </a:p>
          </p:txBody>
        </p:sp>
      </p:grpSp>
      <p:sp>
        <p:nvSpPr>
          <p:cNvPr id="20486" name="AutoShape 11"/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12"/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12</a:t>
            </a:r>
          </a:p>
        </p:txBody>
      </p:sp>
      <p:sp>
        <p:nvSpPr>
          <p:cNvPr id="20488" name="AutoShape 13"/>
          <p:cNvSpPr>
            <a:spLocks noChangeArrowheads="1"/>
          </p:cNvSpPr>
          <p:nvPr/>
        </p:nvSpPr>
        <p:spPr bwMode="auto">
          <a:xfrm rot="1740000" flipH="1">
            <a:off x="2784475" y="314960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 rot="1500000">
            <a:off x="2913063" y="3317875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1F0FF0-287F-4E15-9716-7762DA5CFD68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1507" name="Group 2"/>
          <p:cNvGrpSpPr>
            <a:grpSpLocks/>
          </p:cNvGrpSpPr>
          <p:nvPr/>
        </p:nvGrpSpPr>
        <p:grpSpPr bwMode="auto">
          <a:xfrm>
            <a:off x="779463" y="2933700"/>
            <a:ext cx="2087562" cy="1235075"/>
            <a:chOff x="491" y="1848"/>
            <a:chExt cx="1315" cy="778"/>
          </a:xfrm>
        </p:grpSpPr>
        <p:sp>
          <p:nvSpPr>
            <p:cNvPr id="21513" name="AutoShape 3"/>
            <p:cNvSpPr>
              <a:spLocks noChangeArrowheads="1"/>
            </p:cNvSpPr>
            <p:nvPr/>
          </p:nvSpPr>
          <p:spPr bwMode="auto">
            <a:xfrm rot="-1200000">
              <a:off x="491" y="1941"/>
              <a:ext cx="459" cy="685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AutoShape 4"/>
            <p:cNvSpPr>
              <a:spLocks noChangeArrowheads="1"/>
            </p:cNvSpPr>
            <p:nvPr/>
          </p:nvSpPr>
          <p:spPr bwMode="auto">
            <a:xfrm rot="-420000">
              <a:off x="931" y="1848"/>
              <a:ext cx="458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AutoShape 5"/>
            <p:cNvSpPr>
              <a:spLocks noChangeArrowheads="1"/>
            </p:cNvSpPr>
            <p:nvPr/>
          </p:nvSpPr>
          <p:spPr bwMode="auto">
            <a:xfrm rot="720000">
              <a:off x="1341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Rectangle 6"/>
            <p:cNvSpPr>
              <a:spLocks noChangeArrowheads="1"/>
            </p:cNvSpPr>
            <p:nvPr/>
          </p:nvSpPr>
          <p:spPr bwMode="auto">
            <a:xfrm rot="-1140000">
              <a:off x="556" y="1981"/>
              <a:ext cx="2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6</a:t>
              </a:r>
            </a:p>
          </p:txBody>
        </p:sp>
        <p:sp>
          <p:nvSpPr>
            <p:cNvPr id="21517" name="Rectangle 7"/>
            <p:cNvSpPr>
              <a:spLocks noChangeArrowheads="1"/>
            </p:cNvSpPr>
            <p:nvPr/>
          </p:nvSpPr>
          <p:spPr bwMode="auto">
            <a:xfrm rot="-420000">
              <a:off x="938" y="1934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10</a:t>
              </a:r>
            </a:p>
          </p:txBody>
        </p:sp>
        <p:sp>
          <p:nvSpPr>
            <p:cNvPr id="21518" name="Rectangle 8"/>
            <p:cNvSpPr>
              <a:spLocks noChangeArrowheads="1"/>
            </p:cNvSpPr>
            <p:nvPr/>
          </p:nvSpPr>
          <p:spPr bwMode="auto">
            <a:xfrm rot="480000">
              <a:off x="1405" y="1921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24</a:t>
              </a:r>
            </a:p>
          </p:txBody>
        </p:sp>
      </p:grpSp>
      <p:sp>
        <p:nvSpPr>
          <p:cNvPr id="21508" name="Rectangle 10"/>
          <p:cNvSpPr>
            <a:spLocks noGrp="1" noChangeArrowheads="1"/>
          </p:cNvSpPr>
          <p:nvPr>
            <p:ph type="title"/>
          </p:nvPr>
        </p:nvSpPr>
        <p:spPr>
          <a:xfrm>
            <a:off x="423863" y="358775"/>
            <a:ext cx="6424612" cy="388938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altLang="en-US" smtClean="0"/>
              <a:t>Insertion Sort</a:t>
            </a:r>
          </a:p>
        </p:txBody>
      </p:sp>
      <p:sp>
        <p:nvSpPr>
          <p:cNvPr id="21509" name="AutoShape 11"/>
          <p:cNvSpPr>
            <a:spLocks noChangeArrowheads="1"/>
          </p:cNvSpPr>
          <p:nvPr/>
        </p:nvSpPr>
        <p:spPr bwMode="auto">
          <a:xfrm rot="1740000" flipH="1">
            <a:off x="3506788" y="314960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12"/>
          <p:cNvSpPr>
            <a:spLocks noChangeArrowheads="1"/>
          </p:cNvSpPr>
          <p:nvPr/>
        </p:nvSpPr>
        <p:spPr bwMode="auto">
          <a:xfrm rot="1500000">
            <a:off x="3635375" y="3317875"/>
            <a:ext cx="636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36</a:t>
            </a:r>
          </a:p>
        </p:txBody>
      </p:sp>
      <p:sp>
        <p:nvSpPr>
          <p:cNvPr id="21511" name="AutoShape 13"/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14"/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E6B466-12D1-4AF3-8B2E-07169C10E39B}" type="slidenum">
              <a:rPr lang="en-US"/>
              <a:pPr/>
              <a:t>9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3" y="230188"/>
            <a:ext cx="6494462" cy="517525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altLang="en-US" smtClean="0"/>
              <a:t>Insertion Sort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 rot="-1200000">
            <a:off x="779463" y="3081338"/>
            <a:ext cx="728662" cy="108743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-420000">
            <a:off x="1477963" y="2933700"/>
            <a:ext cx="727075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 rot="-1140000">
            <a:off x="882650" y="3144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6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 rot="-420000">
            <a:off x="1489075" y="3070225"/>
            <a:ext cx="636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10</a:t>
            </a:r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2851150" y="2935288"/>
            <a:ext cx="1420813" cy="1300162"/>
            <a:chOff x="1796" y="1849"/>
            <a:chExt cx="895" cy="819"/>
          </a:xfrm>
        </p:grpSpPr>
        <p:sp>
          <p:nvSpPr>
            <p:cNvPr id="22539" name="AutoShape 9"/>
            <p:cNvSpPr>
              <a:spLocks noChangeArrowheads="1"/>
            </p:cNvSpPr>
            <p:nvPr/>
          </p:nvSpPr>
          <p:spPr bwMode="auto">
            <a:xfrm rot="720000">
              <a:off x="1796" y="1849"/>
              <a:ext cx="459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AutoShape 10"/>
            <p:cNvSpPr>
              <a:spLocks noChangeArrowheads="1"/>
            </p:cNvSpPr>
            <p:nvPr/>
          </p:nvSpPr>
          <p:spPr bwMode="auto">
            <a:xfrm rot="1740000" flipH="1">
              <a:off x="2209" y="1984"/>
              <a:ext cx="460" cy="68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Rectangle 11"/>
            <p:cNvSpPr>
              <a:spLocks noChangeArrowheads="1"/>
            </p:cNvSpPr>
            <p:nvPr/>
          </p:nvSpPr>
          <p:spPr bwMode="auto">
            <a:xfrm rot="480000">
              <a:off x="1860" y="1921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24</a:t>
              </a:r>
            </a:p>
          </p:txBody>
        </p:sp>
        <p:sp>
          <p:nvSpPr>
            <p:cNvPr id="22542" name="Rectangle 12"/>
            <p:cNvSpPr>
              <a:spLocks noChangeArrowheads="1"/>
            </p:cNvSpPr>
            <p:nvPr/>
          </p:nvSpPr>
          <p:spPr bwMode="auto">
            <a:xfrm rot="1500000">
              <a:off x="2290" y="2090"/>
              <a:ext cx="4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200" b="1"/>
                <a:t>36</a:t>
              </a:r>
            </a:p>
          </p:txBody>
        </p:sp>
      </p:grpSp>
      <p:sp>
        <p:nvSpPr>
          <p:cNvPr id="22537" name="AutoShape 13"/>
          <p:cNvSpPr>
            <a:spLocks noChangeArrowheads="1"/>
          </p:cNvSpPr>
          <p:nvPr/>
        </p:nvSpPr>
        <p:spPr bwMode="auto">
          <a:xfrm rot="1740000" flipH="1">
            <a:off x="3019425" y="4705350"/>
            <a:ext cx="730250" cy="108585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4"/>
          <p:cNvSpPr>
            <a:spLocks noChangeArrowheads="1"/>
          </p:cNvSpPr>
          <p:nvPr/>
        </p:nvSpPr>
        <p:spPr bwMode="auto">
          <a:xfrm rot="1800000">
            <a:off x="3084513" y="4832350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3200" b="1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1337</Words>
  <Application>Microsoft Office PowerPoint</Application>
  <PresentationFormat>On-screen Show (4:3)</PresentationFormat>
  <Paragraphs>539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Comic Sans MS</vt:lpstr>
      <vt:lpstr>Monotype Corsiva</vt:lpstr>
      <vt:lpstr>Symbol</vt:lpstr>
      <vt:lpstr>Default Design</vt:lpstr>
      <vt:lpstr>Paint Shop Pro Image</vt:lpstr>
      <vt:lpstr>Microsoft Equation 3.0</vt:lpstr>
      <vt:lpstr>MathType 5.0 Equation</vt:lpstr>
      <vt:lpstr>The Sorting Problem</vt:lpstr>
      <vt:lpstr>Structure of data</vt:lpstr>
      <vt:lpstr>Why Study Sorting Algorithms?</vt:lpstr>
      <vt:lpstr>Some Definitions</vt:lpstr>
      <vt:lpstr>Stability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INSERTION-SORT</vt:lpstr>
      <vt:lpstr>Loop Invariant for Insertion Sort</vt:lpstr>
      <vt:lpstr>Proving Loop Invariants</vt:lpstr>
      <vt:lpstr>Loop Invariant for Insertion Sort</vt:lpstr>
      <vt:lpstr>Loop Invariant for Insertion Sort</vt:lpstr>
      <vt:lpstr>Loop Invariant for Insertion Sort</vt:lpstr>
      <vt:lpstr>Analysis of Insertion Sort</vt:lpstr>
      <vt:lpstr>Best Case Analysis</vt:lpstr>
      <vt:lpstr>Worst Case Analysis</vt:lpstr>
      <vt:lpstr>Comparisons and Exchanges in Insertion Sort</vt:lpstr>
      <vt:lpstr>Insertion Sort - Summary</vt:lpstr>
      <vt:lpstr>Bubble Sort (Ex. 2-2, page 38)</vt:lpstr>
      <vt:lpstr>Example</vt:lpstr>
      <vt:lpstr>Bubble Sort</vt:lpstr>
      <vt:lpstr>Bubble-Sort Running Time</vt:lpstr>
      <vt:lpstr>Selection Sort (Ex. 2.2-2, page 27)</vt:lpstr>
      <vt:lpstr>Example</vt:lpstr>
      <vt:lpstr>Selection Sort</vt:lpstr>
      <vt:lpstr>Analysis of Selection Sort</vt:lpstr>
    </vt:vector>
  </TitlesOfParts>
  <Company>University of Nevada, Reno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Monica Nicolescu</dc:creator>
  <cp:lastModifiedBy>SONY</cp:lastModifiedBy>
  <cp:revision>527</cp:revision>
  <dcterms:created xsi:type="dcterms:W3CDTF">2003-07-26T00:47:08Z</dcterms:created>
  <dcterms:modified xsi:type="dcterms:W3CDTF">2022-01-10T12:07:56Z</dcterms:modified>
</cp:coreProperties>
</file>