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sldIdLst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3" d="100"/>
          <a:sy n="53" d="100"/>
        </p:scale>
        <p:origin x="703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52C0A-D314-4F73-A331-B755D02733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6BA098-7568-4D82-A360-ACCBDE4CBC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8A0DE3-9336-4C3A-B5A7-16CB4D3C5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EDD8A-8079-4C1B-ADFD-58245699C107}" type="datetimeFigureOut">
              <a:rPr lang="en-IN" smtClean="0"/>
              <a:t>23-01-2022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B27782-E0BF-458E-BC3D-DE7EF2B00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501F81-C9B3-4FF3-A7BF-E3A9A4821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B9FDA-E370-4EC3-AC69-9B1CC94A2B2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50354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DBD0D-690C-426D-8E20-3AFF4EF18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BDC3A3-F1B2-4A15-B339-0B92FCBF7B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12E8E0-0943-46C5-9618-57C5FCA63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EDD8A-8079-4C1B-ADFD-58245699C107}" type="datetimeFigureOut">
              <a:rPr lang="en-IN" smtClean="0"/>
              <a:t>23-01-2022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53A26-D85C-4027-8277-1297377B4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E19CAD-E21A-413B-B225-18804A011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B9FDA-E370-4EC3-AC69-9B1CC94A2B2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76094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1EA4A3C-B463-4BBB-83C2-E8C9E71C7D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6B5DA9-300C-4F01-82AB-8F352B93E9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40C1B8-9BD7-4E96-8260-8F2E0F7EB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EDD8A-8079-4C1B-ADFD-58245699C107}" type="datetimeFigureOut">
              <a:rPr lang="en-IN" smtClean="0"/>
              <a:t>23-01-2022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769BFA-2CA6-4B5A-8045-1BE05BB04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A3135C-708C-40AF-BE66-88E812C1D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B9FDA-E370-4EC3-AC69-9B1CC94A2B2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1221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EDD8A-8079-4C1B-ADFD-58245699C107}" type="datetimeFigureOut">
              <a:rPr lang="en-IN" smtClean="0"/>
              <a:t>23-01-2022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CC4B9FDA-E370-4EC3-AC69-9B1CC94A2B23}" type="slidenum">
              <a:rPr lang="en-IN" smtClean="0"/>
              <a:t>‹#›</a:t>
            </a:fld>
            <a:endParaRPr lang="en-IN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3776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EDD8A-8079-4C1B-ADFD-58245699C107}" type="datetimeFigureOut">
              <a:rPr lang="en-IN" smtClean="0"/>
              <a:t>23-01-2022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B9FDA-E370-4EC3-AC69-9B1CC94A2B23}" type="slidenum">
              <a:rPr lang="en-IN" smtClean="0"/>
              <a:t>‹#›</a:t>
            </a:fld>
            <a:endParaRPr lang="en-IN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9201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EDD8A-8079-4C1B-ADFD-58245699C107}" type="datetimeFigureOut">
              <a:rPr lang="en-IN" smtClean="0"/>
              <a:t>23-01-2022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B9FDA-E370-4EC3-AC69-9B1CC94A2B2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462126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EDD8A-8079-4C1B-ADFD-58245699C107}" type="datetimeFigureOut">
              <a:rPr lang="en-IN" smtClean="0"/>
              <a:t>23-01-2022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B9FDA-E370-4EC3-AC69-9B1CC94A2B23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89443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EDD8A-8079-4C1B-ADFD-58245699C107}" type="datetimeFigureOut">
              <a:rPr lang="en-IN" smtClean="0"/>
              <a:t>23-01-2022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B9FDA-E370-4EC3-AC69-9B1CC94A2B2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73367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EDD8A-8079-4C1B-ADFD-58245699C107}" type="datetimeFigureOut">
              <a:rPr lang="en-IN" smtClean="0"/>
              <a:t>23-01-2022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B9FDA-E370-4EC3-AC69-9B1CC94A2B23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3400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EDD8A-8079-4C1B-ADFD-58245699C107}" type="datetimeFigureOut">
              <a:rPr lang="en-IN" smtClean="0"/>
              <a:t>23-01-2022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B9FDA-E370-4EC3-AC69-9B1CC94A2B2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483704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EDD8A-8079-4C1B-ADFD-58245699C107}" type="datetimeFigureOut">
              <a:rPr lang="en-IN" smtClean="0"/>
              <a:t>23-01-2022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B9FDA-E370-4EC3-AC69-9B1CC94A2B2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01240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1EC3D-E190-4444-83ED-2D4C7567C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758F2C-0A0C-47E7-9464-E8BC690832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08497C-1284-4C5C-9A00-45C3C9795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EDD8A-8079-4C1B-ADFD-58245699C107}" type="datetimeFigureOut">
              <a:rPr lang="en-IN" smtClean="0"/>
              <a:t>23-01-2022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4423E3-B03C-4E8E-8EED-5DD206A0A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50DF71-BFE0-49B7-BE00-A316A4DEB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B9FDA-E370-4EC3-AC69-9B1CC94A2B2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182396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EDD8A-8079-4C1B-ADFD-58245699C107}" type="datetimeFigureOut">
              <a:rPr lang="en-IN" smtClean="0"/>
              <a:t>23-01-2022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B9FDA-E370-4EC3-AC69-9B1CC94A2B2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707481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EDD8A-8079-4C1B-ADFD-58245699C107}" type="datetimeFigureOut">
              <a:rPr lang="en-IN" smtClean="0"/>
              <a:t>23-01-2022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B9FDA-E370-4EC3-AC69-9B1CC94A2B2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47041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EDD8A-8079-4C1B-ADFD-58245699C107}" type="datetimeFigureOut">
              <a:rPr lang="en-IN" smtClean="0"/>
              <a:t>23-01-2022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B9FDA-E370-4EC3-AC69-9B1CC94A2B2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9002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07D18-E134-4CA5-B4BB-BD4068912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9A60D8-A112-43BE-BD60-58341FB666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718ADF-2495-4BDF-B3C8-43E8FB9F2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EDD8A-8079-4C1B-ADFD-58245699C107}" type="datetimeFigureOut">
              <a:rPr lang="en-IN" smtClean="0"/>
              <a:t>23-01-2022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4B6256-8147-46C1-B8FF-7C1A00C49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F85E72-49B4-4046-8F80-C792993EA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B9FDA-E370-4EC3-AC69-9B1CC94A2B2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49413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0BD4D-80E5-47A0-8F52-3C5FF5BE9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78475-E770-4920-86C2-3423040BC7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B33799-1229-47D6-8CFB-72C0C85ABC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052186-CADA-4247-BC26-7CA1F1059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EDD8A-8079-4C1B-ADFD-58245699C107}" type="datetimeFigureOut">
              <a:rPr lang="en-IN" smtClean="0"/>
              <a:t>23-01-2022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15DE23-2B1D-45EE-A88D-14D412C69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AD2AB6-5615-4FFA-A21E-2F4B2945F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B9FDA-E370-4EC3-AC69-9B1CC94A2B2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5136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F2BC6-740C-446A-842E-F68AA0934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385742-46FE-4876-A2A2-BC251FDC16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997976-02BC-40B5-B116-E0A5311190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44A2A3-85A4-41C7-9F6B-E11609AB82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746AD7-8BB0-4E71-8974-309EE2A537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B179E2-9510-4DB7-A5CD-6AE96E9B8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EDD8A-8079-4C1B-ADFD-58245699C107}" type="datetimeFigureOut">
              <a:rPr lang="en-IN" smtClean="0"/>
              <a:t>23-01-2022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7969B2-CC61-47F4-B15C-AD114917A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1A2C91-25B0-45FB-A77B-78FE86646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B9FDA-E370-4EC3-AC69-9B1CC94A2B2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55128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7EEBA-AB9C-465E-BC47-9893EDD83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573ECC-A739-4308-B9F1-25D46FED9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EDD8A-8079-4C1B-ADFD-58245699C107}" type="datetimeFigureOut">
              <a:rPr lang="en-IN" smtClean="0"/>
              <a:t>23-01-2022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D57C68-EAEF-4F2D-B060-81C17690E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41DBE8-711E-4104-ACD3-801A98D3E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B9FDA-E370-4EC3-AC69-9B1CC94A2B2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9164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C55A28-1D7F-44E9-9EBD-1438EE566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EDD8A-8079-4C1B-ADFD-58245699C107}" type="datetimeFigureOut">
              <a:rPr lang="en-IN" smtClean="0"/>
              <a:t>23-01-2022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2F1033-1744-4273-8600-F765B6534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AAB7B0-182C-494E-8E3B-75CE0EBF1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B9FDA-E370-4EC3-AC69-9B1CC94A2B2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47050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AAFE0-606F-4855-8D82-5A440DA82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3AB531-E719-4122-B80F-023EBA0108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1A7BC1-9750-4EA7-B8F9-AD1C0649C0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C58DC1-2B44-4AB0-A715-64F728A7D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EDD8A-8079-4C1B-ADFD-58245699C107}" type="datetimeFigureOut">
              <a:rPr lang="en-IN" smtClean="0"/>
              <a:t>23-01-2022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E1600C-EB12-4F54-9258-9B64D937A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B261DF-FE62-4711-8025-2847BDE6D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B9FDA-E370-4EC3-AC69-9B1CC94A2B2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81912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F9BA0-1C8C-4DB4-A8E0-07AA30EA5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785E27-CD7D-4462-A8A8-BFF0DAC9FF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387FE7-87EE-4ADF-B715-0A31A83EEA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56F3C-4ED4-4807-ACDB-BA9FBCFDF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EDD8A-8079-4C1B-ADFD-58245699C107}" type="datetimeFigureOut">
              <a:rPr lang="en-IN" smtClean="0"/>
              <a:t>23-01-2022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B078B2-5EF1-4033-8252-14EF5A1D4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BA31C5-B879-4358-B8A6-E1EABF179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B9FDA-E370-4EC3-AC69-9B1CC94A2B2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35456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C70BDE-7A88-4495-97F0-3590CA7D8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C6594E-3F16-4C4B-894D-3951941AB4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66F0FF-FAAA-4117-88A3-8C9A7D5344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EDD8A-8079-4C1B-ADFD-58245699C107}" type="datetimeFigureOut">
              <a:rPr lang="en-IN" smtClean="0"/>
              <a:t>23-01-2022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73E863-DB6C-40CE-9760-0C200EA155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CF0461-036F-42D8-9DC3-630F915238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B9FDA-E370-4EC3-AC69-9B1CC94A2B2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26450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F7BEDD8A-8079-4C1B-ADFD-58245699C107}" type="datetimeFigureOut">
              <a:rPr lang="en-IN" smtClean="0"/>
              <a:t>23-01-2022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B9FDA-E370-4EC3-AC69-9B1CC94A2B23}" type="slidenum">
              <a:rPr lang="en-IN" smtClean="0"/>
              <a:t>‹#›</a:t>
            </a:fld>
            <a:endParaRPr lang="en-IN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047203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C3A7A-56B3-4EC2-8A28-14A62393E0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6717" y="597021"/>
            <a:ext cx="7329112" cy="1937552"/>
          </a:xfrm>
        </p:spPr>
        <p:txBody>
          <a:bodyPr/>
          <a:lstStyle/>
          <a:p>
            <a:pPr algn="ctr"/>
            <a:r>
              <a:rPr lang="en-US" sz="6000" b="1" u="sng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Least Cost Combination</a:t>
            </a:r>
            <a:endParaRPr lang="en-IN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351425-367B-4DAE-869B-09CBD0DD64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9905" y="4323427"/>
            <a:ext cx="5830188" cy="2159492"/>
          </a:xfrm>
        </p:spPr>
        <p:txBody>
          <a:bodyPr>
            <a:noAutofit/>
          </a:bodyPr>
          <a:lstStyle/>
          <a:p>
            <a:pPr algn="l"/>
            <a:r>
              <a:rPr lang="en-US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Pooja Singh</a:t>
            </a:r>
            <a:br>
              <a:rPr lang="en-US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Professor,</a:t>
            </a:r>
            <a:br>
              <a:rPr lang="en-US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Department of Economics, </a:t>
            </a:r>
            <a:br>
              <a:rPr lang="en-US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of Arts, Humanities And Social Sciences, </a:t>
            </a:r>
            <a:br>
              <a:rPr lang="en-IN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000" b="1" i="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Chhatrapati </a:t>
            </a:r>
            <a:r>
              <a:rPr lang="en-IN" sz="2000" b="1" i="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Shahu</a:t>
            </a:r>
            <a:r>
              <a:rPr lang="en-IN" sz="2000" b="1" i="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Ji Maharaj University, Kanpur 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Economics | Kamaraj College">
            <a:extLst>
              <a:ext uri="{FF2B5EF4-FFF2-40B4-BE49-F238E27FC236}">
                <a16:creationId xmlns:a16="http://schemas.microsoft.com/office/drawing/2014/main" id="{F67113B3-03ED-4A4F-9F70-D4A53DD0ED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7570" y="0"/>
            <a:ext cx="322607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9915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135A8-BA3A-4A93-A1E2-FC8DC3BB6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391400" cy="1019791"/>
          </a:xfrm>
        </p:spPr>
        <p:txBody>
          <a:bodyPr>
            <a:normAutofit/>
          </a:bodyPr>
          <a:lstStyle/>
          <a:p>
            <a:r>
              <a:rPr lang="en-US" sz="32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Principle  of Least Cost Combination</a:t>
            </a:r>
            <a:endParaRPr lang="en-IN" sz="32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82D75B-0833-4423-BF12-72D9C807BE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208" y="1384916"/>
            <a:ext cx="11798423" cy="4181383"/>
          </a:xfrm>
        </p:spPr>
        <p:txBody>
          <a:bodyPr>
            <a:normAutofit/>
          </a:bodyPr>
          <a:lstStyle/>
          <a:p>
            <a:r>
              <a:rPr lang="en-US" sz="24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 isoquant curve is the combination of various factors of production that gives the same level of </a:t>
            </a:r>
            <a:r>
              <a:rPr lang="en-US" sz="2400" b="0" i="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output.On</a:t>
            </a:r>
            <a:r>
              <a:rPr lang="en-US" sz="24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other hand  , </a:t>
            </a:r>
            <a:r>
              <a:rPr lang="en-US" sz="2400" b="0" i="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isocost</a:t>
            </a:r>
            <a:r>
              <a:rPr lang="en-US" sz="24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line shows the combination prices that a firm incurs . A firm requires a maximum level of output at minimum </a:t>
            </a:r>
            <a:r>
              <a:rPr lang="en-US" sz="2400" b="0" i="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cost.</a:t>
            </a:r>
            <a:r>
              <a:rPr lang="en-US" sz="24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en-US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 be achieved at the output where the isoquant touches the </a:t>
            </a:r>
            <a:r>
              <a:rPr lang="en-US" sz="24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isocost</a:t>
            </a:r>
            <a:r>
              <a:rPr lang="en-US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line which shows the least cost combination available for particular firm. </a:t>
            </a:r>
          </a:p>
          <a:p>
            <a:endParaRPr lang="en-US" sz="24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Equilibrium point is where isoquant is tangent to </a:t>
            </a:r>
            <a:r>
              <a:rPr lang="en-US" sz="24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isocost</a:t>
            </a:r>
            <a:r>
              <a:rPr lang="en-US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line.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2400B2FF-4773-4EFD-B1CF-361A56CAE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37945"/>
            <a:ext cx="12191999" cy="42005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en-US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Pooja Singh, Assistant Professor, Department of Economics, </a:t>
            </a:r>
            <a:r>
              <a:rPr lang="en-IN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of Arts, Humanities And Social Sciences, 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Chhatrapati </a:t>
            </a:r>
            <a:r>
              <a:rPr lang="en-IN" sz="1300" b="1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Shahu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Ji Maharaj University, Kanpur </a:t>
            </a:r>
            <a:endParaRPr lang="en-IN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2CCF82-739B-4650-8F86-E2C302521A56}"/>
              </a:ext>
            </a:extLst>
          </p:cNvPr>
          <p:cNvSpPr txBox="1"/>
          <p:nvPr/>
        </p:nvSpPr>
        <p:spPr>
          <a:xfrm>
            <a:off x="1" y="-53266"/>
            <a:ext cx="12191999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Least Cost Combination</a:t>
            </a:r>
          </a:p>
        </p:txBody>
      </p:sp>
    </p:spTree>
    <p:extLst>
      <p:ext uri="{BB962C8B-B14F-4D97-AF65-F5344CB8AC3E}">
        <p14:creationId xmlns:p14="http://schemas.microsoft.com/office/powerpoint/2010/main" val="1869269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ecture No.9 vii) Least cost combination: The problem here is to find out a  combination of inputs, which should cost the least,">
            <a:extLst>
              <a:ext uri="{FF2B5EF4-FFF2-40B4-BE49-F238E27FC236}">
                <a16:creationId xmlns:a16="http://schemas.microsoft.com/office/drawing/2014/main" id="{90249741-679A-4B47-A721-EED220EB9F3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4994" y="585627"/>
            <a:ext cx="5396044" cy="5743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0C24813-F83A-406C-BB4E-A52D3E6F4C59}"/>
              </a:ext>
            </a:extLst>
          </p:cNvPr>
          <p:cNvSpPr txBox="1"/>
          <p:nvPr/>
        </p:nvSpPr>
        <p:spPr>
          <a:xfrm>
            <a:off x="246580" y="349320"/>
            <a:ext cx="6215865" cy="60631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en-US" sz="2800" b="1" i="0" dirty="0">
                <a:solidFill>
                  <a:srgbClr val="444444"/>
                </a:solidFill>
                <a:effectLst/>
                <a:latin typeface="inherit"/>
              </a:rPr>
              <a:t>Assumptions:</a:t>
            </a:r>
            <a:endParaRPr lang="en-US" sz="2800" b="0" i="0" dirty="0">
              <a:solidFill>
                <a:srgbClr val="444444"/>
              </a:solidFill>
              <a:effectLst/>
              <a:latin typeface="Tahoma" panose="020B0604030504040204" pitchFamily="34" charset="0"/>
            </a:endParaRPr>
          </a:p>
          <a:p>
            <a:pPr algn="l" fontAlgn="base"/>
            <a:r>
              <a:rPr lang="en-US" sz="2800" b="0" i="0" dirty="0">
                <a:solidFill>
                  <a:srgbClr val="444444"/>
                </a:solidFill>
                <a:effectLst/>
                <a:latin typeface="Tahoma" panose="020B0604030504040204" pitchFamily="34" charset="0"/>
              </a:rPr>
              <a:t>The assumptions on which this analysis is based are:</a:t>
            </a:r>
          </a:p>
          <a:p>
            <a:pPr algn="l" fontAlgn="base"/>
            <a:endParaRPr lang="en-US" sz="2800" b="0" i="0" dirty="0">
              <a:solidFill>
                <a:srgbClr val="444444"/>
              </a:solidFill>
              <a:effectLst/>
              <a:latin typeface="Tahoma" panose="020B0604030504040204" pitchFamily="34" charset="0"/>
            </a:endParaRPr>
          </a:p>
          <a:p>
            <a:pPr algn="l" fontAlgn="base">
              <a:buFont typeface="+mj-lt"/>
              <a:buAutoNum type="arabicPeriod"/>
            </a:pPr>
            <a:r>
              <a:rPr lang="en-US" sz="2800" b="0" i="0" dirty="0">
                <a:solidFill>
                  <a:srgbClr val="444444"/>
                </a:solidFill>
                <a:effectLst/>
                <a:latin typeface="inherit"/>
              </a:rPr>
              <a:t>There are two factors. Capital and labor.</a:t>
            </a:r>
          </a:p>
          <a:p>
            <a:pPr algn="l" fontAlgn="base">
              <a:buFont typeface="+mj-lt"/>
              <a:buAutoNum type="arabicPeriod"/>
            </a:pPr>
            <a:endParaRPr lang="en-US" sz="2800" b="0" i="0" dirty="0">
              <a:solidFill>
                <a:srgbClr val="444444"/>
              </a:solidFill>
              <a:effectLst/>
              <a:latin typeface="inherit"/>
            </a:endParaRPr>
          </a:p>
          <a:p>
            <a:pPr algn="l" fontAlgn="base">
              <a:buFont typeface="+mj-lt"/>
              <a:buAutoNum type="arabicPeriod"/>
            </a:pPr>
            <a:r>
              <a:rPr lang="en-US" sz="2800" b="0" i="0" dirty="0">
                <a:solidFill>
                  <a:srgbClr val="444444"/>
                </a:solidFill>
                <a:effectLst/>
                <a:latin typeface="inherit"/>
              </a:rPr>
              <a:t>All units of capital and labor are homogeneous.</a:t>
            </a:r>
          </a:p>
          <a:p>
            <a:pPr algn="l" fontAlgn="base">
              <a:buFont typeface="+mj-lt"/>
              <a:buAutoNum type="arabicPeriod"/>
            </a:pPr>
            <a:endParaRPr lang="en-US" sz="2800" b="0" i="0" dirty="0">
              <a:solidFill>
                <a:srgbClr val="444444"/>
              </a:solidFill>
              <a:effectLst/>
              <a:latin typeface="inherit"/>
            </a:endParaRPr>
          </a:p>
          <a:p>
            <a:pPr algn="l" fontAlgn="base">
              <a:buFont typeface="+mj-lt"/>
              <a:buAutoNum type="arabicPeriod"/>
            </a:pPr>
            <a:r>
              <a:rPr lang="en-US" sz="2800" b="0" i="0" dirty="0">
                <a:solidFill>
                  <a:srgbClr val="444444"/>
                </a:solidFill>
                <a:effectLst/>
                <a:latin typeface="inherit"/>
              </a:rPr>
              <a:t>The prices of factors of production are given and constant.</a:t>
            </a:r>
          </a:p>
          <a:p>
            <a:pPr algn="l" fontAlgn="base">
              <a:buFont typeface="+mj-lt"/>
              <a:buAutoNum type="arabicPeriod"/>
            </a:pPr>
            <a:endParaRPr lang="en-US" sz="2800" b="0" i="0" dirty="0">
              <a:solidFill>
                <a:srgbClr val="444444"/>
              </a:solidFill>
              <a:effectLst/>
              <a:latin typeface="inherit"/>
            </a:endParaRPr>
          </a:p>
          <a:p>
            <a:pPr algn="l" fontAlgn="base">
              <a:buFont typeface="+mj-lt"/>
              <a:buAutoNum type="arabicPeriod"/>
            </a:pPr>
            <a:r>
              <a:rPr lang="en-US" sz="2800" b="0" i="0" dirty="0">
                <a:solidFill>
                  <a:srgbClr val="444444"/>
                </a:solidFill>
                <a:effectLst/>
                <a:latin typeface="inherit"/>
              </a:rPr>
              <a:t>Money outlay at any time is also given</a:t>
            </a:r>
            <a:r>
              <a:rPr lang="en-US" sz="2400" b="0" i="0" dirty="0">
                <a:solidFill>
                  <a:srgbClr val="444444"/>
                </a:solidFill>
                <a:effectLst/>
                <a:latin typeface="inherit"/>
              </a:rPr>
              <a:t>.</a:t>
            </a:r>
          </a:p>
          <a:p>
            <a:pPr algn="l" fontAlgn="base"/>
            <a:endParaRPr lang="en-US" sz="2400" b="0" i="0" dirty="0">
              <a:solidFill>
                <a:srgbClr val="444444"/>
              </a:solidFill>
              <a:effectLst/>
              <a:latin typeface="inherit"/>
            </a:endParaRP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7A8DB3E0-CC21-42C4-91D1-FE2EB4BC0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37945"/>
            <a:ext cx="12191999" cy="42005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en-US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Pooja Singh, Assistant Professor, Department of Economics, </a:t>
            </a:r>
            <a:r>
              <a:rPr lang="en-IN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of Arts, Humanities And Social Sciences, 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Chhatrapati </a:t>
            </a:r>
            <a:r>
              <a:rPr lang="en-IN" sz="1300" b="1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Shahu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Ji Maharaj University, Kanpur </a:t>
            </a:r>
            <a:endParaRPr lang="en-IN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1A47BA4-3C3C-4499-8608-F00524027268}"/>
              </a:ext>
            </a:extLst>
          </p:cNvPr>
          <p:cNvSpPr txBox="1"/>
          <p:nvPr/>
        </p:nvSpPr>
        <p:spPr>
          <a:xfrm>
            <a:off x="1" y="-53266"/>
            <a:ext cx="12191999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Least Cost Combination</a:t>
            </a:r>
          </a:p>
        </p:txBody>
      </p:sp>
    </p:spTree>
    <p:extLst>
      <p:ext uri="{BB962C8B-B14F-4D97-AF65-F5344CB8AC3E}">
        <p14:creationId xmlns:p14="http://schemas.microsoft.com/office/powerpoint/2010/main" val="2415705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6ED5F-F0C9-4DD4-B152-11C4AC6BD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402" y="445025"/>
            <a:ext cx="9948169" cy="1019792"/>
          </a:xfrm>
        </p:spPr>
        <p:txBody>
          <a:bodyPr>
            <a:normAutofit/>
          </a:bodyPr>
          <a:lstStyle/>
          <a:p>
            <a:r>
              <a:rPr lang="en-US" sz="32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endParaRPr lang="en-IN" sz="32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874FDA-F95F-406E-AEFC-5CEF12A971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Dwivedi D N, Managerial Economics, Vikas Publishing House Pvt. Ltd, 2006</a:t>
            </a:r>
          </a:p>
          <a:p>
            <a:r>
              <a:rPr lang="en-IN" i="1" dirty="0"/>
              <a:t>Samuelson, Paul A; Nordhaus, William D. (2014). Economics. </a:t>
            </a:r>
            <a:r>
              <a:rPr lang="en-IN" i="1"/>
              <a:t>Boston, Mass: Irwin McGraw-Hill</a:t>
            </a:r>
            <a:endParaRPr lang="en-IN"/>
          </a:p>
          <a:p>
            <a:pPr marL="0" indent="0">
              <a:buNone/>
            </a:pPr>
            <a:endParaRPr lang="en-IN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53F54156-9D3E-4311-8B0C-9EB080C9D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37945"/>
            <a:ext cx="12191999" cy="42005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en-US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Pooja Singh, Assistant Professor, Department of Economics, </a:t>
            </a:r>
            <a:r>
              <a:rPr lang="en-IN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of Arts, Humanities And Social Sciences, 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Chhatrapati </a:t>
            </a:r>
            <a:r>
              <a:rPr lang="en-IN" sz="1300" b="1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Shahu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Ji Maharaj University, Kanpur </a:t>
            </a:r>
            <a:endParaRPr lang="en-IN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FED445-8D5B-4B54-91E4-76BD57DDFA89}"/>
              </a:ext>
            </a:extLst>
          </p:cNvPr>
          <p:cNvSpPr txBox="1"/>
          <p:nvPr/>
        </p:nvSpPr>
        <p:spPr>
          <a:xfrm>
            <a:off x="1" y="-53266"/>
            <a:ext cx="12191999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Least Cost Combination</a:t>
            </a:r>
          </a:p>
        </p:txBody>
      </p:sp>
    </p:spTree>
    <p:extLst>
      <p:ext uri="{BB962C8B-B14F-4D97-AF65-F5344CB8AC3E}">
        <p14:creationId xmlns:p14="http://schemas.microsoft.com/office/powerpoint/2010/main" val="2733458564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2D251F"/>
      </a:dk2>
      <a:lt2>
        <a:srgbClr val="FAE9C5"/>
      </a:lt2>
      <a:accent1>
        <a:srgbClr val="ED3846"/>
      </a:accent1>
      <a:accent2>
        <a:srgbClr val="F87184"/>
      </a:accent2>
      <a:accent3>
        <a:srgbClr val="EC9DA9"/>
      </a:accent3>
      <a:accent4>
        <a:srgbClr val="ECC190"/>
      </a:accent4>
      <a:accent5>
        <a:srgbClr val="FFB268"/>
      </a:accent5>
      <a:accent6>
        <a:srgbClr val="F98657"/>
      </a:accent6>
      <a:hlink>
        <a:srgbClr val="B97669"/>
      </a:hlink>
      <a:folHlink>
        <a:srgbClr val="9E94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BCCF8060-3FCB-4641-B728-8A589529B13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302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5" baseType="lpstr">
      <vt:lpstr>Arial</vt:lpstr>
      <vt:lpstr>Calibri</vt:lpstr>
      <vt:lpstr>Calibri Light</vt:lpstr>
      <vt:lpstr>inherit</vt:lpstr>
      <vt:lpstr>MS Shell Dlg 2</vt:lpstr>
      <vt:lpstr>Tahoma</vt:lpstr>
      <vt:lpstr>Times New Roman</vt:lpstr>
      <vt:lpstr>Wingdings</vt:lpstr>
      <vt:lpstr>Wingdings 3</vt:lpstr>
      <vt:lpstr>Office Theme</vt:lpstr>
      <vt:lpstr>Madison</vt:lpstr>
      <vt:lpstr>Least Cost Combination</vt:lpstr>
      <vt:lpstr>Principle  of Least Cost Combination</vt:lpstr>
      <vt:lpstr>PowerPoint Presentation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Aditya Pratap</dc:creator>
  <cp:lastModifiedBy>Ritishaa Singh</cp:lastModifiedBy>
  <cp:revision>26</cp:revision>
  <dcterms:created xsi:type="dcterms:W3CDTF">2021-12-21T05:08:53Z</dcterms:created>
  <dcterms:modified xsi:type="dcterms:W3CDTF">2022-01-23T11:18:22Z</dcterms:modified>
</cp:coreProperties>
</file>