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35" r:id="rId2"/>
    <p:sldId id="489" r:id="rId3"/>
    <p:sldId id="490" r:id="rId4"/>
    <p:sldId id="546" r:id="rId5"/>
    <p:sldId id="491" r:id="rId6"/>
    <p:sldId id="536" r:id="rId7"/>
    <p:sldId id="537" r:id="rId8"/>
    <p:sldId id="539" r:id="rId9"/>
    <p:sldId id="538" r:id="rId10"/>
    <p:sldId id="495" r:id="rId11"/>
    <p:sldId id="540" r:id="rId12"/>
    <p:sldId id="496" r:id="rId13"/>
    <p:sldId id="542" r:id="rId14"/>
    <p:sldId id="544" r:id="rId15"/>
    <p:sldId id="545" r:id="rId16"/>
    <p:sldId id="498" r:id="rId17"/>
    <p:sldId id="499" r:id="rId18"/>
    <p:sldId id="541" r:id="rId19"/>
    <p:sldId id="504" r:id="rId20"/>
    <p:sldId id="505" r:id="rId21"/>
    <p:sldId id="506" r:id="rId22"/>
    <p:sldId id="547" r:id="rId23"/>
    <p:sldId id="507" r:id="rId24"/>
    <p:sldId id="508" r:id="rId25"/>
    <p:sldId id="509" r:id="rId26"/>
    <p:sldId id="510" r:id="rId27"/>
    <p:sldId id="512" r:id="rId28"/>
    <p:sldId id="513" r:id="rId29"/>
    <p:sldId id="514" r:id="rId30"/>
    <p:sldId id="515" r:id="rId31"/>
    <p:sldId id="550" r:id="rId32"/>
    <p:sldId id="551" r:id="rId33"/>
    <p:sldId id="555" r:id="rId34"/>
    <p:sldId id="553" r:id="rId35"/>
    <p:sldId id="548" r:id="rId36"/>
    <p:sldId id="549" r:id="rId37"/>
    <p:sldId id="554" r:id="rId3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CC0000"/>
    <a:srgbClr val="006699"/>
    <a:srgbClr val="0000FF"/>
    <a:srgbClr val="0066FF"/>
    <a:srgbClr val="DD0111"/>
    <a:srgbClr val="990033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556" autoAdjust="0"/>
    <p:restoredTop sz="94680" autoAdjust="0"/>
  </p:normalViewPr>
  <p:slideViewPr>
    <p:cSldViewPr snapToGrid="0">
      <p:cViewPr varScale="1">
        <p:scale>
          <a:sx n="43" d="100"/>
          <a:sy n="43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FE42002F-A261-4DFA-A138-EAC3B4AD3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ECD275C0-7177-4453-AF82-24E19FC6E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D0A49-0D42-4836-92EB-7380CAADCBEE}" type="slidenum">
              <a:rPr lang="en-US"/>
              <a:pPr/>
              <a:t>1</a:t>
            </a:fld>
            <a:endParaRPr lang="en-US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99304-C4EC-4722-857E-E119664A7314}" type="slidenum">
              <a:rPr lang="en-US"/>
              <a:pPr/>
              <a:t>10</a:t>
            </a:fld>
            <a:endParaRPr 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6428A-EF01-4A95-B3B1-EDCF779C7B29}" type="slidenum">
              <a:rPr lang="en-US"/>
              <a:pPr/>
              <a:t>11</a:t>
            </a:fld>
            <a:endParaRPr 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E622D-2BAE-4D47-81C1-012718EB566D}" type="slidenum">
              <a:rPr lang="en-US"/>
              <a:pPr/>
              <a:t>12</a:t>
            </a:fld>
            <a:endParaRPr 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77693-009E-49E0-952F-6484FDADDD4F}" type="slidenum">
              <a:rPr lang="en-US"/>
              <a:pPr/>
              <a:t>13</a:t>
            </a:fld>
            <a:endParaRPr 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26B5B-D179-4D4A-84C0-AA2AE9319601}" type="slidenum">
              <a:rPr lang="en-US"/>
              <a:pPr/>
              <a:t>14</a:t>
            </a:fld>
            <a:endParaRPr 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EA8821-F074-4D57-8CC0-67A7C73D202A}" type="slidenum">
              <a:rPr lang="en-US"/>
              <a:pPr/>
              <a:t>15</a:t>
            </a:fld>
            <a:endParaRPr 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AAACE-B544-4FE8-8087-3C9136E45C80}" type="slidenum">
              <a:rPr lang="en-US"/>
              <a:pPr/>
              <a:t>16</a:t>
            </a:fld>
            <a:endParaRPr 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A12A8-D1DE-4F50-BEF6-69ED29A9EEEA}" type="slidenum">
              <a:rPr lang="en-US"/>
              <a:pPr/>
              <a:t>17</a:t>
            </a:fld>
            <a:endParaRPr 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FFED3-978C-44D9-918E-85F02E59CFEE}" type="slidenum">
              <a:rPr lang="en-US"/>
              <a:pPr/>
              <a:t>18</a:t>
            </a:fld>
            <a:endParaRPr 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278D1-1375-4C76-841E-B8F851FA54B1}" type="slidenum">
              <a:rPr lang="en-US"/>
              <a:pPr/>
              <a:t>19</a:t>
            </a:fld>
            <a:endParaRPr lang="en-US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459FF-5BCB-4B36-AD53-D4C36D0F88FC}" type="slidenum">
              <a:rPr lang="en-US"/>
              <a:pPr/>
              <a:t>2</a:t>
            </a:fld>
            <a:endParaRPr lang="en-US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1B970-A833-4125-A21B-2C85A99CB130}" type="slidenum">
              <a:rPr lang="en-US"/>
              <a:pPr/>
              <a:t>20</a:t>
            </a:fld>
            <a:endParaRPr 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866B4-8499-4F59-8DD3-B45D4F12FA76}" type="slidenum">
              <a:rPr lang="en-US"/>
              <a:pPr/>
              <a:t>21</a:t>
            </a:fld>
            <a:endParaRPr 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DC37F-4C11-488A-BE58-3AE33C3F72F7}" type="slidenum">
              <a:rPr lang="en-US"/>
              <a:pPr/>
              <a:t>22</a:t>
            </a:fld>
            <a:endParaRPr 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7664A-322E-46B5-9D19-3529D5AB2AF6}" type="slidenum">
              <a:rPr lang="en-US"/>
              <a:pPr/>
              <a:t>23</a:t>
            </a:fld>
            <a:endParaRPr 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AFBCF-12C3-4414-9A74-71C06E90F3E3}" type="slidenum">
              <a:rPr lang="en-US"/>
              <a:pPr/>
              <a:t>24</a:t>
            </a:fld>
            <a:endParaRPr 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50F08-7C95-4E88-B82F-34F742AB913B}" type="slidenum">
              <a:rPr lang="en-US"/>
              <a:pPr/>
              <a:t>25</a:t>
            </a:fld>
            <a:endParaRPr 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D77B3C-C121-43DA-84D0-86F3251C3FD4}" type="slidenum">
              <a:rPr lang="en-US"/>
              <a:pPr/>
              <a:t>26</a:t>
            </a:fld>
            <a:endParaRPr 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171C9-228E-43AC-9CAD-3F862B01C9AF}" type="slidenum">
              <a:rPr lang="en-US"/>
              <a:pPr/>
              <a:t>27</a:t>
            </a:fld>
            <a:endParaRPr lang="en-U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8A7BE-7C0E-4992-9270-147F881E806A}" type="slidenum">
              <a:rPr lang="en-US"/>
              <a:pPr/>
              <a:t>28</a:t>
            </a:fld>
            <a:endParaRPr 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39626-7B11-4707-8DF6-AF6E1A9B0E79}" type="slidenum">
              <a:rPr lang="en-US"/>
              <a:pPr/>
              <a:t>29</a:t>
            </a:fld>
            <a:endParaRPr 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321D9-41DF-43BD-A5E3-4056C4975DBD}" type="slidenum">
              <a:rPr lang="en-US"/>
              <a:pPr/>
              <a:t>3</a:t>
            </a:fld>
            <a:endParaRPr lang="en-US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02786-24EE-4DFE-BBC1-8E621926FA7B}" type="slidenum">
              <a:rPr lang="en-US"/>
              <a:pPr/>
              <a:t>30</a:t>
            </a:fld>
            <a:endParaRPr 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09CDA-3278-4EB1-A981-BFAF6F0473DE}" type="slidenum">
              <a:rPr lang="en-US"/>
              <a:pPr/>
              <a:t>31</a:t>
            </a:fld>
            <a:endParaRPr 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9040F-5EAD-4A27-9A4E-9982FE04E40E}" type="slidenum">
              <a:rPr lang="en-US"/>
              <a:pPr/>
              <a:t>32</a:t>
            </a:fld>
            <a:endParaRPr lang="en-US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9235F-8659-4E0B-856E-7FA1B439E760}" type="slidenum">
              <a:rPr lang="en-US"/>
              <a:pPr/>
              <a:t>33</a:t>
            </a:fld>
            <a:endParaRPr 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C58E3-1A05-4FD3-8AF2-A4F4D053675C}" type="slidenum">
              <a:rPr lang="en-US"/>
              <a:pPr/>
              <a:t>34</a:t>
            </a:fld>
            <a:endParaRPr lang="en-US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A205-E454-4B1C-9A85-2CBD5789A793}" type="slidenum">
              <a:rPr lang="en-US"/>
              <a:pPr/>
              <a:t>35</a:t>
            </a:fld>
            <a:endParaRPr 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292F8-147C-4D77-AE33-A642DB715BB2}" type="slidenum">
              <a:rPr lang="en-US"/>
              <a:pPr/>
              <a:t>36</a:t>
            </a:fld>
            <a:endParaRPr lang="en-US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299F5-BCB6-4188-AC6F-D867D4E9C960}" type="slidenum">
              <a:rPr lang="en-US"/>
              <a:pPr/>
              <a:t>37</a:t>
            </a:fld>
            <a:endParaRPr lang="en-US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D61379-A9AC-48F5-A582-CF70699EDC9A}" type="slidenum">
              <a:rPr lang="en-US"/>
              <a:pPr/>
              <a:t>4</a:t>
            </a:fld>
            <a:endParaRPr lang="en-US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A0B57-2D3A-4BF9-B6B8-090B1C01D33D}" type="slidenum">
              <a:rPr lang="en-US"/>
              <a:pPr/>
              <a:t>5</a:t>
            </a:fld>
            <a:endParaRPr lang="en-US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908F1-CDE5-4BF5-9307-84AD4B1F820E}" type="slidenum">
              <a:rPr lang="en-US"/>
              <a:pPr/>
              <a:t>6</a:t>
            </a:fld>
            <a:endParaRPr 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013FA-66A4-4548-9974-55EC2733FB02}" type="slidenum">
              <a:rPr lang="en-US"/>
              <a:pPr/>
              <a:t>7</a:t>
            </a:fld>
            <a:endParaRPr lang="en-U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7769E-1CFE-4D69-BC32-0487FB36A4A9}" type="slidenum">
              <a:rPr lang="en-US"/>
              <a:pPr/>
              <a:t>8</a:t>
            </a:fld>
            <a:endParaRPr lang="en-U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10CA1-F0A4-4F81-AF41-51D3540351D6}" type="slidenum">
              <a:rPr lang="en-US"/>
              <a:pPr/>
              <a:t>9</a:t>
            </a:fld>
            <a:endParaRPr 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/>
        </p:nvSpPr>
        <p:spPr bwMode="auto">
          <a:xfrm>
            <a:off x="327025" y="3671888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CS 477/677 -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65552-66A7-401C-9E49-4F5F44183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F8306-B85E-4446-B6F4-C9356905A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100013"/>
            <a:ext cx="2058988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100013"/>
            <a:ext cx="6027737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CDEF-B2AD-4505-B50D-F06FF9B64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6F5C4-3207-4F9F-9842-2D03EBB85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0838" y="1214438"/>
            <a:ext cx="8229600" cy="50768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319A-735F-43AA-B875-09F841121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1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41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DF526-9A34-4C33-A8C7-75C04A994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DA87A-0717-4327-A1F5-EDB42956B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D998-6333-4F9A-83F7-02137E11C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E799-6643-4941-A2CC-1873C8DF8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B11F2-EFC8-42A9-9DEC-60A75937F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D28E7-D39D-45F2-882A-89226E719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00123-1349-4B08-8996-BCDF75DFB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66931-23C0-474E-96F3-72D59C07C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934C-368D-4257-9F9C-E72876B1B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100013"/>
            <a:ext cx="8229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214438"/>
            <a:ext cx="8229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762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E00419-08DD-47C7-9AC4-802901880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327025" y="989013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7F558D-C001-4B4D-82DB-1BC4AA5AC897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Fast Can We Sort?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19238" y="1770063"/>
            <a:ext cx="5891212" cy="3965575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0C95E5-4868-4651-92D2-5FB9BADB52FA}" type="slidenum">
              <a:rPr lang="en-US"/>
              <a:pPr/>
              <a:t>10</a:t>
            </a:fld>
            <a:endParaRPr lang="en-US"/>
          </a:p>
        </p:txBody>
      </p:sp>
      <p:pic>
        <p:nvPicPr>
          <p:cNvPr id="16387" name="Picture 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67113" y="3243263"/>
            <a:ext cx="5022850" cy="2130425"/>
          </a:xfrm>
          <a:noFill/>
        </p:spPr>
      </p:pic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Lower Bound for Comparison Sorts</a:t>
            </a: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8202612" cy="5076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DD0111"/>
                </a:solidFill>
                <a:latin typeface="Monotype Corsiva" pitchFamily="66" charset="0"/>
              </a:rPr>
              <a:t>Theorem:</a:t>
            </a:r>
            <a:r>
              <a:rPr lang="en-US" smtClean="0"/>
              <a:t> Any comparison sort algorithm requires </a:t>
            </a:r>
            <a:r>
              <a:rPr lang="en-US" smtClean="0">
                <a:latin typeface="Comic Sans MS" pitchFamily="66" charset="0"/>
                <a:sym typeface="Symbol" pitchFamily="18" charset="2"/>
              </a:rPr>
              <a:t>(nlgn)</a:t>
            </a:r>
            <a:r>
              <a:rPr lang="en-US" smtClean="0">
                <a:sym typeface="Symbol" pitchFamily="18" charset="2"/>
              </a:rPr>
              <a:t> comparisons in the worst case.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2400" b="1" smtClean="0">
                <a:sym typeface="Symbol" pitchFamily="18" charset="2"/>
              </a:rPr>
              <a:t>Proof:</a:t>
            </a:r>
            <a:r>
              <a:rPr lang="en-US" sz="2400" smtClean="0">
                <a:sym typeface="Symbol" pitchFamily="18" charset="2"/>
              </a:rPr>
              <a:t> How many leaves does the tree have?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>
                <a:sym typeface="Symbol" pitchFamily="18" charset="2"/>
              </a:rPr>
              <a:t>At least n! (each of the </a:t>
            </a:r>
            <a:r>
              <a:rPr lang="en-US" sz="2000" smtClean="0">
                <a:latin typeface="Comic Sans MS" pitchFamily="66" charset="0"/>
                <a:sym typeface="Symbol" pitchFamily="18" charset="2"/>
              </a:rPr>
              <a:t>n!</a:t>
            </a:r>
            <a:r>
              <a:rPr lang="en-US" sz="2000" smtClean="0">
                <a:sym typeface="Symbol" pitchFamily="18" charset="2"/>
              </a:rPr>
              <a:t> permutations if the input appears as some leaf)   </a:t>
            </a:r>
            <a:r>
              <a:rPr lang="en-US" sz="2000" smtClean="0">
                <a:latin typeface="Comic Sans MS" pitchFamily="66" charset="0"/>
                <a:sym typeface="Symbol" pitchFamily="18" charset="2"/>
              </a:rPr>
              <a:t>n! </a:t>
            </a:r>
            <a:endParaRPr lang="en-US" sz="2000" smtClean="0">
              <a:sym typeface="Symbol" pitchFamily="18" charset="2"/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sz="2000" smtClean="0">
                <a:sym typeface="Symbol" pitchFamily="18" charset="2"/>
              </a:rPr>
              <a:t>At most </a:t>
            </a:r>
            <a:r>
              <a:rPr lang="en-US" sz="2000" smtClean="0">
                <a:latin typeface="Comic Sans MS" pitchFamily="66" charset="0"/>
                <a:sym typeface="Symbol" pitchFamily="18" charset="2"/>
              </a:rPr>
              <a:t>2</a:t>
            </a:r>
            <a:r>
              <a:rPr lang="en-US" sz="2000" baseline="30000" smtClean="0">
                <a:latin typeface="Comic Sans MS" pitchFamily="66" charset="0"/>
                <a:sym typeface="Symbol" pitchFamily="18" charset="2"/>
              </a:rPr>
              <a:t>h</a:t>
            </a:r>
            <a:r>
              <a:rPr lang="en-US" sz="2000" smtClean="0">
                <a:sym typeface="Symbol" pitchFamily="18" charset="2"/>
              </a:rPr>
              <a:t> leaves</a:t>
            </a:r>
          </a:p>
          <a:p>
            <a:pPr lvl="1" eaLnBrk="1" hangingPunct="1">
              <a:lnSpc>
                <a:spcPct val="130000"/>
              </a:lnSpc>
            </a:pPr>
            <a:endParaRPr lang="en-US" sz="2000" smtClean="0">
              <a:sym typeface="Symbol" pitchFamily="18" charset="2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2400" smtClean="0">
                <a:sym typeface="Symbol" pitchFamily="18" charset="2"/>
              </a:rPr>
              <a:t>		</a:t>
            </a:r>
            <a:r>
              <a:rPr lang="en-US" sz="2400" smtClean="0">
                <a:latin typeface="Comic Sans MS" pitchFamily="66" charset="0"/>
                <a:sym typeface="Symbol" pitchFamily="18" charset="2"/>
              </a:rPr>
              <a:t>n! ≤ 2</a:t>
            </a:r>
            <a:r>
              <a:rPr lang="en-US" sz="2400" baseline="30000" smtClean="0">
                <a:latin typeface="Comic Sans MS" pitchFamily="66" charset="0"/>
                <a:sym typeface="Symbol" pitchFamily="18" charset="2"/>
              </a:rPr>
              <a:t>h</a:t>
            </a:r>
            <a:endParaRPr lang="en-US" sz="2400" smtClean="0">
              <a:sym typeface="Symbol" pitchFamily="18" charset="2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2400" smtClean="0">
                <a:sym typeface="Symbol" pitchFamily="18" charset="2"/>
              </a:rPr>
              <a:t>		</a:t>
            </a:r>
            <a:r>
              <a:rPr lang="en-US" sz="2400" smtClean="0">
                <a:latin typeface="Comic Sans MS" pitchFamily="66" charset="0"/>
                <a:sym typeface="Symbol" pitchFamily="18" charset="2"/>
              </a:rPr>
              <a:t>h </a:t>
            </a:r>
            <a:r>
              <a:rPr lang="en-US" sz="2400" smtClean="0">
                <a:latin typeface="Comic Sans MS" pitchFamily="66" charset="0"/>
                <a:cs typeface="Arial" charset="0"/>
                <a:sym typeface="Symbol" pitchFamily="18" charset="2"/>
              </a:rPr>
              <a:t>≥ lg(n!) = 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(nlgn)</a:t>
            </a:r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517525" y="6027738"/>
            <a:ext cx="7243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DD0111"/>
                </a:solidFill>
              </a:rPr>
              <a:t>We can beat the </a:t>
            </a:r>
            <a:r>
              <a:rPr lang="en-US">
                <a:solidFill>
                  <a:srgbClr val="DD0111"/>
                </a:solidFill>
                <a:sym typeface="Symbol" pitchFamily="18" charset="2"/>
              </a:rPr>
              <a:t>(nlgn) running time if we use </a:t>
            </a:r>
            <a:r>
              <a:rPr lang="en-US" u="sng">
                <a:solidFill>
                  <a:srgbClr val="DD0111"/>
                </a:solidFill>
                <a:sym typeface="Symbol" pitchFamily="18" charset="2"/>
              </a:rPr>
              <a:t>other </a:t>
            </a:r>
            <a:r>
              <a:rPr lang="en-US">
                <a:solidFill>
                  <a:srgbClr val="DD0111"/>
                </a:solidFill>
                <a:sym typeface="Symbol" pitchFamily="18" charset="2"/>
              </a:rPr>
              <a:t>operations than </a:t>
            </a:r>
          </a:p>
          <a:p>
            <a:r>
              <a:rPr lang="en-US">
                <a:solidFill>
                  <a:srgbClr val="DD0111"/>
                </a:solidFill>
                <a:sym typeface="Symbol" pitchFamily="18" charset="2"/>
              </a:rPr>
              <a:t>comparing elements with each other!</a:t>
            </a:r>
          </a:p>
        </p:txBody>
      </p:sp>
      <p:sp>
        <p:nvSpPr>
          <p:cNvPr id="16391" name="AutoShape 6"/>
          <p:cNvSpPr>
            <a:spLocks/>
          </p:cNvSpPr>
          <p:nvPr/>
        </p:nvSpPr>
        <p:spPr bwMode="auto">
          <a:xfrm>
            <a:off x="8280400" y="3319463"/>
            <a:ext cx="207963" cy="2185987"/>
          </a:xfrm>
          <a:prstGeom prst="rightBrace">
            <a:avLst>
              <a:gd name="adj1" fmla="val 875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8537575" y="42640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DD0111"/>
                </a:solidFill>
              </a:rPr>
              <a:t>h</a:t>
            </a:r>
          </a:p>
        </p:txBody>
      </p:sp>
      <p:sp>
        <p:nvSpPr>
          <p:cNvPr id="16393" name="AutoShape 8"/>
          <p:cNvSpPr>
            <a:spLocks/>
          </p:cNvSpPr>
          <p:nvPr/>
        </p:nvSpPr>
        <p:spPr bwMode="auto">
          <a:xfrm rot="-5400000">
            <a:off x="5974556" y="3477419"/>
            <a:ext cx="168275" cy="4205288"/>
          </a:xfrm>
          <a:prstGeom prst="leftBrace">
            <a:avLst>
              <a:gd name="adj1" fmla="val 2082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5595938" y="5688013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leaves</a:t>
            </a:r>
            <a:endParaRPr lang="en-US">
              <a:solidFill>
                <a:srgbClr val="DD0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B989C9-BCF5-416E-9BC6-2E6C6D5091B5}" type="slidenum">
              <a:rPr lang="en-US"/>
              <a:pPr/>
              <a:t>11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 r="6404"/>
          <a:stretch>
            <a:fillRect/>
          </a:stretch>
        </p:blipFill>
        <p:spPr>
          <a:xfrm>
            <a:off x="914400" y="2301875"/>
            <a:ext cx="7702550" cy="2946400"/>
          </a:xfr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208338" y="1655763"/>
            <a:ext cx="276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DD0111"/>
                </a:solidFill>
              </a:rPr>
              <a:t>(note: d is the same as 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620BC37-62D2-4ED8-98B6-4A54883D43AA}" type="slidenum">
              <a:rPr lang="en-US"/>
              <a:pPr/>
              <a:t>12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Counting Sort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Assumptions: </a:t>
            </a:r>
          </a:p>
          <a:p>
            <a:pPr lvl="1" eaLnBrk="1" hangingPunct="1"/>
            <a:r>
              <a:rPr lang="en-US" smtClean="0"/>
              <a:t>Sort </a:t>
            </a:r>
            <a:r>
              <a:rPr lang="en-US" smtClean="0">
                <a:latin typeface="Comic Sans MS" pitchFamily="66" charset="0"/>
              </a:rPr>
              <a:t>n</a:t>
            </a:r>
            <a:r>
              <a:rPr lang="en-US" smtClean="0"/>
              <a:t> integers which are in the range </a:t>
            </a:r>
            <a:r>
              <a:rPr lang="en-US" smtClean="0">
                <a:latin typeface="Comic Sans MS" pitchFamily="66" charset="0"/>
              </a:rPr>
              <a:t>[0</a:t>
            </a:r>
            <a:r>
              <a:rPr lang="en-US" smtClean="0"/>
              <a:t> ... </a:t>
            </a:r>
            <a:r>
              <a:rPr lang="en-US" smtClean="0">
                <a:latin typeface="Comic Sans MS" pitchFamily="66" charset="0"/>
              </a:rPr>
              <a:t>r]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r </a:t>
            </a:r>
            <a:r>
              <a:rPr lang="en-US" smtClean="0"/>
              <a:t>is in the order of </a:t>
            </a:r>
            <a:r>
              <a:rPr lang="en-US" smtClean="0">
                <a:latin typeface="Comic Sans MS" pitchFamily="66" charset="0"/>
              </a:rPr>
              <a:t>n</a:t>
            </a:r>
            <a:r>
              <a:rPr lang="en-US" smtClean="0"/>
              <a:t>, that is</a:t>
            </a:r>
            <a:r>
              <a:rPr lang="en-US" smtClean="0">
                <a:latin typeface="Comic Sans MS" pitchFamily="66" charset="0"/>
              </a:rPr>
              <a:t>, r=O(n)</a:t>
            </a:r>
          </a:p>
          <a:p>
            <a:pPr eaLnBrk="1" hangingPunct="1"/>
            <a:r>
              <a:rPr lang="en-US" smtClean="0"/>
              <a:t>Idea:</a:t>
            </a:r>
          </a:p>
          <a:p>
            <a:pPr lvl="1" eaLnBrk="1" hangingPunct="1"/>
            <a:r>
              <a:rPr lang="en-US" smtClean="0"/>
              <a:t>For each element </a:t>
            </a:r>
            <a:r>
              <a:rPr lang="en-US" smtClean="0">
                <a:latin typeface="Comic Sans MS" pitchFamily="66" charset="0"/>
              </a:rPr>
              <a:t>x</a:t>
            </a:r>
            <a:r>
              <a:rPr lang="en-US" smtClean="0"/>
              <a:t>, find the number of elements      </a:t>
            </a:r>
            <a:r>
              <a:rPr lang="en-US" smtClean="0">
                <a:latin typeface="Comic Sans MS" pitchFamily="66" charset="0"/>
              </a:rPr>
              <a:t>x</a:t>
            </a:r>
          </a:p>
          <a:p>
            <a:pPr lvl="1" eaLnBrk="1" hangingPunct="1"/>
            <a:r>
              <a:rPr lang="en-US" smtClean="0"/>
              <a:t>Place </a:t>
            </a:r>
            <a:r>
              <a:rPr lang="en-US" smtClean="0">
                <a:latin typeface="Comic Sans MS" pitchFamily="66" charset="0"/>
              </a:rPr>
              <a:t>x</a:t>
            </a:r>
            <a:r>
              <a:rPr lang="en-US" smtClean="0"/>
              <a:t> into its correct position in the output array</a:t>
            </a:r>
          </a:p>
        </p:txBody>
      </p:sp>
      <p:graphicFrame>
        <p:nvGraphicFramePr>
          <p:cNvPr id="1026" name="Object 89"/>
          <p:cNvGraphicFramePr>
            <a:graphicFrameLocks noChangeAspect="1"/>
          </p:cNvGraphicFramePr>
          <p:nvPr/>
        </p:nvGraphicFramePr>
        <p:xfrm>
          <a:off x="7816850" y="3176588"/>
          <a:ext cx="301625" cy="361950"/>
        </p:xfrm>
        <a:graphic>
          <a:graphicData uri="http://schemas.openxmlformats.org/presentationml/2006/ole">
            <p:oleObj spid="_x0000_s1026" name="Equation" r:id="rId4" imgW="126720" imgH="152280" progId="Equation.DSMT4">
              <p:embed/>
            </p:oleObj>
          </a:graphicData>
        </a:graphic>
      </p:graphicFrame>
      <p:pic>
        <p:nvPicPr>
          <p:cNvPr id="1030" name="Picture 90"/>
          <p:cNvPicPr>
            <a:picLocks noChangeAspect="1" noChangeArrowheads="1"/>
          </p:cNvPicPr>
          <p:nvPr/>
        </p:nvPicPr>
        <p:blipFill>
          <a:blip r:embed="rId5" cstate="print"/>
          <a:srcRect l="6369" r="2242" b="858"/>
          <a:stretch>
            <a:fillRect/>
          </a:stretch>
        </p:blipFill>
        <p:spPr bwMode="auto">
          <a:xfrm>
            <a:off x="2216150" y="4059238"/>
            <a:ext cx="5307013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91"/>
          <p:cNvSpPr txBox="1">
            <a:spLocks noChangeArrowheads="1"/>
          </p:cNvSpPr>
          <p:nvPr/>
        </p:nvSpPr>
        <p:spPr bwMode="auto">
          <a:xfrm>
            <a:off x="2171700" y="5465763"/>
            <a:ext cx="995363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output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CBC0E3D-7EB7-4AFD-8635-B51B38E47541}" type="slidenum">
              <a:rPr lang="en-US"/>
              <a:pPr/>
              <a:t>13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1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8650" y="1781175"/>
            <a:ext cx="5172075" cy="5076825"/>
          </a:xfr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588" y="2544763"/>
            <a:ext cx="34163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6925" y="3343275"/>
            <a:ext cx="311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1231900"/>
            <a:ext cx="61769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922838" y="6353175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DD0111"/>
                </a:solidFill>
              </a:rPr>
              <a:t>(i.e., frequencies)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7F9C1CB-72EA-4D7D-A729-646A3A4E1EF9}" type="slidenum">
              <a:rPr lang="en-US"/>
              <a:pPr/>
              <a:t>14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 r="22450" b="37766"/>
          <a:stretch>
            <a:fillRect/>
          </a:stretch>
        </p:blipFill>
        <p:spPr>
          <a:xfrm>
            <a:off x="1643063" y="1273175"/>
            <a:ext cx="5268912" cy="885825"/>
          </a:xfr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 t="3746" b="1851"/>
          <a:stretch>
            <a:fillRect/>
          </a:stretch>
        </p:blipFill>
        <p:spPr bwMode="auto">
          <a:xfrm>
            <a:off x="584200" y="2762250"/>
            <a:ext cx="796448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322888" y="2222500"/>
            <a:ext cx="323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DD0111"/>
                </a:solidFill>
              </a:rPr>
              <a:t>(i.e., cumulative sums)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4D6094F-7300-463E-9621-6E171618434B}" type="slidenum">
              <a:rPr lang="en-US"/>
              <a:pPr/>
              <a:t>15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Algorithm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327525" y="3149600"/>
            <a:ext cx="7461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 from the last element of A (i.e., see hw)</a:t>
            </a:r>
          </a:p>
          <a:p>
            <a:pPr eaLnBrk="1" hangingPunct="1"/>
            <a:r>
              <a:rPr lang="en-US" smtClean="0"/>
              <a:t>Place A[i] at its correct place in the output array</a:t>
            </a:r>
          </a:p>
          <a:p>
            <a:pPr eaLnBrk="1" hangingPunct="1"/>
            <a:r>
              <a:rPr lang="en-US" smtClean="0"/>
              <a:t>Decrease C[A[i]] by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BE887E-B000-4C93-82DD-8BB734D026A7}" type="slidenum">
              <a:rPr lang="en-US"/>
              <a:pPr/>
              <a:t>16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152400" y="1219200"/>
            <a:ext cx="4114800" cy="1371600"/>
            <a:chOff x="96" y="768"/>
            <a:chExt cx="2592" cy="864"/>
          </a:xfrm>
        </p:grpSpPr>
        <p:grpSp>
          <p:nvGrpSpPr>
            <p:cNvPr id="21752" name="Group 4"/>
            <p:cNvGrpSpPr>
              <a:grpSpLocks/>
            </p:cNvGrpSpPr>
            <p:nvPr/>
          </p:nvGrpSpPr>
          <p:grpSpPr bwMode="auto">
            <a:xfrm>
              <a:off x="96" y="768"/>
              <a:ext cx="2592" cy="432"/>
              <a:chOff x="96" y="768"/>
              <a:chExt cx="2592" cy="432"/>
            </a:xfrm>
          </p:grpSpPr>
          <p:grpSp>
            <p:nvGrpSpPr>
              <p:cNvPr id="21776" name="Group 5"/>
              <p:cNvGrpSpPr>
                <a:grpSpLocks/>
              </p:cNvGrpSpPr>
              <p:nvPr/>
            </p:nvGrpSpPr>
            <p:grpSpPr bwMode="auto">
              <a:xfrm>
                <a:off x="384" y="768"/>
                <a:ext cx="2304" cy="432"/>
                <a:chOff x="528" y="1392"/>
                <a:chExt cx="2688" cy="480"/>
              </a:xfrm>
            </p:grpSpPr>
            <p:grpSp>
              <p:nvGrpSpPr>
                <p:cNvPr id="21778" name="Group 6"/>
                <p:cNvGrpSpPr>
                  <a:grpSpLocks/>
                </p:cNvGrpSpPr>
                <p:nvPr/>
              </p:nvGrpSpPr>
              <p:grpSpPr bwMode="auto">
                <a:xfrm>
                  <a:off x="528" y="1584"/>
                  <a:ext cx="2688" cy="288"/>
                  <a:chOff x="528" y="1440"/>
                  <a:chExt cx="2688" cy="288"/>
                </a:xfrm>
              </p:grpSpPr>
              <p:sp>
                <p:nvSpPr>
                  <p:cNvPr id="2178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178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178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179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2179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179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179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2179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2179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440"/>
                    <a:ext cx="2688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79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728"/>
                    <a:ext cx="2688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79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440"/>
                    <a:ext cx="0" cy="28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79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79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80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80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80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80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80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80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440"/>
                    <a:ext cx="0" cy="28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7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624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1</a:t>
                  </a:r>
                </a:p>
              </p:txBody>
            </p:sp>
            <p:sp>
              <p:nvSpPr>
                <p:cNvPr id="2178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960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2</a:t>
                  </a:r>
                </a:p>
              </p:txBody>
            </p:sp>
            <p:sp>
              <p:nvSpPr>
                <p:cNvPr id="2178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296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3</a:t>
                  </a:r>
                </a:p>
              </p:txBody>
            </p:sp>
            <p:sp>
              <p:nvSpPr>
                <p:cNvPr id="2178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632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4</a:t>
                  </a:r>
                </a:p>
              </p:txBody>
            </p:sp>
            <p:sp>
              <p:nvSpPr>
                <p:cNvPr id="2178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968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5</a:t>
                  </a:r>
                </a:p>
              </p:txBody>
            </p:sp>
            <p:sp>
              <p:nvSpPr>
                <p:cNvPr id="21784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304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6</a:t>
                  </a:r>
                </a:p>
              </p:txBody>
            </p:sp>
            <p:sp>
              <p:nvSpPr>
                <p:cNvPr id="2178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640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7</a:t>
                  </a:r>
                </a:p>
              </p:txBody>
            </p:sp>
            <p:sp>
              <p:nvSpPr>
                <p:cNvPr id="21786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976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8</a:t>
                  </a:r>
                </a:p>
              </p:txBody>
            </p:sp>
          </p:grpSp>
          <p:sp>
            <p:nvSpPr>
              <p:cNvPr id="21777" name="Text Box 34"/>
              <p:cNvSpPr txBox="1">
                <a:spLocks noChangeArrowheads="1"/>
              </p:cNvSpPr>
              <p:nvPr/>
            </p:nvSpPr>
            <p:spPr bwMode="auto">
              <a:xfrm>
                <a:off x="96" y="912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A</a:t>
                </a:r>
              </a:p>
            </p:txBody>
          </p:sp>
        </p:grpSp>
        <p:grpSp>
          <p:nvGrpSpPr>
            <p:cNvPr id="21753" name="Group 35"/>
            <p:cNvGrpSpPr>
              <a:grpSpLocks/>
            </p:cNvGrpSpPr>
            <p:nvPr/>
          </p:nvGrpSpPr>
          <p:grpSpPr bwMode="auto">
            <a:xfrm>
              <a:off x="96" y="1200"/>
              <a:ext cx="2016" cy="432"/>
              <a:chOff x="96" y="1200"/>
              <a:chExt cx="2016" cy="432"/>
            </a:xfrm>
          </p:grpSpPr>
          <p:sp>
            <p:nvSpPr>
              <p:cNvPr id="21754" name="Rectangle 36"/>
              <p:cNvSpPr>
                <a:spLocks noChangeArrowheads="1"/>
              </p:cNvSpPr>
              <p:nvPr/>
            </p:nvSpPr>
            <p:spPr bwMode="auto">
              <a:xfrm>
                <a:off x="1536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21755" name="Rectangle 37"/>
              <p:cNvSpPr>
                <a:spLocks noChangeArrowheads="1"/>
              </p:cNvSpPr>
              <p:nvPr/>
            </p:nvSpPr>
            <p:spPr bwMode="auto">
              <a:xfrm>
                <a:off x="1248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sp>
            <p:nvSpPr>
              <p:cNvPr id="21756" name="Rectangle 38"/>
              <p:cNvSpPr>
                <a:spLocks noChangeArrowheads="1"/>
              </p:cNvSpPr>
              <p:nvPr/>
            </p:nvSpPr>
            <p:spPr bwMode="auto">
              <a:xfrm>
                <a:off x="960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21757" name="Rectangle 39"/>
              <p:cNvSpPr>
                <a:spLocks noChangeArrowheads="1"/>
              </p:cNvSpPr>
              <p:nvPr/>
            </p:nvSpPr>
            <p:spPr bwMode="auto">
              <a:xfrm>
                <a:off x="672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21758" name="Rectangle 40"/>
              <p:cNvSpPr>
                <a:spLocks noChangeArrowheads="1"/>
              </p:cNvSpPr>
              <p:nvPr/>
            </p:nvSpPr>
            <p:spPr bwMode="auto">
              <a:xfrm>
                <a:off x="384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21759" name="Line 41"/>
              <p:cNvSpPr>
                <a:spLocks noChangeShapeType="1"/>
              </p:cNvSpPr>
              <p:nvPr/>
            </p:nvSpPr>
            <p:spPr bwMode="auto">
              <a:xfrm>
                <a:off x="385" y="1373"/>
                <a:ext cx="17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760" name="Line 42"/>
              <p:cNvSpPr>
                <a:spLocks noChangeShapeType="1"/>
              </p:cNvSpPr>
              <p:nvPr/>
            </p:nvSpPr>
            <p:spPr bwMode="auto">
              <a:xfrm>
                <a:off x="384" y="1632"/>
                <a:ext cx="17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761" name="Line 43"/>
              <p:cNvSpPr>
                <a:spLocks noChangeShapeType="1"/>
              </p:cNvSpPr>
              <p:nvPr/>
            </p:nvSpPr>
            <p:spPr bwMode="auto">
              <a:xfrm>
                <a:off x="384" y="1373"/>
                <a:ext cx="0" cy="2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762" name="Line 44"/>
              <p:cNvSpPr>
                <a:spLocks noChangeShapeType="1"/>
              </p:cNvSpPr>
              <p:nvPr/>
            </p:nvSpPr>
            <p:spPr bwMode="auto">
              <a:xfrm>
                <a:off x="672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763" name="Line 45"/>
              <p:cNvSpPr>
                <a:spLocks noChangeShapeType="1"/>
              </p:cNvSpPr>
              <p:nvPr/>
            </p:nvSpPr>
            <p:spPr bwMode="auto">
              <a:xfrm>
                <a:off x="960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764" name="Line 46"/>
              <p:cNvSpPr>
                <a:spLocks noChangeShapeType="1"/>
              </p:cNvSpPr>
              <p:nvPr/>
            </p:nvSpPr>
            <p:spPr bwMode="auto">
              <a:xfrm>
                <a:off x="1248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765" name="Line 47"/>
              <p:cNvSpPr>
                <a:spLocks noChangeShapeType="1"/>
              </p:cNvSpPr>
              <p:nvPr/>
            </p:nvSpPr>
            <p:spPr bwMode="auto">
              <a:xfrm>
                <a:off x="1536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766" name="Line 48"/>
              <p:cNvSpPr>
                <a:spLocks noChangeShapeType="1"/>
              </p:cNvSpPr>
              <p:nvPr/>
            </p:nvSpPr>
            <p:spPr bwMode="auto">
              <a:xfrm>
                <a:off x="1824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767" name="Line 49"/>
              <p:cNvSpPr>
                <a:spLocks noChangeShapeType="1"/>
              </p:cNvSpPr>
              <p:nvPr/>
            </p:nvSpPr>
            <p:spPr bwMode="auto">
              <a:xfrm>
                <a:off x="2112" y="1373"/>
                <a:ext cx="0" cy="2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768" name="Text Box 50"/>
              <p:cNvSpPr txBox="1">
                <a:spLocks noChangeArrowheads="1"/>
              </p:cNvSpPr>
              <p:nvPr/>
            </p:nvSpPr>
            <p:spPr bwMode="auto">
              <a:xfrm>
                <a:off x="740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1</a:t>
                </a:r>
              </a:p>
            </p:txBody>
          </p:sp>
          <p:sp>
            <p:nvSpPr>
              <p:cNvPr id="21769" name="Text Box 51"/>
              <p:cNvSpPr txBox="1">
                <a:spLocks noChangeArrowheads="1"/>
              </p:cNvSpPr>
              <p:nvPr/>
            </p:nvSpPr>
            <p:spPr bwMode="auto">
              <a:xfrm>
                <a:off x="1028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2</a:t>
                </a:r>
              </a:p>
            </p:txBody>
          </p:sp>
          <p:sp>
            <p:nvSpPr>
              <p:cNvPr id="21770" name="Text Box 52"/>
              <p:cNvSpPr txBox="1">
                <a:spLocks noChangeArrowheads="1"/>
              </p:cNvSpPr>
              <p:nvPr/>
            </p:nvSpPr>
            <p:spPr bwMode="auto">
              <a:xfrm>
                <a:off x="1316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3</a:t>
                </a:r>
              </a:p>
            </p:txBody>
          </p:sp>
          <p:sp>
            <p:nvSpPr>
              <p:cNvPr id="21771" name="Text Box 53"/>
              <p:cNvSpPr txBox="1">
                <a:spLocks noChangeArrowheads="1"/>
              </p:cNvSpPr>
              <p:nvPr/>
            </p:nvSpPr>
            <p:spPr bwMode="auto">
              <a:xfrm>
                <a:off x="1604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4</a:t>
                </a:r>
              </a:p>
            </p:txBody>
          </p:sp>
          <p:sp>
            <p:nvSpPr>
              <p:cNvPr id="21772" name="Text Box 54"/>
              <p:cNvSpPr txBox="1">
                <a:spLocks noChangeArrowheads="1"/>
              </p:cNvSpPr>
              <p:nvPr/>
            </p:nvSpPr>
            <p:spPr bwMode="auto">
              <a:xfrm>
                <a:off x="1892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5</a:t>
                </a:r>
              </a:p>
            </p:txBody>
          </p:sp>
          <p:sp>
            <p:nvSpPr>
              <p:cNvPr id="21773" name="Text Box 55"/>
              <p:cNvSpPr txBox="1">
                <a:spLocks noChangeArrowheads="1"/>
              </p:cNvSpPr>
              <p:nvPr/>
            </p:nvSpPr>
            <p:spPr bwMode="auto">
              <a:xfrm>
                <a:off x="96" y="1344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C</a:t>
                </a:r>
              </a:p>
            </p:txBody>
          </p:sp>
          <p:sp>
            <p:nvSpPr>
              <p:cNvPr id="21774" name="Rectangle 56"/>
              <p:cNvSpPr>
                <a:spLocks noChangeArrowheads="1"/>
              </p:cNvSpPr>
              <p:nvPr/>
            </p:nvSpPr>
            <p:spPr bwMode="auto">
              <a:xfrm>
                <a:off x="1824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21775" name="Text Box 57"/>
              <p:cNvSpPr txBox="1">
                <a:spLocks noChangeArrowheads="1"/>
              </p:cNvSpPr>
              <p:nvPr/>
            </p:nvSpPr>
            <p:spPr bwMode="auto">
              <a:xfrm>
                <a:off x="452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0</a:t>
                </a:r>
              </a:p>
            </p:txBody>
          </p:sp>
        </p:grp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4953000" y="1219200"/>
            <a:ext cx="3200400" cy="685800"/>
            <a:chOff x="96" y="1200"/>
            <a:chExt cx="2016" cy="432"/>
          </a:xfrm>
        </p:grpSpPr>
        <p:sp>
          <p:nvSpPr>
            <p:cNvPr id="21730" name="Rectangle 59"/>
            <p:cNvSpPr>
              <a:spLocks noChangeArrowheads="1"/>
            </p:cNvSpPr>
            <p:nvPr/>
          </p:nvSpPr>
          <p:spPr bwMode="auto">
            <a:xfrm>
              <a:off x="1536" y="1373"/>
              <a:ext cx="28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7</a:t>
              </a:r>
            </a:p>
          </p:txBody>
        </p:sp>
        <p:sp>
          <p:nvSpPr>
            <p:cNvPr id="21731" name="Rectangle 60"/>
            <p:cNvSpPr>
              <a:spLocks noChangeArrowheads="1"/>
            </p:cNvSpPr>
            <p:nvPr/>
          </p:nvSpPr>
          <p:spPr bwMode="auto">
            <a:xfrm>
              <a:off x="1248" y="1373"/>
              <a:ext cx="28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7</a:t>
              </a:r>
            </a:p>
          </p:txBody>
        </p:sp>
        <p:sp>
          <p:nvSpPr>
            <p:cNvPr id="21732" name="Rectangle 61"/>
            <p:cNvSpPr>
              <a:spLocks noChangeArrowheads="1"/>
            </p:cNvSpPr>
            <p:nvPr/>
          </p:nvSpPr>
          <p:spPr bwMode="auto">
            <a:xfrm>
              <a:off x="960" y="1373"/>
              <a:ext cx="28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21733" name="Rectangle 62"/>
            <p:cNvSpPr>
              <a:spLocks noChangeArrowheads="1"/>
            </p:cNvSpPr>
            <p:nvPr/>
          </p:nvSpPr>
          <p:spPr bwMode="auto">
            <a:xfrm>
              <a:off x="672" y="1373"/>
              <a:ext cx="28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1734" name="Rectangle 63"/>
            <p:cNvSpPr>
              <a:spLocks noChangeArrowheads="1"/>
            </p:cNvSpPr>
            <p:nvPr/>
          </p:nvSpPr>
          <p:spPr bwMode="auto">
            <a:xfrm>
              <a:off x="384" y="1373"/>
              <a:ext cx="28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1735" name="Line 64"/>
            <p:cNvSpPr>
              <a:spLocks noChangeShapeType="1"/>
            </p:cNvSpPr>
            <p:nvPr/>
          </p:nvSpPr>
          <p:spPr bwMode="auto">
            <a:xfrm>
              <a:off x="385" y="1373"/>
              <a:ext cx="172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1736" name="Line 65"/>
            <p:cNvSpPr>
              <a:spLocks noChangeShapeType="1"/>
            </p:cNvSpPr>
            <p:nvPr/>
          </p:nvSpPr>
          <p:spPr bwMode="auto">
            <a:xfrm>
              <a:off x="384" y="1632"/>
              <a:ext cx="172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1737" name="Line 66"/>
            <p:cNvSpPr>
              <a:spLocks noChangeShapeType="1"/>
            </p:cNvSpPr>
            <p:nvPr/>
          </p:nvSpPr>
          <p:spPr bwMode="auto">
            <a:xfrm>
              <a:off x="384" y="1373"/>
              <a:ext cx="0" cy="25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1738" name="Line 67"/>
            <p:cNvSpPr>
              <a:spLocks noChangeShapeType="1"/>
            </p:cNvSpPr>
            <p:nvPr/>
          </p:nvSpPr>
          <p:spPr bwMode="auto">
            <a:xfrm>
              <a:off x="672" y="1373"/>
              <a:ext cx="0" cy="2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1739" name="Line 68"/>
            <p:cNvSpPr>
              <a:spLocks noChangeShapeType="1"/>
            </p:cNvSpPr>
            <p:nvPr/>
          </p:nvSpPr>
          <p:spPr bwMode="auto">
            <a:xfrm>
              <a:off x="960" y="1373"/>
              <a:ext cx="0" cy="2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1740" name="Line 69"/>
            <p:cNvSpPr>
              <a:spLocks noChangeShapeType="1"/>
            </p:cNvSpPr>
            <p:nvPr/>
          </p:nvSpPr>
          <p:spPr bwMode="auto">
            <a:xfrm>
              <a:off x="1248" y="1373"/>
              <a:ext cx="0" cy="2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1741" name="Line 70"/>
            <p:cNvSpPr>
              <a:spLocks noChangeShapeType="1"/>
            </p:cNvSpPr>
            <p:nvPr/>
          </p:nvSpPr>
          <p:spPr bwMode="auto">
            <a:xfrm>
              <a:off x="1536" y="1373"/>
              <a:ext cx="0" cy="2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1742" name="Line 71"/>
            <p:cNvSpPr>
              <a:spLocks noChangeShapeType="1"/>
            </p:cNvSpPr>
            <p:nvPr/>
          </p:nvSpPr>
          <p:spPr bwMode="auto">
            <a:xfrm>
              <a:off x="1824" y="1373"/>
              <a:ext cx="0" cy="2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1743" name="Line 72"/>
            <p:cNvSpPr>
              <a:spLocks noChangeShapeType="1"/>
            </p:cNvSpPr>
            <p:nvPr/>
          </p:nvSpPr>
          <p:spPr bwMode="auto">
            <a:xfrm>
              <a:off x="2112" y="1373"/>
              <a:ext cx="0" cy="25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1744" name="Text Box 73"/>
            <p:cNvSpPr txBox="1">
              <a:spLocks noChangeArrowheads="1"/>
            </p:cNvSpPr>
            <p:nvPr/>
          </p:nvSpPr>
          <p:spPr bwMode="auto">
            <a:xfrm>
              <a:off x="740" y="1200"/>
              <a:ext cx="1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1</a:t>
              </a:r>
            </a:p>
          </p:txBody>
        </p:sp>
        <p:sp>
          <p:nvSpPr>
            <p:cNvPr id="21745" name="Text Box 74"/>
            <p:cNvSpPr txBox="1">
              <a:spLocks noChangeArrowheads="1"/>
            </p:cNvSpPr>
            <p:nvPr/>
          </p:nvSpPr>
          <p:spPr bwMode="auto">
            <a:xfrm>
              <a:off x="1028" y="1200"/>
              <a:ext cx="1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2</a:t>
              </a:r>
            </a:p>
          </p:txBody>
        </p:sp>
        <p:sp>
          <p:nvSpPr>
            <p:cNvPr id="21746" name="Text Box 75"/>
            <p:cNvSpPr txBox="1">
              <a:spLocks noChangeArrowheads="1"/>
            </p:cNvSpPr>
            <p:nvPr/>
          </p:nvSpPr>
          <p:spPr bwMode="auto">
            <a:xfrm>
              <a:off x="1316" y="1200"/>
              <a:ext cx="1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3</a:t>
              </a:r>
            </a:p>
          </p:txBody>
        </p:sp>
        <p:sp>
          <p:nvSpPr>
            <p:cNvPr id="21747" name="Text Box 76"/>
            <p:cNvSpPr txBox="1">
              <a:spLocks noChangeArrowheads="1"/>
            </p:cNvSpPr>
            <p:nvPr/>
          </p:nvSpPr>
          <p:spPr bwMode="auto">
            <a:xfrm>
              <a:off x="1604" y="1200"/>
              <a:ext cx="1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4</a:t>
              </a:r>
            </a:p>
          </p:txBody>
        </p:sp>
        <p:sp>
          <p:nvSpPr>
            <p:cNvPr id="21748" name="Text Box 77"/>
            <p:cNvSpPr txBox="1">
              <a:spLocks noChangeArrowheads="1"/>
            </p:cNvSpPr>
            <p:nvPr/>
          </p:nvSpPr>
          <p:spPr bwMode="auto">
            <a:xfrm>
              <a:off x="1892" y="1200"/>
              <a:ext cx="1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5</a:t>
              </a:r>
            </a:p>
          </p:txBody>
        </p:sp>
        <p:sp>
          <p:nvSpPr>
            <p:cNvPr id="21749" name="Text Box 78"/>
            <p:cNvSpPr txBox="1">
              <a:spLocks noChangeArrowheads="1"/>
            </p:cNvSpPr>
            <p:nvPr/>
          </p:nvSpPr>
          <p:spPr bwMode="auto">
            <a:xfrm>
              <a:off x="96" y="134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21750" name="Rectangle 79"/>
            <p:cNvSpPr>
              <a:spLocks noChangeArrowheads="1"/>
            </p:cNvSpPr>
            <p:nvPr/>
          </p:nvSpPr>
          <p:spPr bwMode="auto">
            <a:xfrm>
              <a:off x="1824" y="1373"/>
              <a:ext cx="28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8</a:t>
              </a:r>
            </a:p>
          </p:txBody>
        </p:sp>
        <p:sp>
          <p:nvSpPr>
            <p:cNvPr id="21751" name="Text Box 80"/>
            <p:cNvSpPr txBox="1">
              <a:spLocks noChangeArrowheads="1"/>
            </p:cNvSpPr>
            <p:nvPr/>
          </p:nvSpPr>
          <p:spPr bwMode="auto">
            <a:xfrm>
              <a:off x="452" y="1200"/>
              <a:ext cx="1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0</a:t>
              </a:r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152400" y="3048000"/>
            <a:ext cx="4114800" cy="1371600"/>
            <a:chOff x="96" y="1680"/>
            <a:chExt cx="2592" cy="864"/>
          </a:xfrm>
        </p:grpSpPr>
        <p:grpSp>
          <p:nvGrpSpPr>
            <p:cNvPr id="21677" name="Group 82"/>
            <p:cNvGrpSpPr>
              <a:grpSpLocks/>
            </p:cNvGrpSpPr>
            <p:nvPr/>
          </p:nvGrpSpPr>
          <p:grpSpPr bwMode="auto">
            <a:xfrm>
              <a:off x="384" y="1680"/>
              <a:ext cx="2304" cy="432"/>
              <a:chOff x="528" y="1392"/>
              <a:chExt cx="2688" cy="480"/>
            </a:xfrm>
          </p:grpSpPr>
          <p:grpSp>
            <p:nvGrpSpPr>
              <p:cNvPr id="21702" name="Group 83"/>
              <p:cNvGrpSpPr>
                <a:grpSpLocks/>
              </p:cNvGrpSpPr>
              <p:nvPr/>
            </p:nvGrpSpPr>
            <p:grpSpPr bwMode="auto">
              <a:xfrm>
                <a:off x="528" y="1584"/>
                <a:ext cx="2688" cy="288"/>
                <a:chOff x="528" y="1440"/>
                <a:chExt cx="2688" cy="288"/>
              </a:xfrm>
            </p:grpSpPr>
            <p:sp>
              <p:nvSpPr>
                <p:cNvPr id="21711" name="Rectangle 84"/>
                <p:cNvSpPr>
                  <a:spLocks noChangeArrowheads="1"/>
                </p:cNvSpPr>
                <p:nvPr/>
              </p:nvSpPr>
              <p:spPr bwMode="auto">
                <a:xfrm>
                  <a:off x="2880" y="1440"/>
                  <a:ext cx="336" cy="28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240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1712" name="Rectangle 85"/>
                <p:cNvSpPr>
                  <a:spLocks noChangeArrowheads="1"/>
                </p:cNvSpPr>
                <p:nvPr/>
              </p:nvSpPr>
              <p:spPr bwMode="auto">
                <a:xfrm>
                  <a:off x="2544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3</a:t>
                  </a:r>
                </a:p>
              </p:txBody>
            </p:sp>
            <p:sp>
              <p:nvSpPr>
                <p:cNvPr id="21713" name="Rectangle 86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336" cy="28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240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1714" name="Rectangle 87"/>
                <p:cNvSpPr>
                  <a:spLocks noChangeArrowheads="1"/>
                </p:cNvSpPr>
                <p:nvPr/>
              </p:nvSpPr>
              <p:spPr bwMode="auto">
                <a:xfrm>
                  <a:off x="1872" y="1440"/>
                  <a:ext cx="336" cy="28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240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1715" name="Rectangle 88"/>
                <p:cNvSpPr>
                  <a:spLocks noChangeArrowheads="1"/>
                </p:cNvSpPr>
                <p:nvPr/>
              </p:nvSpPr>
              <p:spPr bwMode="auto">
                <a:xfrm>
                  <a:off x="1536" y="1440"/>
                  <a:ext cx="336" cy="28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240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1716" name="Rectangle 89"/>
                <p:cNvSpPr>
                  <a:spLocks noChangeArrowheads="1"/>
                </p:cNvSpPr>
                <p:nvPr/>
              </p:nvSpPr>
              <p:spPr bwMode="auto">
                <a:xfrm>
                  <a:off x="1200" y="1440"/>
                  <a:ext cx="336" cy="28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240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1717" name="Rectangle 90"/>
                <p:cNvSpPr>
                  <a:spLocks noChangeArrowheads="1"/>
                </p:cNvSpPr>
                <p:nvPr/>
              </p:nvSpPr>
              <p:spPr bwMode="auto">
                <a:xfrm>
                  <a:off x="864" y="1440"/>
                  <a:ext cx="336" cy="28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240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1718" name="Rectangle 91"/>
                <p:cNvSpPr>
                  <a:spLocks noChangeArrowheads="1"/>
                </p:cNvSpPr>
                <p:nvPr/>
              </p:nvSpPr>
              <p:spPr bwMode="auto">
                <a:xfrm>
                  <a:off x="528" y="1440"/>
                  <a:ext cx="336" cy="28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240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1719" name="Line 92"/>
                <p:cNvSpPr>
                  <a:spLocks noChangeShapeType="1"/>
                </p:cNvSpPr>
                <p:nvPr/>
              </p:nvSpPr>
              <p:spPr bwMode="auto">
                <a:xfrm>
                  <a:off x="528" y="1440"/>
                  <a:ext cx="2688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720" name="Line 93"/>
                <p:cNvSpPr>
                  <a:spLocks noChangeShapeType="1"/>
                </p:cNvSpPr>
                <p:nvPr/>
              </p:nvSpPr>
              <p:spPr bwMode="auto">
                <a:xfrm>
                  <a:off x="528" y="1728"/>
                  <a:ext cx="2688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721" name="Line 94"/>
                <p:cNvSpPr>
                  <a:spLocks noChangeShapeType="1"/>
                </p:cNvSpPr>
                <p:nvPr/>
              </p:nvSpPr>
              <p:spPr bwMode="auto">
                <a:xfrm>
                  <a:off x="528" y="1440"/>
                  <a:ext cx="0" cy="28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722" name="Line 95"/>
                <p:cNvSpPr>
                  <a:spLocks noChangeShapeType="1"/>
                </p:cNvSpPr>
                <p:nvPr/>
              </p:nvSpPr>
              <p:spPr bwMode="auto">
                <a:xfrm>
                  <a:off x="864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723" name="Line 96"/>
                <p:cNvSpPr>
                  <a:spLocks noChangeShapeType="1"/>
                </p:cNvSpPr>
                <p:nvPr/>
              </p:nvSpPr>
              <p:spPr bwMode="auto">
                <a:xfrm>
                  <a:off x="1200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724" name="Line 97"/>
                <p:cNvSpPr>
                  <a:spLocks noChangeShapeType="1"/>
                </p:cNvSpPr>
                <p:nvPr/>
              </p:nvSpPr>
              <p:spPr bwMode="auto">
                <a:xfrm>
                  <a:off x="1536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725" name="Line 98"/>
                <p:cNvSpPr>
                  <a:spLocks noChangeShapeType="1"/>
                </p:cNvSpPr>
                <p:nvPr/>
              </p:nvSpPr>
              <p:spPr bwMode="auto">
                <a:xfrm>
                  <a:off x="1872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726" name="Line 99"/>
                <p:cNvSpPr>
                  <a:spLocks noChangeShapeType="1"/>
                </p:cNvSpPr>
                <p:nvPr/>
              </p:nvSpPr>
              <p:spPr bwMode="auto">
                <a:xfrm>
                  <a:off x="2208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727" name="Line 100"/>
                <p:cNvSpPr>
                  <a:spLocks noChangeShapeType="1"/>
                </p:cNvSpPr>
                <p:nvPr/>
              </p:nvSpPr>
              <p:spPr bwMode="auto">
                <a:xfrm>
                  <a:off x="2544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728" name="Line 101"/>
                <p:cNvSpPr>
                  <a:spLocks noChangeShapeType="1"/>
                </p:cNvSpPr>
                <p:nvPr/>
              </p:nvSpPr>
              <p:spPr bwMode="auto">
                <a:xfrm>
                  <a:off x="2880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729" name="Line 102"/>
                <p:cNvSpPr>
                  <a:spLocks noChangeShapeType="1"/>
                </p:cNvSpPr>
                <p:nvPr/>
              </p:nvSpPr>
              <p:spPr bwMode="auto">
                <a:xfrm>
                  <a:off x="3216" y="1440"/>
                  <a:ext cx="0" cy="28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21703" name="Text Box 103"/>
              <p:cNvSpPr txBox="1">
                <a:spLocks noChangeArrowheads="1"/>
              </p:cNvSpPr>
              <p:nvPr/>
            </p:nvSpPr>
            <p:spPr bwMode="auto">
              <a:xfrm>
                <a:off x="624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1</a:t>
                </a:r>
              </a:p>
            </p:txBody>
          </p:sp>
          <p:sp>
            <p:nvSpPr>
              <p:cNvPr id="21704" name="Text Box 104"/>
              <p:cNvSpPr txBox="1">
                <a:spLocks noChangeArrowheads="1"/>
              </p:cNvSpPr>
              <p:nvPr/>
            </p:nvSpPr>
            <p:spPr bwMode="auto">
              <a:xfrm>
                <a:off x="960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2</a:t>
                </a:r>
              </a:p>
            </p:txBody>
          </p:sp>
          <p:sp>
            <p:nvSpPr>
              <p:cNvPr id="21705" name="Text Box 105"/>
              <p:cNvSpPr txBox="1">
                <a:spLocks noChangeArrowheads="1"/>
              </p:cNvSpPr>
              <p:nvPr/>
            </p:nvSpPr>
            <p:spPr bwMode="auto">
              <a:xfrm>
                <a:off x="1296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3</a:t>
                </a:r>
              </a:p>
            </p:txBody>
          </p:sp>
          <p:sp>
            <p:nvSpPr>
              <p:cNvPr id="21706" name="Text Box 106"/>
              <p:cNvSpPr txBox="1">
                <a:spLocks noChangeArrowheads="1"/>
              </p:cNvSpPr>
              <p:nvPr/>
            </p:nvSpPr>
            <p:spPr bwMode="auto">
              <a:xfrm>
                <a:off x="1632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4</a:t>
                </a:r>
              </a:p>
            </p:txBody>
          </p:sp>
          <p:sp>
            <p:nvSpPr>
              <p:cNvPr id="21707" name="Text Box 107"/>
              <p:cNvSpPr txBox="1">
                <a:spLocks noChangeArrowheads="1"/>
              </p:cNvSpPr>
              <p:nvPr/>
            </p:nvSpPr>
            <p:spPr bwMode="auto">
              <a:xfrm>
                <a:off x="1968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5</a:t>
                </a:r>
              </a:p>
            </p:txBody>
          </p:sp>
          <p:sp>
            <p:nvSpPr>
              <p:cNvPr id="21708" name="Text Box 108"/>
              <p:cNvSpPr txBox="1">
                <a:spLocks noChangeArrowheads="1"/>
              </p:cNvSpPr>
              <p:nvPr/>
            </p:nvSpPr>
            <p:spPr bwMode="auto">
              <a:xfrm>
                <a:off x="2304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6</a:t>
                </a:r>
              </a:p>
            </p:txBody>
          </p:sp>
          <p:sp>
            <p:nvSpPr>
              <p:cNvPr id="21709" name="Text Box 109"/>
              <p:cNvSpPr txBox="1">
                <a:spLocks noChangeArrowheads="1"/>
              </p:cNvSpPr>
              <p:nvPr/>
            </p:nvSpPr>
            <p:spPr bwMode="auto">
              <a:xfrm>
                <a:off x="2640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7</a:t>
                </a:r>
              </a:p>
            </p:txBody>
          </p:sp>
          <p:sp>
            <p:nvSpPr>
              <p:cNvPr id="21710" name="Text Box 110"/>
              <p:cNvSpPr txBox="1">
                <a:spLocks noChangeArrowheads="1"/>
              </p:cNvSpPr>
              <p:nvPr/>
            </p:nvSpPr>
            <p:spPr bwMode="auto">
              <a:xfrm>
                <a:off x="2976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8</a:t>
                </a:r>
              </a:p>
            </p:txBody>
          </p:sp>
        </p:grpSp>
        <p:sp>
          <p:nvSpPr>
            <p:cNvPr id="21678" name="Text Box 111"/>
            <p:cNvSpPr txBox="1">
              <a:spLocks noChangeArrowheads="1"/>
            </p:cNvSpPr>
            <p:nvPr/>
          </p:nvSpPr>
          <p:spPr bwMode="auto">
            <a:xfrm>
              <a:off x="96" y="18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B</a:t>
              </a:r>
            </a:p>
          </p:txBody>
        </p:sp>
        <p:grpSp>
          <p:nvGrpSpPr>
            <p:cNvPr id="21679" name="Group 112"/>
            <p:cNvGrpSpPr>
              <a:grpSpLocks/>
            </p:cNvGrpSpPr>
            <p:nvPr/>
          </p:nvGrpSpPr>
          <p:grpSpPr bwMode="auto">
            <a:xfrm>
              <a:off x="96" y="2112"/>
              <a:ext cx="2016" cy="432"/>
              <a:chOff x="96" y="1200"/>
              <a:chExt cx="2016" cy="432"/>
            </a:xfrm>
          </p:grpSpPr>
          <p:sp>
            <p:nvSpPr>
              <p:cNvPr id="21680" name="Rectangle 113"/>
              <p:cNvSpPr>
                <a:spLocks noChangeArrowheads="1"/>
              </p:cNvSpPr>
              <p:nvPr/>
            </p:nvSpPr>
            <p:spPr bwMode="auto">
              <a:xfrm>
                <a:off x="1536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7</a:t>
                </a:r>
              </a:p>
            </p:txBody>
          </p:sp>
          <p:sp>
            <p:nvSpPr>
              <p:cNvPr id="21681" name="Rectangle 114"/>
              <p:cNvSpPr>
                <a:spLocks noChangeArrowheads="1"/>
              </p:cNvSpPr>
              <p:nvPr/>
            </p:nvSpPr>
            <p:spPr bwMode="auto">
              <a:xfrm>
                <a:off x="1248" y="1373"/>
                <a:ext cx="288" cy="259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6</a:t>
                </a:r>
              </a:p>
            </p:txBody>
          </p:sp>
          <p:sp>
            <p:nvSpPr>
              <p:cNvPr id="21682" name="Rectangle 115"/>
              <p:cNvSpPr>
                <a:spLocks noChangeArrowheads="1"/>
              </p:cNvSpPr>
              <p:nvPr/>
            </p:nvSpPr>
            <p:spPr bwMode="auto">
              <a:xfrm>
                <a:off x="960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4</a:t>
                </a:r>
              </a:p>
            </p:txBody>
          </p:sp>
          <p:sp>
            <p:nvSpPr>
              <p:cNvPr id="21683" name="Rectangle 116"/>
              <p:cNvSpPr>
                <a:spLocks noChangeArrowheads="1"/>
              </p:cNvSpPr>
              <p:nvPr/>
            </p:nvSpPr>
            <p:spPr bwMode="auto">
              <a:xfrm>
                <a:off x="672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21684" name="Rectangle 117"/>
              <p:cNvSpPr>
                <a:spLocks noChangeArrowheads="1"/>
              </p:cNvSpPr>
              <p:nvPr/>
            </p:nvSpPr>
            <p:spPr bwMode="auto">
              <a:xfrm>
                <a:off x="384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21685" name="Line 118"/>
              <p:cNvSpPr>
                <a:spLocks noChangeShapeType="1"/>
              </p:cNvSpPr>
              <p:nvPr/>
            </p:nvSpPr>
            <p:spPr bwMode="auto">
              <a:xfrm>
                <a:off x="385" y="1373"/>
                <a:ext cx="17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86" name="Line 119"/>
              <p:cNvSpPr>
                <a:spLocks noChangeShapeType="1"/>
              </p:cNvSpPr>
              <p:nvPr/>
            </p:nvSpPr>
            <p:spPr bwMode="auto">
              <a:xfrm>
                <a:off x="384" y="1632"/>
                <a:ext cx="17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87" name="Line 120"/>
              <p:cNvSpPr>
                <a:spLocks noChangeShapeType="1"/>
              </p:cNvSpPr>
              <p:nvPr/>
            </p:nvSpPr>
            <p:spPr bwMode="auto">
              <a:xfrm>
                <a:off x="384" y="1373"/>
                <a:ext cx="0" cy="2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88" name="Line 121"/>
              <p:cNvSpPr>
                <a:spLocks noChangeShapeType="1"/>
              </p:cNvSpPr>
              <p:nvPr/>
            </p:nvSpPr>
            <p:spPr bwMode="auto">
              <a:xfrm>
                <a:off x="672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89" name="Line 122"/>
              <p:cNvSpPr>
                <a:spLocks noChangeShapeType="1"/>
              </p:cNvSpPr>
              <p:nvPr/>
            </p:nvSpPr>
            <p:spPr bwMode="auto">
              <a:xfrm>
                <a:off x="960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90" name="Line 123"/>
              <p:cNvSpPr>
                <a:spLocks noChangeShapeType="1"/>
              </p:cNvSpPr>
              <p:nvPr/>
            </p:nvSpPr>
            <p:spPr bwMode="auto">
              <a:xfrm>
                <a:off x="1248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91" name="Line 124"/>
              <p:cNvSpPr>
                <a:spLocks noChangeShapeType="1"/>
              </p:cNvSpPr>
              <p:nvPr/>
            </p:nvSpPr>
            <p:spPr bwMode="auto">
              <a:xfrm>
                <a:off x="1536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92" name="Line 125"/>
              <p:cNvSpPr>
                <a:spLocks noChangeShapeType="1"/>
              </p:cNvSpPr>
              <p:nvPr/>
            </p:nvSpPr>
            <p:spPr bwMode="auto">
              <a:xfrm>
                <a:off x="1824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93" name="Line 126"/>
              <p:cNvSpPr>
                <a:spLocks noChangeShapeType="1"/>
              </p:cNvSpPr>
              <p:nvPr/>
            </p:nvSpPr>
            <p:spPr bwMode="auto">
              <a:xfrm>
                <a:off x="2112" y="1373"/>
                <a:ext cx="0" cy="2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94" name="Text Box 127"/>
              <p:cNvSpPr txBox="1">
                <a:spLocks noChangeArrowheads="1"/>
              </p:cNvSpPr>
              <p:nvPr/>
            </p:nvSpPr>
            <p:spPr bwMode="auto">
              <a:xfrm>
                <a:off x="740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1</a:t>
                </a:r>
              </a:p>
            </p:txBody>
          </p:sp>
          <p:sp>
            <p:nvSpPr>
              <p:cNvPr id="21695" name="Text Box 128"/>
              <p:cNvSpPr txBox="1">
                <a:spLocks noChangeArrowheads="1"/>
              </p:cNvSpPr>
              <p:nvPr/>
            </p:nvSpPr>
            <p:spPr bwMode="auto">
              <a:xfrm>
                <a:off x="1028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2</a:t>
                </a:r>
              </a:p>
            </p:txBody>
          </p:sp>
          <p:sp>
            <p:nvSpPr>
              <p:cNvPr id="21696" name="Text Box 129"/>
              <p:cNvSpPr txBox="1">
                <a:spLocks noChangeArrowheads="1"/>
              </p:cNvSpPr>
              <p:nvPr/>
            </p:nvSpPr>
            <p:spPr bwMode="auto">
              <a:xfrm>
                <a:off x="1316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3</a:t>
                </a:r>
              </a:p>
            </p:txBody>
          </p:sp>
          <p:sp>
            <p:nvSpPr>
              <p:cNvPr id="21697" name="Text Box 130"/>
              <p:cNvSpPr txBox="1">
                <a:spLocks noChangeArrowheads="1"/>
              </p:cNvSpPr>
              <p:nvPr/>
            </p:nvSpPr>
            <p:spPr bwMode="auto">
              <a:xfrm>
                <a:off x="1604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4</a:t>
                </a:r>
              </a:p>
            </p:txBody>
          </p:sp>
          <p:sp>
            <p:nvSpPr>
              <p:cNvPr id="21698" name="Text Box 131"/>
              <p:cNvSpPr txBox="1">
                <a:spLocks noChangeArrowheads="1"/>
              </p:cNvSpPr>
              <p:nvPr/>
            </p:nvSpPr>
            <p:spPr bwMode="auto">
              <a:xfrm>
                <a:off x="1892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5</a:t>
                </a:r>
              </a:p>
            </p:txBody>
          </p:sp>
          <p:sp>
            <p:nvSpPr>
              <p:cNvPr id="21699" name="Text Box 132"/>
              <p:cNvSpPr txBox="1">
                <a:spLocks noChangeArrowheads="1"/>
              </p:cNvSpPr>
              <p:nvPr/>
            </p:nvSpPr>
            <p:spPr bwMode="auto">
              <a:xfrm>
                <a:off x="96" y="1344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C</a:t>
                </a:r>
              </a:p>
            </p:txBody>
          </p:sp>
          <p:sp>
            <p:nvSpPr>
              <p:cNvPr id="21700" name="Rectangle 133"/>
              <p:cNvSpPr>
                <a:spLocks noChangeArrowheads="1"/>
              </p:cNvSpPr>
              <p:nvPr/>
            </p:nvSpPr>
            <p:spPr bwMode="auto">
              <a:xfrm>
                <a:off x="1824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8</a:t>
                </a:r>
              </a:p>
            </p:txBody>
          </p:sp>
          <p:sp>
            <p:nvSpPr>
              <p:cNvPr id="21701" name="Text Box 134"/>
              <p:cNvSpPr txBox="1">
                <a:spLocks noChangeArrowheads="1"/>
              </p:cNvSpPr>
              <p:nvPr/>
            </p:nvSpPr>
            <p:spPr bwMode="auto">
              <a:xfrm>
                <a:off x="452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0</a:t>
                </a:r>
              </a:p>
            </p:txBody>
          </p:sp>
        </p:grpSp>
      </p:grpSp>
      <p:grpSp>
        <p:nvGrpSpPr>
          <p:cNvPr id="12" name="Group 135"/>
          <p:cNvGrpSpPr>
            <a:grpSpLocks/>
          </p:cNvGrpSpPr>
          <p:nvPr/>
        </p:nvGrpSpPr>
        <p:grpSpPr bwMode="auto">
          <a:xfrm>
            <a:off x="4648200" y="3048000"/>
            <a:ext cx="4114800" cy="1371600"/>
            <a:chOff x="2928" y="1680"/>
            <a:chExt cx="2592" cy="864"/>
          </a:xfrm>
        </p:grpSpPr>
        <p:grpSp>
          <p:nvGrpSpPr>
            <p:cNvPr id="21624" name="Group 136"/>
            <p:cNvGrpSpPr>
              <a:grpSpLocks/>
            </p:cNvGrpSpPr>
            <p:nvPr/>
          </p:nvGrpSpPr>
          <p:grpSpPr bwMode="auto">
            <a:xfrm>
              <a:off x="3216" y="1680"/>
              <a:ext cx="2304" cy="432"/>
              <a:chOff x="528" y="1392"/>
              <a:chExt cx="2688" cy="480"/>
            </a:xfrm>
          </p:grpSpPr>
          <p:grpSp>
            <p:nvGrpSpPr>
              <p:cNvPr id="21649" name="Group 137"/>
              <p:cNvGrpSpPr>
                <a:grpSpLocks/>
              </p:cNvGrpSpPr>
              <p:nvPr/>
            </p:nvGrpSpPr>
            <p:grpSpPr bwMode="auto">
              <a:xfrm>
                <a:off x="528" y="1584"/>
                <a:ext cx="2688" cy="288"/>
                <a:chOff x="528" y="1440"/>
                <a:chExt cx="2688" cy="288"/>
              </a:xfrm>
            </p:grpSpPr>
            <p:sp>
              <p:nvSpPr>
                <p:cNvPr id="21658" name="Rectangle 138"/>
                <p:cNvSpPr>
                  <a:spLocks noChangeArrowheads="1"/>
                </p:cNvSpPr>
                <p:nvPr/>
              </p:nvSpPr>
              <p:spPr bwMode="auto">
                <a:xfrm>
                  <a:off x="2880" y="1440"/>
                  <a:ext cx="336" cy="28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240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1659" name="Rectangle 139"/>
                <p:cNvSpPr>
                  <a:spLocks noChangeArrowheads="1"/>
                </p:cNvSpPr>
                <p:nvPr/>
              </p:nvSpPr>
              <p:spPr bwMode="auto">
                <a:xfrm>
                  <a:off x="2544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3</a:t>
                  </a:r>
                </a:p>
              </p:txBody>
            </p:sp>
            <p:sp>
              <p:nvSpPr>
                <p:cNvPr id="21660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336" cy="28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240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1661" name="Rectangle 141"/>
                <p:cNvSpPr>
                  <a:spLocks noChangeArrowheads="1"/>
                </p:cNvSpPr>
                <p:nvPr/>
              </p:nvSpPr>
              <p:spPr bwMode="auto">
                <a:xfrm>
                  <a:off x="1872" y="1440"/>
                  <a:ext cx="336" cy="28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240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1662" name="Rectangle 142"/>
                <p:cNvSpPr>
                  <a:spLocks noChangeArrowheads="1"/>
                </p:cNvSpPr>
                <p:nvPr/>
              </p:nvSpPr>
              <p:spPr bwMode="auto">
                <a:xfrm>
                  <a:off x="1536" y="1440"/>
                  <a:ext cx="336" cy="28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240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166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00" y="1440"/>
                  <a:ext cx="336" cy="28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240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1664" name="Rectangle 144"/>
                <p:cNvSpPr>
                  <a:spLocks noChangeArrowheads="1"/>
                </p:cNvSpPr>
                <p:nvPr/>
              </p:nvSpPr>
              <p:spPr bwMode="auto">
                <a:xfrm>
                  <a:off x="864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0</a:t>
                  </a:r>
                </a:p>
              </p:txBody>
            </p:sp>
            <p:sp>
              <p:nvSpPr>
                <p:cNvPr id="21665" name="Rectangle 145"/>
                <p:cNvSpPr>
                  <a:spLocks noChangeArrowheads="1"/>
                </p:cNvSpPr>
                <p:nvPr/>
              </p:nvSpPr>
              <p:spPr bwMode="auto">
                <a:xfrm>
                  <a:off x="528" y="1440"/>
                  <a:ext cx="336" cy="28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240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1666" name="Line 146"/>
                <p:cNvSpPr>
                  <a:spLocks noChangeShapeType="1"/>
                </p:cNvSpPr>
                <p:nvPr/>
              </p:nvSpPr>
              <p:spPr bwMode="auto">
                <a:xfrm>
                  <a:off x="528" y="1440"/>
                  <a:ext cx="2688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667" name="Line 147"/>
                <p:cNvSpPr>
                  <a:spLocks noChangeShapeType="1"/>
                </p:cNvSpPr>
                <p:nvPr/>
              </p:nvSpPr>
              <p:spPr bwMode="auto">
                <a:xfrm>
                  <a:off x="528" y="1728"/>
                  <a:ext cx="2688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668" name="Line 148"/>
                <p:cNvSpPr>
                  <a:spLocks noChangeShapeType="1"/>
                </p:cNvSpPr>
                <p:nvPr/>
              </p:nvSpPr>
              <p:spPr bwMode="auto">
                <a:xfrm>
                  <a:off x="528" y="1440"/>
                  <a:ext cx="0" cy="28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669" name="Line 149"/>
                <p:cNvSpPr>
                  <a:spLocks noChangeShapeType="1"/>
                </p:cNvSpPr>
                <p:nvPr/>
              </p:nvSpPr>
              <p:spPr bwMode="auto">
                <a:xfrm>
                  <a:off x="864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670" name="Line 150"/>
                <p:cNvSpPr>
                  <a:spLocks noChangeShapeType="1"/>
                </p:cNvSpPr>
                <p:nvPr/>
              </p:nvSpPr>
              <p:spPr bwMode="auto">
                <a:xfrm>
                  <a:off x="1200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671" name="Line 151"/>
                <p:cNvSpPr>
                  <a:spLocks noChangeShapeType="1"/>
                </p:cNvSpPr>
                <p:nvPr/>
              </p:nvSpPr>
              <p:spPr bwMode="auto">
                <a:xfrm>
                  <a:off x="1536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672" name="Line 152"/>
                <p:cNvSpPr>
                  <a:spLocks noChangeShapeType="1"/>
                </p:cNvSpPr>
                <p:nvPr/>
              </p:nvSpPr>
              <p:spPr bwMode="auto">
                <a:xfrm>
                  <a:off x="1872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673" name="Line 153"/>
                <p:cNvSpPr>
                  <a:spLocks noChangeShapeType="1"/>
                </p:cNvSpPr>
                <p:nvPr/>
              </p:nvSpPr>
              <p:spPr bwMode="auto">
                <a:xfrm>
                  <a:off x="2208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674" name="Line 154"/>
                <p:cNvSpPr>
                  <a:spLocks noChangeShapeType="1"/>
                </p:cNvSpPr>
                <p:nvPr/>
              </p:nvSpPr>
              <p:spPr bwMode="auto">
                <a:xfrm>
                  <a:off x="2544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675" name="Line 155"/>
                <p:cNvSpPr>
                  <a:spLocks noChangeShapeType="1"/>
                </p:cNvSpPr>
                <p:nvPr/>
              </p:nvSpPr>
              <p:spPr bwMode="auto">
                <a:xfrm>
                  <a:off x="2880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676" name="Line 156"/>
                <p:cNvSpPr>
                  <a:spLocks noChangeShapeType="1"/>
                </p:cNvSpPr>
                <p:nvPr/>
              </p:nvSpPr>
              <p:spPr bwMode="auto">
                <a:xfrm>
                  <a:off x="3216" y="1440"/>
                  <a:ext cx="0" cy="28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21650" name="Text Box 157"/>
              <p:cNvSpPr txBox="1">
                <a:spLocks noChangeArrowheads="1"/>
              </p:cNvSpPr>
              <p:nvPr/>
            </p:nvSpPr>
            <p:spPr bwMode="auto">
              <a:xfrm>
                <a:off x="624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1</a:t>
                </a:r>
              </a:p>
            </p:txBody>
          </p:sp>
          <p:sp>
            <p:nvSpPr>
              <p:cNvPr id="21651" name="Text Box 158"/>
              <p:cNvSpPr txBox="1">
                <a:spLocks noChangeArrowheads="1"/>
              </p:cNvSpPr>
              <p:nvPr/>
            </p:nvSpPr>
            <p:spPr bwMode="auto">
              <a:xfrm>
                <a:off x="960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2</a:t>
                </a:r>
              </a:p>
            </p:txBody>
          </p:sp>
          <p:sp>
            <p:nvSpPr>
              <p:cNvPr id="21652" name="Text Box 159"/>
              <p:cNvSpPr txBox="1">
                <a:spLocks noChangeArrowheads="1"/>
              </p:cNvSpPr>
              <p:nvPr/>
            </p:nvSpPr>
            <p:spPr bwMode="auto">
              <a:xfrm>
                <a:off x="1296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3</a:t>
                </a:r>
              </a:p>
            </p:txBody>
          </p:sp>
          <p:sp>
            <p:nvSpPr>
              <p:cNvPr id="21653" name="Text Box 160"/>
              <p:cNvSpPr txBox="1">
                <a:spLocks noChangeArrowheads="1"/>
              </p:cNvSpPr>
              <p:nvPr/>
            </p:nvSpPr>
            <p:spPr bwMode="auto">
              <a:xfrm>
                <a:off x="1632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4</a:t>
                </a:r>
              </a:p>
            </p:txBody>
          </p:sp>
          <p:sp>
            <p:nvSpPr>
              <p:cNvPr id="21654" name="Text Box 161"/>
              <p:cNvSpPr txBox="1">
                <a:spLocks noChangeArrowheads="1"/>
              </p:cNvSpPr>
              <p:nvPr/>
            </p:nvSpPr>
            <p:spPr bwMode="auto">
              <a:xfrm>
                <a:off x="1968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5</a:t>
                </a:r>
              </a:p>
            </p:txBody>
          </p:sp>
          <p:sp>
            <p:nvSpPr>
              <p:cNvPr id="21655" name="Text Box 162"/>
              <p:cNvSpPr txBox="1">
                <a:spLocks noChangeArrowheads="1"/>
              </p:cNvSpPr>
              <p:nvPr/>
            </p:nvSpPr>
            <p:spPr bwMode="auto">
              <a:xfrm>
                <a:off x="2304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6</a:t>
                </a:r>
              </a:p>
            </p:txBody>
          </p:sp>
          <p:sp>
            <p:nvSpPr>
              <p:cNvPr id="21656" name="Text Box 163"/>
              <p:cNvSpPr txBox="1">
                <a:spLocks noChangeArrowheads="1"/>
              </p:cNvSpPr>
              <p:nvPr/>
            </p:nvSpPr>
            <p:spPr bwMode="auto">
              <a:xfrm>
                <a:off x="2640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7</a:t>
                </a:r>
              </a:p>
            </p:txBody>
          </p:sp>
          <p:sp>
            <p:nvSpPr>
              <p:cNvPr id="21657" name="Text Box 164"/>
              <p:cNvSpPr txBox="1">
                <a:spLocks noChangeArrowheads="1"/>
              </p:cNvSpPr>
              <p:nvPr/>
            </p:nvSpPr>
            <p:spPr bwMode="auto">
              <a:xfrm>
                <a:off x="2976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8</a:t>
                </a:r>
              </a:p>
            </p:txBody>
          </p:sp>
        </p:grpSp>
        <p:sp>
          <p:nvSpPr>
            <p:cNvPr id="21625" name="Text Box 165"/>
            <p:cNvSpPr txBox="1">
              <a:spLocks noChangeArrowheads="1"/>
            </p:cNvSpPr>
            <p:nvPr/>
          </p:nvSpPr>
          <p:spPr bwMode="auto">
            <a:xfrm>
              <a:off x="2928" y="18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B</a:t>
              </a:r>
            </a:p>
          </p:txBody>
        </p:sp>
        <p:grpSp>
          <p:nvGrpSpPr>
            <p:cNvPr id="21626" name="Group 166"/>
            <p:cNvGrpSpPr>
              <a:grpSpLocks/>
            </p:cNvGrpSpPr>
            <p:nvPr/>
          </p:nvGrpSpPr>
          <p:grpSpPr bwMode="auto">
            <a:xfrm>
              <a:off x="2928" y="2112"/>
              <a:ext cx="2016" cy="432"/>
              <a:chOff x="96" y="1200"/>
              <a:chExt cx="2016" cy="432"/>
            </a:xfrm>
          </p:grpSpPr>
          <p:sp>
            <p:nvSpPr>
              <p:cNvPr id="21627" name="Rectangle 167"/>
              <p:cNvSpPr>
                <a:spLocks noChangeArrowheads="1"/>
              </p:cNvSpPr>
              <p:nvPr/>
            </p:nvSpPr>
            <p:spPr bwMode="auto">
              <a:xfrm>
                <a:off x="1536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7</a:t>
                </a:r>
              </a:p>
            </p:txBody>
          </p:sp>
          <p:sp>
            <p:nvSpPr>
              <p:cNvPr id="21628" name="Rectangle 168"/>
              <p:cNvSpPr>
                <a:spLocks noChangeArrowheads="1"/>
              </p:cNvSpPr>
              <p:nvPr/>
            </p:nvSpPr>
            <p:spPr bwMode="auto">
              <a:xfrm>
                <a:off x="1248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6</a:t>
                </a:r>
              </a:p>
            </p:txBody>
          </p:sp>
          <p:sp>
            <p:nvSpPr>
              <p:cNvPr id="21629" name="Rectangle 169"/>
              <p:cNvSpPr>
                <a:spLocks noChangeArrowheads="1"/>
              </p:cNvSpPr>
              <p:nvPr/>
            </p:nvSpPr>
            <p:spPr bwMode="auto">
              <a:xfrm>
                <a:off x="960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4</a:t>
                </a:r>
              </a:p>
            </p:txBody>
          </p:sp>
          <p:sp>
            <p:nvSpPr>
              <p:cNvPr id="21630" name="Rectangle 170"/>
              <p:cNvSpPr>
                <a:spLocks noChangeArrowheads="1"/>
              </p:cNvSpPr>
              <p:nvPr/>
            </p:nvSpPr>
            <p:spPr bwMode="auto">
              <a:xfrm>
                <a:off x="672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21631" name="Rectangle 171"/>
              <p:cNvSpPr>
                <a:spLocks noChangeArrowheads="1"/>
              </p:cNvSpPr>
              <p:nvPr/>
            </p:nvSpPr>
            <p:spPr bwMode="auto">
              <a:xfrm>
                <a:off x="384" y="1373"/>
                <a:ext cx="288" cy="259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21632" name="Line 172"/>
              <p:cNvSpPr>
                <a:spLocks noChangeShapeType="1"/>
              </p:cNvSpPr>
              <p:nvPr/>
            </p:nvSpPr>
            <p:spPr bwMode="auto">
              <a:xfrm>
                <a:off x="385" y="1373"/>
                <a:ext cx="17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33" name="Line 173"/>
              <p:cNvSpPr>
                <a:spLocks noChangeShapeType="1"/>
              </p:cNvSpPr>
              <p:nvPr/>
            </p:nvSpPr>
            <p:spPr bwMode="auto">
              <a:xfrm>
                <a:off x="384" y="1632"/>
                <a:ext cx="17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34" name="Line 174"/>
              <p:cNvSpPr>
                <a:spLocks noChangeShapeType="1"/>
              </p:cNvSpPr>
              <p:nvPr/>
            </p:nvSpPr>
            <p:spPr bwMode="auto">
              <a:xfrm>
                <a:off x="384" y="1373"/>
                <a:ext cx="0" cy="2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35" name="Line 175"/>
              <p:cNvSpPr>
                <a:spLocks noChangeShapeType="1"/>
              </p:cNvSpPr>
              <p:nvPr/>
            </p:nvSpPr>
            <p:spPr bwMode="auto">
              <a:xfrm>
                <a:off x="672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36" name="Line 176"/>
              <p:cNvSpPr>
                <a:spLocks noChangeShapeType="1"/>
              </p:cNvSpPr>
              <p:nvPr/>
            </p:nvSpPr>
            <p:spPr bwMode="auto">
              <a:xfrm>
                <a:off x="960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37" name="Line 177"/>
              <p:cNvSpPr>
                <a:spLocks noChangeShapeType="1"/>
              </p:cNvSpPr>
              <p:nvPr/>
            </p:nvSpPr>
            <p:spPr bwMode="auto">
              <a:xfrm>
                <a:off x="1248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38" name="Line 178"/>
              <p:cNvSpPr>
                <a:spLocks noChangeShapeType="1"/>
              </p:cNvSpPr>
              <p:nvPr/>
            </p:nvSpPr>
            <p:spPr bwMode="auto">
              <a:xfrm>
                <a:off x="1536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39" name="Line 179"/>
              <p:cNvSpPr>
                <a:spLocks noChangeShapeType="1"/>
              </p:cNvSpPr>
              <p:nvPr/>
            </p:nvSpPr>
            <p:spPr bwMode="auto">
              <a:xfrm>
                <a:off x="1824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40" name="Line 180"/>
              <p:cNvSpPr>
                <a:spLocks noChangeShapeType="1"/>
              </p:cNvSpPr>
              <p:nvPr/>
            </p:nvSpPr>
            <p:spPr bwMode="auto">
              <a:xfrm>
                <a:off x="2112" y="1373"/>
                <a:ext cx="0" cy="2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641" name="Text Box 181"/>
              <p:cNvSpPr txBox="1">
                <a:spLocks noChangeArrowheads="1"/>
              </p:cNvSpPr>
              <p:nvPr/>
            </p:nvSpPr>
            <p:spPr bwMode="auto">
              <a:xfrm>
                <a:off x="740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1</a:t>
                </a:r>
              </a:p>
            </p:txBody>
          </p:sp>
          <p:sp>
            <p:nvSpPr>
              <p:cNvPr id="21642" name="Text Box 182"/>
              <p:cNvSpPr txBox="1">
                <a:spLocks noChangeArrowheads="1"/>
              </p:cNvSpPr>
              <p:nvPr/>
            </p:nvSpPr>
            <p:spPr bwMode="auto">
              <a:xfrm>
                <a:off x="1028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2</a:t>
                </a:r>
              </a:p>
            </p:txBody>
          </p:sp>
          <p:sp>
            <p:nvSpPr>
              <p:cNvPr id="21643" name="Text Box 183"/>
              <p:cNvSpPr txBox="1">
                <a:spLocks noChangeArrowheads="1"/>
              </p:cNvSpPr>
              <p:nvPr/>
            </p:nvSpPr>
            <p:spPr bwMode="auto">
              <a:xfrm>
                <a:off x="1316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3</a:t>
                </a:r>
              </a:p>
            </p:txBody>
          </p:sp>
          <p:sp>
            <p:nvSpPr>
              <p:cNvPr id="21644" name="Text Box 184"/>
              <p:cNvSpPr txBox="1">
                <a:spLocks noChangeArrowheads="1"/>
              </p:cNvSpPr>
              <p:nvPr/>
            </p:nvSpPr>
            <p:spPr bwMode="auto">
              <a:xfrm>
                <a:off x="1604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4</a:t>
                </a:r>
              </a:p>
            </p:txBody>
          </p:sp>
          <p:sp>
            <p:nvSpPr>
              <p:cNvPr id="21645" name="Text Box 185"/>
              <p:cNvSpPr txBox="1">
                <a:spLocks noChangeArrowheads="1"/>
              </p:cNvSpPr>
              <p:nvPr/>
            </p:nvSpPr>
            <p:spPr bwMode="auto">
              <a:xfrm>
                <a:off x="1892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5</a:t>
                </a:r>
              </a:p>
            </p:txBody>
          </p:sp>
          <p:sp>
            <p:nvSpPr>
              <p:cNvPr id="21646" name="Text Box 186"/>
              <p:cNvSpPr txBox="1">
                <a:spLocks noChangeArrowheads="1"/>
              </p:cNvSpPr>
              <p:nvPr/>
            </p:nvSpPr>
            <p:spPr bwMode="auto">
              <a:xfrm>
                <a:off x="96" y="1344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C</a:t>
                </a:r>
              </a:p>
            </p:txBody>
          </p:sp>
          <p:sp>
            <p:nvSpPr>
              <p:cNvPr id="21647" name="Rectangle 187"/>
              <p:cNvSpPr>
                <a:spLocks noChangeArrowheads="1"/>
              </p:cNvSpPr>
              <p:nvPr/>
            </p:nvSpPr>
            <p:spPr bwMode="auto">
              <a:xfrm>
                <a:off x="1824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8</a:t>
                </a:r>
              </a:p>
            </p:txBody>
          </p:sp>
          <p:sp>
            <p:nvSpPr>
              <p:cNvPr id="21648" name="Text Box 188"/>
              <p:cNvSpPr txBox="1">
                <a:spLocks noChangeArrowheads="1"/>
              </p:cNvSpPr>
              <p:nvPr/>
            </p:nvSpPr>
            <p:spPr bwMode="auto">
              <a:xfrm>
                <a:off x="452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0</a:t>
                </a:r>
              </a:p>
            </p:txBody>
          </p:sp>
        </p:grpSp>
      </p:grpSp>
      <p:grpSp>
        <p:nvGrpSpPr>
          <p:cNvPr id="16" name="Group 189"/>
          <p:cNvGrpSpPr>
            <a:grpSpLocks/>
          </p:cNvGrpSpPr>
          <p:nvPr/>
        </p:nvGrpSpPr>
        <p:grpSpPr bwMode="auto">
          <a:xfrm>
            <a:off x="152400" y="4876800"/>
            <a:ext cx="4114800" cy="1371600"/>
            <a:chOff x="96" y="3072"/>
            <a:chExt cx="2592" cy="864"/>
          </a:xfrm>
        </p:grpSpPr>
        <p:grpSp>
          <p:nvGrpSpPr>
            <p:cNvPr id="21570" name="Group 190"/>
            <p:cNvGrpSpPr>
              <a:grpSpLocks/>
            </p:cNvGrpSpPr>
            <p:nvPr/>
          </p:nvGrpSpPr>
          <p:grpSpPr bwMode="auto">
            <a:xfrm>
              <a:off x="96" y="3072"/>
              <a:ext cx="2592" cy="432"/>
              <a:chOff x="96" y="2640"/>
              <a:chExt cx="2592" cy="432"/>
            </a:xfrm>
          </p:grpSpPr>
          <p:grpSp>
            <p:nvGrpSpPr>
              <p:cNvPr id="21594" name="Group 191"/>
              <p:cNvGrpSpPr>
                <a:grpSpLocks/>
              </p:cNvGrpSpPr>
              <p:nvPr/>
            </p:nvGrpSpPr>
            <p:grpSpPr bwMode="auto">
              <a:xfrm>
                <a:off x="384" y="2640"/>
                <a:ext cx="2304" cy="432"/>
                <a:chOff x="528" y="1392"/>
                <a:chExt cx="2688" cy="480"/>
              </a:xfrm>
            </p:grpSpPr>
            <p:grpSp>
              <p:nvGrpSpPr>
                <p:cNvPr id="21596" name="Group 192"/>
                <p:cNvGrpSpPr>
                  <a:grpSpLocks/>
                </p:cNvGrpSpPr>
                <p:nvPr/>
              </p:nvGrpSpPr>
              <p:grpSpPr bwMode="auto">
                <a:xfrm>
                  <a:off x="528" y="1584"/>
                  <a:ext cx="2688" cy="288"/>
                  <a:chOff x="528" y="1440"/>
                  <a:chExt cx="2688" cy="288"/>
                </a:xfrm>
              </p:grpSpPr>
              <p:sp>
                <p:nvSpPr>
                  <p:cNvPr id="21605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440"/>
                    <a:ext cx="336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endParaRPr lang="en-US" sz="2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1606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1607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1608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440"/>
                    <a:ext cx="336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endParaRPr lang="en-US" sz="2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1609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1440"/>
                    <a:ext cx="336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endParaRPr lang="en-US" sz="2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1610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440"/>
                    <a:ext cx="336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endParaRPr lang="en-US" sz="2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1611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1612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1440"/>
                    <a:ext cx="336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endParaRPr lang="en-US" sz="2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1613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440"/>
                    <a:ext cx="2688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614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728"/>
                    <a:ext cx="2688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615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440"/>
                    <a:ext cx="0" cy="28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616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617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618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619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620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621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622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623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440"/>
                    <a:ext cx="0" cy="28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97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624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1</a:t>
                  </a:r>
                </a:p>
              </p:txBody>
            </p:sp>
            <p:sp>
              <p:nvSpPr>
                <p:cNvPr id="21598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960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2</a:t>
                  </a:r>
                </a:p>
              </p:txBody>
            </p:sp>
            <p:sp>
              <p:nvSpPr>
                <p:cNvPr id="21599" name="Text Box 214"/>
                <p:cNvSpPr txBox="1">
                  <a:spLocks noChangeArrowheads="1"/>
                </p:cNvSpPr>
                <p:nvPr/>
              </p:nvSpPr>
              <p:spPr bwMode="auto">
                <a:xfrm>
                  <a:off x="1296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3</a:t>
                  </a:r>
                </a:p>
              </p:txBody>
            </p:sp>
            <p:sp>
              <p:nvSpPr>
                <p:cNvPr id="21600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1632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4</a:t>
                  </a:r>
                </a:p>
              </p:txBody>
            </p:sp>
            <p:sp>
              <p:nvSpPr>
                <p:cNvPr id="21601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1968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5</a:t>
                  </a:r>
                </a:p>
              </p:txBody>
            </p:sp>
            <p:sp>
              <p:nvSpPr>
                <p:cNvPr id="21602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2304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6</a:t>
                  </a:r>
                </a:p>
              </p:txBody>
            </p:sp>
            <p:sp>
              <p:nvSpPr>
                <p:cNvPr id="21603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2640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7</a:t>
                  </a:r>
                </a:p>
              </p:txBody>
            </p:sp>
            <p:sp>
              <p:nvSpPr>
                <p:cNvPr id="21604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2976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8</a:t>
                  </a:r>
                </a:p>
              </p:txBody>
            </p:sp>
          </p:grpSp>
          <p:sp>
            <p:nvSpPr>
              <p:cNvPr id="21595" name="Text Box 220"/>
              <p:cNvSpPr txBox="1">
                <a:spLocks noChangeArrowheads="1"/>
              </p:cNvSpPr>
              <p:nvPr/>
            </p:nvSpPr>
            <p:spPr bwMode="auto">
              <a:xfrm>
                <a:off x="96" y="278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B</a:t>
                </a:r>
              </a:p>
            </p:txBody>
          </p:sp>
        </p:grpSp>
        <p:grpSp>
          <p:nvGrpSpPr>
            <p:cNvPr id="21571" name="Group 221"/>
            <p:cNvGrpSpPr>
              <a:grpSpLocks/>
            </p:cNvGrpSpPr>
            <p:nvPr/>
          </p:nvGrpSpPr>
          <p:grpSpPr bwMode="auto">
            <a:xfrm>
              <a:off x="96" y="3504"/>
              <a:ext cx="2016" cy="432"/>
              <a:chOff x="96" y="1200"/>
              <a:chExt cx="2016" cy="432"/>
            </a:xfrm>
          </p:grpSpPr>
          <p:sp>
            <p:nvSpPr>
              <p:cNvPr id="21572" name="Rectangle 222"/>
              <p:cNvSpPr>
                <a:spLocks noChangeArrowheads="1"/>
              </p:cNvSpPr>
              <p:nvPr/>
            </p:nvSpPr>
            <p:spPr bwMode="auto">
              <a:xfrm>
                <a:off x="1536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7</a:t>
                </a:r>
              </a:p>
            </p:txBody>
          </p:sp>
          <p:sp>
            <p:nvSpPr>
              <p:cNvPr id="21573" name="Rectangle 223"/>
              <p:cNvSpPr>
                <a:spLocks noChangeArrowheads="1"/>
              </p:cNvSpPr>
              <p:nvPr/>
            </p:nvSpPr>
            <p:spPr bwMode="auto">
              <a:xfrm>
                <a:off x="1248" y="1373"/>
                <a:ext cx="288" cy="259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5</a:t>
                </a:r>
              </a:p>
            </p:txBody>
          </p:sp>
          <p:sp>
            <p:nvSpPr>
              <p:cNvPr id="21574" name="Rectangle 224"/>
              <p:cNvSpPr>
                <a:spLocks noChangeArrowheads="1"/>
              </p:cNvSpPr>
              <p:nvPr/>
            </p:nvSpPr>
            <p:spPr bwMode="auto">
              <a:xfrm>
                <a:off x="960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4</a:t>
                </a:r>
              </a:p>
            </p:txBody>
          </p:sp>
          <p:sp>
            <p:nvSpPr>
              <p:cNvPr id="21575" name="Rectangle 225"/>
              <p:cNvSpPr>
                <a:spLocks noChangeArrowheads="1"/>
              </p:cNvSpPr>
              <p:nvPr/>
            </p:nvSpPr>
            <p:spPr bwMode="auto">
              <a:xfrm>
                <a:off x="672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21576" name="Rectangle 226"/>
              <p:cNvSpPr>
                <a:spLocks noChangeArrowheads="1"/>
              </p:cNvSpPr>
              <p:nvPr/>
            </p:nvSpPr>
            <p:spPr bwMode="auto">
              <a:xfrm>
                <a:off x="384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21577" name="Line 227"/>
              <p:cNvSpPr>
                <a:spLocks noChangeShapeType="1"/>
              </p:cNvSpPr>
              <p:nvPr/>
            </p:nvSpPr>
            <p:spPr bwMode="auto">
              <a:xfrm>
                <a:off x="385" y="1373"/>
                <a:ext cx="17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78" name="Line 228"/>
              <p:cNvSpPr>
                <a:spLocks noChangeShapeType="1"/>
              </p:cNvSpPr>
              <p:nvPr/>
            </p:nvSpPr>
            <p:spPr bwMode="auto">
              <a:xfrm>
                <a:off x="384" y="1632"/>
                <a:ext cx="17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79" name="Line 229"/>
              <p:cNvSpPr>
                <a:spLocks noChangeShapeType="1"/>
              </p:cNvSpPr>
              <p:nvPr/>
            </p:nvSpPr>
            <p:spPr bwMode="auto">
              <a:xfrm>
                <a:off x="384" y="1373"/>
                <a:ext cx="0" cy="2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80" name="Line 230"/>
              <p:cNvSpPr>
                <a:spLocks noChangeShapeType="1"/>
              </p:cNvSpPr>
              <p:nvPr/>
            </p:nvSpPr>
            <p:spPr bwMode="auto">
              <a:xfrm>
                <a:off x="672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81" name="Line 231"/>
              <p:cNvSpPr>
                <a:spLocks noChangeShapeType="1"/>
              </p:cNvSpPr>
              <p:nvPr/>
            </p:nvSpPr>
            <p:spPr bwMode="auto">
              <a:xfrm>
                <a:off x="960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82" name="Line 232"/>
              <p:cNvSpPr>
                <a:spLocks noChangeShapeType="1"/>
              </p:cNvSpPr>
              <p:nvPr/>
            </p:nvSpPr>
            <p:spPr bwMode="auto">
              <a:xfrm>
                <a:off x="1248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83" name="Line 233"/>
              <p:cNvSpPr>
                <a:spLocks noChangeShapeType="1"/>
              </p:cNvSpPr>
              <p:nvPr/>
            </p:nvSpPr>
            <p:spPr bwMode="auto">
              <a:xfrm>
                <a:off x="1536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84" name="Line 234"/>
              <p:cNvSpPr>
                <a:spLocks noChangeShapeType="1"/>
              </p:cNvSpPr>
              <p:nvPr/>
            </p:nvSpPr>
            <p:spPr bwMode="auto">
              <a:xfrm>
                <a:off x="1824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85" name="Line 235"/>
              <p:cNvSpPr>
                <a:spLocks noChangeShapeType="1"/>
              </p:cNvSpPr>
              <p:nvPr/>
            </p:nvSpPr>
            <p:spPr bwMode="auto">
              <a:xfrm>
                <a:off x="2112" y="1373"/>
                <a:ext cx="0" cy="2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86" name="Text Box 236"/>
              <p:cNvSpPr txBox="1">
                <a:spLocks noChangeArrowheads="1"/>
              </p:cNvSpPr>
              <p:nvPr/>
            </p:nvSpPr>
            <p:spPr bwMode="auto">
              <a:xfrm>
                <a:off x="740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1</a:t>
                </a:r>
              </a:p>
            </p:txBody>
          </p:sp>
          <p:sp>
            <p:nvSpPr>
              <p:cNvPr id="21587" name="Text Box 237"/>
              <p:cNvSpPr txBox="1">
                <a:spLocks noChangeArrowheads="1"/>
              </p:cNvSpPr>
              <p:nvPr/>
            </p:nvSpPr>
            <p:spPr bwMode="auto">
              <a:xfrm>
                <a:off x="1028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2</a:t>
                </a:r>
              </a:p>
            </p:txBody>
          </p:sp>
          <p:sp>
            <p:nvSpPr>
              <p:cNvPr id="21588" name="Text Box 238"/>
              <p:cNvSpPr txBox="1">
                <a:spLocks noChangeArrowheads="1"/>
              </p:cNvSpPr>
              <p:nvPr/>
            </p:nvSpPr>
            <p:spPr bwMode="auto">
              <a:xfrm>
                <a:off x="1316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3</a:t>
                </a:r>
              </a:p>
            </p:txBody>
          </p:sp>
          <p:sp>
            <p:nvSpPr>
              <p:cNvPr id="21589" name="Text Box 239"/>
              <p:cNvSpPr txBox="1">
                <a:spLocks noChangeArrowheads="1"/>
              </p:cNvSpPr>
              <p:nvPr/>
            </p:nvSpPr>
            <p:spPr bwMode="auto">
              <a:xfrm>
                <a:off x="1604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4</a:t>
                </a:r>
              </a:p>
            </p:txBody>
          </p:sp>
          <p:sp>
            <p:nvSpPr>
              <p:cNvPr id="21590" name="Text Box 240"/>
              <p:cNvSpPr txBox="1">
                <a:spLocks noChangeArrowheads="1"/>
              </p:cNvSpPr>
              <p:nvPr/>
            </p:nvSpPr>
            <p:spPr bwMode="auto">
              <a:xfrm>
                <a:off x="1892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5</a:t>
                </a:r>
              </a:p>
            </p:txBody>
          </p:sp>
          <p:sp>
            <p:nvSpPr>
              <p:cNvPr id="21591" name="Text Box 241"/>
              <p:cNvSpPr txBox="1">
                <a:spLocks noChangeArrowheads="1"/>
              </p:cNvSpPr>
              <p:nvPr/>
            </p:nvSpPr>
            <p:spPr bwMode="auto">
              <a:xfrm>
                <a:off x="96" y="1344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C</a:t>
                </a:r>
              </a:p>
            </p:txBody>
          </p:sp>
          <p:sp>
            <p:nvSpPr>
              <p:cNvPr id="21592" name="Rectangle 242"/>
              <p:cNvSpPr>
                <a:spLocks noChangeArrowheads="1"/>
              </p:cNvSpPr>
              <p:nvPr/>
            </p:nvSpPr>
            <p:spPr bwMode="auto">
              <a:xfrm>
                <a:off x="1824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8</a:t>
                </a:r>
              </a:p>
            </p:txBody>
          </p:sp>
          <p:sp>
            <p:nvSpPr>
              <p:cNvPr id="21593" name="Text Box 243"/>
              <p:cNvSpPr txBox="1">
                <a:spLocks noChangeArrowheads="1"/>
              </p:cNvSpPr>
              <p:nvPr/>
            </p:nvSpPr>
            <p:spPr bwMode="auto">
              <a:xfrm>
                <a:off x="452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0</a:t>
                </a:r>
              </a:p>
            </p:txBody>
          </p:sp>
        </p:grpSp>
      </p:grpSp>
      <p:grpSp>
        <p:nvGrpSpPr>
          <p:cNvPr id="21" name="Group 244"/>
          <p:cNvGrpSpPr>
            <a:grpSpLocks/>
          </p:cNvGrpSpPr>
          <p:nvPr/>
        </p:nvGrpSpPr>
        <p:grpSpPr bwMode="auto">
          <a:xfrm>
            <a:off x="4648200" y="4876800"/>
            <a:ext cx="4114800" cy="1371600"/>
            <a:chOff x="96" y="3072"/>
            <a:chExt cx="2592" cy="864"/>
          </a:xfrm>
        </p:grpSpPr>
        <p:grpSp>
          <p:nvGrpSpPr>
            <p:cNvPr id="21516" name="Group 245"/>
            <p:cNvGrpSpPr>
              <a:grpSpLocks/>
            </p:cNvGrpSpPr>
            <p:nvPr/>
          </p:nvGrpSpPr>
          <p:grpSpPr bwMode="auto">
            <a:xfrm>
              <a:off x="96" y="3072"/>
              <a:ext cx="2592" cy="432"/>
              <a:chOff x="96" y="2640"/>
              <a:chExt cx="2592" cy="432"/>
            </a:xfrm>
          </p:grpSpPr>
          <p:grpSp>
            <p:nvGrpSpPr>
              <p:cNvPr id="21540" name="Group 246"/>
              <p:cNvGrpSpPr>
                <a:grpSpLocks/>
              </p:cNvGrpSpPr>
              <p:nvPr/>
            </p:nvGrpSpPr>
            <p:grpSpPr bwMode="auto">
              <a:xfrm>
                <a:off x="384" y="2640"/>
                <a:ext cx="2304" cy="432"/>
                <a:chOff x="528" y="1392"/>
                <a:chExt cx="2688" cy="480"/>
              </a:xfrm>
            </p:grpSpPr>
            <p:grpSp>
              <p:nvGrpSpPr>
                <p:cNvPr id="21542" name="Group 247"/>
                <p:cNvGrpSpPr>
                  <a:grpSpLocks/>
                </p:cNvGrpSpPr>
                <p:nvPr/>
              </p:nvGrpSpPr>
              <p:grpSpPr bwMode="auto">
                <a:xfrm>
                  <a:off x="528" y="1584"/>
                  <a:ext cx="2688" cy="288"/>
                  <a:chOff x="528" y="1440"/>
                  <a:chExt cx="2688" cy="288"/>
                </a:xfrm>
              </p:grpSpPr>
              <p:sp>
                <p:nvSpPr>
                  <p:cNvPr id="21551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440"/>
                    <a:ext cx="336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endParaRPr lang="en-US" sz="2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1552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1553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1554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440"/>
                    <a:ext cx="336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endParaRPr lang="en-US" sz="2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1555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21556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440"/>
                    <a:ext cx="336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endParaRPr lang="en-US" sz="2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1557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1558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1440"/>
                    <a:ext cx="336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endParaRPr lang="en-US" sz="2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1559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440"/>
                    <a:ext cx="2688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560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728"/>
                    <a:ext cx="2688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561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440"/>
                    <a:ext cx="0" cy="28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562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563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564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565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566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567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568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1569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440"/>
                    <a:ext cx="0" cy="28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43" name="Text Box 267"/>
                <p:cNvSpPr txBox="1">
                  <a:spLocks noChangeArrowheads="1"/>
                </p:cNvSpPr>
                <p:nvPr/>
              </p:nvSpPr>
              <p:spPr bwMode="auto">
                <a:xfrm>
                  <a:off x="624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1</a:t>
                  </a:r>
                </a:p>
              </p:txBody>
            </p:sp>
            <p:sp>
              <p:nvSpPr>
                <p:cNvPr id="21544" name="Text Box 268"/>
                <p:cNvSpPr txBox="1">
                  <a:spLocks noChangeArrowheads="1"/>
                </p:cNvSpPr>
                <p:nvPr/>
              </p:nvSpPr>
              <p:spPr bwMode="auto">
                <a:xfrm>
                  <a:off x="960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2</a:t>
                  </a:r>
                </a:p>
              </p:txBody>
            </p:sp>
            <p:sp>
              <p:nvSpPr>
                <p:cNvPr id="21545" name="Text Box 269"/>
                <p:cNvSpPr txBox="1">
                  <a:spLocks noChangeArrowheads="1"/>
                </p:cNvSpPr>
                <p:nvPr/>
              </p:nvSpPr>
              <p:spPr bwMode="auto">
                <a:xfrm>
                  <a:off x="1296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3</a:t>
                  </a:r>
                </a:p>
              </p:txBody>
            </p:sp>
            <p:sp>
              <p:nvSpPr>
                <p:cNvPr id="21546" name="Text Box 270"/>
                <p:cNvSpPr txBox="1">
                  <a:spLocks noChangeArrowheads="1"/>
                </p:cNvSpPr>
                <p:nvPr/>
              </p:nvSpPr>
              <p:spPr bwMode="auto">
                <a:xfrm>
                  <a:off x="1632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4</a:t>
                  </a:r>
                </a:p>
              </p:txBody>
            </p:sp>
            <p:sp>
              <p:nvSpPr>
                <p:cNvPr id="21547" name="Text Box 271"/>
                <p:cNvSpPr txBox="1">
                  <a:spLocks noChangeArrowheads="1"/>
                </p:cNvSpPr>
                <p:nvPr/>
              </p:nvSpPr>
              <p:spPr bwMode="auto">
                <a:xfrm>
                  <a:off x="1968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5</a:t>
                  </a:r>
                </a:p>
              </p:txBody>
            </p:sp>
            <p:sp>
              <p:nvSpPr>
                <p:cNvPr id="21548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304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6</a:t>
                  </a:r>
                </a:p>
              </p:txBody>
            </p:sp>
            <p:sp>
              <p:nvSpPr>
                <p:cNvPr id="21549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2640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7</a:t>
                  </a:r>
                </a:p>
              </p:txBody>
            </p:sp>
            <p:sp>
              <p:nvSpPr>
                <p:cNvPr id="21550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976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8</a:t>
                  </a:r>
                </a:p>
              </p:txBody>
            </p:sp>
          </p:grpSp>
          <p:sp>
            <p:nvSpPr>
              <p:cNvPr id="21541" name="Text Box 275"/>
              <p:cNvSpPr txBox="1">
                <a:spLocks noChangeArrowheads="1"/>
              </p:cNvSpPr>
              <p:nvPr/>
            </p:nvSpPr>
            <p:spPr bwMode="auto">
              <a:xfrm>
                <a:off x="96" y="278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B</a:t>
                </a:r>
              </a:p>
            </p:txBody>
          </p:sp>
        </p:grpSp>
        <p:grpSp>
          <p:nvGrpSpPr>
            <p:cNvPr id="21517" name="Group 276"/>
            <p:cNvGrpSpPr>
              <a:grpSpLocks/>
            </p:cNvGrpSpPr>
            <p:nvPr/>
          </p:nvGrpSpPr>
          <p:grpSpPr bwMode="auto">
            <a:xfrm>
              <a:off x="96" y="3504"/>
              <a:ext cx="2016" cy="432"/>
              <a:chOff x="96" y="1200"/>
              <a:chExt cx="2016" cy="432"/>
            </a:xfrm>
          </p:grpSpPr>
          <p:sp>
            <p:nvSpPr>
              <p:cNvPr id="21518" name="Rectangle 277"/>
              <p:cNvSpPr>
                <a:spLocks noChangeArrowheads="1"/>
              </p:cNvSpPr>
              <p:nvPr/>
            </p:nvSpPr>
            <p:spPr bwMode="auto">
              <a:xfrm>
                <a:off x="1536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7</a:t>
                </a:r>
              </a:p>
            </p:txBody>
          </p:sp>
          <p:sp>
            <p:nvSpPr>
              <p:cNvPr id="21519" name="Rectangle 278"/>
              <p:cNvSpPr>
                <a:spLocks noChangeArrowheads="1"/>
              </p:cNvSpPr>
              <p:nvPr/>
            </p:nvSpPr>
            <p:spPr bwMode="auto">
              <a:xfrm>
                <a:off x="1248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5</a:t>
                </a:r>
              </a:p>
            </p:txBody>
          </p:sp>
          <p:sp>
            <p:nvSpPr>
              <p:cNvPr id="21520" name="Rectangle 279"/>
              <p:cNvSpPr>
                <a:spLocks noChangeArrowheads="1"/>
              </p:cNvSpPr>
              <p:nvPr/>
            </p:nvSpPr>
            <p:spPr bwMode="auto">
              <a:xfrm>
                <a:off x="960" y="1373"/>
                <a:ext cx="288" cy="259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sp>
            <p:nvSpPr>
              <p:cNvPr id="21521" name="Rectangle 280"/>
              <p:cNvSpPr>
                <a:spLocks noChangeArrowheads="1"/>
              </p:cNvSpPr>
              <p:nvPr/>
            </p:nvSpPr>
            <p:spPr bwMode="auto">
              <a:xfrm>
                <a:off x="672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21522" name="Rectangle 281"/>
              <p:cNvSpPr>
                <a:spLocks noChangeArrowheads="1"/>
              </p:cNvSpPr>
              <p:nvPr/>
            </p:nvSpPr>
            <p:spPr bwMode="auto">
              <a:xfrm>
                <a:off x="384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21523" name="Line 282"/>
              <p:cNvSpPr>
                <a:spLocks noChangeShapeType="1"/>
              </p:cNvSpPr>
              <p:nvPr/>
            </p:nvSpPr>
            <p:spPr bwMode="auto">
              <a:xfrm>
                <a:off x="385" y="1373"/>
                <a:ext cx="17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24" name="Line 283"/>
              <p:cNvSpPr>
                <a:spLocks noChangeShapeType="1"/>
              </p:cNvSpPr>
              <p:nvPr/>
            </p:nvSpPr>
            <p:spPr bwMode="auto">
              <a:xfrm>
                <a:off x="384" y="1632"/>
                <a:ext cx="17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25" name="Line 284"/>
              <p:cNvSpPr>
                <a:spLocks noChangeShapeType="1"/>
              </p:cNvSpPr>
              <p:nvPr/>
            </p:nvSpPr>
            <p:spPr bwMode="auto">
              <a:xfrm>
                <a:off x="384" y="1373"/>
                <a:ext cx="0" cy="2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26" name="Line 285"/>
              <p:cNvSpPr>
                <a:spLocks noChangeShapeType="1"/>
              </p:cNvSpPr>
              <p:nvPr/>
            </p:nvSpPr>
            <p:spPr bwMode="auto">
              <a:xfrm>
                <a:off x="672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27" name="Line 286"/>
              <p:cNvSpPr>
                <a:spLocks noChangeShapeType="1"/>
              </p:cNvSpPr>
              <p:nvPr/>
            </p:nvSpPr>
            <p:spPr bwMode="auto">
              <a:xfrm>
                <a:off x="960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28" name="Line 287"/>
              <p:cNvSpPr>
                <a:spLocks noChangeShapeType="1"/>
              </p:cNvSpPr>
              <p:nvPr/>
            </p:nvSpPr>
            <p:spPr bwMode="auto">
              <a:xfrm>
                <a:off x="1248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29" name="Line 288"/>
              <p:cNvSpPr>
                <a:spLocks noChangeShapeType="1"/>
              </p:cNvSpPr>
              <p:nvPr/>
            </p:nvSpPr>
            <p:spPr bwMode="auto">
              <a:xfrm>
                <a:off x="1536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30" name="Line 289"/>
              <p:cNvSpPr>
                <a:spLocks noChangeShapeType="1"/>
              </p:cNvSpPr>
              <p:nvPr/>
            </p:nvSpPr>
            <p:spPr bwMode="auto">
              <a:xfrm>
                <a:off x="1824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31" name="Line 290"/>
              <p:cNvSpPr>
                <a:spLocks noChangeShapeType="1"/>
              </p:cNvSpPr>
              <p:nvPr/>
            </p:nvSpPr>
            <p:spPr bwMode="auto">
              <a:xfrm>
                <a:off x="2112" y="1373"/>
                <a:ext cx="0" cy="2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532" name="Text Box 291"/>
              <p:cNvSpPr txBox="1">
                <a:spLocks noChangeArrowheads="1"/>
              </p:cNvSpPr>
              <p:nvPr/>
            </p:nvSpPr>
            <p:spPr bwMode="auto">
              <a:xfrm>
                <a:off x="740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1</a:t>
                </a:r>
              </a:p>
            </p:txBody>
          </p:sp>
          <p:sp>
            <p:nvSpPr>
              <p:cNvPr id="21533" name="Text Box 292"/>
              <p:cNvSpPr txBox="1">
                <a:spLocks noChangeArrowheads="1"/>
              </p:cNvSpPr>
              <p:nvPr/>
            </p:nvSpPr>
            <p:spPr bwMode="auto">
              <a:xfrm>
                <a:off x="1028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2</a:t>
                </a:r>
              </a:p>
            </p:txBody>
          </p:sp>
          <p:sp>
            <p:nvSpPr>
              <p:cNvPr id="21534" name="Text Box 293"/>
              <p:cNvSpPr txBox="1">
                <a:spLocks noChangeArrowheads="1"/>
              </p:cNvSpPr>
              <p:nvPr/>
            </p:nvSpPr>
            <p:spPr bwMode="auto">
              <a:xfrm>
                <a:off x="1316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3</a:t>
                </a:r>
              </a:p>
            </p:txBody>
          </p:sp>
          <p:sp>
            <p:nvSpPr>
              <p:cNvPr id="21535" name="Text Box 294"/>
              <p:cNvSpPr txBox="1">
                <a:spLocks noChangeArrowheads="1"/>
              </p:cNvSpPr>
              <p:nvPr/>
            </p:nvSpPr>
            <p:spPr bwMode="auto">
              <a:xfrm>
                <a:off x="1604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4</a:t>
                </a:r>
              </a:p>
            </p:txBody>
          </p:sp>
          <p:sp>
            <p:nvSpPr>
              <p:cNvPr id="21536" name="Text Box 295"/>
              <p:cNvSpPr txBox="1">
                <a:spLocks noChangeArrowheads="1"/>
              </p:cNvSpPr>
              <p:nvPr/>
            </p:nvSpPr>
            <p:spPr bwMode="auto">
              <a:xfrm>
                <a:off x="1892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5</a:t>
                </a:r>
              </a:p>
            </p:txBody>
          </p:sp>
          <p:sp>
            <p:nvSpPr>
              <p:cNvPr id="21537" name="Text Box 296"/>
              <p:cNvSpPr txBox="1">
                <a:spLocks noChangeArrowheads="1"/>
              </p:cNvSpPr>
              <p:nvPr/>
            </p:nvSpPr>
            <p:spPr bwMode="auto">
              <a:xfrm>
                <a:off x="96" y="1344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C</a:t>
                </a:r>
              </a:p>
            </p:txBody>
          </p:sp>
          <p:sp>
            <p:nvSpPr>
              <p:cNvPr id="21538" name="Rectangle 297"/>
              <p:cNvSpPr>
                <a:spLocks noChangeArrowheads="1"/>
              </p:cNvSpPr>
              <p:nvPr/>
            </p:nvSpPr>
            <p:spPr bwMode="auto">
              <a:xfrm>
                <a:off x="1824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8</a:t>
                </a:r>
              </a:p>
            </p:txBody>
          </p:sp>
          <p:sp>
            <p:nvSpPr>
              <p:cNvPr id="21539" name="Text Box 298"/>
              <p:cNvSpPr txBox="1">
                <a:spLocks noChangeArrowheads="1"/>
              </p:cNvSpPr>
              <p:nvPr/>
            </p:nvSpPr>
            <p:spPr bwMode="auto">
              <a:xfrm>
                <a:off x="452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0</a:t>
                </a:r>
              </a:p>
            </p:txBody>
          </p:sp>
        </p:grpSp>
      </p:grpSp>
      <p:sp>
        <p:nvSpPr>
          <p:cNvPr id="21514" name="Text Box 300"/>
          <p:cNvSpPr txBox="1">
            <a:spLocks noChangeArrowheads="1"/>
          </p:cNvSpPr>
          <p:nvPr/>
        </p:nvSpPr>
        <p:spPr bwMode="auto">
          <a:xfrm>
            <a:off x="1220788" y="26416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(frequencies)</a:t>
            </a:r>
          </a:p>
        </p:txBody>
      </p:sp>
      <p:sp>
        <p:nvSpPr>
          <p:cNvPr id="21515" name="Text Box 301"/>
          <p:cNvSpPr txBox="1">
            <a:spLocks noChangeArrowheads="1"/>
          </p:cNvSpPr>
          <p:nvPr/>
        </p:nvSpPr>
        <p:spPr bwMode="auto">
          <a:xfrm>
            <a:off x="5851525" y="1979613"/>
            <a:ext cx="203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(cumulative sums)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4ECA95A-BB85-4ABB-9470-0812FE0889E2}" type="slidenum">
              <a:rPr lang="en-US"/>
              <a:pPr/>
              <a:t>17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(cont.)</a:t>
            </a:r>
          </a:p>
        </p:txBody>
      </p:sp>
      <p:grpSp>
        <p:nvGrpSpPr>
          <p:cNvPr id="22532" name="Group 3"/>
          <p:cNvGrpSpPr>
            <a:grpSpLocks/>
          </p:cNvGrpSpPr>
          <p:nvPr/>
        </p:nvGrpSpPr>
        <p:grpSpPr bwMode="auto">
          <a:xfrm>
            <a:off x="152400" y="1219200"/>
            <a:ext cx="4114800" cy="685800"/>
            <a:chOff x="96" y="768"/>
            <a:chExt cx="2592" cy="432"/>
          </a:xfrm>
        </p:grpSpPr>
        <p:grpSp>
          <p:nvGrpSpPr>
            <p:cNvPr id="22729" name="Group 4"/>
            <p:cNvGrpSpPr>
              <a:grpSpLocks/>
            </p:cNvGrpSpPr>
            <p:nvPr/>
          </p:nvGrpSpPr>
          <p:grpSpPr bwMode="auto">
            <a:xfrm>
              <a:off x="384" y="768"/>
              <a:ext cx="2304" cy="432"/>
              <a:chOff x="528" y="1392"/>
              <a:chExt cx="2688" cy="480"/>
            </a:xfrm>
          </p:grpSpPr>
          <p:grpSp>
            <p:nvGrpSpPr>
              <p:cNvPr id="22731" name="Group 5"/>
              <p:cNvGrpSpPr>
                <a:grpSpLocks/>
              </p:cNvGrpSpPr>
              <p:nvPr/>
            </p:nvGrpSpPr>
            <p:grpSpPr bwMode="auto">
              <a:xfrm>
                <a:off x="528" y="1584"/>
                <a:ext cx="2688" cy="288"/>
                <a:chOff x="528" y="1440"/>
                <a:chExt cx="2688" cy="288"/>
              </a:xfrm>
            </p:grpSpPr>
            <p:sp>
              <p:nvSpPr>
                <p:cNvPr id="22740" name="Rectangle 6"/>
                <p:cNvSpPr>
                  <a:spLocks noChangeArrowheads="1"/>
                </p:cNvSpPr>
                <p:nvPr/>
              </p:nvSpPr>
              <p:spPr bwMode="auto">
                <a:xfrm>
                  <a:off x="2880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3</a:t>
                  </a:r>
                </a:p>
              </p:txBody>
            </p:sp>
            <p:sp>
              <p:nvSpPr>
                <p:cNvPr id="22741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0</a:t>
                  </a:r>
                </a:p>
              </p:txBody>
            </p:sp>
            <p:sp>
              <p:nvSpPr>
                <p:cNvPr id="22742" name="Rectangle 8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3</a:t>
                  </a:r>
                </a:p>
              </p:txBody>
            </p:sp>
            <p:sp>
              <p:nvSpPr>
                <p:cNvPr id="22743" name="Rectangle 9"/>
                <p:cNvSpPr>
                  <a:spLocks noChangeArrowheads="1"/>
                </p:cNvSpPr>
                <p:nvPr/>
              </p:nvSpPr>
              <p:spPr bwMode="auto">
                <a:xfrm>
                  <a:off x="1872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2</a:t>
                  </a:r>
                </a:p>
              </p:txBody>
            </p:sp>
            <p:sp>
              <p:nvSpPr>
                <p:cNvPr id="22744" name="Rectangle 10"/>
                <p:cNvSpPr>
                  <a:spLocks noChangeArrowheads="1"/>
                </p:cNvSpPr>
                <p:nvPr/>
              </p:nvSpPr>
              <p:spPr bwMode="auto">
                <a:xfrm>
                  <a:off x="1536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0</a:t>
                  </a:r>
                </a:p>
              </p:txBody>
            </p:sp>
            <p:sp>
              <p:nvSpPr>
                <p:cNvPr id="22745" name="Rectangle 11"/>
                <p:cNvSpPr>
                  <a:spLocks noChangeArrowheads="1"/>
                </p:cNvSpPr>
                <p:nvPr/>
              </p:nvSpPr>
              <p:spPr bwMode="auto">
                <a:xfrm>
                  <a:off x="1200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3</a:t>
                  </a:r>
                </a:p>
              </p:txBody>
            </p:sp>
            <p:sp>
              <p:nvSpPr>
                <p:cNvPr id="22746" name="Rectangle 12"/>
                <p:cNvSpPr>
                  <a:spLocks noChangeArrowheads="1"/>
                </p:cNvSpPr>
                <p:nvPr/>
              </p:nvSpPr>
              <p:spPr bwMode="auto">
                <a:xfrm>
                  <a:off x="864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5</a:t>
                  </a:r>
                </a:p>
              </p:txBody>
            </p:sp>
            <p:sp>
              <p:nvSpPr>
                <p:cNvPr id="22747" name="Rectangle 13"/>
                <p:cNvSpPr>
                  <a:spLocks noChangeArrowheads="1"/>
                </p:cNvSpPr>
                <p:nvPr/>
              </p:nvSpPr>
              <p:spPr bwMode="auto">
                <a:xfrm>
                  <a:off x="528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2</a:t>
                  </a:r>
                </a:p>
              </p:txBody>
            </p:sp>
            <p:sp>
              <p:nvSpPr>
                <p:cNvPr id="22748" name="Line 14"/>
                <p:cNvSpPr>
                  <a:spLocks noChangeShapeType="1"/>
                </p:cNvSpPr>
                <p:nvPr/>
              </p:nvSpPr>
              <p:spPr bwMode="auto">
                <a:xfrm>
                  <a:off x="528" y="1440"/>
                  <a:ext cx="2688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749" name="Line 15"/>
                <p:cNvSpPr>
                  <a:spLocks noChangeShapeType="1"/>
                </p:cNvSpPr>
                <p:nvPr/>
              </p:nvSpPr>
              <p:spPr bwMode="auto">
                <a:xfrm>
                  <a:off x="528" y="1728"/>
                  <a:ext cx="2688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750" name="Line 16"/>
                <p:cNvSpPr>
                  <a:spLocks noChangeShapeType="1"/>
                </p:cNvSpPr>
                <p:nvPr/>
              </p:nvSpPr>
              <p:spPr bwMode="auto">
                <a:xfrm>
                  <a:off x="528" y="1440"/>
                  <a:ext cx="0" cy="28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751" name="Line 17"/>
                <p:cNvSpPr>
                  <a:spLocks noChangeShapeType="1"/>
                </p:cNvSpPr>
                <p:nvPr/>
              </p:nvSpPr>
              <p:spPr bwMode="auto">
                <a:xfrm>
                  <a:off x="864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752" name="Line 18"/>
                <p:cNvSpPr>
                  <a:spLocks noChangeShapeType="1"/>
                </p:cNvSpPr>
                <p:nvPr/>
              </p:nvSpPr>
              <p:spPr bwMode="auto">
                <a:xfrm>
                  <a:off x="1200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753" name="Line 19"/>
                <p:cNvSpPr>
                  <a:spLocks noChangeShapeType="1"/>
                </p:cNvSpPr>
                <p:nvPr/>
              </p:nvSpPr>
              <p:spPr bwMode="auto">
                <a:xfrm>
                  <a:off x="1536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754" name="Line 20"/>
                <p:cNvSpPr>
                  <a:spLocks noChangeShapeType="1"/>
                </p:cNvSpPr>
                <p:nvPr/>
              </p:nvSpPr>
              <p:spPr bwMode="auto">
                <a:xfrm>
                  <a:off x="1872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755" name="Line 21"/>
                <p:cNvSpPr>
                  <a:spLocks noChangeShapeType="1"/>
                </p:cNvSpPr>
                <p:nvPr/>
              </p:nvSpPr>
              <p:spPr bwMode="auto">
                <a:xfrm>
                  <a:off x="2208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756" name="Line 22"/>
                <p:cNvSpPr>
                  <a:spLocks noChangeShapeType="1"/>
                </p:cNvSpPr>
                <p:nvPr/>
              </p:nvSpPr>
              <p:spPr bwMode="auto">
                <a:xfrm>
                  <a:off x="2544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757" name="Line 23"/>
                <p:cNvSpPr>
                  <a:spLocks noChangeShapeType="1"/>
                </p:cNvSpPr>
                <p:nvPr/>
              </p:nvSpPr>
              <p:spPr bwMode="auto">
                <a:xfrm>
                  <a:off x="2880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758" name="Line 24"/>
                <p:cNvSpPr>
                  <a:spLocks noChangeShapeType="1"/>
                </p:cNvSpPr>
                <p:nvPr/>
              </p:nvSpPr>
              <p:spPr bwMode="auto">
                <a:xfrm>
                  <a:off x="3216" y="1440"/>
                  <a:ext cx="0" cy="28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22732" name="Text Box 25"/>
              <p:cNvSpPr txBox="1">
                <a:spLocks noChangeArrowheads="1"/>
              </p:cNvSpPr>
              <p:nvPr/>
            </p:nvSpPr>
            <p:spPr bwMode="auto">
              <a:xfrm>
                <a:off x="624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1</a:t>
                </a:r>
              </a:p>
            </p:txBody>
          </p:sp>
          <p:sp>
            <p:nvSpPr>
              <p:cNvPr id="22733" name="Text Box 26"/>
              <p:cNvSpPr txBox="1">
                <a:spLocks noChangeArrowheads="1"/>
              </p:cNvSpPr>
              <p:nvPr/>
            </p:nvSpPr>
            <p:spPr bwMode="auto">
              <a:xfrm>
                <a:off x="960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2</a:t>
                </a:r>
              </a:p>
            </p:txBody>
          </p:sp>
          <p:sp>
            <p:nvSpPr>
              <p:cNvPr id="22734" name="Text Box 27"/>
              <p:cNvSpPr txBox="1">
                <a:spLocks noChangeArrowheads="1"/>
              </p:cNvSpPr>
              <p:nvPr/>
            </p:nvSpPr>
            <p:spPr bwMode="auto">
              <a:xfrm>
                <a:off x="1296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3</a:t>
                </a:r>
              </a:p>
            </p:txBody>
          </p:sp>
          <p:sp>
            <p:nvSpPr>
              <p:cNvPr id="22735" name="Text Box 28"/>
              <p:cNvSpPr txBox="1">
                <a:spLocks noChangeArrowheads="1"/>
              </p:cNvSpPr>
              <p:nvPr/>
            </p:nvSpPr>
            <p:spPr bwMode="auto">
              <a:xfrm>
                <a:off x="1632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4</a:t>
                </a:r>
              </a:p>
            </p:txBody>
          </p:sp>
          <p:sp>
            <p:nvSpPr>
              <p:cNvPr id="22736" name="Text Box 29"/>
              <p:cNvSpPr txBox="1">
                <a:spLocks noChangeArrowheads="1"/>
              </p:cNvSpPr>
              <p:nvPr/>
            </p:nvSpPr>
            <p:spPr bwMode="auto">
              <a:xfrm>
                <a:off x="1968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5</a:t>
                </a:r>
              </a:p>
            </p:txBody>
          </p:sp>
          <p:sp>
            <p:nvSpPr>
              <p:cNvPr id="22737" name="Text Box 30"/>
              <p:cNvSpPr txBox="1">
                <a:spLocks noChangeArrowheads="1"/>
              </p:cNvSpPr>
              <p:nvPr/>
            </p:nvSpPr>
            <p:spPr bwMode="auto">
              <a:xfrm>
                <a:off x="2304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6</a:t>
                </a:r>
              </a:p>
            </p:txBody>
          </p:sp>
          <p:sp>
            <p:nvSpPr>
              <p:cNvPr id="22738" name="Text Box 31"/>
              <p:cNvSpPr txBox="1">
                <a:spLocks noChangeArrowheads="1"/>
              </p:cNvSpPr>
              <p:nvPr/>
            </p:nvSpPr>
            <p:spPr bwMode="auto">
              <a:xfrm>
                <a:off x="2640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7</a:t>
                </a:r>
              </a:p>
            </p:txBody>
          </p:sp>
          <p:sp>
            <p:nvSpPr>
              <p:cNvPr id="22739" name="Text Box 32"/>
              <p:cNvSpPr txBox="1">
                <a:spLocks noChangeArrowheads="1"/>
              </p:cNvSpPr>
              <p:nvPr/>
            </p:nvSpPr>
            <p:spPr bwMode="auto">
              <a:xfrm>
                <a:off x="2976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8</a:t>
                </a:r>
              </a:p>
            </p:txBody>
          </p:sp>
        </p:grpSp>
        <p:sp>
          <p:nvSpPr>
            <p:cNvPr id="22730" name="Text Box 33"/>
            <p:cNvSpPr txBox="1">
              <a:spLocks noChangeArrowheads="1"/>
            </p:cNvSpPr>
            <p:nvPr/>
          </p:nvSpPr>
          <p:spPr bwMode="auto">
            <a:xfrm>
              <a:off x="96" y="91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52400" y="2667000"/>
            <a:ext cx="4114800" cy="1371600"/>
            <a:chOff x="96" y="3072"/>
            <a:chExt cx="2592" cy="864"/>
          </a:xfrm>
        </p:grpSpPr>
        <p:grpSp>
          <p:nvGrpSpPr>
            <p:cNvPr id="22675" name="Group 35"/>
            <p:cNvGrpSpPr>
              <a:grpSpLocks/>
            </p:cNvGrpSpPr>
            <p:nvPr/>
          </p:nvGrpSpPr>
          <p:grpSpPr bwMode="auto">
            <a:xfrm>
              <a:off x="96" y="3072"/>
              <a:ext cx="2592" cy="432"/>
              <a:chOff x="96" y="2640"/>
              <a:chExt cx="2592" cy="432"/>
            </a:xfrm>
          </p:grpSpPr>
          <p:grpSp>
            <p:nvGrpSpPr>
              <p:cNvPr id="22699" name="Group 36"/>
              <p:cNvGrpSpPr>
                <a:grpSpLocks/>
              </p:cNvGrpSpPr>
              <p:nvPr/>
            </p:nvGrpSpPr>
            <p:grpSpPr bwMode="auto">
              <a:xfrm>
                <a:off x="384" y="2640"/>
                <a:ext cx="2304" cy="432"/>
                <a:chOff x="528" y="1392"/>
                <a:chExt cx="2688" cy="480"/>
              </a:xfrm>
            </p:grpSpPr>
            <p:grpSp>
              <p:nvGrpSpPr>
                <p:cNvPr id="22701" name="Group 37"/>
                <p:cNvGrpSpPr>
                  <a:grpSpLocks/>
                </p:cNvGrpSpPr>
                <p:nvPr/>
              </p:nvGrpSpPr>
              <p:grpSpPr bwMode="auto">
                <a:xfrm>
                  <a:off x="528" y="1584"/>
                  <a:ext cx="2688" cy="288"/>
                  <a:chOff x="528" y="1440"/>
                  <a:chExt cx="2688" cy="288"/>
                </a:xfrm>
              </p:grpSpPr>
              <p:sp>
                <p:nvSpPr>
                  <p:cNvPr id="2271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440"/>
                    <a:ext cx="336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endParaRPr lang="en-US" sz="2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271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2712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2713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440"/>
                    <a:ext cx="336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endParaRPr lang="en-US" sz="2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2714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22715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440"/>
                    <a:ext cx="336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endParaRPr lang="en-US" sz="2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2716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2717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2718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440"/>
                    <a:ext cx="2688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719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728"/>
                    <a:ext cx="2688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720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440"/>
                    <a:ext cx="0" cy="28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72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722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72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72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72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72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72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72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440"/>
                    <a:ext cx="0" cy="28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702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624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1</a:t>
                  </a:r>
                </a:p>
              </p:txBody>
            </p:sp>
            <p:sp>
              <p:nvSpPr>
                <p:cNvPr id="22703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960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2</a:t>
                  </a:r>
                </a:p>
              </p:txBody>
            </p:sp>
            <p:sp>
              <p:nvSpPr>
                <p:cNvPr id="2270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296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3</a:t>
                  </a:r>
                </a:p>
              </p:txBody>
            </p:sp>
            <p:sp>
              <p:nvSpPr>
                <p:cNvPr id="22705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632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4</a:t>
                  </a:r>
                </a:p>
              </p:txBody>
            </p:sp>
            <p:sp>
              <p:nvSpPr>
                <p:cNvPr id="2270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968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5</a:t>
                  </a:r>
                </a:p>
              </p:txBody>
            </p:sp>
            <p:sp>
              <p:nvSpPr>
                <p:cNvPr id="2270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304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6</a:t>
                  </a:r>
                </a:p>
              </p:txBody>
            </p:sp>
            <p:sp>
              <p:nvSpPr>
                <p:cNvPr id="22708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640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7</a:t>
                  </a:r>
                </a:p>
              </p:txBody>
            </p:sp>
            <p:sp>
              <p:nvSpPr>
                <p:cNvPr id="2270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976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8</a:t>
                  </a:r>
                </a:p>
              </p:txBody>
            </p:sp>
          </p:grpSp>
          <p:sp>
            <p:nvSpPr>
              <p:cNvPr id="22700" name="Text Box 65"/>
              <p:cNvSpPr txBox="1">
                <a:spLocks noChangeArrowheads="1"/>
              </p:cNvSpPr>
              <p:nvPr/>
            </p:nvSpPr>
            <p:spPr bwMode="auto">
              <a:xfrm>
                <a:off x="96" y="278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B</a:t>
                </a:r>
              </a:p>
            </p:txBody>
          </p:sp>
        </p:grpSp>
        <p:grpSp>
          <p:nvGrpSpPr>
            <p:cNvPr id="22676" name="Group 66"/>
            <p:cNvGrpSpPr>
              <a:grpSpLocks/>
            </p:cNvGrpSpPr>
            <p:nvPr/>
          </p:nvGrpSpPr>
          <p:grpSpPr bwMode="auto">
            <a:xfrm>
              <a:off x="96" y="3504"/>
              <a:ext cx="2016" cy="432"/>
              <a:chOff x="96" y="1200"/>
              <a:chExt cx="2016" cy="432"/>
            </a:xfrm>
          </p:grpSpPr>
          <p:sp>
            <p:nvSpPr>
              <p:cNvPr id="22677" name="Rectangle 67"/>
              <p:cNvSpPr>
                <a:spLocks noChangeArrowheads="1"/>
              </p:cNvSpPr>
              <p:nvPr/>
            </p:nvSpPr>
            <p:spPr bwMode="auto">
              <a:xfrm>
                <a:off x="1536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7</a:t>
                </a:r>
              </a:p>
            </p:txBody>
          </p:sp>
          <p:sp>
            <p:nvSpPr>
              <p:cNvPr id="22678" name="Rectangle 68"/>
              <p:cNvSpPr>
                <a:spLocks noChangeArrowheads="1"/>
              </p:cNvSpPr>
              <p:nvPr/>
            </p:nvSpPr>
            <p:spPr bwMode="auto">
              <a:xfrm>
                <a:off x="1248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5</a:t>
                </a:r>
              </a:p>
            </p:txBody>
          </p:sp>
          <p:sp>
            <p:nvSpPr>
              <p:cNvPr id="22679" name="Rectangle 69"/>
              <p:cNvSpPr>
                <a:spLocks noChangeArrowheads="1"/>
              </p:cNvSpPr>
              <p:nvPr/>
            </p:nvSpPr>
            <p:spPr bwMode="auto">
              <a:xfrm>
                <a:off x="960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sp>
            <p:nvSpPr>
              <p:cNvPr id="22680" name="Rectangle 70"/>
              <p:cNvSpPr>
                <a:spLocks noChangeArrowheads="1"/>
              </p:cNvSpPr>
              <p:nvPr/>
            </p:nvSpPr>
            <p:spPr bwMode="auto">
              <a:xfrm>
                <a:off x="672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22681" name="Rectangle 71"/>
              <p:cNvSpPr>
                <a:spLocks noChangeArrowheads="1"/>
              </p:cNvSpPr>
              <p:nvPr/>
            </p:nvSpPr>
            <p:spPr bwMode="auto">
              <a:xfrm>
                <a:off x="384" y="1373"/>
                <a:ext cx="288" cy="259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22682" name="Line 72"/>
              <p:cNvSpPr>
                <a:spLocks noChangeShapeType="1"/>
              </p:cNvSpPr>
              <p:nvPr/>
            </p:nvSpPr>
            <p:spPr bwMode="auto">
              <a:xfrm>
                <a:off x="385" y="1373"/>
                <a:ext cx="17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83" name="Line 73"/>
              <p:cNvSpPr>
                <a:spLocks noChangeShapeType="1"/>
              </p:cNvSpPr>
              <p:nvPr/>
            </p:nvSpPr>
            <p:spPr bwMode="auto">
              <a:xfrm>
                <a:off x="384" y="1632"/>
                <a:ext cx="17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84" name="Line 74"/>
              <p:cNvSpPr>
                <a:spLocks noChangeShapeType="1"/>
              </p:cNvSpPr>
              <p:nvPr/>
            </p:nvSpPr>
            <p:spPr bwMode="auto">
              <a:xfrm>
                <a:off x="384" y="1373"/>
                <a:ext cx="0" cy="2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85" name="Line 75"/>
              <p:cNvSpPr>
                <a:spLocks noChangeShapeType="1"/>
              </p:cNvSpPr>
              <p:nvPr/>
            </p:nvSpPr>
            <p:spPr bwMode="auto">
              <a:xfrm>
                <a:off x="672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86" name="Line 76"/>
              <p:cNvSpPr>
                <a:spLocks noChangeShapeType="1"/>
              </p:cNvSpPr>
              <p:nvPr/>
            </p:nvSpPr>
            <p:spPr bwMode="auto">
              <a:xfrm>
                <a:off x="960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87" name="Line 77"/>
              <p:cNvSpPr>
                <a:spLocks noChangeShapeType="1"/>
              </p:cNvSpPr>
              <p:nvPr/>
            </p:nvSpPr>
            <p:spPr bwMode="auto">
              <a:xfrm>
                <a:off x="1248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88" name="Line 78"/>
              <p:cNvSpPr>
                <a:spLocks noChangeShapeType="1"/>
              </p:cNvSpPr>
              <p:nvPr/>
            </p:nvSpPr>
            <p:spPr bwMode="auto">
              <a:xfrm>
                <a:off x="1536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89" name="Line 79"/>
              <p:cNvSpPr>
                <a:spLocks noChangeShapeType="1"/>
              </p:cNvSpPr>
              <p:nvPr/>
            </p:nvSpPr>
            <p:spPr bwMode="auto">
              <a:xfrm>
                <a:off x="1824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90" name="Line 80"/>
              <p:cNvSpPr>
                <a:spLocks noChangeShapeType="1"/>
              </p:cNvSpPr>
              <p:nvPr/>
            </p:nvSpPr>
            <p:spPr bwMode="auto">
              <a:xfrm>
                <a:off x="2112" y="1373"/>
                <a:ext cx="0" cy="2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91" name="Text Box 81"/>
              <p:cNvSpPr txBox="1">
                <a:spLocks noChangeArrowheads="1"/>
              </p:cNvSpPr>
              <p:nvPr/>
            </p:nvSpPr>
            <p:spPr bwMode="auto">
              <a:xfrm>
                <a:off x="740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1</a:t>
                </a:r>
              </a:p>
            </p:txBody>
          </p:sp>
          <p:sp>
            <p:nvSpPr>
              <p:cNvPr id="22692" name="Text Box 82"/>
              <p:cNvSpPr txBox="1">
                <a:spLocks noChangeArrowheads="1"/>
              </p:cNvSpPr>
              <p:nvPr/>
            </p:nvSpPr>
            <p:spPr bwMode="auto">
              <a:xfrm>
                <a:off x="1028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2</a:t>
                </a:r>
              </a:p>
            </p:txBody>
          </p:sp>
          <p:sp>
            <p:nvSpPr>
              <p:cNvPr id="22693" name="Text Box 83"/>
              <p:cNvSpPr txBox="1">
                <a:spLocks noChangeArrowheads="1"/>
              </p:cNvSpPr>
              <p:nvPr/>
            </p:nvSpPr>
            <p:spPr bwMode="auto">
              <a:xfrm>
                <a:off x="1316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3</a:t>
                </a:r>
              </a:p>
            </p:txBody>
          </p:sp>
          <p:sp>
            <p:nvSpPr>
              <p:cNvPr id="22694" name="Text Box 84"/>
              <p:cNvSpPr txBox="1">
                <a:spLocks noChangeArrowheads="1"/>
              </p:cNvSpPr>
              <p:nvPr/>
            </p:nvSpPr>
            <p:spPr bwMode="auto">
              <a:xfrm>
                <a:off x="1604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4</a:t>
                </a:r>
              </a:p>
            </p:txBody>
          </p:sp>
          <p:sp>
            <p:nvSpPr>
              <p:cNvPr id="22695" name="Text Box 85"/>
              <p:cNvSpPr txBox="1">
                <a:spLocks noChangeArrowheads="1"/>
              </p:cNvSpPr>
              <p:nvPr/>
            </p:nvSpPr>
            <p:spPr bwMode="auto">
              <a:xfrm>
                <a:off x="1892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5</a:t>
                </a:r>
              </a:p>
            </p:txBody>
          </p:sp>
          <p:sp>
            <p:nvSpPr>
              <p:cNvPr id="22696" name="Text Box 86"/>
              <p:cNvSpPr txBox="1">
                <a:spLocks noChangeArrowheads="1"/>
              </p:cNvSpPr>
              <p:nvPr/>
            </p:nvSpPr>
            <p:spPr bwMode="auto">
              <a:xfrm>
                <a:off x="96" y="1344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C</a:t>
                </a:r>
              </a:p>
            </p:txBody>
          </p:sp>
          <p:sp>
            <p:nvSpPr>
              <p:cNvPr id="22697" name="Rectangle 87"/>
              <p:cNvSpPr>
                <a:spLocks noChangeArrowheads="1"/>
              </p:cNvSpPr>
              <p:nvPr/>
            </p:nvSpPr>
            <p:spPr bwMode="auto">
              <a:xfrm>
                <a:off x="1824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8</a:t>
                </a:r>
              </a:p>
            </p:txBody>
          </p:sp>
          <p:sp>
            <p:nvSpPr>
              <p:cNvPr id="22698" name="Text Box 88"/>
              <p:cNvSpPr txBox="1">
                <a:spLocks noChangeArrowheads="1"/>
              </p:cNvSpPr>
              <p:nvPr/>
            </p:nvSpPr>
            <p:spPr bwMode="auto">
              <a:xfrm>
                <a:off x="452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0</a:t>
                </a:r>
              </a:p>
            </p:txBody>
          </p:sp>
        </p:grpSp>
      </p:grpSp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724400" y="2667000"/>
            <a:ext cx="4114800" cy="1371600"/>
            <a:chOff x="96" y="3072"/>
            <a:chExt cx="2592" cy="864"/>
          </a:xfrm>
        </p:grpSpPr>
        <p:grpSp>
          <p:nvGrpSpPr>
            <p:cNvPr id="22621" name="Group 90"/>
            <p:cNvGrpSpPr>
              <a:grpSpLocks/>
            </p:cNvGrpSpPr>
            <p:nvPr/>
          </p:nvGrpSpPr>
          <p:grpSpPr bwMode="auto">
            <a:xfrm>
              <a:off x="96" y="3072"/>
              <a:ext cx="2592" cy="432"/>
              <a:chOff x="96" y="2640"/>
              <a:chExt cx="2592" cy="432"/>
            </a:xfrm>
          </p:grpSpPr>
          <p:grpSp>
            <p:nvGrpSpPr>
              <p:cNvPr id="22645" name="Group 91"/>
              <p:cNvGrpSpPr>
                <a:grpSpLocks/>
              </p:cNvGrpSpPr>
              <p:nvPr/>
            </p:nvGrpSpPr>
            <p:grpSpPr bwMode="auto">
              <a:xfrm>
                <a:off x="384" y="2640"/>
                <a:ext cx="2304" cy="432"/>
                <a:chOff x="528" y="1392"/>
                <a:chExt cx="2688" cy="480"/>
              </a:xfrm>
            </p:grpSpPr>
            <p:grpSp>
              <p:nvGrpSpPr>
                <p:cNvPr id="22647" name="Group 92"/>
                <p:cNvGrpSpPr>
                  <a:grpSpLocks/>
                </p:cNvGrpSpPr>
                <p:nvPr/>
              </p:nvGrpSpPr>
              <p:grpSpPr bwMode="auto">
                <a:xfrm>
                  <a:off x="528" y="1584"/>
                  <a:ext cx="2688" cy="288"/>
                  <a:chOff x="528" y="1440"/>
                  <a:chExt cx="2688" cy="288"/>
                </a:xfrm>
              </p:grpSpPr>
              <p:sp>
                <p:nvSpPr>
                  <p:cNvPr id="2265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22657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2658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2659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2660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22661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440"/>
                    <a:ext cx="336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endParaRPr lang="en-US" sz="2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2662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2663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2664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440"/>
                    <a:ext cx="2688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65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728"/>
                    <a:ext cx="2688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66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440"/>
                    <a:ext cx="0" cy="28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67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68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69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70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71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72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73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74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440"/>
                    <a:ext cx="0" cy="28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48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624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1</a:t>
                  </a:r>
                </a:p>
              </p:txBody>
            </p:sp>
            <p:sp>
              <p:nvSpPr>
                <p:cNvPr id="22649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960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2</a:t>
                  </a:r>
                </a:p>
              </p:txBody>
            </p:sp>
            <p:sp>
              <p:nvSpPr>
                <p:cNvPr id="22650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1296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3</a:t>
                  </a:r>
                </a:p>
              </p:txBody>
            </p:sp>
            <p:sp>
              <p:nvSpPr>
                <p:cNvPr id="22651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1632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4</a:t>
                  </a:r>
                </a:p>
              </p:txBody>
            </p:sp>
            <p:sp>
              <p:nvSpPr>
                <p:cNvPr id="22652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1968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5</a:t>
                  </a:r>
                </a:p>
              </p:txBody>
            </p:sp>
            <p:sp>
              <p:nvSpPr>
                <p:cNvPr id="22653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2304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6</a:t>
                  </a:r>
                </a:p>
              </p:txBody>
            </p:sp>
            <p:sp>
              <p:nvSpPr>
                <p:cNvPr id="22654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2640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7</a:t>
                  </a:r>
                </a:p>
              </p:txBody>
            </p:sp>
            <p:sp>
              <p:nvSpPr>
                <p:cNvPr id="22655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2976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8</a:t>
                  </a:r>
                </a:p>
              </p:txBody>
            </p:sp>
          </p:grpSp>
          <p:sp>
            <p:nvSpPr>
              <p:cNvPr id="22646" name="Text Box 120"/>
              <p:cNvSpPr txBox="1">
                <a:spLocks noChangeArrowheads="1"/>
              </p:cNvSpPr>
              <p:nvPr/>
            </p:nvSpPr>
            <p:spPr bwMode="auto">
              <a:xfrm>
                <a:off x="96" y="278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B</a:t>
                </a:r>
              </a:p>
            </p:txBody>
          </p:sp>
        </p:grpSp>
        <p:grpSp>
          <p:nvGrpSpPr>
            <p:cNvPr id="22622" name="Group 121"/>
            <p:cNvGrpSpPr>
              <a:grpSpLocks/>
            </p:cNvGrpSpPr>
            <p:nvPr/>
          </p:nvGrpSpPr>
          <p:grpSpPr bwMode="auto">
            <a:xfrm>
              <a:off x="96" y="3504"/>
              <a:ext cx="2016" cy="432"/>
              <a:chOff x="96" y="1200"/>
              <a:chExt cx="2016" cy="432"/>
            </a:xfrm>
          </p:grpSpPr>
          <p:sp>
            <p:nvSpPr>
              <p:cNvPr id="22623" name="Rectangle 122"/>
              <p:cNvSpPr>
                <a:spLocks noChangeArrowheads="1"/>
              </p:cNvSpPr>
              <p:nvPr/>
            </p:nvSpPr>
            <p:spPr bwMode="auto">
              <a:xfrm>
                <a:off x="1536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7</a:t>
                </a:r>
              </a:p>
            </p:txBody>
          </p:sp>
          <p:sp>
            <p:nvSpPr>
              <p:cNvPr id="22624" name="Rectangle 123"/>
              <p:cNvSpPr>
                <a:spLocks noChangeArrowheads="1"/>
              </p:cNvSpPr>
              <p:nvPr/>
            </p:nvSpPr>
            <p:spPr bwMode="auto">
              <a:xfrm>
                <a:off x="1248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4</a:t>
                </a:r>
              </a:p>
            </p:txBody>
          </p:sp>
          <p:sp>
            <p:nvSpPr>
              <p:cNvPr id="22625" name="Rectangle 124"/>
              <p:cNvSpPr>
                <a:spLocks noChangeArrowheads="1"/>
              </p:cNvSpPr>
              <p:nvPr/>
            </p:nvSpPr>
            <p:spPr bwMode="auto">
              <a:xfrm>
                <a:off x="960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sp>
            <p:nvSpPr>
              <p:cNvPr id="22626" name="Rectangle 125"/>
              <p:cNvSpPr>
                <a:spLocks noChangeArrowheads="1"/>
              </p:cNvSpPr>
              <p:nvPr/>
            </p:nvSpPr>
            <p:spPr bwMode="auto">
              <a:xfrm>
                <a:off x="672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22627" name="Rectangle 126"/>
              <p:cNvSpPr>
                <a:spLocks noChangeArrowheads="1"/>
              </p:cNvSpPr>
              <p:nvPr/>
            </p:nvSpPr>
            <p:spPr bwMode="auto">
              <a:xfrm>
                <a:off x="384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22628" name="Line 127"/>
              <p:cNvSpPr>
                <a:spLocks noChangeShapeType="1"/>
              </p:cNvSpPr>
              <p:nvPr/>
            </p:nvSpPr>
            <p:spPr bwMode="auto">
              <a:xfrm>
                <a:off x="385" y="1373"/>
                <a:ext cx="17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29" name="Line 128"/>
              <p:cNvSpPr>
                <a:spLocks noChangeShapeType="1"/>
              </p:cNvSpPr>
              <p:nvPr/>
            </p:nvSpPr>
            <p:spPr bwMode="auto">
              <a:xfrm>
                <a:off x="384" y="1632"/>
                <a:ext cx="17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30" name="Line 129"/>
              <p:cNvSpPr>
                <a:spLocks noChangeShapeType="1"/>
              </p:cNvSpPr>
              <p:nvPr/>
            </p:nvSpPr>
            <p:spPr bwMode="auto">
              <a:xfrm>
                <a:off x="384" y="1373"/>
                <a:ext cx="0" cy="2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31" name="Line 130"/>
              <p:cNvSpPr>
                <a:spLocks noChangeShapeType="1"/>
              </p:cNvSpPr>
              <p:nvPr/>
            </p:nvSpPr>
            <p:spPr bwMode="auto">
              <a:xfrm>
                <a:off x="672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32" name="Line 131"/>
              <p:cNvSpPr>
                <a:spLocks noChangeShapeType="1"/>
              </p:cNvSpPr>
              <p:nvPr/>
            </p:nvSpPr>
            <p:spPr bwMode="auto">
              <a:xfrm>
                <a:off x="960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33" name="Line 132"/>
              <p:cNvSpPr>
                <a:spLocks noChangeShapeType="1"/>
              </p:cNvSpPr>
              <p:nvPr/>
            </p:nvSpPr>
            <p:spPr bwMode="auto">
              <a:xfrm>
                <a:off x="1248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34" name="Line 133"/>
              <p:cNvSpPr>
                <a:spLocks noChangeShapeType="1"/>
              </p:cNvSpPr>
              <p:nvPr/>
            </p:nvSpPr>
            <p:spPr bwMode="auto">
              <a:xfrm>
                <a:off x="1536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35" name="Line 134"/>
              <p:cNvSpPr>
                <a:spLocks noChangeShapeType="1"/>
              </p:cNvSpPr>
              <p:nvPr/>
            </p:nvSpPr>
            <p:spPr bwMode="auto">
              <a:xfrm>
                <a:off x="1824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36" name="Line 135"/>
              <p:cNvSpPr>
                <a:spLocks noChangeShapeType="1"/>
              </p:cNvSpPr>
              <p:nvPr/>
            </p:nvSpPr>
            <p:spPr bwMode="auto">
              <a:xfrm>
                <a:off x="2112" y="1373"/>
                <a:ext cx="0" cy="2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637" name="Text Box 136"/>
              <p:cNvSpPr txBox="1">
                <a:spLocks noChangeArrowheads="1"/>
              </p:cNvSpPr>
              <p:nvPr/>
            </p:nvSpPr>
            <p:spPr bwMode="auto">
              <a:xfrm>
                <a:off x="740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1</a:t>
                </a:r>
              </a:p>
            </p:txBody>
          </p:sp>
          <p:sp>
            <p:nvSpPr>
              <p:cNvPr id="22638" name="Text Box 137"/>
              <p:cNvSpPr txBox="1">
                <a:spLocks noChangeArrowheads="1"/>
              </p:cNvSpPr>
              <p:nvPr/>
            </p:nvSpPr>
            <p:spPr bwMode="auto">
              <a:xfrm>
                <a:off x="1028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2</a:t>
                </a:r>
              </a:p>
            </p:txBody>
          </p:sp>
          <p:sp>
            <p:nvSpPr>
              <p:cNvPr id="22639" name="Text Box 138"/>
              <p:cNvSpPr txBox="1">
                <a:spLocks noChangeArrowheads="1"/>
              </p:cNvSpPr>
              <p:nvPr/>
            </p:nvSpPr>
            <p:spPr bwMode="auto">
              <a:xfrm>
                <a:off x="1316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3</a:t>
                </a:r>
              </a:p>
            </p:txBody>
          </p:sp>
          <p:sp>
            <p:nvSpPr>
              <p:cNvPr id="22640" name="Text Box 139"/>
              <p:cNvSpPr txBox="1">
                <a:spLocks noChangeArrowheads="1"/>
              </p:cNvSpPr>
              <p:nvPr/>
            </p:nvSpPr>
            <p:spPr bwMode="auto">
              <a:xfrm>
                <a:off x="1604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4</a:t>
                </a:r>
              </a:p>
            </p:txBody>
          </p:sp>
          <p:sp>
            <p:nvSpPr>
              <p:cNvPr id="22641" name="Text Box 140"/>
              <p:cNvSpPr txBox="1">
                <a:spLocks noChangeArrowheads="1"/>
              </p:cNvSpPr>
              <p:nvPr/>
            </p:nvSpPr>
            <p:spPr bwMode="auto">
              <a:xfrm>
                <a:off x="1892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5</a:t>
                </a:r>
              </a:p>
            </p:txBody>
          </p:sp>
          <p:sp>
            <p:nvSpPr>
              <p:cNvPr id="22642" name="Text Box 141"/>
              <p:cNvSpPr txBox="1">
                <a:spLocks noChangeArrowheads="1"/>
              </p:cNvSpPr>
              <p:nvPr/>
            </p:nvSpPr>
            <p:spPr bwMode="auto">
              <a:xfrm>
                <a:off x="96" y="1344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C</a:t>
                </a:r>
              </a:p>
            </p:txBody>
          </p:sp>
          <p:sp>
            <p:nvSpPr>
              <p:cNvPr id="22643" name="Rectangle 142"/>
              <p:cNvSpPr>
                <a:spLocks noChangeArrowheads="1"/>
              </p:cNvSpPr>
              <p:nvPr/>
            </p:nvSpPr>
            <p:spPr bwMode="auto">
              <a:xfrm>
                <a:off x="1824" y="1373"/>
                <a:ext cx="288" cy="259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7</a:t>
                </a:r>
              </a:p>
            </p:txBody>
          </p:sp>
          <p:sp>
            <p:nvSpPr>
              <p:cNvPr id="22644" name="Text Box 143"/>
              <p:cNvSpPr txBox="1">
                <a:spLocks noChangeArrowheads="1"/>
              </p:cNvSpPr>
              <p:nvPr/>
            </p:nvSpPr>
            <p:spPr bwMode="auto">
              <a:xfrm>
                <a:off x="452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0</a:t>
                </a:r>
              </a:p>
            </p:txBody>
          </p:sp>
        </p:grpSp>
      </p:grpSp>
      <p:grpSp>
        <p:nvGrpSpPr>
          <p:cNvPr id="15" name="Group 144"/>
          <p:cNvGrpSpPr>
            <a:grpSpLocks/>
          </p:cNvGrpSpPr>
          <p:nvPr/>
        </p:nvGrpSpPr>
        <p:grpSpPr bwMode="auto">
          <a:xfrm>
            <a:off x="152400" y="4641850"/>
            <a:ext cx="4114800" cy="1371600"/>
            <a:chOff x="96" y="3072"/>
            <a:chExt cx="2592" cy="864"/>
          </a:xfrm>
        </p:grpSpPr>
        <p:grpSp>
          <p:nvGrpSpPr>
            <p:cNvPr id="22567" name="Group 145"/>
            <p:cNvGrpSpPr>
              <a:grpSpLocks/>
            </p:cNvGrpSpPr>
            <p:nvPr/>
          </p:nvGrpSpPr>
          <p:grpSpPr bwMode="auto">
            <a:xfrm>
              <a:off x="96" y="3072"/>
              <a:ext cx="2592" cy="432"/>
              <a:chOff x="96" y="2640"/>
              <a:chExt cx="2592" cy="432"/>
            </a:xfrm>
          </p:grpSpPr>
          <p:grpSp>
            <p:nvGrpSpPr>
              <p:cNvPr id="22591" name="Group 146"/>
              <p:cNvGrpSpPr>
                <a:grpSpLocks/>
              </p:cNvGrpSpPr>
              <p:nvPr/>
            </p:nvGrpSpPr>
            <p:grpSpPr bwMode="auto">
              <a:xfrm>
                <a:off x="384" y="2640"/>
                <a:ext cx="2304" cy="432"/>
                <a:chOff x="528" y="1392"/>
                <a:chExt cx="2688" cy="480"/>
              </a:xfrm>
            </p:grpSpPr>
            <p:grpSp>
              <p:nvGrpSpPr>
                <p:cNvPr id="22593" name="Group 147"/>
                <p:cNvGrpSpPr>
                  <a:grpSpLocks/>
                </p:cNvGrpSpPr>
                <p:nvPr/>
              </p:nvGrpSpPr>
              <p:grpSpPr bwMode="auto">
                <a:xfrm>
                  <a:off x="528" y="1584"/>
                  <a:ext cx="2688" cy="288"/>
                  <a:chOff x="528" y="1440"/>
                  <a:chExt cx="2688" cy="288"/>
                </a:xfrm>
              </p:grpSpPr>
              <p:sp>
                <p:nvSpPr>
                  <p:cNvPr id="22602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440"/>
                    <a:ext cx="336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endParaRPr lang="en-US" sz="2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2603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2604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2605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2606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22607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440"/>
                    <a:ext cx="336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endParaRPr lang="en-US" sz="2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2608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2609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144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n-US" sz="2400">
                        <a:solidFill>
                          <a:schemeClr val="accent2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2610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440"/>
                    <a:ext cx="2688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11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728"/>
                    <a:ext cx="2688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12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440"/>
                    <a:ext cx="0" cy="28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13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14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15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16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17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18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19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4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2620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440"/>
                    <a:ext cx="0" cy="28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594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624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1</a:t>
                  </a:r>
                </a:p>
              </p:txBody>
            </p:sp>
            <p:sp>
              <p:nvSpPr>
                <p:cNvPr id="22595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960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2</a:t>
                  </a:r>
                </a:p>
              </p:txBody>
            </p:sp>
            <p:sp>
              <p:nvSpPr>
                <p:cNvPr id="22596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1296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3</a:t>
                  </a:r>
                </a:p>
              </p:txBody>
            </p:sp>
            <p:sp>
              <p:nvSpPr>
                <p:cNvPr id="22597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1632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4</a:t>
                  </a:r>
                </a:p>
              </p:txBody>
            </p:sp>
            <p:sp>
              <p:nvSpPr>
                <p:cNvPr id="22598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1968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5</a:t>
                  </a:r>
                </a:p>
              </p:txBody>
            </p:sp>
            <p:sp>
              <p:nvSpPr>
                <p:cNvPr id="22599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2304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6</a:t>
                  </a:r>
                </a:p>
              </p:txBody>
            </p:sp>
            <p:sp>
              <p:nvSpPr>
                <p:cNvPr id="22600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2640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7</a:t>
                  </a:r>
                </a:p>
              </p:txBody>
            </p:sp>
            <p:sp>
              <p:nvSpPr>
                <p:cNvPr id="22601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2976" y="1392"/>
                  <a:ext cx="144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8</a:t>
                  </a:r>
                </a:p>
              </p:txBody>
            </p:sp>
          </p:grpSp>
          <p:sp>
            <p:nvSpPr>
              <p:cNvPr id="22592" name="Text Box 175"/>
              <p:cNvSpPr txBox="1">
                <a:spLocks noChangeArrowheads="1"/>
              </p:cNvSpPr>
              <p:nvPr/>
            </p:nvSpPr>
            <p:spPr bwMode="auto">
              <a:xfrm>
                <a:off x="96" y="278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B</a:t>
                </a:r>
              </a:p>
            </p:txBody>
          </p:sp>
        </p:grpSp>
        <p:grpSp>
          <p:nvGrpSpPr>
            <p:cNvPr id="22568" name="Group 176"/>
            <p:cNvGrpSpPr>
              <a:grpSpLocks/>
            </p:cNvGrpSpPr>
            <p:nvPr/>
          </p:nvGrpSpPr>
          <p:grpSpPr bwMode="auto">
            <a:xfrm>
              <a:off x="96" y="3504"/>
              <a:ext cx="2016" cy="432"/>
              <a:chOff x="96" y="1200"/>
              <a:chExt cx="2016" cy="432"/>
            </a:xfrm>
          </p:grpSpPr>
          <p:sp>
            <p:nvSpPr>
              <p:cNvPr id="22569" name="Rectangle 177"/>
              <p:cNvSpPr>
                <a:spLocks noChangeArrowheads="1"/>
              </p:cNvSpPr>
              <p:nvPr/>
            </p:nvSpPr>
            <p:spPr bwMode="auto">
              <a:xfrm>
                <a:off x="1536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7</a:t>
                </a:r>
              </a:p>
            </p:txBody>
          </p:sp>
          <p:sp>
            <p:nvSpPr>
              <p:cNvPr id="22570" name="Rectangle 178"/>
              <p:cNvSpPr>
                <a:spLocks noChangeArrowheads="1"/>
              </p:cNvSpPr>
              <p:nvPr/>
            </p:nvSpPr>
            <p:spPr bwMode="auto">
              <a:xfrm>
                <a:off x="1248" y="1373"/>
                <a:ext cx="288" cy="259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4</a:t>
                </a:r>
              </a:p>
            </p:txBody>
          </p:sp>
          <p:sp>
            <p:nvSpPr>
              <p:cNvPr id="22571" name="Rectangle 179"/>
              <p:cNvSpPr>
                <a:spLocks noChangeArrowheads="1"/>
              </p:cNvSpPr>
              <p:nvPr/>
            </p:nvSpPr>
            <p:spPr bwMode="auto">
              <a:xfrm>
                <a:off x="960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sp>
            <p:nvSpPr>
              <p:cNvPr id="22572" name="Rectangle 180"/>
              <p:cNvSpPr>
                <a:spLocks noChangeArrowheads="1"/>
              </p:cNvSpPr>
              <p:nvPr/>
            </p:nvSpPr>
            <p:spPr bwMode="auto">
              <a:xfrm>
                <a:off x="672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22573" name="Rectangle 181"/>
              <p:cNvSpPr>
                <a:spLocks noChangeArrowheads="1"/>
              </p:cNvSpPr>
              <p:nvPr/>
            </p:nvSpPr>
            <p:spPr bwMode="auto">
              <a:xfrm>
                <a:off x="384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22574" name="Line 182"/>
              <p:cNvSpPr>
                <a:spLocks noChangeShapeType="1"/>
              </p:cNvSpPr>
              <p:nvPr/>
            </p:nvSpPr>
            <p:spPr bwMode="auto">
              <a:xfrm>
                <a:off x="385" y="1373"/>
                <a:ext cx="17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575" name="Line 183"/>
              <p:cNvSpPr>
                <a:spLocks noChangeShapeType="1"/>
              </p:cNvSpPr>
              <p:nvPr/>
            </p:nvSpPr>
            <p:spPr bwMode="auto">
              <a:xfrm>
                <a:off x="384" y="1632"/>
                <a:ext cx="17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576" name="Line 184"/>
              <p:cNvSpPr>
                <a:spLocks noChangeShapeType="1"/>
              </p:cNvSpPr>
              <p:nvPr/>
            </p:nvSpPr>
            <p:spPr bwMode="auto">
              <a:xfrm>
                <a:off x="384" y="1373"/>
                <a:ext cx="0" cy="2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577" name="Line 185"/>
              <p:cNvSpPr>
                <a:spLocks noChangeShapeType="1"/>
              </p:cNvSpPr>
              <p:nvPr/>
            </p:nvSpPr>
            <p:spPr bwMode="auto">
              <a:xfrm>
                <a:off x="672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578" name="Line 186"/>
              <p:cNvSpPr>
                <a:spLocks noChangeShapeType="1"/>
              </p:cNvSpPr>
              <p:nvPr/>
            </p:nvSpPr>
            <p:spPr bwMode="auto">
              <a:xfrm>
                <a:off x="960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579" name="Line 187"/>
              <p:cNvSpPr>
                <a:spLocks noChangeShapeType="1"/>
              </p:cNvSpPr>
              <p:nvPr/>
            </p:nvSpPr>
            <p:spPr bwMode="auto">
              <a:xfrm>
                <a:off x="1248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580" name="Line 188"/>
              <p:cNvSpPr>
                <a:spLocks noChangeShapeType="1"/>
              </p:cNvSpPr>
              <p:nvPr/>
            </p:nvSpPr>
            <p:spPr bwMode="auto">
              <a:xfrm>
                <a:off x="1536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581" name="Line 189"/>
              <p:cNvSpPr>
                <a:spLocks noChangeShapeType="1"/>
              </p:cNvSpPr>
              <p:nvPr/>
            </p:nvSpPr>
            <p:spPr bwMode="auto">
              <a:xfrm>
                <a:off x="1824" y="1373"/>
                <a:ext cx="0" cy="2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582" name="Line 190"/>
              <p:cNvSpPr>
                <a:spLocks noChangeShapeType="1"/>
              </p:cNvSpPr>
              <p:nvPr/>
            </p:nvSpPr>
            <p:spPr bwMode="auto">
              <a:xfrm>
                <a:off x="2112" y="1373"/>
                <a:ext cx="0" cy="2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583" name="Text Box 191"/>
              <p:cNvSpPr txBox="1">
                <a:spLocks noChangeArrowheads="1"/>
              </p:cNvSpPr>
              <p:nvPr/>
            </p:nvSpPr>
            <p:spPr bwMode="auto">
              <a:xfrm>
                <a:off x="740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1</a:t>
                </a:r>
              </a:p>
            </p:txBody>
          </p:sp>
          <p:sp>
            <p:nvSpPr>
              <p:cNvPr id="22584" name="Text Box 192"/>
              <p:cNvSpPr txBox="1">
                <a:spLocks noChangeArrowheads="1"/>
              </p:cNvSpPr>
              <p:nvPr/>
            </p:nvSpPr>
            <p:spPr bwMode="auto">
              <a:xfrm>
                <a:off x="1028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2</a:t>
                </a:r>
              </a:p>
            </p:txBody>
          </p:sp>
          <p:sp>
            <p:nvSpPr>
              <p:cNvPr id="22585" name="Text Box 193"/>
              <p:cNvSpPr txBox="1">
                <a:spLocks noChangeArrowheads="1"/>
              </p:cNvSpPr>
              <p:nvPr/>
            </p:nvSpPr>
            <p:spPr bwMode="auto">
              <a:xfrm>
                <a:off x="1316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3</a:t>
                </a:r>
              </a:p>
            </p:txBody>
          </p:sp>
          <p:sp>
            <p:nvSpPr>
              <p:cNvPr id="22586" name="Text Box 194"/>
              <p:cNvSpPr txBox="1">
                <a:spLocks noChangeArrowheads="1"/>
              </p:cNvSpPr>
              <p:nvPr/>
            </p:nvSpPr>
            <p:spPr bwMode="auto">
              <a:xfrm>
                <a:off x="1604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4</a:t>
                </a:r>
              </a:p>
            </p:txBody>
          </p:sp>
          <p:sp>
            <p:nvSpPr>
              <p:cNvPr id="22587" name="Text Box 195"/>
              <p:cNvSpPr txBox="1">
                <a:spLocks noChangeArrowheads="1"/>
              </p:cNvSpPr>
              <p:nvPr/>
            </p:nvSpPr>
            <p:spPr bwMode="auto">
              <a:xfrm>
                <a:off x="1892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5</a:t>
                </a:r>
              </a:p>
            </p:txBody>
          </p:sp>
          <p:sp>
            <p:nvSpPr>
              <p:cNvPr id="22588" name="Text Box 196"/>
              <p:cNvSpPr txBox="1">
                <a:spLocks noChangeArrowheads="1"/>
              </p:cNvSpPr>
              <p:nvPr/>
            </p:nvSpPr>
            <p:spPr bwMode="auto">
              <a:xfrm>
                <a:off x="96" y="1344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C</a:t>
                </a:r>
              </a:p>
            </p:txBody>
          </p:sp>
          <p:sp>
            <p:nvSpPr>
              <p:cNvPr id="22589" name="Rectangle 197"/>
              <p:cNvSpPr>
                <a:spLocks noChangeArrowheads="1"/>
              </p:cNvSpPr>
              <p:nvPr/>
            </p:nvSpPr>
            <p:spPr bwMode="auto">
              <a:xfrm>
                <a:off x="1824" y="1373"/>
                <a:ext cx="28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400">
                    <a:solidFill>
                      <a:schemeClr val="accent2"/>
                    </a:solidFill>
                  </a:rPr>
                  <a:t>8</a:t>
                </a:r>
              </a:p>
            </p:txBody>
          </p:sp>
          <p:sp>
            <p:nvSpPr>
              <p:cNvPr id="22590" name="Text Box 198"/>
              <p:cNvSpPr txBox="1">
                <a:spLocks noChangeArrowheads="1"/>
              </p:cNvSpPr>
              <p:nvPr/>
            </p:nvSpPr>
            <p:spPr bwMode="auto">
              <a:xfrm>
                <a:off x="452" y="1200"/>
                <a:ext cx="1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0</a:t>
                </a:r>
              </a:p>
            </p:txBody>
          </p:sp>
        </p:grpSp>
      </p:grpSp>
      <p:grpSp>
        <p:nvGrpSpPr>
          <p:cNvPr id="20" name="Group 199"/>
          <p:cNvGrpSpPr>
            <a:grpSpLocks/>
          </p:cNvGrpSpPr>
          <p:nvPr/>
        </p:nvGrpSpPr>
        <p:grpSpPr bwMode="auto">
          <a:xfrm>
            <a:off x="4800600" y="4641850"/>
            <a:ext cx="4114800" cy="685800"/>
            <a:chOff x="96" y="2640"/>
            <a:chExt cx="2592" cy="432"/>
          </a:xfrm>
        </p:grpSpPr>
        <p:grpSp>
          <p:nvGrpSpPr>
            <p:cNvPr id="22537" name="Group 200"/>
            <p:cNvGrpSpPr>
              <a:grpSpLocks/>
            </p:cNvGrpSpPr>
            <p:nvPr/>
          </p:nvGrpSpPr>
          <p:grpSpPr bwMode="auto">
            <a:xfrm>
              <a:off x="384" y="2640"/>
              <a:ext cx="2304" cy="432"/>
              <a:chOff x="528" y="1392"/>
              <a:chExt cx="2688" cy="480"/>
            </a:xfrm>
          </p:grpSpPr>
          <p:grpSp>
            <p:nvGrpSpPr>
              <p:cNvPr id="22539" name="Group 201"/>
              <p:cNvGrpSpPr>
                <a:grpSpLocks/>
              </p:cNvGrpSpPr>
              <p:nvPr/>
            </p:nvGrpSpPr>
            <p:grpSpPr bwMode="auto">
              <a:xfrm>
                <a:off x="528" y="1584"/>
                <a:ext cx="2688" cy="288"/>
                <a:chOff x="528" y="1440"/>
                <a:chExt cx="2688" cy="288"/>
              </a:xfrm>
            </p:grpSpPr>
            <p:sp>
              <p:nvSpPr>
                <p:cNvPr id="22548" name="Rectangle 202"/>
                <p:cNvSpPr>
                  <a:spLocks noChangeArrowheads="1"/>
                </p:cNvSpPr>
                <p:nvPr/>
              </p:nvSpPr>
              <p:spPr bwMode="auto">
                <a:xfrm>
                  <a:off x="2880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5</a:t>
                  </a:r>
                </a:p>
              </p:txBody>
            </p:sp>
            <p:sp>
              <p:nvSpPr>
                <p:cNvPr id="22549" name="Rectangle 203"/>
                <p:cNvSpPr>
                  <a:spLocks noChangeArrowheads="1"/>
                </p:cNvSpPr>
                <p:nvPr/>
              </p:nvSpPr>
              <p:spPr bwMode="auto">
                <a:xfrm>
                  <a:off x="2544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3</a:t>
                  </a:r>
                </a:p>
              </p:txBody>
            </p:sp>
            <p:sp>
              <p:nvSpPr>
                <p:cNvPr id="22550" name="Rectangle 204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3</a:t>
                  </a:r>
                </a:p>
              </p:txBody>
            </p:sp>
            <p:sp>
              <p:nvSpPr>
                <p:cNvPr id="22551" name="Rectangle 205"/>
                <p:cNvSpPr>
                  <a:spLocks noChangeArrowheads="1"/>
                </p:cNvSpPr>
                <p:nvPr/>
              </p:nvSpPr>
              <p:spPr bwMode="auto">
                <a:xfrm>
                  <a:off x="1872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3</a:t>
                  </a:r>
                </a:p>
              </p:txBody>
            </p:sp>
            <p:sp>
              <p:nvSpPr>
                <p:cNvPr id="22552" name="Rectangle 206"/>
                <p:cNvSpPr>
                  <a:spLocks noChangeArrowheads="1"/>
                </p:cNvSpPr>
                <p:nvPr/>
              </p:nvSpPr>
              <p:spPr bwMode="auto">
                <a:xfrm>
                  <a:off x="1536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2</a:t>
                  </a:r>
                </a:p>
              </p:txBody>
            </p:sp>
            <p:sp>
              <p:nvSpPr>
                <p:cNvPr id="22553" name="Rectangle 207"/>
                <p:cNvSpPr>
                  <a:spLocks noChangeArrowheads="1"/>
                </p:cNvSpPr>
                <p:nvPr/>
              </p:nvSpPr>
              <p:spPr bwMode="auto">
                <a:xfrm>
                  <a:off x="1200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2</a:t>
                  </a:r>
                </a:p>
              </p:txBody>
            </p:sp>
            <p:sp>
              <p:nvSpPr>
                <p:cNvPr id="22554" name="Rectangle 208"/>
                <p:cNvSpPr>
                  <a:spLocks noChangeArrowheads="1"/>
                </p:cNvSpPr>
                <p:nvPr/>
              </p:nvSpPr>
              <p:spPr bwMode="auto">
                <a:xfrm>
                  <a:off x="864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0</a:t>
                  </a:r>
                </a:p>
              </p:txBody>
            </p:sp>
            <p:sp>
              <p:nvSpPr>
                <p:cNvPr id="22555" name="Rectangle 209"/>
                <p:cNvSpPr>
                  <a:spLocks noChangeArrowheads="1"/>
                </p:cNvSpPr>
                <p:nvPr/>
              </p:nvSpPr>
              <p:spPr bwMode="auto">
                <a:xfrm>
                  <a:off x="528" y="1440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>
                      <a:solidFill>
                        <a:schemeClr val="accent2"/>
                      </a:solidFill>
                    </a:rPr>
                    <a:t>0</a:t>
                  </a:r>
                </a:p>
              </p:txBody>
            </p:sp>
            <p:sp>
              <p:nvSpPr>
                <p:cNvPr id="22556" name="Line 210"/>
                <p:cNvSpPr>
                  <a:spLocks noChangeShapeType="1"/>
                </p:cNvSpPr>
                <p:nvPr/>
              </p:nvSpPr>
              <p:spPr bwMode="auto">
                <a:xfrm>
                  <a:off x="528" y="1440"/>
                  <a:ext cx="2688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557" name="Line 211"/>
                <p:cNvSpPr>
                  <a:spLocks noChangeShapeType="1"/>
                </p:cNvSpPr>
                <p:nvPr/>
              </p:nvSpPr>
              <p:spPr bwMode="auto">
                <a:xfrm>
                  <a:off x="528" y="1728"/>
                  <a:ext cx="2688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558" name="Line 212"/>
                <p:cNvSpPr>
                  <a:spLocks noChangeShapeType="1"/>
                </p:cNvSpPr>
                <p:nvPr/>
              </p:nvSpPr>
              <p:spPr bwMode="auto">
                <a:xfrm>
                  <a:off x="528" y="1440"/>
                  <a:ext cx="0" cy="28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559" name="Line 213"/>
                <p:cNvSpPr>
                  <a:spLocks noChangeShapeType="1"/>
                </p:cNvSpPr>
                <p:nvPr/>
              </p:nvSpPr>
              <p:spPr bwMode="auto">
                <a:xfrm>
                  <a:off x="864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560" name="Line 214"/>
                <p:cNvSpPr>
                  <a:spLocks noChangeShapeType="1"/>
                </p:cNvSpPr>
                <p:nvPr/>
              </p:nvSpPr>
              <p:spPr bwMode="auto">
                <a:xfrm>
                  <a:off x="1200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561" name="Line 215"/>
                <p:cNvSpPr>
                  <a:spLocks noChangeShapeType="1"/>
                </p:cNvSpPr>
                <p:nvPr/>
              </p:nvSpPr>
              <p:spPr bwMode="auto">
                <a:xfrm>
                  <a:off x="1536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562" name="Line 216"/>
                <p:cNvSpPr>
                  <a:spLocks noChangeShapeType="1"/>
                </p:cNvSpPr>
                <p:nvPr/>
              </p:nvSpPr>
              <p:spPr bwMode="auto">
                <a:xfrm>
                  <a:off x="1872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563" name="Line 217"/>
                <p:cNvSpPr>
                  <a:spLocks noChangeShapeType="1"/>
                </p:cNvSpPr>
                <p:nvPr/>
              </p:nvSpPr>
              <p:spPr bwMode="auto">
                <a:xfrm>
                  <a:off x="2208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564" name="Line 218"/>
                <p:cNvSpPr>
                  <a:spLocks noChangeShapeType="1"/>
                </p:cNvSpPr>
                <p:nvPr/>
              </p:nvSpPr>
              <p:spPr bwMode="auto">
                <a:xfrm>
                  <a:off x="2544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565" name="Line 219"/>
                <p:cNvSpPr>
                  <a:spLocks noChangeShapeType="1"/>
                </p:cNvSpPr>
                <p:nvPr/>
              </p:nvSpPr>
              <p:spPr bwMode="auto">
                <a:xfrm>
                  <a:off x="2880" y="144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566" name="Line 220"/>
                <p:cNvSpPr>
                  <a:spLocks noChangeShapeType="1"/>
                </p:cNvSpPr>
                <p:nvPr/>
              </p:nvSpPr>
              <p:spPr bwMode="auto">
                <a:xfrm>
                  <a:off x="3216" y="1440"/>
                  <a:ext cx="0" cy="28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22540" name="Text Box 221"/>
              <p:cNvSpPr txBox="1">
                <a:spLocks noChangeArrowheads="1"/>
              </p:cNvSpPr>
              <p:nvPr/>
            </p:nvSpPr>
            <p:spPr bwMode="auto">
              <a:xfrm>
                <a:off x="624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1</a:t>
                </a:r>
              </a:p>
            </p:txBody>
          </p:sp>
          <p:sp>
            <p:nvSpPr>
              <p:cNvPr id="22541" name="Text Box 222"/>
              <p:cNvSpPr txBox="1">
                <a:spLocks noChangeArrowheads="1"/>
              </p:cNvSpPr>
              <p:nvPr/>
            </p:nvSpPr>
            <p:spPr bwMode="auto">
              <a:xfrm>
                <a:off x="960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2</a:t>
                </a:r>
              </a:p>
            </p:txBody>
          </p:sp>
          <p:sp>
            <p:nvSpPr>
              <p:cNvPr id="22542" name="Text Box 223"/>
              <p:cNvSpPr txBox="1">
                <a:spLocks noChangeArrowheads="1"/>
              </p:cNvSpPr>
              <p:nvPr/>
            </p:nvSpPr>
            <p:spPr bwMode="auto">
              <a:xfrm>
                <a:off x="1296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3</a:t>
                </a:r>
              </a:p>
            </p:txBody>
          </p:sp>
          <p:sp>
            <p:nvSpPr>
              <p:cNvPr id="22543" name="Text Box 224"/>
              <p:cNvSpPr txBox="1">
                <a:spLocks noChangeArrowheads="1"/>
              </p:cNvSpPr>
              <p:nvPr/>
            </p:nvSpPr>
            <p:spPr bwMode="auto">
              <a:xfrm>
                <a:off x="1632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4</a:t>
                </a:r>
              </a:p>
            </p:txBody>
          </p:sp>
          <p:sp>
            <p:nvSpPr>
              <p:cNvPr id="22544" name="Text Box 225"/>
              <p:cNvSpPr txBox="1">
                <a:spLocks noChangeArrowheads="1"/>
              </p:cNvSpPr>
              <p:nvPr/>
            </p:nvSpPr>
            <p:spPr bwMode="auto">
              <a:xfrm>
                <a:off x="1968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5</a:t>
                </a:r>
              </a:p>
            </p:txBody>
          </p:sp>
          <p:sp>
            <p:nvSpPr>
              <p:cNvPr id="22545" name="Text Box 226"/>
              <p:cNvSpPr txBox="1">
                <a:spLocks noChangeArrowheads="1"/>
              </p:cNvSpPr>
              <p:nvPr/>
            </p:nvSpPr>
            <p:spPr bwMode="auto">
              <a:xfrm>
                <a:off x="2304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6</a:t>
                </a:r>
              </a:p>
            </p:txBody>
          </p:sp>
          <p:sp>
            <p:nvSpPr>
              <p:cNvPr id="22546" name="Text Box 227"/>
              <p:cNvSpPr txBox="1">
                <a:spLocks noChangeArrowheads="1"/>
              </p:cNvSpPr>
              <p:nvPr/>
            </p:nvSpPr>
            <p:spPr bwMode="auto">
              <a:xfrm>
                <a:off x="2640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7</a:t>
                </a:r>
              </a:p>
            </p:txBody>
          </p:sp>
          <p:sp>
            <p:nvSpPr>
              <p:cNvPr id="22547" name="Text Box 228"/>
              <p:cNvSpPr txBox="1">
                <a:spLocks noChangeArrowheads="1"/>
              </p:cNvSpPr>
              <p:nvPr/>
            </p:nvSpPr>
            <p:spPr bwMode="auto">
              <a:xfrm>
                <a:off x="2976" y="1392"/>
                <a:ext cx="14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8</a:t>
                </a:r>
              </a:p>
            </p:txBody>
          </p:sp>
        </p:grpSp>
        <p:sp>
          <p:nvSpPr>
            <p:cNvPr id="22538" name="Text Box 229"/>
            <p:cNvSpPr txBox="1">
              <a:spLocks noChangeArrowheads="1"/>
            </p:cNvSpPr>
            <p:nvPr/>
          </p:nvSpPr>
          <p:spPr bwMode="auto">
            <a:xfrm>
              <a:off x="96" y="278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CB31EDD-4990-4EE4-9540-285C899EEA44}" type="slidenum">
              <a:rPr lang="en-US"/>
              <a:pPr/>
              <a:t>18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COUNTING-SORT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95425"/>
            <a:ext cx="8761413" cy="5133975"/>
          </a:xfrm>
        </p:spPr>
        <p:txBody>
          <a:bodyPr/>
          <a:lstStyle/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DD0111"/>
                </a:solidFill>
                <a:latin typeface="Monotype Corsiva" pitchFamily="66" charset="0"/>
              </a:rPr>
              <a:t>Alg.: </a:t>
            </a:r>
            <a:r>
              <a:rPr lang="en-US" smtClean="0"/>
              <a:t>COUNTING-SORT(A, B, n, k)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for </a:t>
            </a:r>
            <a:r>
              <a:rPr lang="en-US" smtClean="0">
                <a:latin typeface="Comic Sans MS" pitchFamily="66" charset="0"/>
              </a:rPr>
              <a:t>i ← 0</a:t>
            </a:r>
            <a:r>
              <a:rPr lang="en-US" smtClean="0"/>
              <a:t> </a:t>
            </a:r>
            <a:r>
              <a:rPr lang="en-US" b="1" smtClean="0"/>
              <a:t>to r</a:t>
            </a:r>
            <a:endParaRPr lang="en-US" smtClean="0">
              <a:latin typeface="Comic Sans MS" pitchFamily="66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     do </a:t>
            </a:r>
            <a:r>
              <a:rPr lang="en-US" smtClean="0">
                <a:latin typeface="Comic Sans MS" pitchFamily="66" charset="0"/>
              </a:rPr>
              <a:t>C[ i ] ← 0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for </a:t>
            </a:r>
            <a:r>
              <a:rPr lang="en-US" smtClean="0">
                <a:latin typeface="Comic Sans MS" pitchFamily="66" charset="0"/>
              </a:rPr>
              <a:t>j ← 1</a:t>
            </a:r>
            <a:r>
              <a:rPr lang="en-US" smtClean="0"/>
              <a:t> </a:t>
            </a:r>
            <a:r>
              <a:rPr lang="en-US" b="1" smtClean="0"/>
              <a:t>to </a:t>
            </a:r>
            <a:r>
              <a:rPr lang="en-US" smtClean="0">
                <a:latin typeface="Comic Sans MS" pitchFamily="66" charset="0"/>
              </a:rPr>
              <a:t>n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     do </a:t>
            </a:r>
            <a:r>
              <a:rPr lang="en-US" smtClean="0">
                <a:latin typeface="Comic Sans MS" pitchFamily="66" charset="0"/>
              </a:rPr>
              <a:t>C[A[ j ]] ← C[A[ j ]] + 1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 	</a:t>
            </a:r>
            <a:r>
              <a:rPr lang="en-US" smtClean="0">
                <a:latin typeface="Comic Sans MS" pitchFamily="66" charset="0"/>
              </a:rPr>
              <a:t>C[i]</a:t>
            </a:r>
            <a:r>
              <a:rPr lang="en-US" smtClean="0"/>
              <a:t> contains the number of elements equal to </a:t>
            </a:r>
            <a:r>
              <a:rPr lang="en-US" smtClean="0">
                <a:latin typeface="Comic Sans MS" pitchFamily="66" charset="0"/>
              </a:rPr>
              <a:t>i</a:t>
            </a:r>
            <a:endParaRPr lang="en-US" b="1" smtClean="0">
              <a:latin typeface="Comic Sans MS" pitchFamily="66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for </a:t>
            </a:r>
            <a:r>
              <a:rPr lang="en-US" smtClean="0">
                <a:latin typeface="Comic Sans MS" pitchFamily="66" charset="0"/>
              </a:rPr>
              <a:t>i ← 1</a:t>
            </a:r>
            <a:r>
              <a:rPr lang="en-US" smtClean="0"/>
              <a:t> </a:t>
            </a:r>
            <a:r>
              <a:rPr lang="en-US" b="1" smtClean="0"/>
              <a:t>to r</a:t>
            </a:r>
            <a:endParaRPr lang="en-US" smtClean="0">
              <a:latin typeface="Comic Sans MS" pitchFamily="66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     do </a:t>
            </a:r>
            <a:r>
              <a:rPr lang="en-US" smtClean="0">
                <a:latin typeface="Comic Sans MS" pitchFamily="66" charset="0"/>
              </a:rPr>
              <a:t>C[ i ] ← C[ i ] + C[i -1]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 	 </a:t>
            </a:r>
            <a:r>
              <a:rPr lang="en-US" smtClean="0">
                <a:latin typeface="Comic Sans MS" pitchFamily="66" charset="0"/>
              </a:rPr>
              <a:t>C[i]</a:t>
            </a:r>
            <a:r>
              <a:rPr lang="en-US" smtClean="0"/>
              <a:t> contains the number of elements </a:t>
            </a:r>
            <a:r>
              <a:rPr lang="en-US" smtClean="0">
                <a:cs typeface="Arial" charset="0"/>
              </a:rPr>
              <a:t>≤</a:t>
            </a:r>
            <a:r>
              <a:rPr lang="en-US" smtClean="0"/>
              <a:t> </a:t>
            </a:r>
            <a:r>
              <a:rPr lang="en-US" smtClean="0">
                <a:latin typeface="Comic Sans MS" pitchFamily="66" charset="0"/>
              </a:rPr>
              <a:t>i</a:t>
            </a:r>
            <a:endParaRPr lang="en-US" b="1" smtClean="0"/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for </a:t>
            </a:r>
            <a:r>
              <a:rPr lang="en-US" smtClean="0">
                <a:latin typeface="Comic Sans MS" pitchFamily="66" charset="0"/>
              </a:rPr>
              <a:t>j ← n</a:t>
            </a:r>
            <a:r>
              <a:rPr lang="en-US" smtClean="0"/>
              <a:t> </a:t>
            </a:r>
            <a:r>
              <a:rPr lang="en-US" b="1" smtClean="0"/>
              <a:t>downto </a:t>
            </a:r>
            <a:r>
              <a:rPr lang="en-US" smtClean="0">
                <a:latin typeface="Comic Sans MS" pitchFamily="66" charset="0"/>
              </a:rPr>
              <a:t>1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     do </a:t>
            </a:r>
            <a:r>
              <a:rPr lang="en-US" smtClean="0">
                <a:latin typeface="Comic Sans MS" pitchFamily="66" charset="0"/>
              </a:rPr>
              <a:t>B[C[A[ j ]]] ← A[ j ]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</a:t>
            </a:r>
            <a:r>
              <a:rPr lang="en-US" smtClean="0"/>
              <a:t>	</a:t>
            </a:r>
            <a:r>
              <a:rPr lang="en-US" smtClean="0">
                <a:latin typeface="Comic Sans MS" pitchFamily="66" charset="0"/>
              </a:rPr>
              <a:t>C[A[ j ]] ← C[A[ j ]] - 1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5976938" y="1325563"/>
            <a:ext cx="2430462" cy="269875"/>
            <a:chOff x="3765" y="990"/>
            <a:chExt cx="1531" cy="170"/>
          </a:xfrm>
        </p:grpSpPr>
        <p:sp>
          <p:nvSpPr>
            <p:cNvPr id="23608" name="Rectangle 5"/>
            <p:cNvSpPr>
              <a:spLocks noChangeArrowheads="1"/>
            </p:cNvSpPr>
            <p:nvPr/>
          </p:nvSpPr>
          <p:spPr bwMode="auto">
            <a:xfrm>
              <a:off x="5105" y="990"/>
              <a:ext cx="19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23609" name="Rectangle 6"/>
            <p:cNvSpPr>
              <a:spLocks noChangeArrowheads="1"/>
            </p:cNvSpPr>
            <p:nvPr/>
          </p:nvSpPr>
          <p:spPr bwMode="auto">
            <a:xfrm>
              <a:off x="4913" y="990"/>
              <a:ext cx="19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23610" name="Rectangle 7"/>
            <p:cNvSpPr>
              <a:spLocks noChangeArrowheads="1"/>
            </p:cNvSpPr>
            <p:nvPr/>
          </p:nvSpPr>
          <p:spPr bwMode="auto">
            <a:xfrm>
              <a:off x="4722" y="990"/>
              <a:ext cx="19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23611" name="Rectangle 8"/>
            <p:cNvSpPr>
              <a:spLocks noChangeArrowheads="1"/>
            </p:cNvSpPr>
            <p:nvPr/>
          </p:nvSpPr>
          <p:spPr bwMode="auto">
            <a:xfrm>
              <a:off x="4531" y="990"/>
              <a:ext cx="19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23612" name="Rectangle 9"/>
            <p:cNvSpPr>
              <a:spLocks noChangeArrowheads="1"/>
            </p:cNvSpPr>
            <p:nvPr/>
          </p:nvSpPr>
          <p:spPr bwMode="auto">
            <a:xfrm>
              <a:off x="4339" y="990"/>
              <a:ext cx="19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23613" name="Rectangle 10"/>
            <p:cNvSpPr>
              <a:spLocks noChangeArrowheads="1"/>
            </p:cNvSpPr>
            <p:nvPr/>
          </p:nvSpPr>
          <p:spPr bwMode="auto">
            <a:xfrm>
              <a:off x="4148" y="990"/>
              <a:ext cx="19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23614" name="Rectangle 11"/>
            <p:cNvSpPr>
              <a:spLocks noChangeArrowheads="1"/>
            </p:cNvSpPr>
            <p:nvPr/>
          </p:nvSpPr>
          <p:spPr bwMode="auto">
            <a:xfrm>
              <a:off x="3956" y="990"/>
              <a:ext cx="19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23615" name="Rectangle 12"/>
            <p:cNvSpPr>
              <a:spLocks noChangeArrowheads="1"/>
            </p:cNvSpPr>
            <p:nvPr/>
          </p:nvSpPr>
          <p:spPr bwMode="auto">
            <a:xfrm>
              <a:off x="3765" y="990"/>
              <a:ext cx="19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23616" name="Line 13"/>
            <p:cNvSpPr>
              <a:spLocks noChangeShapeType="1"/>
            </p:cNvSpPr>
            <p:nvPr/>
          </p:nvSpPr>
          <p:spPr bwMode="auto">
            <a:xfrm>
              <a:off x="3765" y="990"/>
              <a:ext cx="15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Line 14"/>
            <p:cNvSpPr>
              <a:spLocks noChangeShapeType="1"/>
            </p:cNvSpPr>
            <p:nvPr/>
          </p:nvSpPr>
          <p:spPr bwMode="auto">
            <a:xfrm>
              <a:off x="3765" y="1160"/>
              <a:ext cx="15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Line 15"/>
            <p:cNvSpPr>
              <a:spLocks noChangeShapeType="1"/>
            </p:cNvSpPr>
            <p:nvPr/>
          </p:nvSpPr>
          <p:spPr bwMode="auto">
            <a:xfrm>
              <a:off x="3765" y="990"/>
              <a:ext cx="0" cy="17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Line 16"/>
            <p:cNvSpPr>
              <a:spLocks noChangeShapeType="1"/>
            </p:cNvSpPr>
            <p:nvPr/>
          </p:nvSpPr>
          <p:spPr bwMode="auto">
            <a:xfrm>
              <a:off x="3956" y="990"/>
              <a:ext cx="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Line 17"/>
            <p:cNvSpPr>
              <a:spLocks noChangeShapeType="1"/>
            </p:cNvSpPr>
            <p:nvPr/>
          </p:nvSpPr>
          <p:spPr bwMode="auto">
            <a:xfrm>
              <a:off x="4148" y="990"/>
              <a:ext cx="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Line 18"/>
            <p:cNvSpPr>
              <a:spLocks noChangeShapeType="1"/>
            </p:cNvSpPr>
            <p:nvPr/>
          </p:nvSpPr>
          <p:spPr bwMode="auto">
            <a:xfrm>
              <a:off x="4339" y="990"/>
              <a:ext cx="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Line 19"/>
            <p:cNvSpPr>
              <a:spLocks noChangeShapeType="1"/>
            </p:cNvSpPr>
            <p:nvPr/>
          </p:nvSpPr>
          <p:spPr bwMode="auto">
            <a:xfrm>
              <a:off x="4531" y="990"/>
              <a:ext cx="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Line 20"/>
            <p:cNvSpPr>
              <a:spLocks noChangeShapeType="1"/>
            </p:cNvSpPr>
            <p:nvPr/>
          </p:nvSpPr>
          <p:spPr bwMode="auto">
            <a:xfrm>
              <a:off x="4722" y="990"/>
              <a:ext cx="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Line 21"/>
            <p:cNvSpPr>
              <a:spLocks noChangeShapeType="1"/>
            </p:cNvSpPr>
            <p:nvPr/>
          </p:nvSpPr>
          <p:spPr bwMode="auto">
            <a:xfrm>
              <a:off x="4913" y="990"/>
              <a:ext cx="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Line 22"/>
            <p:cNvSpPr>
              <a:spLocks noChangeShapeType="1"/>
            </p:cNvSpPr>
            <p:nvPr/>
          </p:nvSpPr>
          <p:spPr bwMode="auto">
            <a:xfrm>
              <a:off x="5105" y="990"/>
              <a:ext cx="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Line 23"/>
            <p:cNvSpPr>
              <a:spLocks noChangeShapeType="1"/>
            </p:cNvSpPr>
            <p:nvPr/>
          </p:nvSpPr>
          <p:spPr bwMode="auto">
            <a:xfrm>
              <a:off x="5296" y="990"/>
              <a:ext cx="0" cy="17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91192" name="Group 24"/>
          <p:cNvGraphicFramePr>
            <a:graphicFrameLocks noGrp="1"/>
          </p:cNvGraphicFramePr>
          <p:nvPr>
            <p:ph sz="quarter" idx="3"/>
          </p:nvPr>
        </p:nvGraphicFramePr>
        <p:xfrm>
          <a:off x="5976938" y="1938338"/>
          <a:ext cx="1519237" cy="265113"/>
        </p:xfrm>
        <a:graphic>
          <a:graphicData uri="http://schemas.openxmlformats.org/drawingml/2006/table">
            <a:tbl>
              <a:tblPr/>
              <a:tblGrid>
                <a:gridCol w="303212"/>
                <a:gridCol w="304800"/>
                <a:gridCol w="303213"/>
                <a:gridCol w="304800"/>
                <a:gridCol w="303212"/>
              </a:tblGrid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2" name="Text Box 38"/>
          <p:cNvSpPr txBox="1">
            <a:spLocks noChangeArrowheads="1"/>
          </p:cNvSpPr>
          <p:nvPr/>
        </p:nvSpPr>
        <p:spPr bwMode="auto">
          <a:xfrm>
            <a:off x="5972175" y="1089025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</a:t>
            </a:r>
          </a:p>
        </p:txBody>
      </p:sp>
      <p:sp>
        <p:nvSpPr>
          <p:cNvPr id="23573" name="Text Box 39"/>
          <p:cNvSpPr txBox="1">
            <a:spLocks noChangeArrowheads="1"/>
          </p:cNvSpPr>
          <p:nvPr/>
        </p:nvSpPr>
        <p:spPr bwMode="auto">
          <a:xfrm>
            <a:off x="8124825" y="1089025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n</a:t>
            </a:r>
          </a:p>
        </p:txBody>
      </p:sp>
      <p:sp>
        <p:nvSpPr>
          <p:cNvPr id="23574" name="Text Box 40"/>
          <p:cNvSpPr txBox="1">
            <a:spLocks noChangeArrowheads="1"/>
          </p:cNvSpPr>
          <p:nvPr/>
        </p:nvSpPr>
        <p:spPr bwMode="auto">
          <a:xfrm>
            <a:off x="5989638" y="172243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</a:t>
            </a:r>
          </a:p>
        </p:txBody>
      </p:sp>
      <p:sp>
        <p:nvSpPr>
          <p:cNvPr id="23575" name="Text Box 41"/>
          <p:cNvSpPr txBox="1">
            <a:spLocks noChangeArrowheads="1"/>
          </p:cNvSpPr>
          <p:nvPr/>
        </p:nvSpPr>
        <p:spPr bwMode="auto">
          <a:xfrm>
            <a:off x="7188200" y="1722438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k</a:t>
            </a:r>
          </a:p>
        </p:txBody>
      </p:sp>
      <p:sp>
        <p:nvSpPr>
          <p:cNvPr id="23576" name="Text Box 42"/>
          <p:cNvSpPr txBox="1">
            <a:spLocks noChangeArrowheads="1"/>
          </p:cNvSpPr>
          <p:nvPr/>
        </p:nvSpPr>
        <p:spPr bwMode="auto">
          <a:xfrm>
            <a:off x="5594350" y="12573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3577" name="Text Box 43"/>
          <p:cNvSpPr txBox="1">
            <a:spLocks noChangeArrowheads="1"/>
          </p:cNvSpPr>
          <p:nvPr/>
        </p:nvSpPr>
        <p:spPr bwMode="auto">
          <a:xfrm>
            <a:off x="5594350" y="18875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grpSp>
        <p:nvGrpSpPr>
          <p:cNvPr id="23578" name="Group 44"/>
          <p:cNvGrpSpPr>
            <a:grpSpLocks/>
          </p:cNvGrpSpPr>
          <p:nvPr/>
        </p:nvGrpSpPr>
        <p:grpSpPr bwMode="auto">
          <a:xfrm>
            <a:off x="5978525" y="2549525"/>
            <a:ext cx="2430463" cy="269875"/>
            <a:chOff x="3765" y="990"/>
            <a:chExt cx="1531" cy="170"/>
          </a:xfrm>
        </p:grpSpPr>
        <p:sp>
          <p:nvSpPr>
            <p:cNvPr id="23589" name="Rectangle 45"/>
            <p:cNvSpPr>
              <a:spLocks noChangeArrowheads="1"/>
            </p:cNvSpPr>
            <p:nvPr/>
          </p:nvSpPr>
          <p:spPr bwMode="auto">
            <a:xfrm>
              <a:off x="5105" y="990"/>
              <a:ext cx="19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23590" name="Rectangle 46"/>
            <p:cNvSpPr>
              <a:spLocks noChangeArrowheads="1"/>
            </p:cNvSpPr>
            <p:nvPr/>
          </p:nvSpPr>
          <p:spPr bwMode="auto">
            <a:xfrm>
              <a:off x="4913" y="990"/>
              <a:ext cx="19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23591" name="Rectangle 47"/>
            <p:cNvSpPr>
              <a:spLocks noChangeArrowheads="1"/>
            </p:cNvSpPr>
            <p:nvPr/>
          </p:nvSpPr>
          <p:spPr bwMode="auto">
            <a:xfrm>
              <a:off x="4722" y="990"/>
              <a:ext cx="19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23592" name="Rectangle 48"/>
            <p:cNvSpPr>
              <a:spLocks noChangeArrowheads="1"/>
            </p:cNvSpPr>
            <p:nvPr/>
          </p:nvSpPr>
          <p:spPr bwMode="auto">
            <a:xfrm>
              <a:off x="4531" y="990"/>
              <a:ext cx="19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23593" name="Rectangle 49"/>
            <p:cNvSpPr>
              <a:spLocks noChangeArrowheads="1"/>
            </p:cNvSpPr>
            <p:nvPr/>
          </p:nvSpPr>
          <p:spPr bwMode="auto">
            <a:xfrm>
              <a:off x="4339" y="990"/>
              <a:ext cx="19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23594" name="Rectangle 50"/>
            <p:cNvSpPr>
              <a:spLocks noChangeArrowheads="1"/>
            </p:cNvSpPr>
            <p:nvPr/>
          </p:nvSpPr>
          <p:spPr bwMode="auto">
            <a:xfrm>
              <a:off x="4148" y="990"/>
              <a:ext cx="19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23595" name="Rectangle 51"/>
            <p:cNvSpPr>
              <a:spLocks noChangeArrowheads="1"/>
            </p:cNvSpPr>
            <p:nvPr/>
          </p:nvSpPr>
          <p:spPr bwMode="auto">
            <a:xfrm>
              <a:off x="3956" y="990"/>
              <a:ext cx="19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23596" name="Rectangle 52"/>
            <p:cNvSpPr>
              <a:spLocks noChangeArrowheads="1"/>
            </p:cNvSpPr>
            <p:nvPr/>
          </p:nvSpPr>
          <p:spPr bwMode="auto">
            <a:xfrm>
              <a:off x="3765" y="990"/>
              <a:ext cx="19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23597" name="Line 53"/>
            <p:cNvSpPr>
              <a:spLocks noChangeShapeType="1"/>
            </p:cNvSpPr>
            <p:nvPr/>
          </p:nvSpPr>
          <p:spPr bwMode="auto">
            <a:xfrm>
              <a:off x="3765" y="990"/>
              <a:ext cx="15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Line 54"/>
            <p:cNvSpPr>
              <a:spLocks noChangeShapeType="1"/>
            </p:cNvSpPr>
            <p:nvPr/>
          </p:nvSpPr>
          <p:spPr bwMode="auto">
            <a:xfrm>
              <a:off x="3765" y="1160"/>
              <a:ext cx="15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Line 55"/>
            <p:cNvSpPr>
              <a:spLocks noChangeShapeType="1"/>
            </p:cNvSpPr>
            <p:nvPr/>
          </p:nvSpPr>
          <p:spPr bwMode="auto">
            <a:xfrm>
              <a:off x="3765" y="990"/>
              <a:ext cx="0" cy="17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Line 56"/>
            <p:cNvSpPr>
              <a:spLocks noChangeShapeType="1"/>
            </p:cNvSpPr>
            <p:nvPr/>
          </p:nvSpPr>
          <p:spPr bwMode="auto">
            <a:xfrm>
              <a:off x="3956" y="990"/>
              <a:ext cx="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Line 57"/>
            <p:cNvSpPr>
              <a:spLocks noChangeShapeType="1"/>
            </p:cNvSpPr>
            <p:nvPr/>
          </p:nvSpPr>
          <p:spPr bwMode="auto">
            <a:xfrm>
              <a:off x="4148" y="990"/>
              <a:ext cx="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Line 58"/>
            <p:cNvSpPr>
              <a:spLocks noChangeShapeType="1"/>
            </p:cNvSpPr>
            <p:nvPr/>
          </p:nvSpPr>
          <p:spPr bwMode="auto">
            <a:xfrm>
              <a:off x="4339" y="990"/>
              <a:ext cx="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Line 59"/>
            <p:cNvSpPr>
              <a:spLocks noChangeShapeType="1"/>
            </p:cNvSpPr>
            <p:nvPr/>
          </p:nvSpPr>
          <p:spPr bwMode="auto">
            <a:xfrm>
              <a:off x="4531" y="990"/>
              <a:ext cx="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Line 60"/>
            <p:cNvSpPr>
              <a:spLocks noChangeShapeType="1"/>
            </p:cNvSpPr>
            <p:nvPr/>
          </p:nvSpPr>
          <p:spPr bwMode="auto">
            <a:xfrm>
              <a:off x="4722" y="990"/>
              <a:ext cx="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Line 61"/>
            <p:cNvSpPr>
              <a:spLocks noChangeShapeType="1"/>
            </p:cNvSpPr>
            <p:nvPr/>
          </p:nvSpPr>
          <p:spPr bwMode="auto">
            <a:xfrm>
              <a:off x="4913" y="990"/>
              <a:ext cx="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Line 62"/>
            <p:cNvSpPr>
              <a:spLocks noChangeShapeType="1"/>
            </p:cNvSpPr>
            <p:nvPr/>
          </p:nvSpPr>
          <p:spPr bwMode="auto">
            <a:xfrm>
              <a:off x="5105" y="990"/>
              <a:ext cx="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Line 63"/>
            <p:cNvSpPr>
              <a:spLocks noChangeShapeType="1"/>
            </p:cNvSpPr>
            <p:nvPr/>
          </p:nvSpPr>
          <p:spPr bwMode="auto">
            <a:xfrm>
              <a:off x="5296" y="990"/>
              <a:ext cx="0" cy="17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9" name="Text Box 64"/>
          <p:cNvSpPr txBox="1">
            <a:spLocks noChangeArrowheads="1"/>
          </p:cNvSpPr>
          <p:nvPr/>
        </p:nvSpPr>
        <p:spPr bwMode="auto">
          <a:xfrm>
            <a:off x="5973763" y="231298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</a:t>
            </a:r>
          </a:p>
        </p:txBody>
      </p:sp>
      <p:sp>
        <p:nvSpPr>
          <p:cNvPr id="23580" name="Text Box 65"/>
          <p:cNvSpPr txBox="1">
            <a:spLocks noChangeArrowheads="1"/>
          </p:cNvSpPr>
          <p:nvPr/>
        </p:nvSpPr>
        <p:spPr bwMode="auto">
          <a:xfrm>
            <a:off x="8126413" y="231298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n</a:t>
            </a:r>
          </a:p>
        </p:txBody>
      </p:sp>
      <p:sp>
        <p:nvSpPr>
          <p:cNvPr id="23581" name="Text Box 66"/>
          <p:cNvSpPr txBox="1">
            <a:spLocks noChangeArrowheads="1"/>
          </p:cNvSpPr>
          <p:nvPr/>
        </p:nvSpPr>
        <p:spPr bwMode="auto">
          <a:xfrm>
            <a:off x="5595938" y="24812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3582" name="AutoShape 67"/>
          <p:cNvSpPr>
            <a:spLocks noChangeAspect="1" noChangeArrowheads="1"/>
          </p:cNvSpPr>
          <p:nvPr/>
        </p:nvSpPr>
        <p:spPr bwMode="auto">
          <a:xfrm rot="-8014074">
            <a:off x="1704975" y="3609976"/>
            <a:ext cx="155575" cy="146050"/>
          </a:xfrm>
          <a:prstGeom prst="rtTriangl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68"/>
          <p:cNvSpPr>
            <a:spLocks noChangeAspect="1" noChangeArrowheads="1"/>
          </p:cNvSpPr>
          <p:nvPr/>
        </p:nvSpPr>
        <p:spPr bwMode="auto">
          <a:xfrm rot="-8014074">
            <a:off x="1768475" y="4824413"/>
            <a:ext cx="155575" cy="146050"/>
          </a:xfrm>
          <a:prstGeom prst="rtTriangl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84" name="Group 69"/>
          <p:cNvGrpSpPr>
            <a:grpSpLocks/>
          </p:cNvGrpSpPr>
          <p:nvPr/>
        </p:nvGrpSpPr>
        <p:grpSpPr bwMode="auto">
          <a:xfrm>
            <a:off x="6705600" y="1066800"/>
            <a:ext cx="746125" cy="1676400"/>
            <a:chOff x="4224" y="672"/>
            <a:chExt cx="470" cy="1056"/>
          </a:xfrm>
        </p:grpSpPr>
        <p:grpSp>
          <p:nvGrpSpPr>
            <p:cNvPr id="23585" name="Group 70"/>
            <p:cNvGrpSpPr>
              <a:grpSpLocks/>
            </p:cNvGrpSpPr>
            <p:nvPr/>
          </p:nvGrpSpPr>
          <p:grpSpPr bwMode="auto">
            <a:xfrm>
              <a:off x="4224" y="912"/>
              <a:ext cx="432" cy="816"/>
              <a:chOff x="4224" y="912"/>
              <a:chExt cx="432" cy="816"/>
            </a:xfrm>
          </p:grpSpPr>
          <p:sp>
            <p:nvSpPr>
              <p:cNvPr id="23587" name="Line 71"/>
              <p:cNvSpPr>
                <a:spLocks noChangeShapeType="1"/>
              </p:cNvSpPr>
              <p:nvPr/>
            </p:nvSpPr>
            <p:spPr bwMode="auto">
              <a:xfrm flipH="1">
                <a:off x="4224" y="912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Line 72"/>
              <p:cNvSpPr>
                <a:spLocks noChangeShapeType="1"/>
              </p:cNvSpPr>
              <p:nvPr/>
            </p:nvSpPr>
            <p:spPr bwMode="auto">
              <a:xfrm>
                <a:off x="4224" y="1296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86" name="Text Box 73"/>
            <p:cNvSpPr txBox="1">
              <a:spLocks noChangeArrowheads="1"/>
            </p:cNvSpPr>
            <p:nvPr/>
          </p:nvSpPr>
          <p:spPr bwMode="auto">
            <a:xfrm>
              <a:off x="4560" y="672"/>
              <a:ext cx="1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j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60958E-4BFF-443F-B620-6E7FB586EABD}" type="slidenum">
              <a:rPr lang="en-US"/>
              <a:pPr/>
              <a:t>19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84138"/>
            <a:ext cx="8229600" cy="906462"/>
          </a:xfrm>
        </p:spPr>
        <p:txBody>
          <a:bodyPr/>
          <a:lstStyle/>
          <a:p>
            <a:pPr eaLnBrk="1" hangingPunct="1"/>
            <a:r>
              <a:rPr lang="en-US" smtClean="0"/>
              <a:t>Analysis of Counting Sort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3013"/>
            <a:ext cx="8761413" cy="5133975"/>
          </a:xfrm>
        </p:spPr>
        <p:txBody>
          <a:bodyPr/>
          <a:lstStyle/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DD0111"/>
                </a:solidFill>
                <a:latin typeface="Monotype Corsiva" pitchFamily="66" charset="0"/>
              </a:rPr>
              <a:t>Alg.: </a:t>
            </a:r>
            <a:r>
              <a:rPr lang="en-US" smtClean="0"/>
              <a:t>COUNTING-SORT(A, B, n, k)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for </a:t>
            </a:r>
            <a:r>
              <a:rPr lang="en-US" smtClean="0">
                <a:latin typeface="Comic Sans MS" pitchFamily="66" charset="0"/>
              </a:rPr>
              <a:t>i ← 0</a:t>
            </a:r>
            <a:r>
              <a:rPr lang="en-US" smtClean="0"/>
              <a:t> </a:t>
            </a:r>
            <a:r>
              <a:rPr lang="en-US" b="1" smtClean="0"/>
              <a:t>to r</a:t>
            </a:r>
            <a:endParaRPr lang="en-US" smtClean="0">
              <a:latin typeface="Comic Sans MS" pitchFamily="66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     do </a:t>
            </a:r>
            <a:r>
              <a:rPr lang="en-US" smtClean="0">
                <a:latin typeface="Comic Sans MS" pitchFamily="66" charset="0"/>
              </a:rPr>
              <a:t>C[ i ] ← 0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for </a:t>
            </a:r>
            <a:r>
              <a:rPr lang="en-US" smtClean="0">
                <a:latin typeface="Comic Sans MS" pitchFamily="66" charset="0"/>
              </a:rPr>
              <a:t>j ← 1</a:t>
            </a:r>
            <a:r>
              <a:rPr lang="en-US" smtClean="0"/>
              <a:t> </a:t>
            </a:r>
            <a:r>
              <a:rPr lang="en-US" b="1" smtClean="0"/>
              <a:t>to </a:t>
            </a:r>
            <a:r>
              <a:rPr lang="en-US" smtClean="0">
                <a:latin typeface="Comic Sans MS" pitchFamily="66" charset="0"/>
              </a:rPr>
              <a:t>n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      do </a:t>
            </a:r>
            <a:r>
              <a:rPr lang="en-US" smtClean="0">
                <a:latin typeface="Comic Sans MS" pitchFamily="66" charset="0"/>
              </a:rPr>
              <a:t>C[A[ j ]] ← C[A[ j ]] + 1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 	</a:t>
            </a:r>
            <a:r>
              <a:rPr lang="en-US" sz="2000" smtClean="0">
                <a:latin typeface="Comic Sans MS" pitchFamily="66" charset="0"/>
              </a:rPr>
              <a:t>C[i]</a:t>
            </a:r>
            <a:r>
              <a:rPr lang="en-US" sz="2000" smtClean="0"/>
              <a:t> contains the number of elements equal to </a:t>
            </a:r>
            <a:r>
              <a:rPr lang="en-US" sz="2000" smtClean="0">
                <a:latin typeface="Comic Sans MS" pitchFamily="66" charset="0"/>
              </a:rPr>
              <a:t>i</a:t>
            </a:r>
            <a:endParaRPr lang="en-US" sz="2000" b="1" smtClean="0">
              <a:latin typeface="Comic Sans MS" pitchFamily="66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for </a:t>
            </a:r>
            <a:r>
              <a:rPr lang="en-US" smtClean="0">
                <a:latin typeface="Comic Sans MS" pitchFamily="66" charset="0"/>
              </a:rPr>
              <a:t>i ← 1</a:t>
            </a:r>
            <a:r>
              <a:rPr lang="en-US" smtClean="0"/>
              <a:t> </a:t>
            </a:r>
            <a:r>
              <a:rPr lang="en-US" b="1" smtClean="0"/>
              <a:t>to r</a:t>
            </a:r>
            <a:endParaRPr lang="en-US" smtClean="0">
              <a:latin typeface="Comic Sans MS" pitchFamily="66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     do </a:t>
            </a:r>
            <a:r>
              <a:rPr lang="en-US" smtClean="0">
                <a:latin typeface="Comic Sans MS" pitchFamily="66" charset="0"/>
              </a:rPr>
              <a:t>C[ i ] ← C[ i ] + C[i -1]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 	 </a:t>
            </a:r>
            <a:r>
              <a:rPr lang="en-US" sz="2000" smtClean="0">
                <a:latin typeface="Comic Sans MS" pitchFamily="66" charset="0"/>
              </a:rPr>
              <a:t>C[i]</a:t>
            </a:r>
            <a:r>
              <a:rPr lang="en-US" sz="2000" smtClean="0"/>
              <a:t> contains the number of elements </a:t>
            </a:r>
            <a:r>
              <a:rPr lang="en-US" sz="2000" smtClean="0">
                <a:cs typeface="Arial" charset="0"/>
              </a:rPr>
              <a:t>≤</a:t>
            </a:r>
            <a:r>
              <a:rPr lang="en-US" sz="2000" smtClean="0"/>
              <a:t> </a:t>
            </a:r>
            <a:r>
              <a:rPr lang="en-US" sz="2000" smtClean="0">
                <a:latin typeface="Comic Sans MS" pitchFamily="66" charset="0"/>
              </a:rPr>
              <a:t>i</a:t>
            </a:r>
            <a:endParaRPr lang="en-US" sz="2000" b="1" smtClean="0"/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for </a:t>
            </a:r>
            <a:r>
              <a:rPr lang="en-US" smtClean="0">
                <a:latin typeface="Comic Sans MS" pitchFamily="66" charset="0"/>
              </a:rPr>
              <a:t>j ← n</a:t>
            </a:r>
            <a:r>
              <a:rPr lang="en-US" smtClean="0"/>
              <a:t> </a:t>
            </a:r>
            <a:r>
              <a:rPr lang="en-US" b="1" smtClean="0"/>
              <a:t>downto </a:t>
            </a:r>
            <a:r>
              <a:rPr lang="en-US" smtClean="0">
                <a:latin typeface="Comic Sans MS" pitchFamily="66" charset="0"/>
              </a:rPr>
              <a:t>1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     do </a:t>
            </a:r>
            <a:r>
              <a:rPr lang="en-US" smtClean="0">
                <a:latin typeface="Comic Sans MS" pitchFamily="66" charset="0"/>
              </a:rPr>
              <a:t>B[C[A[ j ]]] ← A[ j ]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	</a:t>
            </a:r>
            <a:r>
              <a:rPr lang="en-US" smtClean="0"/>
              <a:t>	</a:t>
            </a:r>
            <a:r>
              <a:rPr lang="en-US" smtClean="0">
                <a:latin typeface="Comic Sans MS" pitchFamily="66" charset="0"/>
              </a:rPr>
              <a:t>C[A[ j ]] ← C[A[ j ]] - 1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sp>
        <p:nvSpPr>
          <p:cNvPr id="24581" name="AutoShape 4"/>
          <p:cNvSpPr>
            <a:spLocks noChangeAspect="1" noChangeArrowheads="1"/>
          </p:cNvSpPr>
          <p:nvPr/>
        </p:nvSpPr>
        <p:spPr bwMode="auto">
          <a:xfrm rot="-8014074">
            <a:off x="1704975" y="3357563"/>
            <a:ext cx="155575" cy="146050"/>
          </a:xfrm>
          <a:prstGeom prst="rtTriangl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AutoShape 5"/>
          <p:cNvSpPr>
            <a:spLocks noChangeAspect="1" noChangeArrowheads="1"/>
          </p:cNvSpPr>
          <p:nvPr/>
        </p:nvSpPr>
        <p:spPr bwMode="auto">
          <a:xfrm rot="-8014074">
            <a:off x="1768475" y="4572001"/>
            <a:ext cx="155575" cy="146050"/>
          </a:xfrm>
          <a:prstGeom prst="rtTriangl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66" name="AutoShape 6"/>
          <p:cNvSpPr>
            <a:spLocks/>
          </p:cNvSpPr>
          <p:nvPr/>
        </p:nvSpPr>
        <p:spPr bwMode="auto">
          <a:xfrm>
            <a:off x="6629400" y="1652588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67" name="AutoShape 7"/>
          <p:cNvSpPr>
            <a:spLocks/>
          </p:cNvSpPr>
          <p:nvPr/>
        </p:nvSpPr>
        <p:spPr bwMode="auto">
          <a:xfrm>
            <a:off x="6629400" y="2490788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68" name="AutoShape 8"/>
          <p:cNvSpPr>
            <a:spLocks/>
          </p:cNvSpPr>
          <p:nvPr/>
        </p:nvSpPr>
        <p:spPr bwMode="auto">
          <a:xfrm>
            <a:off x="6629400" y="3709988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69" name="AutoShape 9"/>
          <p:cNvSpPr>
            <a:spLocks/>
          </p:cNvSpPr>
          <p:nvPr/>
        </p:nvSpPr>
        <p:spPr bwMode="auto">
          <a:xfrm>
            <a:off x="6629400" y="4929188"/>
            <a:ext cx="152400" cy="1066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70" name="Rectangle 10"/>
          <p:cNvSpPr>
            <a:spLocks noChangeArrowheads="1"/>
          </p:cNvSpPr>
          <p:nvPr/>
        </p:nvSpPr>
        <p:spPr bwMode="auto">
          <a:xfrm>
            <a:off x="6858000" y="1812925"/>
            <a:ext cx="63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  <a:sym typeface="Symbol" pitchFamily="18" charset="2"/>
              </a:rPr>
              <a:t>(r)</a:t>
            </a:r>
          </a:p>
        </p:txBody>
      </p:sp>
      <p:sp>
        <p:nvSpPr>
          <p:cNvPr id="348171" name="Rectangle 11"/>
          <p:cNvSpPr>
            <a:spLocks noChangeArrowheads="1"/>
          </p:cNvSpPr>
          <p:nvPr/>
        </p:nvSpPr>
        <p:spPr bwMode="auto">
          <a:xfrm>
            <a:off x="6858000" y="2652713"/>
            <a:ext cx="6413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>
                <a:latin typeface="Comic Sans MS" pitchFamily="66" charset="0"/>
                <a:sym typeface="Symbol" pitchFamily="18" charset="2"/>
              </a:rPr>
              <a:t>(n)</a:t>
            </a:r>
          </a:p>
        </p:txBody>
      </p:sp>
      <p:sp>
        <p:nvSpPr>
          <p:cNvPr id="348172" name="Rectangle 12"/>
          <p:cNvSpPr>
            <a:spLocks noChangeArrowheads="1"/>
          </p:cNvSpPr>
          <p:nvPr/>
        </p:nvSpPr>
        <p:spPr bwMode="auto">
          <a:xfrm>
            <a:off x="6858000" y="3894138"/>
            <a:ext cx="631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  <a:sym typeface="Symbol" pitchFamily="18" charset="2"/>
              </a:rPr>
              <a:t>(r)</a:t>
            </a:r>
          </a:p>
        </p:txBody>
      </p:sp>
      <p:sp>
        <p:nvSpPr>
          <p:cNvPr id="348173" name="Rectangle 13"/>
          <p:cNvSpPr>
            <a:spLocks noChangeArrowheads="1"/>
          </p:cNvSpPr>
          <p:nvPr/>
        </p:nvSpPr>
        <p:spPr bwMode="auto">
          <a:xfrm>
            <a:off x="6858000" y="52419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  <a:sym typeface="Symbol" pitchFamily="18" charset="2"/>
              </a:rPr>
              <a:t>(n)</a:t>
            </a:r>
          </a:p>
        </p:txBody>
      </p:sp>
      <p:sp>
        <p:nvSpPr>
          <p:cNvPr id="348174" name="Line 14"/>
          <p:cNvSpPr>
            <a:spLocks noChangeShapeType="1"/>
          </p:cNvSpPr>
          <p:nvPr/>
        </p:nvSpPr>
        <p:spPr bwMode="auto">
          <a:xfrm>
            <a:off x="5638800" y="61722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75" name="Rectangle 15"/>
          <p:cNvSpPr>
            <a:spLocks noChangeArrowheads="1"/>
          </p:cNvSpPr>
          <p:nvPr/>
        </p:nvSpPr>
        <p:spPr bwMode="auto">
          <a:xfrm>
            <a:off x="5638800" y="6256338"/>
            <a:ext cx="234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Overall time: </a:t>
            </a:r>
            <a:r>
              <a:rPr lang="en-US">
                <a:latin typeface="Comic Sans MS" pitchFamily="66" charset="0"/>
                <a:sym typeface="Symbol" pitchFamily="18" charset="2"/>
              </a:rPr>
              <a:t>(n + 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6" grpId="0" animBg="1"/>
      <p:bldP spid="348167" grpId="0" animBg="1"/>
      <p:bldP spid="348168" grpId="0" animBg="1"/>
      <p:bldP spid="348169" grpId="0" animBg="1"/>
      <p:bldP spid="348170" grpId="0"/>
      <p:bldP spid="348171" grpId="0"/>
      <p:bldP spid="348172" grpId="0"/>
      <p:bldP spid="348173" grpId="0"/>
      <p:bldP spid="348174" grpId="0" animBg="1"/>
      <p:bldP spid="3481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637BAA-FE80-4A90-ADF5-1486D865E22B}" type="slidenum">
              <a:rPr lang="en-US"/>
              <a:pPr/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Fast Can We Sort?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8183562" cy="50768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Insertion sort: </a:t>
            </a:r>
            <a:r>
              <a:rPr lang="en-US" sz="2400" smtClean="0">
                <a:solidFill>
                  <a:schemeClr val="tx1"/>
                </a:solidFill>
              </a:rPr>
              <a:t>O(n</a:t>
            </a:r>
            <a:r>
              <a:rPr lang="en-US" sz="2400" baseline="30000" smtClean="0">
                <a:solidFill>
                  <a:schemeClr val="tx1"/>
                </a:solidFill>
              </a:rPr>
              <a:t>2</a:t>
            </a:r>
            <a:r>
              <a:rPr lang="en-US" sz="240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Bubble Sort, Selection Sort: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Merge sort: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Quicksort: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What is common to all these algorithms?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smtClean="0"/>
              <a:t>These algorithms sort by making </a:t>
            </a:r>
            <a:r>
              <a:rPr lang="en-US" sz="2000" b="1" u="sng" smtClean="0"/>
              <a:t>comparisons</a:t>
            </a:r>
            <a:r>
              <a:rPr lang="en-US" sz="2000" smtClean="0"/>
              <a:t> between the input elements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400" smtClean="0"/>
              <a:t>   </a:t>
            </a:r>
            <a:endParaRPr lang="en-US" sz="2400" smtClean="0">
              <a:solidFill>
                <a:srgbClr val="DD0111"/>
              </a:solidFill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4657725" y="1949450"/>
            <a:ext cx="91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omic Sans MS" pitchFamily="66" charset="0"/>
                <a:sym typeface="Symbol" pitchFamily="18" charset="2"/>
              </a:rPr>
              <a:t>(n</a:t>
            </a:r>
            <a:r>
              <a:rPr lang="en-US" sz="2400" baseline="30000">
                <a:latin typeface="Comic Sans MS" pitchFamily="66" charset="0"/>
                <a:sym typeface="Symbol" pitchFamily="18" charset="2"/>
              </a:rPr>
              <a:t>2</a:t>
            </a:r>
            <a:r>
              <a:rPr lang="en-US" sz="2400">
                <a:latin typeface="Comic Sans MS" pitchFamily="66" charset="0"/>
                <a:sym typeface="Symbol" pitchFamily="18" charset="2"/>
              </a:rPr>
              <a:t>)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743200" y="2608263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omic Sans MS" pitchFamily="66" charset="0"/>
                <a:sym typeface="Symbol" pitchFamily="18" charset="2"/>
              </a:rPr>
              <a:t>(nlgn)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611438" y="3205163"/>
            <a:ext cx="260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omic Sans MS" pitchFamily="66" charset="0"/>
                <a:sym typeface="Symbol" pitchFamily="18" charset="2"/>
              </a:rPr>
              <a:t>(nlgn) -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43DA790-1028-46E5-A492-F1F07AE6D405}" type="slidenum">
              <a:rPr lang="en-US"/>
              <a:pPr/>
              <a:t>20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Analysis of Counting Sort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488362" cy="54911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>
                <a:sym typeface="Symbol" pitchFamily="18" charset="2"/>
              </a:rPr>
              <a:t>Overall time: </a:t>
            </a:r>
            <a:r>
              <a:rPr lang="en-US" smtClean="0">
                <a:latin typeface="Comic Sans MS" pitchFamily="66" charset="0"/>
                <a:sym typeface="Symbol" pitchFamily="18" charset="2"/>
              </a:rPr>
              <a:t>(n + r)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ym typeface="Symbol" pitchFamily="18" charset="2"/>
              </a:rPr>
              <a:t>In practice we use COUNTING sort when </a:t>
            </a:r>
            <a:r>
              <a:rPr lang="en-US" smtClean="0">
                <a:latin typeface="Comic Sans MS" pitchFamily="66" charset="0"/>
                <a:sym typeface="Symbol" pitchFamily="18" charset="2"/>
              </a:rPr>
              <a:t>r = O(n)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latin typeface="Comic Sans MS" pitchFamily="66" charset="0"/>
                <a:sym typeface="Symbol" pitchFamily="18" charset="2"/>
              </a:rPr>
              <a:t>			 </a:t>
            </a:r>
            <a:r>
              <a:rPr lang="en-US" smtClean="0">
                <a:sym typeface="Symbol" pitchFamily="18" charset="2"/>
              </a:rPr>
              <a:t>running time is </a:t>
            </a:r>
            <a:r>
              <a:rPr lang="en-US" smtClean="0">
                <a:latin typeface="Comic Sans MS" pitchFamily="66" charset="0"/>
                <a:sym typeface="Symbol" pitchFamily="18" charset="2"/>
              </a:rPr>
              <a:t>(n)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ym typeface="Symbol" pitchFamily="18" charset="2"/>
              </a:rPr>
              <a:t>Counting sort is </a:t>
            </a:r>
            <a:r>
              <a:rPr lang="en-US" b="1" smtClean="0">
                <a:sym typeface="Symbol" pitchFamily="18" charset="2"/>
              </a:rPr>
              <a:t>stable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ym typeface="Symbol" pitchFamily="18" charset="2"/>
              </a:rPr>
              <a:t>Counting sort is not </a:t>
            </a:r>
            <a:r>
              <a:rPr lang="en-US" b="1" smtClean="0">
                <a:sym typeface="Symbol" pitchFamily="18" charset="2"/>
              </a:rPr>
              <a:t>in place</a:t>
            </a:r>
            <a:r>
              <a:rPr lang="en-US" smtClean="0">
                <a:sym typeface="Symbol" pitchFamily="18" charset="2"/>
              </a:rPr>
              <a:t> 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6F7BDE-FE6E-4FBD-9106-1A522949A54D}" type="slidenum">
              <a:rPr lang="en-US"/>
              <a:pPr/>
              <a:t>21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Radix Sort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491537" cy="50768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Represents keys as </a:t>
            </a:r>
            <a:r>
              <a:rPr lang="en-US" smtClean="0">
                <a:solidFill>
                  <a:srgbClr val="DD0111"/>
                </a:solidFill>
              </a:rPr>
              <a:t>d</a:t>
            </a:r>
            <a:r>
              <a:rPr lang="en-US" smtClean="0"/>
              <a:t>-digit numbers in some base-</a:t>
            </a:r>
            <a:r>
              <a:rPr lang="en-US" smtClean="0">
                <a:solidFill>
                  <a:srgbClr val="DD0111"/>
                </a:solidFill>
              </a:rPr>
              <a:t>k</a:t>
            </a:r>
            <a:r>
              <a:rPr lang="en-US" smtClean="0"/>
              <a:t>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mtClean="0"/>
              <a:t>		e.g., key = x</a:t>
            </a:r>
            <a:r>
              <a:rPr lang="en-US" baseline="-25000" smtClean="0"/>
              <a:t>1</a:t>
            </a:r>
            <a:r>
              <a:rPr lang="en-US" smtClean="0"/>
              <a:t>x</a:t>
            </a:r>
            <a:r>
              <a:rPr lang="en-US" baseline="-25000" smtClean="0"/>
              <a:t>2</a:t>
            </a:r>
            <a:r>
              <a:rPr lang="en-US" smtClean="0"/>
              <a:t>...x</a:t>
            </a:r>
            <a:r>
              <a:rPr lang="en-US" baseline="-25000" smtClean="0">
                <a:solidFill>
                  <a:srgbClr val="DD0111"/>
                </a:solidFill>
              </a:rPr>
              <a:t>d</a:t>
            </a:r>
            <a:r>
              <a:rPr lang="en-US" baseline="-25000" smtClean="0"/>
              <a:t>    </a:t>
            </a:r>
            <a:r>
              <a:rPr lang="en-US" smtClean="0"/>
              <a:t>where 0</a:t>
            </a:r>
            <a:r>
              <a:rPr lang="en-US" smtClean="0">
                <a:cs typeface="Arial" charset="0"/>
              </a:rPr>
              <a:t>≤x</a:t>
            </a:r>
            <a:r>
              <a:rPr lang="en-US" baseline="-25000" smtClean="0">
                <a:cs typeface="Arial" charset="0"/>
              </a:rPr>
              <a:t>i</a:t>
            </a:r>
            <a:r>
              <a:rPr lang="en-US" smtClean="0">
                <a:cs typeface="Arial" charset="0"/>
              </a:rPr>
              <a:t>≤</a:t>
            </a:r>
            <a:r>
              <a:rPr lang="en-US" smtClean="0">
                <a:solidFill>
                  <a:srgbClr val="DD0111"/>
                </a:solidFill>
                <a:cs typeface="Arial" charset="0"/>
              </a:rPr>
              <a:t>k</a:t>
            </a:r>
            <a:r>
              <a:rPr lang="en-US" smtClean="0">
                <a:cs typeface="Arial" charset="0"/>
              </a:rPr>
              <a:t>-1</a:t>
            </a:r>
            <a:endParaRPr lang="en-US" baseline="-25000" smtClean="0"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endParaRPr lang="en-US" smtClean="0"/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Example: key=15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mtClean="0"/>
              <a:t>			key</a:t>
            </a:r>
            <a:r>
              <a:rPr lang="en-US" baseline="-25000" smtClean="0"/>
              <a:t>10</a:t>
            </a:r>
            <a:r>
              <a:rPr lang="en-US" smtClean="0"/>
              <a:t> = 15, </a:t>
            </a:r>
            <a:r>
              <a:rPr lang="en-US" smtClean="0">
                <a:solidFill>
                  <a:srgbClr val="DD0111"/>
                </a:solidFill>
              </a:rPr>
              <a:t>d</a:t>
            </a:r>
            <a:r>
              <a:rPr lang="en-US" smtClean="0"/>
              <a:t>=2, </a:t>
            </a:r>
            <a:r>
              <a:rPr lang="en-US" smtClean="0">
                <a:solidFill>
                  <a:srgbClr val="DD0111"/>
                </a:solidFill>
              </a:rPr>
              <a:t>k</a:t>
            </a:r>
            <a:r>
              <a:rPr lang="en-US" smtClean="0"/>
              <a:t>=10    where 0</a:t>
            </a:r>
            <a:r>
              <a:rPr lang="en-US" smtClean="0">
                <a:cs typeface="Arial" charset="0"/>
              </a:rPr>
              <a:t>≤x</a:t>
            </a:r>
            <a:r>
              <a:rPr lang="en-US" baseline="-25000" smtClean="0">
                <a:cs typeface="Arial" charset="0"/>
              </a:rPr>
              <a:t>i</a:t>
            </a:r>
            <a:r>
              <a:rPr lang="en-US" smtClean="0">
                <a:cs typeface="Arial" charset="0"/>
              </a:rPr>
              <a:t>≤</a:t>
            </a:r>
            <a:r>
              <a:rPr lang="en-US" smtClean="0">
                <a:solidFill>
                  <a:srgbClr val="DD0111"/>
                </a:solidFill>
                <a:cs typeface="Arial" charset="0"/>
              </a:rPr>
              <a:t>9</a:t>
            </a:r>
            <a:endParaRPr lang="en-US" smtClean="0"/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mtClean="0"/>
              <a:t>			key</a:t>
            </a:r>
            <a:r>
              <a:rPr lang="en-US" baseline="-25000" smtClean="0"/>
              <a:t>2</a:t>
            </a:r>
            <a:r>
              <a:rPr lang="en-US" smtClean="0"/>
              <a:t> = 1111, </a:t>
            </a:r>
            <a:r>
              <a:rPr lang="en-US" smtClean="0">
                <a:solidFill>
                  <a:srgbClr val="DD0111"/>
                </a:solidFill>
              </a:rPr>
              <a:t>d</a:t>
            </a:r>
            <a:r>
              <a:rPr lang="en-US" smtClean="0"/>
              <a:t>=4, </a:t>
            </a:r>
            <a:r>
              <a:rPr lang="en-US" smtClean="0">
                <a:solidFill>
                  <a:srgbClr val="DD0111"/>
                </a:solidFill>
              </a:rPr>
              <a:t>k</a:t>
            </a:r>
            <a:r>
              <a:rPr lang="en-US" smtClean="0"/>
              <a:t>=2    where 0</a:t>
            </a:r>
            <a:r>
              <a:rPr lang="en-US" smtClean="0">
                <a:cs typeface="Arial" charset="0"/>
              </a:rPr>
              <a:t>≤x</a:t>
            </a:r>
            <a:r>
              <a:rPr lang="en-US" baseline="-25000" smtClean="0">
                <a:cs typeface="Arial" charset="0"/>
              </a:rPr>
              <a:t>i</a:t>
            </a:r>
            <a:r>
              <a:rPr lang="en-US" smtClean="0">
                <a:cs typeface="Arial" charset="0"/>
              </a:rPr>
              <a:t>≤</a:t>
            </a:r>
            <a:r>
              <a:rPr lang="en-US" smtClean="0">
                <a:solidFill>
                  <a:srgbClr val="DD0111"/>
                </a:solidFill>
                <a:cs typeface="Arial" charset="0"/>
              </a:rPr>
              <a:t>1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AC478D4-4C10-492D-8B49-4470740D02F4}" type="slidenum">
              <a:rPr lang="en-US"/>
              <a:pPr/>
              <a:t>22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Radix Sort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7097712" cy="50768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Assumptions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rgbClr val="DD0111"/>
                </a:solidFill>
              </a:rPr>
              <a:t>d</a:t>
            </a:r>
            <a:r>
              <a:rPr lang="en-US" smtClean="0"/>
              <a:t>=</a:t>
            </a:r>
            <a:r>
              <a:rPr lang="el-GR" smtClean="0">
                <a:cs typeface="Arial" charset="0"/>
              </a:rPr>
              <a:t>Θ</a:t>
            </a:r>
            <a:r>
              <a:rPr lang="en-US" smtClean="0">
                <a:cs typeface="Arial" charset="0"/>
              </a:rPr>
              <a:t>(1)   and </a:t>
            </a:r>
            <a:r>
              <a:rPr lang="en-US" smtClean="0">
                <a:solidFill>
                  <a:srgbClr val="DD0111"/>
                </a:solidFill>
                <a:cs typeface="Arial" charset="0"/>
              </a:rPr>
              <a:t>k </a:t>
            </a:r>
            <a:r>
              <a:rPr lang="en-US" smtClean="0">
                <a:cs typeface="Arial" charset="0"/>
              </a:rPr>
              <a:t>=O(n)</a:t>
            </a:r>
            <a:endParaRPr lang="el-GR" smtClean="0"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Sorting looks at one column at a time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For a </a:t>
            </a:r>
            <a:r>
              <a:rPr lang="en-US" smtClean="0">
                <a:solidFill>
                  <a:srgbClr val="DD0111"/>
                </a:solidFill>
                <a:latin typeface="Comic Sans MS" pitchFamily="66" charset="0"/>
              </a:rPr>
              <a:t>d</a:t>
            </a:r>
            <a:r>
              <a:rPr lang="en-US" smtClean="0"/>
              <a:t> digit number, sort the </a:t>
            </a:r>
            <a:r>
              <a:rPr lang="en-US" u="sng" smtClean="0"/>
              <a:t>least significant</a:t>
            </a:r>
            <a:r>
              <a:rPr lang="en-US" smtClean="0"/>
              <a:t> digit first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Continue sorting on the </a:t>
            </a:r>
            <a:r>
              <a:rPr lang="en-US" u="sng" smtClean="0"/>
              <a:t>next least significant</a:t>
            </a:r>
            <a:r>
              <a:rPr lang="en-US" smtClean="0"/>
              <a:t> digit, until all digits have been sorted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Requires only </a:t>
            </a:r>
            <a:r>
              <a:rPr lang="en-US" smtClean="0">
                <a:solidFill>
                  <a:srgbClr val="DD0111"/>
                </a:solidFill>
                <a:latin typeface="Comic Sans MS" pitchFamily="66" charset="0"/>
              </a:rPr>
              <a:t>d</a:t>
            </a:r>
            <a:r>
              <a:rPr lang="en-US" smtClean="0"/>
              <a:t> passes through the list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7539038" y="1517650"/>
          <a:ext cx="1087437" cy="4011613"/>
        </p:xfrm>
        <a:graphic>
          <a:graphicData uri="http://schemas.openxmlformats.org/presentationml/2006/ole">
            <p:oleObj spid="_x0000_s2050" name="Paint Shop Pro Image" r:id="rId4" imgW="878287" imgH="3239024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46CC52-0AAA-4DD3-9DE2-EDB868984874}" type="slidenum">
              <a:rPr lang="en-US"/>
              <a:pPr/>
              <a:t>23</a:t>
            </a:fld>
            <a:endParaRPr lang="en-US"/>
          </a:p>
        </p:txBody>
      </p:sp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RADIX-SORT</a:t>
            </a: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147763"/>
            <a:ext cx="8259762" cy="2290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Alg.: RADIX-SORT</a:t>
            </a:r>
            <a:r>
              <a:rPr lang="en-US" sz="2400" smtClean="0">
                <a:latin typeface="Comic Sans MS" pitchFamily="66" charset="0"/>
              </a:rPr>
              <a:t>(A, d)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for </a:t>
            </a:r>
            <a:r>
              <a:rPr lang="en-US" sz="2400" smtClean="0">
                <a:latin typeface="Comic Sans MS" pitchFamily="66" charset="0"/>
              </a:rPr>
              <a:t>i ← 1</a:t>
            </a:r>
            <a:r>
              <a:rPr lang="en-US" sz="2400" smtClean="0"/>
              <a:t> </a:t>
            </a:r>
            <a:r>
              <a:rPr lang="en-US" sz="2400" b="1" smtClean="0"/>
              <a:t>to </a:t>
            </a:r>
            <a:r>
              <a:rPr lang="en-US" sz="2400" smtClean="0">
                <a:latin typeface="Comic Sans MS" pitchFamily="66" charset="0"/>
              </a:rPr>
              <a:t>d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	do </a:t>
            </a:r>
            <a:r>
              <a:rPr lang="en-US" sz="2400" smtClean="0"/>
              <a:t>use a </a:t>
            </a:r>
            <a:r>
              <a:rPr lang="en-US" sz="2400" smtClean="0">
                <a:solidFill>
                  <a:srgbClr val="DD0111"/>
                </a:solidFill>
              </a:rPr>
              <a:t>stable</a:t>
            </a:r>
            <a:r>
              <a:rPr lang="en-US" sz="2400" smtClean="0"/>
              <a:t> sort to sort array </a:t>
            </a:r>
            <a:r>
              <a:rPr lang="en-US" sz="2400" smtClean="0">
                <a:latin typeface="Comic Sans MS" pitchFamily="66" charset="0"/>
              </a:rPr>
              <a:t>A</a:t>
            </a:r>
            <a:r>
              <a:rPr lang="en-US" sz="2400" smtClean="0"/>
              <a:t> on digit </a:t>
            </a:r>
            <a:r>
              <a:rPr lang="en-US" sz="2400" smtClean="0">
                <a:latin typeface="Comic Sans MS" pitchFamily="66" charset="0"/>
              </a:rPr>
              <a:t>i</a:t>
            </a:r>
          </a:p>
          <a:p>
            <a:pPr eaLnBrk="1" hangingPunct="1">
              <a:buFontTx/>
              <a:buNone/>
            </a:pPr>
            <a:endParaRPr lang="en-US" sz="800" smtClean="0">
              <a:latin typeface="Comic Sans MS" pitchFamily="66" charset="0"/>
            </a:endParaRPr>
          </a:p>
          <a:p>
            <a:pPr eaLnBrk="1" hangingPunct="1"/>
            <a:r>
              <a:rPr lang="en-US" sz="2400" smtClean="0"/>
              <a:t>1 is the lowest order digit, d is the highest-order digit</a:t>
            </a:r>
          </a:p>
        </p:txBody>
      </p:sp>
      <p:graphicFrame>
        <p:nvGraphicFramePr>
          <p:cNvPr id="35123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846263" y="3852863"/>
          <a:ext cx="666750" cy="2462212"/>
        </p:xfrm>
        <a:graphic>
          <a:graphicData uri="http://schemas.openxmlformats.org/presentationml/2006/ole">
            <p:oleObj spid="_x0000_s3074" name="Paint Shop Pro Image" r:id="rId4" imgW="878287" imgH="3239024" progId="PaintShopPro">
              <p:embed/>
            </p:oleObj>
          </a:graphicData>
        </a:graphic>
      </p:graphicFrame>
      <p:graphicFrame>
        <p:nvGraphicFramePr>
          <p:cNvPr id="35123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2517775" y="3884613"/>
          <a:ext cx="1365250" cy="2439987"/>
        </p:xfrm>
        <a:graphic>
          <a:graphicData uri="http://schemas.openxmlformats.org/presentationml/2006/ole">
            <p:oleObj spid="_x0000_s3075" name="Paint Shop Pro Image" r:id="rId5" imgW="1873679" imgH="3346341" progId="PaintShopPro">
              <p:embed/>
            </p:oleObj>
          </a:graphicData>
        </a:graphic>
      </p:graphicFrame>
      <p:graphicFrame>
        <p:nvGraphicFramePr>
          <p:cNvPr id="351238" name="Object 6"/>
          <p:cNvGraphicFramePr>
            <a:graphicFrameLocks noChangeAspect="1"/>
          </p:cNvGraphicFramePr>
          <p:nvPr/>
        </p:nvGraphicFramePr>
        <p:xfrm>
          <a:off x="4095750" y="3884613"/>
          <a:ext cx="1319213" cy="2438400"/>
        </p:xfrm>
        <a:graphic>
          <a:graphicData uri="http://schemas.openxmlformats.org/presentationml/2006/ole">
            <p:oleObj spid="_x0000_s3076" name="Paint Shop Pro Image" r:id="rId6" imgW="1804878" imgH="3336585" progId="PaintShopPro">
              <p:embed/>
            </p:oleObj>
          </a:graphicData>
        </a:graphic>
      </p:graphicFrame>
      <p:graphicFrame>
        <p:nvGraphicFramePr>
          <p:cNvPr id="351239" name="Object 7"/>
          <p:cNvGraphicFramePr>
            <a:graphicFrameLocks noChangeAspect="1"/>
          </p:cNvGraphicFramePr>
          <p:nvPr/>
        </p:nvGraphicFramePr>
        <p:xfrm>
          <a:off x="5627688" y="3884613"/>
          <a:ext cx="1382712" cy="2425700"/>
        </p:xfrm>
        <a:graphic>
          <a:graphicData uri="http://schemas.openxmlformats.org/presentationml/2006/ole">
            <p:oleObj spid="_x0000_s3077" name="Paint Shop Pro Image" r:id="rId7" imgW="1902439" imgH="3336585" progId="PaintShopPro">
              <p:embed/>
            </p:oleObj>
          </a:graphicData>
        </a:graphic>
      </p:graphicFrame>
      <p:graphicFrame>
        <p:nvGraphicFramePr>
          <p:cNvPr id="351240" name="Object 8"/>
          <p:cNvGraphicFramePr>
            <a:graphicFrameLocks noChangeAspect="1"/>
          </p:cNvGraphicFramePr>
          <p:nvPr/>
        </p:nvGraphicFramePr>
        <p:xfrm>
          <a:off x="3360738" y="3044825"/>
          <a:ext cx="3359150" cy="801688"/>
        </p:xfrm>
        <a:graphic>
          <a:graphicData uri="http://schemas.openxmlformats.org/presentationml/2006/ole">
            <p:oleObj spid="_x0000_s3078" name="Paint Shop Pro Image" r:id="rId8" imgW="3921951" imgH="936839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BFAC97-8E05-4A9C-B911-BAF402F7E0A4}" type="slidenum">
              <a:rPr lang="en-US"/>
              <a:pPr/>
              <a:t>24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Analysis of Radix Sort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mtClean="0"/>
              <a:t>Given </a:t>
            </a:r>
            <a:r>
              <a:rPr lang="en-US" smtClean="0">
                <a:latin typeface="Comic Sans MS" pitchFamily="66" charset="0"/>
              </a:rPr>
              <a:t>n</a:t>
            </a:r>
            <a:r>
              <a:rPr lang="en-US" smtClean="0"/>
              <a:t> numbers of </a:t>
            </a:r>
            <a:r>
              <a:rPr lang="en-US" smtClean="0">
                <a:latin typeface="Comic Sans MS" pitchFamily="66" charset="0"/>
              </a:rPr>
              <a:t>d</a:t>
            </a:r>
            <a:r>
              <a:rPr lang="en-US" smtClean="0"/>
              <a:t> digits each, where each digit may take up to </a:t>
            </a:r>
            <a:r>
              <a:rPr lang="en-US" smtClean="0">
                <a:latin typeface="Comic Sans MS" pitchFamily="66" charset="0"/>
              </a:rPr>
              <a:t>k</a:t>
            </a:r>
            <a:r>
              <a:rPr lang="en-US" smtClean="0"/>
              <a:t> possible values, RADIX-SORT correctly sorts the numbers in </a:t>
            </a:r>
            <a:r>
              <a:rPr lang="en-US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(d(n+k))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mtClean="0">
                <a:sym typeface="Symbol" pitchFamily="18" charset="2"/>
              </a:rPr>
              <a:t>One pass of sorting per digit takes </a:t>
            </a:r>
            <a:r>
              <a:rPr lang="en-US" smtClean="0">
                <a:latin typeface="Comic Sans MS" pitchFamily="66" charset="0"/>
                <a:sym typeface="Symbol" pitchFamily="18" charset="2"/>
              </a:rPr>
              <a:t>(n+k)</a:t>
            </a:r>
            <a:r>
              <a:rPr lang="en-US" smtClean="0">
                <a:sym typeface="Symbol" pitchFamily="18" charset="2"/>
              </a:rPr>
              <a:t> assuming that we use counting sort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mtClean="0">
                <a:sym typeface="Symbol" pitchFamily="18" charset="2"/>
              </a:rPr>
              <a:t>There are </a:t>
            </a:r>
            <a:r>
              <a:rPr lang="en-US" smtClean="0">
                <a:latin typeface="Comic Sans MS" pitchFamily="66" charset="0"/>
                <a:sym typeface="Symbol" pitchFamily="18" charset="2"/>
              </a:rPr>
              <a:t>d</a:t>
            </a:r>
            <a:r>
              <a:rPr lang="en-US" smtClean="0">
                <a:sym typeface="Symbol" pitchFamily="18" charset="2"/>
              </a:rPr>
              <a:t> passes (for each digit)</a:t>
            </a:r>
            <a:endParaRPr lang="en-US" smtClean="0"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B7EBF95-7298-4C34-8ADF-0D8FC46B6EEB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915025" y="3525838"/>
          <a:ext cx="1319213" cy="2438400"/>
        </p:xfrm>
        <a:graphic>
          <a:graphicData uri="http://schemas.openxmlformats.org/presentationml/2006/ole">
            <p:oleObj spid="_x0000_s4098" name="Paint Shop Pro Image" r:id="rId4" imgW="1804878" imgH="3336585" progId="PaintShopPro">
              <p:embed/>
            </p:oleObj>
          </a:graphicData>
        </a:graphic>
      </p:graphicFrame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Correctness of Radix sort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7963" y="1066800"/>
            <a:ext cx="8229600" cy="5410200"/>
          </a:xfrm>
        </p:spPr>
        <p:txBody>
          <a:bodyPr/>
          <a:lstStyle/>
          <a:p>
            <a:pPr eaLnBrk="1" hangingPunct="1"/>
            <a:r>
              <a:rPr lang="en-US" sz="2400" smtClean="0"/>
              <a:t>We use induction on number of passes through each digit</a:t>
            </a:r>
          </a:p>
          <a:p>
            <a:pPr eaLnBrk="1" hangingPunct="1"/>
            <a:r>
              <a:rPr lang="en-US" sz="2400" b="1" smtClean="0"/>
              <a:t>Basis: </a:t>
            </a:r>
            <a:r>
              <a:rPr lang="en-US" sz="2400" smtClean="0"/>
              <a:t>If </a:t>
            </a:r>
            <a:r>
              <a:rPr lang="en-US" sz="2400" smtClean="0">
                <a:latin typeface="Comic Sans MS" pitchFamily="66" charset="0"/>
              </a:rPr>
              <a:t>d </a:t>
            </a:r>
            <a:r>
              <a:rPr lang="en-US" sz="2400" smtClean="0"/>
              <a:t>= 1, there’s only one digit, trivial</a:t>
            </a:r>
          </a:p>
          <a:p>
            <a:pPr eaLnBrk="1" hangingPunct="1"/>
            <a:r>
              <a:rPr lang="en-US" sz="2400" b="1" smtClean="0"/>
              <a:t>Inductive step:</a:t>
            </a:r>
            <a:r>
              <a:rPr lang="en-US" sz="2400" smtClean="0"/>
              <a:t> assume digits 1</a:t>
            </a:r>
            <a:r>
              <a:rPr lang="en-US" sz="2400" i="1" smtClean="0"/>
              <a:t>, </a:t>
            </a:r>
            <a:r>
              <a:rPr lang="en-US" sz="2400" smtClean="0"/>
              <a:t>2</a:t>
            </a:r>
            <a:r>
              <a:rPr lang="en-US" sz="2400" i="1" smtClean="0"/>
              <a:t>, . . . , </a:t>
            </a:r>
            <a:r>
              <a:rPr lang="en-US" sz="2400" smtClean="0">
                <a:latin typeface="Comic Sans MS" pitchFamily="66" charset="0"/>
              </a:rPr>
              <a:t>d-1</a:t>
            </a:r>
            <a:r>
              <a:rPr lang="en-US" sz="2400" smtClean="0"/>
              <a:t> are sorted</a:t>
            </a:r>
          </a:p>
          <a:p>
            <a:pPr lvl="1" eaLnBrk="1" hangingPunct="1"/>
            <a:r>
              <a:rPr lang="en-US" sz="2200" smtClean="0"/>
              <a:t>Now sort on the </a:t>
            </a:r>
            <a:r>
              <a:rPr lang="en-US" sz="2200" smtClean="0">
                <a:latin typeface="Comic Sans MS" pitchFamily="66" charset="0"/>
              </a:rPr>
              <a:t>d</a:t>
            </a:r>
            <a:r>
              <a:rPr lang="en-US" sz="2200" smtClean="0"/>
              <a:t>-th digit</a:t>
            </a:r>
          </a:p>
          <a:p>
            <a:pPr lvl="1" eaLnBrk="1" hangingPunct="1"/>
            <a:r>
              <a:rPr lang="en-US" sz="2200" smtClean="0"/>
              <a:t>If </a:t>
            </a:r>
            <a:r>
              <a:rPr lang="en-US" sz="2200" smtClean="0">
                <a:latin typeface="Comic Sans MS" pitchFamily="66" charset="0"/>
              </a:rPr>
              <a:t>a</a:t>
            </a:r>
            <a:r>
              <a:rPr lang="en-US" sz="2200" baseline="-25000" smtClean="0">
                <a:latin typeface="Comic Sans MS" pitchFamily="66" charset="0"/>
              </a:rPr>
              <a:t>d </a:t>
            </a:r>
            <a:r>
              <a:rPr lang="en-US" sz="2200" smtClean="0">
                <a:latin typeface="Comic Sans MS" pitchFamily="66" charset="0"/>
              </a:rPr>
              <a:t>&lt; b</a:t>
            </a:r>
            <a:r>
              <a:rPr lang="en-US" sz="2200" baseline="-25000" smtClean="0">
                <a:latin typeface="Comic Sans MS" pitchFamily="66" charset="0"/>
              </a:rPr>
              <a:t>d</a:t>
            </a:r>
            <a:r>
              <a:rPr lang="en-US" sz="2200" smtClean="0"/>
              <a:t>, sort will put </a:t>
            </a:r>
            <a:r>
              <a:rPr lang="en-US" sz="2200" smtClean="0">
                <a:latin typeface="Comic Sans MS" pitchFamily="66" charset="0"/>
              </a:rPr>
              <a:t>a</a:t>
            </a:r>
            <a:r>
              <a:rPr lang="en-US" sz="2200" smtClean="0"/>
              <a:t> before </a:t>
            </a:r>
            <a:r>
              <a:rPr lang="en-US" sz="2200" smtClean="0">
                <a:latin typeface="Comic Sans MS" pitchFamily="66" charset="0"/>
              </a:rPr>
              <a:t>b</a:t>
            </a:r>
            <a:r>
              <a:rPr lang="en-US" sz="2200" smtClean="0"/>
              <a:t>: correct</a:t>
            </a:r>
          </a:p>
          <a:p>
            <a:pPr lvl="1" eaLnBrk="1" hangingPunct="1">
              <a:buFontTx/>
              <a:buNone/>
            </a:pPr>
            <a:r>
              <a:rPr lang="en-US" sz="2200" smtClean="0">
                <a:latin typeface="Comic Sans MS" pitchFamily="66" charset="0"/>
              </a:rPr>
              <a:t>	a &lt; b</a:t>
            </a:r>
            <a:r>
              <a:rPr lang="en-US" sz="2200" smtClean="0"/>
              <a:t> regardless of the low-order digits</a:t>
            </a:r>
          </a:p>
          <a:p>
            <a:pPr lvl="1" eaLnBrk="1" hangingPunct="1"/>
            <a:r>
              <a:rPr lang="en-US" sz="2200" smtClean="0"/>
              <a:t>If </a:t>
            </a:r>
            <a:r>
              <a:rPr lang="en-US" sz="2200" smtClean="0">
                <a:latin typeface="Comic Sans MS" pitchFamily="66" charset="0"/>
              </a:rPr>
              <a:t>a</a:t>
            </a:r>
            <a:r>
              <a:rPr lang="en-US" sz="2200" baseline="-25000" smtClean="0">
                <a:latin typeface="Comic Sans MS" pitchFamily="66" charset="0"/>
              </a:rPr>
              <a:t>d</a:t>
            </a:r>
            <a:r>
              <a:rPr lang="en-US" sz="2200" smtClean="0">
                <a:latin typeface="Comic Sans MS" pitchFamily="66" charset="0"/>
              </a:rPr>
              <a:t> &gt; b</a:t>
            </a:r>
            <a:r>
              <a:rPr lang="en-US" sz="2200" baseline="-25000" smtClean="0">
                <a:latin typeface="Comic Sans MS" pitchFamily="66" charset="0"/>
              </a:rPr>
              <a:t>d</a:t>
            </a:r>
            <a:r>
              <a:rPr lang="en-US" sz="2200" smtClean="0"/>
              <a:t>, sort will put </a:t>
            </a:r>
            <a:r>
              <a:rPr lang="en-US" sz="2200" smtClean="0">
                <a:latin typeface="Comic Sans MS" pitchFamily="66" charset="0"/>
              </a:rPr>
              <a:t>a</a:t>
            </a:r>
            <a:r>
              <a:rPr lang="en-US" sz="2200" smtClean="0"/>
              <a:t> after </a:t>
            </a:r>
            <a:r>
              <a:rPr lang="en-US" sz="2200" smtClean="0">
                <a:latin typeface="Comic Sans MS" pitchFamily="66" charset="0"/>
              </a:rPr>
              <a:t>b</a:t>
            </a:r>
            <a:r>
              <a:rPr lang="en-US" sz="2200" smtClean="0"/>
              <a:t>: correct</a:t>
            </a:r>
          </a:p>
          <a:p>
            <a:pPr lvl="1" eaLnBrk="1" hangingPunct="1">
              <a:buFontTx/>
              <a:buNone/>
            </a:pPr>
            <a:r>
              <a:rPr lang="en-US" sz="2200" smtClean="0"/>
              <a:t>	</a:t>
            </a:r>
            <a:r>
              <a:rPr lang="en-US" sz="2200" smtClean="0">
                <a:latin typeface="Comic Sans MS" pitchFamily="66" charset="0"/>
              </a:rPr>
              <a:t>a &gt; b</a:t>
            </a:r>
            <a:r>
              <a:rPr lang="en-US" sz="2200" smtClean="0"/>
              <a:t> regardless of the low-order digits</a:t>
            </a:r>
          </a:p>
          <a:p>
            <a:pPr lvl="1" eaLnBrk="1" hangingPunct="1"/>
            <a:r>
              <a:rPr lang="en-US" sz="2200" smtClean="0"/>
              <a:t>If </a:t>
            </a:r>
            <a:r>
              <a:rPr lang="en-US" sz="2200" smtClean="0">
                <a:latin typeface="Comic Sans MS" pitchFamily="66" charset="0"/>
              </a:rPr>
              <a:t>a</a:t>
            </a:r>
            <a:r>
              <a:rPr lang="en-US" sz="2200" baseline="-25000" smtClean="0">
                <a:latin typeface="Comic Sans MS" pitchFamily="66" charset="0"/>
              </a:rPr>
              <a:t>d</a:t>
            </a:r>
            <a:r>
              <a:rPr lang="en-US" sz="2200" smtClean="0">
                <a:latin typeface="Comic Sans MS" pitchFamily="66" charset="0"/>
              </a:rPr>
              <a:t> = b</a:t>
            </a:r>
            <a:r>
              <a:rPr lang="en-US" sz="2200" baseline="-25000" smtClean="0">
                <a:latin typeface="Comic Sans MS" pitchFamily="66" charset="0"/>
              </a:rPr>
              <a:t>d</a:t>
            </a:r>
            <a:r>
              <a:rPr lang="en-US" sz="2200" smtClean="0"/>
              <a:t>, sort will leave </a:t>
            </a:r>
            <a:r>
              <a:rPr lang="en-US" sz="2200" smtClean="0">
                <a:latin typeface="Comic Sans MS" pitchFamily="66" charset="0"/>
              </a:rPr>
              <a:t>a</a:t>
            </a:r>
            <a:r>
              <a:rPr lang="en-US" sz="2200" smtClean="0"/>
              <a:t> and </a:t>
            </a:r>
            <a:r>
              <a:rPr lang="en-US" sz="2200" smtClean="0">
                <a:latin typeface="Comic Sans MS" pitchFamily="66" charset="0"/>
              </a:rPr>
              <a:t>b</a:t>
            </a:r>
            <a:r>
              <a:rPr lang="en-US" sz="2200" smtClean="0"/>
              <a:t> in the </a:t>
            </a:r>
          </a:p>
          <a:p>
            <a:pPr lvl="1" eaLnBrk="1" hangingPunct="1">
              <a:buFontTx/>
              <a:buNone/>
            </a:pPr>
            <a:r>
              <a:rPr lang="en-US" sz="2200" smtClean="0"/>
              <a:t>	same order (stable!) and </a:t>
            </a:r>
            <a:r>
              <a:rPr lang="en-US" sz="2200" smtClean="0">
                <a:latin typeface="Comic Sans MS" pitchFamily="66" charset="0"/>
              </a:rPr>
              <a:t>a</a:t>
            </a:r>
            <a:r>
              <a:rPr lang="en-US" sz="2200" smtClean="0"/>
              <a:t> and </a:t>
            </a:r>
            <a:r>
              <a:rPr lang="en-US" sz="2200" smtClean="0">
                <a:latin typeface="Comic Sans MS" pitchFamily="66" charset="0"/>
              </a:rPr>
              <a:t>b</a:t>
            </a:r>
            <a:r>
              <a:rPr lang="en-US" sz="2200" smtClean="0"/>
              <a:t> are </a:t>
            </a:r>
          </a:p>
          <a:p>
            <a:pPr lvl="1" eaLnBrk="1" hangingPunct="1">
              <a:buFontTx/>
              <a:buNone/>
            </a:pPr>
            <a:r>
              <a:rPr lang="en-US" sz="2200" smtClean="0"/>
              <a:t>   already sorted on the low-order </a:t>
            </a:r>
            <a:r>
              <a:rPr lang="en-US" sz="2200" smtClean="0">
                <a:latin typeface="Comic Sans MS" pitchFamily="66" charset="0"/>
              </a:rPr>
              <a:t>d-1</a:t>
            </a:r>
            <a:r>
              <a:rPr lang="en-US" sz="2200" smtClean="0"/>
              <a:t> digits</a:t>
            </a:r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7446963" y="3525838"/>
          <a:ext cx="1382712" cy="2425700"/>
        </p:xfrm>
        <a:graphic>
          <a:graphicData uri="http://schemas.openxmlformats.org/presentationml/2006/ole">
            <p:oleObj spid="_x0000_s4099" name="Paint Shop Pro Image" r:id="rId5" imgW="1902439" imgH="3336585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52B369-1845-4BE1-B631-AF6113B3C468}" type="slidenum">
              <a:rPr lang="en-US"/>
              <a:pPr/>
              <a:t>26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Bucket Sort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Assumption: </a:t>
            </a:r>
          </a:p>
          <a:p>
            <a:pPr lvl="1" eaLnBrk="1" hangingPunct="1"/>
            <a:r>
              <a:rPr lang="en-US" sz="2000" smtClean="0"/>
              <a:t>the input is generated by a random process that distributes elements uniformly over [0</a:t>
            </a:r>
            <a:r>
              <a:rPr lang="en-US" sz="2000" i="1" smtClean="0"/>
              <a:t>, </a:t>
            </a:r>
            <a:r>
              <a:rPr lang="en-US" sz="2000" smtClean="0"/>
              <a:t>1)</a:t>
            </a:r>
          </a:p>
          <a:p>
            <a:pPr eaLnBrk="1" hangingPunct="1"/>
            <a:r>
              <a:rPr lang="en-US" sz="2400" smtClean="0"/>
              <a:t>Idea:</a:t>
            </a:r>
          </a:p>
          <a:p>
            <a:pPr lvl="1" eaLnBrk="1" hangingPunct="1"/>
            <a:r>
              <a:rPr lang="en-US" sz="2000" smtClean="0"/>
              <a:t>Divide [0, 1) into </a:t>
            </a:r>
            <a:r>
              <a:rPr lang="en-US" sz="2000" smtClean="0">
                <a:solidFill>
                  <a:srgbClr val="DD0111"/>
                </a:solidFill>
                <a:latin typeface="Comic Sans MS" pitchFamily="66" charset="0"/>
              </a:rPr>
              <a:t>n</a:t>
            </a:r>
            <a:r>
              <a:rPr lang="en-US" sz="2000" smtClean="0"/>
              <a:t> equal-sized buckets</a:t>
            </a:r>
          </a:p>
          <a:p>
            <a:pPr lvl="1" eaLnBrk="1" hangingPunct="1"/>
            <a:r>
              <a:rPr lang="en-US" sz="2000" smtClean="0"/>
              <a:t>Distribute the </a:t>
            </a:r>
            <a:r>
              <a:rPr lang="en-US" sz="2000" smtClean="0">
                <a:solidFill>
                  <a:srgbClr val="DD0111"/>
                </a:solidFill>
                <a:latin typeface="Comic Sans MS" pitchFamily="66" charset="0"/>
              </a:rPr>
              <a:t>n</a:t>
            </a:r>
            <a:r>
              <a:rPr lang="en-US" sz="2000" smtClean="0"/>
              <a:t> input values into the buckets</a:t>
            </a:r>
          </a:p>
          <a:p>
            <a:pPr lvl="1" eaLnBrk="1" hangingPunct="1"/>
            <a:r>
              <a:rPr lang="en-US" sz="2000" smtClean="0"/>
              <a:t>Sort each bucket (e.g., using quicksort)</a:t>
            </a:r>
          </a:p>
          <a:p>
            <a:pPr lvl="1" eaLnBrk="1" hangingPunct="1"/>
            <a:r>
              <a:rPr lang="en-US" sz="2000" smtClean="0"/>
              <a:t>Go through the buckets in order, listing elements in each one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400" b="1" smtClean="0"/>
              <a:t>Input: </a:t>
            </a:r>
            <a:r>
              <a:rPr lang="en-US" sz="2400" smtClean="0">
                <a:latin typeface="Comic Sans MS" pitchFamily="66" charset="0"/>
              </a:rPr>
              <a:t>A[1 . . n]</a:t>
            </a:r>
            <a:r>
              <a:rPr lang="en-US" sz="2400" smtClean="0"/>
              <a:t>, where </a:t>
            </a:r>
            <a:r>
              <a:rPr lang="en-US" sz="2400" smtClean="0">
                <a:latin typeface="Comic Sans MS" pitchFamily="66" charset="0"/>
              </a:rPr>
              <a:t>0 ≤ A[i] &lt; 1</a:t>
            </a:r>
            <a:r>
              <a:rPr lang="en-US" sz="2400" smtClean="0"/>
              <a:t> for all </a:t>
            </a:r>
            <a:r>
              <a:rPr lang="en-US" sz="2400" smtClean="0">
                <a:latin typeface="Comic Sans MS" pitchFamily="66" charset="0"/>
              </a:rPr>
              <a:t>i </a:t>
            </a:r>
          </a:p>
          <a:p>
            <a:pPr eaLnBrk="1" hangingPunct="1"/>
            <a:r>
              <a:rPr lang="en-US" sz="2400" b="1" smtClean="0"/>
              <a:t>Output:</a:t>
            </a:r>
            <a:r>
              <a:rPr lang="en-US" sz="2400" smtClean="0"/>
              <a:t> elements </a:t>
            </a:r>
            <a:r>
              <a:rPr lang="en-US" sz="2400" smtClean="0">
                <a:latin typeface="Comic Sans MS" pitchFamily="66" charset="0"/>
              </a:rPr>
              <a:t>A[i] </a:t>
            </a:r>
            <a:r>
              <a:rPr lang="en-US" sz="2400" smtClean="0"/>
              <a:t>sorted</a:t>
            </a:r>
          </a:p>
          <a:p>
            <a:pPr eaLnBrk="1" hangingPunct="1"/>
            <a:r>
              <a:rPr lang="en-US" sz="2400" b="1" smtClean="0"/>
              <a:t>Auxiliary array: </a:t>
            </a:r>
            <a:r>
              <a:rPr lang="en-US" sz="2400" smtClean="0">
                <a:latin typeface="Comic Sans MS" pitchFamily="66" charset="0"/>
              </a:rPr>
              <a:t>B[0 . . n - 1]</a:t>
            </a:r>
            <a:r>
              <a:rPr lang="en-US" sz="2400" smtClean="0"/>
              <a:t> of </a:t>
            </a:r>
            <a:r>
              <a:rPr lang="en-US" sz="2400" u="sng" smtClean="0"/>
              <a:t>linked lists</a:t>
            </a:r>
            <a:r>
              <a:rPr lang="en-US" sz="2400" smtClean="0"/>
              <a:t>, each list initially empty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025DECD-AE39-4A21-9C22-5311A92F5FF7}" type="slidenum">
              <a:rPr lang="en-US"/>
              <a:pPr/>
              <a:t>27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- Bucket Sort</a:t>
            </a:r>
          </a:p>
        </p:txBody>
      </p:sp>
      <p:graphicFrame>
        <p:nvGraphicFramePr>
          <p:cNvPr id="356355" name="Group 3"/>
          <p:cNvGraphicFramePr>
            <a:graphicFrameLocks noGrp="1"/>
          </p:cNvGraphicFramePr>
          <p:nvPr>
            <p:ph sz="half" idx="1"/>
          </p:nvPr>
        </p:nvGraphicFramePr>
        <p:xfrm>
          <a:off x="1387475" y="1247775"/>
          <a:ext cx="563563" cy="5076825"/>
        </p:xfrm>
        <a:graphic>
          <a:graphicData uri="http://schemas.openxmlformats.org/drawingml/2006/table">
            <a:tbl>
              <a:tblPr/>
              <a:tblGrid>
                <a:gridCol w="563563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.78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.17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.39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.26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.72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.94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.21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.12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.23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.68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6379" name="Group 27"/>
          <p:cNvGraphicFramePr>
            <a:graphicFrameLocks noGrp="1"/>
          </p:cNvGraphicFramePr>
          <p:nvPr>
            <p:ph sz="half" idx="2"/>
          </p:nvPr>
        </p:nvGraphicFramePr>
        <p:xfrm>
          <a:off x="3398838" y="1247775"/>
          <a:ext cx="487362" cy="5076825"/>
        </p:xfrm>
        <a:graphic>
          <a:graphicData uri="http://schemas.openxmlformats.org/drawingml/2006/table">
            <a:tbl>
              <a:tblPr/>
              <a:tblGrid>
                <a:gridCol w="487362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6403" name="Text Box 51"/>
          <p:cNvSpPr txBox="1">
            <a:spLocks noChangeArrowheads="1"/>
          </p:cNvSpPr>
          <p:nvPr/>
        </p:nvSpPr>
        <p:spPr bwMode="auto">
          <a:xfrm>
            <a:off x="3124200" y="131921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</a:t>
            </a:r>
          </a:p>
        </p:txBody>
      </p:sp>
      <p:sp>
        <p:nvSpPr>
          <p:cNvPr id="356404" name="Text Box 52"/>
          <p:cNvSpPr txBox="1">
            <a:spLocks noChangeArrowheads="1"/>
          </p:cNvSpPr>
          <p:nvPr/>
        </p:nvSpPr>
        <p:spPr bwMode="auto">
          <a:xfrm>
            <a:off x="3124200" y="18319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356405" name="Text Box 53"/>
          <p:cNvSpPr txBox="1">
            <a:spLocks noChangeArrowheads="1"/>
          </p:cNvSpPr>
          <p:nvPr/>
        </p:nvSpPr>
        <p:spPr bwMode="auto">
          <a:xfrm>
            <a:off x="3124200" y="23463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356406" name="Text Box 54"/>
          <p:cNvSpPr txBox="1">
            <a:spLocks noChangeArrowheads="1"/>
          </p:cNvSpPr>
          <p:nvPr/>
        </p:nvSpPr>
        <p:spPr bwMode="auto">
          <a:xfrm>
            <a:off x="3124200" y="28606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356407" name="Text Box 55"/>
          <p:cNvSpPr txBox="1">
            <a:spLocks noChangeArrowheads="1"/>
          </p:cNvSpPr>
          <p:nvPr/>
        </p:nvSpPr>
        <p:spPr bwMode="auto">
          <a:xfrm>
            <a:off x="3124200" y="33734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sp>
        <p:nvSpPr>
          <p:cNvPr id="356408" name="Text Box 56"/>
          <p:cNvSpPr txBox="1">
            <a:spLocks noChangeArrowheads="1"/>
          </p:cNvSpPr>
          <p:nvPr/>
        </p:nvSpPr>
        <p:spPr bwMode="auto">
          <a:xfrm>
            <a:off x="3124200" y="38877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5</a:t>
            </a:r>
          </a:p>
        </p:txBody>
      </p:sp>
      <p:sp>
        <p:nvSpPr>
          <p:cNvPr id="356409" name="Text Box 57"/>
          <p:cNvSpPr txBox="1">
            <a:spLocks noChangeArrowheads="1"/>
          </p:cNvSpPr>
          <p:nvPr/>
        </p:nvSpPr>
        <p:spPr bwMode="auto">
          <a:xfrm>
            <a:off x="3124200" y="44021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6</a:t>
            </a:r>
          </a:p>
        </p:txBody>
      </p:sp>
      <p:sp>
        <p:nvSpPr>
          <p:cNvPr id="356410" name="Text Box 58"/>
          <p:cNvSpPr txBox="1">
            <a:spLocks noChangeArrowheads="1"/>
          </p:cNvSpPr>
          <p:nvPr/>
        </p:nvSpPr>
        <p:spPr bwMode="auto">
          <a:xfrm>
            <a:off x="3124200" y="49149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7</a:t>
            </a:r>
          </a:p>
        </p:txBody>
      </p:sp>
      <p:sp>
        <p:nvSpPr>
          <p:cNvPr id="356411" name="Text Box 59"/>
          <p:cNvSpPr txBox="1">
            <a:spLocks noChangeArrowheads="1"/>
          </p:cNvSpPr>
          <p:nvPr/>
        </p:nvSpPr>
        <p:spPr bwMode="auto">
          <a:xfrm>
            <a:off x="3124200" y="542925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8</a:t>
            </a:r>
          </a:p>
        </p:txBody>
      </p:sp>
      <p:sp>
        <p:nvSpPr>
          <p:cNvPr id="356412" name="Text Box 60"/>
          <p:cNvSpPr txBox="1">
            <a:spLocks noChangeArrowheads="1"/>
          </p:cNvSpPr>
          <p:nvPr/>
        </p:nvSpPr>
        <p:spPr bwMode="auto">
          <a:xfrm>
            <a:off x="3124200" y="5943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9</a:t>
            </a:r>
          </a:p>
        </p:txBody>
      </p:sp>
      <p:sp>
        <p:nvSpPr>
          <p:cNvPr id="29758" name="Text Box 61"/>
          <p:cNvSpPr txBox="1">
            <a:spLocks noChangeArrowheads="1"/>
          </p:cNvSpPr>
          <p:nvPr/>
        </p:nvSpPr>
        <p:spPr bwMode="auto">
          <a:xfrm>
            <a:off x="1066800" y="1295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29759" name="Text Box 62"/>
          <p:cNvSpPr txBox="1">
            <a:spLocks noChangeArrowheads="1"/>
          </p:cNvSpPr>
          <p:nvPr/>
        </p:nvSpPr>
        <p:spPr bwMode="auto">
          <a:xfrm>
            <a:off x="1066800" y="180975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29760" name="Text Box 63"/>
          <p:cNvSpPr txBox="1">
            <a:spLocks noChangeArrowheads="1"/>
          </p:cNvSpPr>
          <p:nvPr/>
        </p:nvSpPr>
        <p:spPr bwMode="auto">
          <a:xfrm>
            <a:off x="1066800" y="23241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29761" name="Text Box 64"/>
          <p:cNvSpPr txBox="1">
            <a:spLocks noChangeArrowheads="1"/>
          </p:cNvSpPr>
          <p:nvPr/>
        </p:nvSpPr>
        <p:spPr bwMode="auto">
          <a:xfrm>
            <a:off x="1066800" y="28368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sp>
        <p:nvSpPr>
          <p:cNvPr id="29762" name="Text Box 65"/>
          <p:cNvSpPr txBox="1">
            <a:spLocks noChangeArrowheads="1"/>
          </p:cNvSpPr>
          <p:nvPr/>
        </p:nvSpPr>
        <p:spPr bwMode="auto">
          <a:xfrm>
            <a:off x="1066800" y="335121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5</a:t>
            </a:r>
          </a:p>
        </p:txBody>
      </p:sp>
      <p:sp>
        <p:nvSpPr>
          <p:cNvPr id="29763" name="Text Box 66"/>
          <p:cNvSpPr txBox="1">
            <a:spLocks noChangeArrowheads="1"/>
          </p:cNvSpPr>
          <p:nvPr/>
        </p:nvSpPr>
        <p:spPr bwMode="auto">
          <a:xfrm>
            <a:off x="1066800" y="38655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6</a:t>
            </a:r>
          </a:p>
        </p:txBody>
      </p:sp>
      <p:sp>
        <p:nvSpPr>
          <p:cNvPr id="29764" name="Text Box 67"/>
          <p:cNvSpPr txBox="1">
            <a:spLocks noChangeArrowheads="1"/>
          </p:cNvSpPr>
          <p:nvPr/>
        </p:nvSpPr>
        <p:spPr bwMode="auto">
          <a:xfrm>
            <a:off x="1066800" y="43783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7</a:t>
            </a:r>
          </a:p>
        </p:txBody>
      </p:sp>
      <p:sp>
        <p:nvSpPr>
          <p:cNvPr id="29765" name="Text Box 68"/>
          <p:cNvSpPr txBox="1">
            <a:spLocks noChangeArrowheads="1"/>
          </p:cNvSpPr>
          <p:nvPr/>
        </p:nvSpPr>
        <p:spPr bwMode="auto">
          <a:xfrm>
            <a:off x="1066800" y="48926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8</a:t>
            </a:r>
          </a:p>
        </p:txBody>
      </p:sp>
      <p:sp>
        <p:nvSpPr>
          <p:cNvPr id="29766" name="Text Box 69"/>
          <p:cNvSpPr txBox="1">
            <a:spLocks noChangeArrowheads="1"/>
          </p:cNvSpPr>
          <p:nvPr/>
        </p:nvSpPr>
        <p:spPr bwMode="auto">
          <a:xfrm>
            <a:off x="1066800" y="54070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9</a:t>
            </a:r>
          </a:p>
        </p:txBody>
      </p:sp>
      <p:sp>
        <p:nvSpPr>
          <p:cNvPr id="29767" name="Text Box 70"/>
          <p:cNvSpPr txBox="1">
            <a:spLocks noChangeArrowheads="1"/>
          </p:cNvSpPr>
          <p:nvPr/>
        </p:nvSpPr>
        <p:spPr bwMode="auto">
          <a:xfrm>
            <a:off x="990600" y="58674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4800600" y="2362200"/>
            <a:ext cx="1600200" cy="381000"/>
            <a:chOff x="2016" y="1536"/>
            <a:chExt cx="1008" cy="240"/>
          </a:xfrm>
        </p:grpSpPr>
        <p:grpSp>
          <p:nvGrpSpPr>
            <p:cNvPr id="29821" name="Group 72"/>
            <p:cNvGrpSpPr>
              <a:grpSpLocks/>
            </p:cNvGrpSpPr>
            <p:nvPr/>
          </p:nvGrpSpPr>
          <p:grpSpPr bwMode="auto">
            <a:xfrm>
              <a:off x="2400" y="1536"/>
              <a:ext cx="624" cy="240"/>
              <a:chOff x="1536" y="2160"/>
              <a:chExt cx="624" cy="240"/>
            </a:xfrm>
          </p:grpSpPr>
          <p:sp>
            <p:nvSpPr>
              <p:cNvPr id="29823" name="Rectangle 73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.21</a:t>
                </a:r>
              </a:p>
            </p:txBody>
          </p:sp>
          <p:sp>
            <p:nvSpPr>
              <p:cNvPr id="29824" name="Line 74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822" name="Line 75"/>
            <p:cNvSpPr>
              <a:spLocks noChangeShapeType="1"/>
            </p:cNvSpPr>
            <p:nvPr/>
          </p:nvSpPr>
          <p:spPr bwMode="auto">
            <a:xfrm>
              <a:off x="2016" y="165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4800600" y="1828800"/>
            <a:ext cx="1600200" cy="381000"/>
            <a:chOff x="2016" y="1200"/>
            <a:chExt cx="1008" cy="240"/>
          </a:xfrm>
        </p:grpSpPr>
        <p:sp>
          <p:nvSpPr>
            <p:cNvPr id="29817" name="Line 77"/>
            <p:cNvSpPr>
              <a:spLocks noChangeShapeType="1"/>
            </p:cNvSpPr>
            <p:nvPr/>
          </p:nvSpPr>
          <p:spPr bwMode="auto">
            <a:xfrm>
              <a:off x="2016" y="13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818" name="Group 78"/>
            <p:cNvGrpSpPr>
              <a:grpSpLocks/>
            </p:cNvGrpSpPr>
            <p:nvPr/>
          </p:nvGrpSpPr>
          <p:grpSpPr bwMode="auto">
            <a:xfrm>
              <a:off x="2400" y="1200"/>
              <a:ext cx="624" cy="240"/>
              <a:chOff x="1536" y="2160"/>
              <a:chExt cx="624" cy="240"/>
            </a:xfrm>
          </p:grpSpPr>
          <p:sp>
            <p:nvSpPr>
              <p:cNvPr id="29819" name="Rectangle 79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.12    /</a:t>
                </a:r>
              </a:p>
            </p:txBody>
          </p:sp>
          <p:sp>
            <p:nvSpPr>
              <p:cNvPr id="29820" name="Line 80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800600" y="4876800"/>
            <a:ext cx="1600200" cy="381000"/>
            <a:chOff x="2016" y="3120"/>
            <a:chExt cx="1008" cy="240"/>
          </a:xfrm>
        </p:grpSpPr>
        <p:grpSp>
          <p:nvGrpSpPr>
            <p:cNvPr id="29813" name="Group 82"/>
            <p:cNvGrpSpPr>
              <a:grpSpLocks/>
            </p:cNvGrpSpPr>
            <p:nvPr/>
          </p:nvGrpSpPr>
          <p:grpSpPr bwMode="auto">
            <a:xfrm>
              <a:off x="2400" y="3120"/>
              <a:ext cx="624" cy="240"/>
              <a:chOff x="1536" y="2160"/>
              <a:chExt cx="624" cy="240"/>
            </a:xfrm>
          </p:grpSpPr>
          <p:sp>
            <p:nvSpPr>
              <p:cNvPr id="29815" name="Rectangle 83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.72    /</a:t>
                </a:r>
              </a:p>
            </p:txBody>
          </p:sp>
          <p:sp>
            <p:nvSpPr>
              <p:cNvPr id="29816" name="Line 84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814" name="Line 85"/>
            <p:cNvSpPr>
              <a:spLocks noChangeShapeType="1"/>
            </p:cNvSpPr>
            <p:nvPr/>
          </p:nvSpPr>
          <p:spPr bwMode="auto">
            <a:xfrm>
              <a:off x="2016" y="324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6096000" y="2362200"/>
            <a:ext cx="1600200" cy="381000"/>
            <a:chOff x="2832" y="1536"/>
            <a:chExt cx="1008" cy="240"/>
          </a:xfrm>
        </p:grpSpPr>
        <p:sp>
          <p:nvSpPr>
            <p:cNvPr id="29809" name="Line 87"/>
            <p:cNvSpPr>
              <a:spLocks noChangeShapeType="1"/>
            </p:cNvSpPr>
            <p:nvPr/>
          </p:nvSpPr>
          <p:spPr bwMode="auto">
            <a:xfrm>
              <a:off x="2832" y="165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810" name="Group 88"/>
            <p:cNvGrpSpPr>
              <a:grpSpLocks/>
            </p:cNvGrpSpPr>
            <p:nvPr/>
          </p:nvGrpSpPr>
          <p:grpSpPr bwMode="auto">
            <a:xfrm>
              <a:off x="3216" y="1536"/>
              <a:ext cx="624" cy="240"/>
              <a:chOff x="1536" y="2160"/>
              <a:chExt cx="624" cy="240"/>
            </a:xfrm>
          </p:grpSpPr>
          <p:sp>
            <p:nvSpPr>
              <p:cNvPr id="29811" name="Rectangle 89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.23    /</a:t>
                </a:r>
              </a:p>
            </p:txBody>
          </p:sp>
          <p:sp>
            <p:nvSpPr>
              <p:cNvPr id="29812" name="Line 90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91"/>
          <p:cNvGrpSpPr>
            <a:grpSpLocks/>
          </p:cNvGrpSpPr>
          <p:nvPr/>
        </p:nvGrpSpPr>
        <p:grpSpPr bwMode="auto">
          <a:xfrm>
            <a:off x="3657600" y="4876800"/>
            <a:ext cx="1447800" cy="381000"/>
            <a:chOff x="1296" y="3120"/>
            <a:chExt cx="912" cy="240"/>
          </a:xfrm>
        </p:grpSpPr>
        <p:grpSp>
          <p:nvGrpSpPr>
            <p:cNvPr id="29805" name="Group 92"/>
            <p:cNvGrpSpPr>
              <a:grpSpLocks/>
            </p:cNvGrpSpPr>
            <p:nvPr/>
          </p:nvGrpSpPr>
          <p:grpSpPr bwMode="auto">
            <a:xfrm>
              <a:off x="1584" y="3120"/>
              <a:ext cx="624" cy="240"/>
              <a:chOff x="1536" y="2160"/>
              <a:chExt cx="624" cy="240"/>
            </a:xfrm>
          </p:grpSpPr>
          <p:sp>
            <p:nvSpPr>
              <p:cNvPr id="29807" name="Rectangle 93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.78</a:t>
                </a:r>
              </a:p>
            </p:txBody>
          </p:sp>
          <p:sp>
            <p:nvSpPr>
              <p:cNvPr id="29808" name="Line 94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806" name="Line 95"/>
            <p:cNvSpPr>
              <a:spLocks noChangeShapeType="1"/>
            </p:cNvSpPr>
            <p:nvPr/>
          </p:nvSpPr>
          <p:spPr bwMode="auto">
            <a:xfrm>
              <a:off x="1296" y="32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96"/>
          <p:cNvGrpSpPr>
            <a:grpSpLocks/>
          </p:cNvGrpSpPr>
          <p:nvPr/>
        </p:nvGrpSpPr>
        <p:grpSpPr bwMode="auto">
          <a:xfrm>
            <a:off x="3657600" y="5943600"/>
            <a:ext cx="1447800" cy="381000"/>
            <a:chOff x="1296" y="3792"/>
            <a:chExt cx="912" cy="240"/>
          </a:xfrm>
        </p:grpSpPr>
        <p:grpSp>
          <p:nvGrpSpPr>
            <p:cNvPr id="29801" name="Group 97"/>
            <p:cNvGrpSpPr>
              <a:grpSpLocks/>
            </p:cNvGrpSpPr>
            <p:nvPr/>
          </p:nvGrpSpPr>
          <p:grpSpPr bwMode="auto">
            <a:xfrm>
              <a:off x="1584" y="3792"/>
              <a:ext cx="624" cy="240"/>
              <a:chOff x="1536" y="2160"/>
              <a:chExt cx="624" cy="240"/>
            </a:xfrm>
          </p:grpSpPr>
          <p:sp>
            <p:nvSpPr>
              <p:cNvPr id="29803" name="Rectangle 98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.94    /</a:t>
                </a:r>
              </a:p>
            </p:txBody>
          </p:sp>
          <p:sp>
            <p:nvSpPr>
              <p:cNvPr id="29804" name="Line 99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802" name="Line 100"/>
            <p:cNvSpPr>
              <a:spLocks noChangeShapeType="1"/>
            </p:cNvSpPr>
            <p:nvPr/>
          </p:nvSpPr>
          <p:spPr bwMode="auto">
            <a:xfrm>
              <a:off x="1296" y="39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01"/>
          <p:cNvGrpSpPr>
            <a:grpSpLocks/>
          </p:cNvGrpSpPr>
          <p:nvPr/>
        </p:nvGrpSpPr>
        <p:grpSpPr bwMode="auto">
          <a:xfrm>
            <a:off x="3657600" y="4343400"/>
            <a:ext cx="1447800" cy="381000"/>
            <a:chOff x="1296" y="2784"/>
            <a:chExt cx="912" cy="240"/>
          </a:xfrm>
        </p:grpSpPr>
        <p:grpSp>
          <p:nvGrpSpPr>
            <p:cNvPr id="29797" name="Group 102"/>
            <p:cNvGrpSpPr>
              <a:grpSpLocks/>
            </p:cNvGrpSpPr>
            <p:nvPr/>
          </p:nvGrpSpPr>
          <p:grpSpPr bwMode="auto">
            <a:xfrm>
              <a:off x="1584" y="2784"/>
              <a:ext cx="624" cy="240"/>
              <a:chOff x="1536" y="2160"/>
              <a:chExt cx="624" cy="240"/>
            </a:xfrm>
          </p:grpSpPr>
          <p:sp>
            <p:nvSpPr>
              <p:cNvPr id="29799" name="Rectangle 103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.68    /</a:t>
                </a:r>
              </a:p>
            </p:txBody>
          </p:sp>
          <p:sp>
            <p:nvSpPr>
              <p:cNvPr id="29800" name="Line 104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98" name="Line 105"/>
            <p:cNvSpPr>
              <a:spLocks noChangeShapeType="1"/>
            </p:cNvSpPr>
            <p:nvPr/>
          </p:nvSpPr>
          <p:spPr bwMode="auto">
            <a:xfrm>
              <a:off x="1296" y="29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06"/>
          <p:cNvGrpSpPr>
            <a:grpSpLocks/>
          </p:cNvGrpSpPr>
          <p:nvPr/>
        </p:nvGrpSpPr>
        <p:grpSpPr bwMode="auto">
          <a:xfrm>
            <a:off x="3657600" y="2819400"/>
            <a:ext cx="1447800" cy="381000"/>
            <a:chOff x="1296" y="1824"/>
            <a:chExt cx="912" cy="240"/>
          </a:xfrm>
        </p:grpSpPr>
        <p:grpSp>
          <p:nvGrpSpPr>
            <p:cNvPr id="29793" name="Group 107"/>
            <p:cNvGrpSpPr>
              <a:grpSpLocks/>
            </p:cNvGrpSpPr>
            <p:nvPr/>
          </p:nvGrpSpPr>
          <p:grpSpPr bwMode="auto">
            <a:xfrm>
              <a:off x="1584" y="1824"/>
              <a:ext cx="624" cy="240"/>
              <a:chOff x="1536" y="2160"/>
              <a:chExt cx="624" cy="240"/>
            </a:xfrm>
          </p:grpSpPr>
          <p:sp>
            <p:nvSpPr>
              <p:cNvPr id="29795" name="Rectangle 108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.39    /</a:t>
                </a:r>
              </a:p>
            </p:txBody>
          </p:sp>
          <p:sp>
            <p:nvSpPr>
              <p:cNvPr id="29796" name="Line 109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94" name="Line 110"/>
            <p:cNvSpPr>
              <a:spLocks noChangeShapeType="1"/>
            </p:cNvSpPr>
            <p:nvPr/>
          </p:nvSpPr>
          <p:spPr bwMode="auto">
            <a:xfrm>
              <a:off x="1296" y="194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11"/>
          <p:cNvGrpSpPr>
            <a:grpSpLocks/>
          </p:cNvGrpSpPr>
          <p:nvPr/>
        </p:nvGrpSpPr>
        <p:grpSpPr bwMode="auto">
          <a:xfrm>
            <a:off x="3657600" y="2362200"/>
            <a:ext cx="1447800" cy="381000"/>
            <a:chOff x="1296" y="1536"/>
            <a:chExt cx="912" cy="240"/>
          </a:xfrm>
        </p:grpSpPr>
        <p:grpSp>
          <p:nvGrpSpPr>
            <p:cNvPr id="29789" name="Group 112"/>
            <p:cNvGrpSpPr>
              <a:grpSpLocks/>
            </p:cNvGrpSpPr>
            <p:nvPr/>
          </p:nvGrpSpPr>
          <p:grpSpPr bwMode="auto">
            <a:xfrm>
              <a:off x="1584" y="1536"/>
              <a:ext cx="624" cy="240"/>
              <a:chOff x="1536" y="2160"/>
              <a:chExt cx="624" cy="240"/>
            </a:xfrm>
          </p:grpSpPr>
          <p:sp>
            <p:nvSpPr>
              <p:cNvPr id="29791" name="Rectangle 113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.26</a:t>
                </a:r>
              </a:p>
            </p:txBody>
          </p:sp>
          <p:sp>
            <p:nvSpPr>
              <p:cNvPr id="29792" name="Line 114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90" name="Line 115"/>
            <p:cNvSpPr>
              <a:spLocks noChangeShapeType="1"/>
            </p:cNvSpPr>
            <p:nvPr/>
          </p:nvSpPr>
          <p:spPr bwMode="auto">
            <a:xfrm>
              <a:off x="1296" y="165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16"/>
          <p:cNvGrpSpPr>
            <a:grpSpLocks/>
          </p:cNvGrpSpPr>
          <p:nvPr/>
        </p:nvGrpSpPr>
        <p:grpSpPr bwMode="auto">
          <a:xfrm>
            <a:off x="3657600" y="1828800"/>
            <a:ext cx="1447800" cy="381000"/>
            <a:chOff x="1296" y="1200"/>
            <a:chExt cx="912" cy="240"/>
          </a:xfrm>
        </p:grpSpPr>
        <p:grpSp>
          <p:nvGrpSpPr>
            <p:cNvPr id="29785" name="Group 117"/>
            <p:cNvGrpSpPr>
              <a:grpSpLocks/>
            </p:cNvGrpSpPr>
            <p:nvPr/>
          </p:nvGrpSpPr>
          <p:grpSpPr bwMode="auto">
            <a:xfrm>
              <a:off x="1584" y="1200"/>
              <a:ext cx="624" cy="240"/>
              <a:chOff x="1536" y="2160"/>
              <a:chExt cx="624" cy="240"/>
            </a:xfrm>
          </p:grpSpPr>
          <p:sp>
            <p:nvSpPr>
              <p:cNvPr id="29787" name="Rectangle 118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.17</a:t>
                </a:r>
              </a:p>
            </p:txBody>
          </p:sp>
          <p:sp>
            <p:nvSpPr>
              <p:cNvPr id="29788" name="Line 119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86" name="Line 120"/>
            <p:cNvSpPr>
              <a:spLocks noChangeShapeType="1"/>
            </p:cNvSpPr>
            <p:nvPr/>
          </p:nvSpPr>
          <p:spPr bwMode="auto">
            <a:xfrm>
              <a:off x="1296" y="13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21"/>
          <p:cNvGrpSpPr>
            <a:grpSpLocks/>
          </p:cNvGrpSpPr>
          <p:nvPr/>
        </p:nvGrpSpPr>
        <p:grpSpPr bwMode="auto">
          <a:xfrm>
            <a:off x="3505200" y="1295400"/>
            <a:ext cx="247650" cy="4481513"/>
            <a:chOff x="1200" y="864"/>
            <a:chExt cx="156" cy="2823"/>
          </a:xfrm>
        </p:grpSpPr>
        <p:sp>
          <p:nvSpPr>
            <p:cNvPr id="29781" name="Text Box 122"/>
            <p:cNvSpPr txBox="1">
              <a:spLocks noChangeArrowheads="1"/>
            </p:cNvSpPr>
            <p:nvPr/>
          </p:nvSpPr>
          <p:spPr bwMode="auto">
            <a:xfrm>
              <a:off x="1200" y="864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/</a:t>
              </a:r>
            </a:p>
          </p:txBody>
        </p:sp>
        <p:sp>
          <p:nvSpPr>
            <p:cNvPr id="29782" name="Text Box 123"/>
            <p:cNvSpPr txBox="1">
              <a:spLocks noChangeArrowheads="1"/>
            </p:cNvSpPr>
            <p:nvPr/>
          </p:nvSpPr>
          <p:spPr bwMode="auto">
            <a:xfrm>
              <a:off x="1200" y="2160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/</a:t>
              </a:r>
            </a:p>
          </p:txBody>
        </p:sp>
        <p:sp>
          <p:nvSpPr>
            <p:cNvPr id="29783" name="Text Box 124"/>
            <p:cNvSpPr txBox="1">
              <a:spLocks noChangeArrowheads="1"/>
            </p:cNvSpPr>
            <p:nvPr/>
          </p:nvSpPr>
          <p:spPr bwMode="auto">
            <a:xfrm>
              <a:off x="1200" y="2496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/</a:t>
              </a:r>
            </a:p>
          </p:txBody>
        </p:sp>
        <p:sp>
          <p:nvSpPr>
            <p:cNvPr id="29784" name="Text Box 125"/>
            <p:cNvSpPr txBox="1">
              <a:spLocks noChangeArrowheads="1"/>
            </p:cNvSpPr>
            <p:nvPr/>
          </p:nvSpPr>
          <p:spPr bwMode="auto">
            <a:xfrm>
              <a:off x="1200" y="3456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/</a:t>
              </a:r>
            </a:p>
          </p:txBody>
        </p:sp>
      </p:grpSp>
      <p:sp>
        <p:nvSpPr>
          <p:cNvPr id="29779" name="Text Box 126"/>
          <p:cNvSpPr txBox="1">
            <a:spLocks noChangeArrowheads="1"/>
          </p:cNvSpPr>
          <p:nvPr/>
        </p:nvSpPr>
        <p:spPr bwMode="auto">
          <a:xfrm>
            <a:off x="693738" y="12922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9780" name="Text Box 127"/>
          <p:cNvSpPr txBox="1">
            <a:spLocks noChangeArrowheads="1"/>
          </p:cNvSpPr>
          <p:nvPr/>
        </p:nvSpPr>
        <p:spPr bwMode="auto">
          <a:xfrm>
            <a:off x="2684463" y="12969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403" grpId="0"/>
      <p:bldP spid="356404" grpId="0"/>
      <p:bldP spid="356405" grpId="0"/>
      <p:bldP spid="356406" grpId="0"/>
      <p:bldP spid="356407" grpId="0"/>
      <p:bldP spid="356408" grpId="0"/>
      <p:bldP spid="356409" grpId="0"/>
      <p:bldP spid="356410" grpId="0"/>
      <p:bldP spid="356411" grpId="0"/>
      <p:bldP spid="3564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8C9531-A14C-43C2-9790-0D6967CA126E}" type="slidenum">
              <a:rPr lang="en-US"/>
              <a:pPr/>
              <a:t>28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- Bucket Sort</a:t>
            </a:r>
          </a:p>
        </p:txBody>
      </p:sp>
      <p:graphicFrame>
        <p:nvGraphicFramePr>
          <p:cNvPr id="357379" name="Group 3"/>
          <p:cNvGraphicFramePr>
            <a:graphicFrameLocks noGrp="1"/>
          </p:cNvGraphicFramePr>
          <p:nvPr>
            <p:ph sz="half" idx="2"/>
          </p:nvPr>
        </p:nvGraphicFramePr>
        <p:xfrm>
          <a:off x="808038" y="1628775"/>
          <a:ext cx="487362" cy="5076825"/>
        </p:xfrm>
        <a:graphic>
          <a:graphicData uri="http://schemas.openxmlformats.org/drawingml/2006/table">
            <a:tbl>
              <a:tblPr/>
              <a:tblGrid>
                <a:gridCol w="487362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8" name="Text Box 27"/>
          <p:cNvSpPr txBox="1">
            <a:spLocks noChangeArrowheads="1"/>
          </p:cNvSpPr>
          <p:nvPr/>
        </p:nvSpPr>
        <p:spPr bwMode="auto">
          <a:xfrm>
            <a:off x="533400" y="170021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</a:t>
            </a:r>
          </a:p>
        </p:txBody>
      </p:sp>
      <p:sp>
        <p:nvSpPr>
          <p:cNvPr id="30749" name="Text Box 28"/>
          <p:cNvSpPr txBox="1">
            <a:spLocks noChangeArrowheads="1"/>
          </p:cNvSpPr>
          <p:nvPr/>
        </p:nvSpPr>
        <p:spPr bwMode="auto">
          <a:xfrm>
            <a:off x="533400" y="22129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30750" name="Text Box 29"/>
          <p:cNvSpPr txBox="1">
            <a:spLocks noChangeArrowheads="1"/>
          </p:cNvSpPr>
          <p:nvPr/>
        </p:nvSpPr>
        <p:spPr bwMode="auto">
          <a:xfrm>
            <a:off x="533400" y="27273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30751" name="Text Box 30"/>
          <p:cNvSpPr txBox="1">
            <a:spLocks noChangeArrowheads="1"/>
          </p:cNvSpPr>
          <p:nvPr/>
        </p:nvSpPr>
        <p:spPr bwMode="auto">
          <a:xfrm>
            <a:off x="533400" y="32416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30752" name="Text Box 31"/>
          <p:cNvSpPr txBox="1">
            <a:spLocks noChangeArrowheads="1"/>
          </p:cNvSpPr>
          <p:nvPr/>
        </p:nvSpPr>
        <p:spPr bwMode="auto">
          <a:xfrm>
            <a:off x="533400" y="37544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sp>
        <p:nvSpPr>
          <p:cNvPr id="30753" name="Text Box 32"/>
          <p:cNvSpPr txBox="1">
            <a:spLocks noChangeArrowheads="1"/>
          </p:cNvSpPr>
          <p:nvPr/>
        </p:nvSpPr>
        <p:spPr bwMode="auto">
          <a:xfrm>
            <a:off x="533400" y="42687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5</a:t>
            </a:r>
          </a:p>
        </p:txBody>
      </p:sp>
      <p:sp>
        <p:nvSpPr>
          <p:cNvPr id="30754" name="Text Box 33"/>
          <p:cNvSpPr txBox="1">
            <a:spLocks noChangeArrowheads="1"/>
          </p:cNvSpPr>
          <p:nvPr/>
        </p:nvSpPr>
        <p:spPr bwMode="auto">
          <a:xfrm>
            <a:off x="533400" y="47831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6</a:t>
            </a:r>
          </a:p>
        </p:txBody>
      </p:sp>
      <p:sp>
        <p:nvSpPr>
          <p:cNvPr id="30755" name="Text Box 34"/>
          <p:cNvSpPr txBox="1">
            <a:spLocks noChangeArrowheads="1"/>
          </p:cNvSpPr>
          <p:nvPr/>
        </p:nvSpPr>
        <p:spPr bwMode="auto">
          <a:xfrm>
            <a:off x="533400" y="52959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7</a:t>
            </a:r>
          </a:p>
        </p:txBody>
      </p:sp>
      <p:sp>
        <p:nvSpPr>
          <p:cNvPr id="30756" name="Text Box 35"/>
          <p:cNvSpPr txBox="1">
            <a:spLocks noChangeArrowheads="1"/>
          </p:cNvSpPr>
          <p:nvPr/>
        </p:nvSpPr>
        <p:spPr bwMode="auto">
          <a:xfrm>
            <a:off x="533400" y="581025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8</a:t>
            </a:r>
          </a:p>
        </p:txBody>
      </p:sp>
      <p:sp>
        <p:nvSpPr>
          <p:cNvPr id="30757" name="Text Box 36"/>
          <p:cNvSpPr txBox="1">
            <a:spLocks noChangeArrowheads="1"/>
          </p:cNvSpPr>
          <p:nvPr/>
        </p:nvSpPr>
        <p:spPr bwMode="auto">
          <a:xfrm>
            <a:off x="533400" y="6324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9</a:t>
            </a:r>
          </a:p>
        </p:txBody>
      </p:sp>
      <p:grpSp>
        <p:nvGrpSpPr>
          <p:cNvPr id="30758" name="Group 37"/>
          <p:cNvGrpSpPr>
            <a:grpSpLocks/>
          </p:cNvGrpSpPr>
          <p:nvPr/>
        </p:nvGrpSpPr>
        <p:grpSpPr bwMode="auto">
          <a:xfrm>
            <a:off x="2209800" y="2743200"/>
            <a:ext cx="1600200" cy="381000"/>
            <a:chOff x="2016" y="1536"/>
            <a:chExt cx="1008" cy="240"/>
          </a:xfrm>
        </p:grpSpPr>
        <p:grpSp>
          <p:nvGrpSpPr>
            <p:cNvPr id="30861" name="Group 38"/>
            <p:cNvGrpSpPr>
              <a:grpSpLocks/>
            </p:cNvGrpSpPr>
            <p:nvPr/>
          </p:nvGrpSpPr>
          <p:grpSpPr bwMode="auto">
            <a:xfrm>
              <a:off x="2400" y="1536"/>
              <a:ext cx="624" cy="240"/>
              <a:chOff x="1536" y="2160"/>
              <a:chExt cx="624" cy="240"/>
            </a:xfrm>
          </p:grpSpPr>
          <p:sp>
            <p:nvSpPr>
              <p:cNvPr id="30863" name="Rectangle 39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.23</a:t>
                </a:r>
              </a:p>
            </p:txBody>
          </p:sp>
          <p:sp>
            <p:nvSpPr>
              <p:cNvPr id="30864" name="Line 40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62" name="Line 41"/>
            <p:cNvSpPr>
              <a:spLocks noChangeShapeType="1"/>
            </p:cNvSpPr>
            <p:nvPr/>
          </p:nvSpPr>
          <p:spPr bwMode="auto">
            <a:xfrm>
              <a:off x="2016" y="165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59" name="Group 42"/>
          <p:cNvGrpSpPr>
            <a:grpSpLocks/>
          </p:cNvGrpSpPr>
          <p:nvPr/>
        </p:nvGrpSpPr>
        <p:grpSpPr bwMode="auto">
          <a:xfrm>
            <a:off x="2209800" y="2209800"/>
            <a:ext cx="1600200" cy="381000"/>
            <a:chOff x="2016" y="1200"/>
            <a:chExt cx="1008" cy="240"/>
          </a:xfrm>
        </p:grpSpPr>
        <p:sp>
          <p:nvSpPr>
            <p:cNvPr id="30857" name="Line 43"/>
            <p:cNvSpPr>
              <a:spLocks noChangeShapeType="1"/>
            </p:cNvSpPr>
            <p:nvPr/>
          </p:nvSpPr>
          <p:spPr bwMode="auto">
            <a:xfrm>
              <a:off x="2016" y="13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58" name="Group 44"/>
            <p:cNvGrpSpPr>
              <a:grpSpLocks/>
            </p:cNvGrpSpPr>
            <p:nvPr/>
          </p:nvGrpSpPr>
          <p:grpSpPr bwMode="auto">
            <a:xfrm>
              <a:off x="2400" y="1200"/>
              <a:ext cx="624" cy="240"/>
              <a:chOff x="1536" y="2160"/>
              <a:chExt cx="624" cy="240"/>
            </a:xfrm>
          </p:grpSpPr>
          <p:sp>
            <p:nvSpPr>
              <p:cNvPr id="30859" name="Rectangle 45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.17    /</a:t>
                </a:r>
              </a:p>
            </p:txBody>
          </p:sp>
          <p:sp>
            <p:nvSpPr>
              <p:cNvPr id="30860" name="Line 46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760" name="Group 47"/>
          <p:cNvGrpSpPr>
            <a:grpSpLocks/>
          </p:cNvGrpSpPr>
          <p:nvPr/>
        </p:nvGrpSpPr>
        <p:grpSpPr bwMode="auto">
          <a:xfrm>
            <a:off x="2209800" y="5257800"/>
            <a:ext cx="1600200" cy="381000"/>
            <a:chOff x="2016" y="3120"/>
            <a:chExt cx="1008" cy="240"/>
          </a:xfrm>
        </p:grpSpPr>
        <p:grpSp>
          <p:nvGrpSpPr>
            <p:cNvPr id="30853" name="Group 48"/>
            <p:cNvGrpSpPr>
              <a:grpSpLocks/>
            </p:cNvGrpSpPr>
            <p:nvPr/>
          </p:nvGrpSpPr>
          <p:grpSpPr bwMode="auto">
            <a:xfrm>
              <a:off x="2400" y="3120"/>
              <a:ext cx="624" cy="240"/>
              <a:chOff x="1536" y="2160"/>
              <a:chExt cx="624" cy="240"/>
            </a:xfrm>
          </p:grpSpPr>
          <p:sp>
            <p:nvSpPr>
              <p:cNvPr id="30855" name="Rectangle 49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.78    /</a:t>
                </a:r>
              </a:p>
            </p:txBody>
          </p:sp>
          <p:sp>
            <p:nvSpPr>
              <p:cNvPr id="30856" name="Line 50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54" name="Line 51"/>
            <p:cNvSpPr>
              <a:spLocks noChangeShapeType="1"/>
            </p:cNvSpPr>
            <p:nvPr/>
          </p:nvSpPr>
          <p:spPr bwMode="auto">
            <a:xfrm>
              <a:off x="2016" y="324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61" name="Group 52"/>
          <p:cNvGrpSpPr>
            <a:grpSpLocks/>
          </p:cNvGrpSpPr>
          <p:nvPr/>
        </p:nvGrpSpPr>
        <p:grpSpPr bwMode="auto">
          <a:xfrm>
            <a:off x="3505200" y="2743200"/>
            <a:ext cx="1600200" cy="381000"/>
            <a:chOff x="2832" y="1536"/>
            <a:chExt cx="1008" cy="240"/>
          </a:xfrm>
        </p:grpSpPr>
        <p:sp>
          <p:nvSpPr>
            <p:cNvPr id="30849" name="Line 53"/>
            <p:cNvSpPr>
              <a:spLocks noChangeShapeType="1"/>
            </p:cNvSpPr>
            <p:nvPr/>
          </p:nvSpPr>
          <p:spPr bwMode="auto">
            <a:xfrm>
              <a:off x="2832" y="165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50" name="Group 54"/>
            <p:cNvGrpSpPr>
              <a:grpSpLocks/>
            </p:cNvGrpSpPr>
            <p:nvPr/>
          </p:nvGrpSpPr>
          <p:grpSpPr bwMode="auto">
            <a:xfrm>
              <a:off x="3216" y="1536"/>
              <a:ext cx="624" cy="240"/>
              <a:chOff x="1536" y="2160"/>
              <a:chExt cx="624" cy="240"/>
            </a:xfrm>
          </p:grpSpPr>
          <p:sp>
            <p:nvSpPr>
              <p:cNvPr id="30851" name="Rectangle 55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.26    /</a:t>
                </a:r>
              </a:p>
            </p:txBody>
          </p:sp>
          <p:sp>
            <p:nvSpPr>
              <p:cNvPr id="30852" name="Line 56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762" name="Group 57"/>
          <p:cNvGrpSpPr>
            <a:grpSpLocks/>
          </p:cNvGrpSpPr>
          <p:nvPr/>
        </p:nvGrpSpPr>
        <p:grpSpPr bwMode="auto">
          <a:xfrm>
            <a:off x="1066800" y="5257800"/>
            <a:ext cx="1447800" cy="381000"/>
            <a:chOff x="1296" y="3120"/>
            <a:chExt cx="912" cy="240"/>
          </a:xfrm>
        </p:grpSpPr>
        <p:grpSp>
          <p:nvGrpSpPr>
            <p:cNvPr id="30845" name="Group 58"/>
            <p:cNvGrpSpPr>
              <a:grpSpLocks/>
            </p:cNvGrpSpPr>
            <p:nvPr/>
          </p:nvGrpSpPr>
          <p:grpSpPr bwMode="auto">
            <a:xfrm>
              <a:off x="1584" y="3120"/>
              <a:ext cx="624" cy="240"/>
              <a:chOff x="1536" y="2160"/>
              <a:chExt cx="624" cy="240"/>
            </a:xfrm>
          </p:grpSpPr>
          <p:sp>
            <p:nvSpPr>
              <p:cNvPr id="30847" name="Rectangle 59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.72</a:t>
                </a:r>
              </a:p>
            </p:txBody>
          </p:sp>
          <p:sp>
            <p:nvSpPr>
              <p:cNvPr id="30848" name="Line 60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46" name="Line 61"/>
            <p:cNvSpPr>
              <a:spLocks noChangeShapeType="1"/>
            </p:cNvSpPr>
            <p:nvPr/>
          </p:nvSpPr>
          <p:spPr bwMode="auto">
            <a:xfrm>
              <a:off x="1296" y="32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63" name="Group 62"/>
          <p:cNvGrpSpPr>
            <a:grpSpLocks/>
          </p:cNvGrpSpPr>
          <p:nvPr/>
        </p:nvGrpSpPr>
        <p:grpSpPr bwMode="auto">
          <a:xfrm>
            <a:off x="1066800" y="6324600"/>
            <a:ext cx="1447800" cy="381000"/>
            <a:chOff x="1296" y="3792"/>
            <a:chExt cx="912" cy="240"/>
          </a:xfrm>
        </p:grpSpPr>
        <p:grpSp>
          <p:nvGrpSpPr>
            <p:cNvPr id="30841" name="Group 63"/>
            <p:cNvGrpSpPr>
              <a:grpSpLocks/>
            </p:cNvGrpSpPr>
            <p:nvPr/>
          </p:nvGrpSpPr>
          <p:grpSpPr bwMode="auto">
            <a:xfrm>
              <a:off x="1584" y="3792"/>
              <a:ext cx="624" cy="240"/>
              <a:chOff x="1536" y="2160"/>
              <a:chExt cx="624" cy="240"/>
            </a:xfrm>
          </p:grpSpPr>
          <p:sp>
            <p:nvSpPr>
              <p:cNvPr id="30843" name="Rectangle 64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.94    /</a:t>
                </a:r>
              </a:p>
            </p:txBody>
          </p:sp>
          <p:sp>
            <p:nvSpPr>
              <p:cNvPr id="30844" name="Line 65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42" name="Line 66"/>
            <p:cNvSpPr>
              <a:spLocks noChangeShapeType="1"/>
            </p:cNvSpPr>
            <p:nvPr/>
          </p:nvSpPr>
          <p:spPr bwMode="auto">
            <a:xfrm>
              <a:off x="1296" y="39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64" name="Group 67"/>
          <p:cNvGrpSpPr>
            <a:grpSpLocks/>
          </p:cNvGrpSpPr>
          <p:nvPr/>
        </p:nvGrpSpPr>
        <p:grpSpPr bwMode="auto">
          <a:xfrm>
            <a:off x="1066800" y="4724400"/>
            <a:ext cx="1447800" cy="381000"/>
            <a:chOff x="1296" y="2784"/>
            <a:chExt cx="912" cy="240"/>
          </a:xfrm>
        </p:grpSpPr>
        <p:grpSp>
          <p:nvGrpSpPr>
            <p:cNvPr id="30837" name="Group 68"/>
            <p:cNvGrpSpPr>
              <a:grpSpLocks/>
            </p:cNvGrpSpPr>
            <p:nvPr/>
          </p:nvGrpSpPr>
          <p:grpSpPr bwMode="auto">
            <a:xfrm>
              <a:off x="1584" y="2784"/>
              <a:ext cx="624" cy="240"/>
              <a:chOff x="1536" y="2160"/>
              <a:chExt cx="624" cy="240"/>
            </a:xfrm>
          </p:grpSpPr>
          <p:sp>
            <p:nvSpPr>
              <p:cNvPr id="30839" name="Rectangle 69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.68    /</a:t>
                </a:r>
              </a:p>
            </p:txBody>
          </p:sp>
          <p:sp>
            <p:nvSpPr>
              <p:cNvPr id="30840" name="Line 70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38" name="Line 71"/>
            <p:cNvSpPr>
              <a:spLocks noChangeShapeType="1"/>
            </p:cNvSpPr>
            <p:nvPr/>
          </p:nvSpPr>
          <p:spPr bwMode="auto">
            <a:xfrm>
              <a:off x="1296" y="29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65" name="Group 72"/>
          <p:cNvGrpSpPr>
            <a:grpSpLocks/>
          </p:cNvGrpSpPr>
          <p:nvPr/>
        </p:nvGrpSpPr>
        <p:grpSpPr bwMode="auto">
          <a:xfrm>
            <a:off x="1066800" y="3200400"/>
            <a:ext cx="1447800" cy="381000"/>
            <a:chOff x="1296" y="1824"/>
            <a:chExt cx="912" cy="240"/>
          </a:xfrm>
        </p:grpSpPr>
        <p:grpSp>
          <p:nvGrpSpPr>
            <p:cNvPr id="30833" name="Group 73"/>
            <p:cNvGrpSpPr>
              <a:grpSpLocks/>
            </p:cNvGrpSpPr>
            <p:nvPr/>
          </p:nvGrpSpPr>
          <p:grpSpPr bwMode="auto">
            <a:xfrm>
              <a:off x="1584" y="1824"/>
              <a:ext cx="624" cy="240"/>
              <a:chOff x="1536" y="2160"/>
              <a:chExt cx="624" cy="240"/>
            </a:xfrm>
          </p:grpSpPr>
          <p:sp>
            <p:nvSpPr>
              <p:cNvPr id="30835" name="Rectangle 74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.39    /</a:t>
                </a:r>
              </a:p>
            </p:txBody>
          </p:sp>
          <p:sp>
            <p:nvSpPr>
              <p:cNvPr id="30836" name="Line 75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34" name="Line 76"/>
            <p:cNvSpPr>
              <a:spLocks noChangeShapeType="1"/>
            </p:cNvSpPr>
            <p:nvPr/>
          </p:nvSpPr>
          <p:spPr bwMode="auto">
            <a:xfrm>
              <a:off x="1296" y="194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66" name="Group 77"/>
          <p:cNvGrpSpPr>
            <a:grpSpLocks/>
          </p:cNvGrpSpPr>
          <p:nvPr/>
        </p:nvGrpSpPr>
        <p:grpSpPr bwMode="auto">
          <a:xfrm>
            <a:off x="1066800" y="2743200"/>
            <a:ext cx="1447800" cy="381000"/>
            <a:chOff x="1296" y="1536"/>
            <a:chExt cx="912" cy="240"/>
          </a:xfrm>
        </p:grpSpPr>
        <p:grpSp>
          <p:nvGrpSpPr>
            <p:cNvPr id="30829" name="Group 78"/>
            <p:cNvGrpSpPr>
              <a:grpSpLocks/>
            </p:cNvGrpSpPr>
            <p:nvPr/>
          </p:nvGrpSpPr>
          <p:grpSpPr bwMode="auto">
            <a:xfrm>
              <a:off x="1584" y="1536"/>
              <a:ext cx="624" cy="240"/>
              <a:chOff x="1536" y="2160"/>
              <a:chExt cx="624" cy="240"/>
            </a:xfrm>
          </p:grpSpPr>
          <p:sp>
            <p:nvSpPr>
              <p:cNvPr id="30831" name="Rectangle 79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.21</a:t>
                </a:r>
              </a:p>
            </p:txBody>
          </p:sp>
          <p:sp>
            <p:nvSpPr>
              <p:cNvPr id="30832" name="Line 80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30" name="Line 81"/>
            <p:cNvSpPr>
              <a:spLocks noChangeShapeType="1"/>
            </p:cNvSpPr>
            <p:nvPr/>
          </p:nvSpPr>
          <p:spPr bwMode="auto">
            <a:xfrm>
              <a:off x="1296" y="165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67" name="Group 82"/>
          <p:cNvGrpSpPr>
            <a:grpSpLocks/>
          </p:cNvGrpSpPr>
          <p:nvPr/>
        </p:nvGrpSpPr>
        <p:grpSpPr bwMode="auto">
          <a:xfrm>
            <a:off x="1066800" y="2209800"/>
            <a:ext cx="1447800" cy="381000"/>
            <a:chOff x="1296" y="1200"/>
            <a:chExt cx="912" cy="240"/>
          </a:xfrm>
        </p:grpSpPr>
        <p:grpSp>
          <p:nvGrpSpPr>
            <p:cNvPr id="30825" name="Group 83"/>
            <p:cNvGrpSpPr>
              <a:grpSpLocks/>
            </p:cNvGrpSpPr>
            <p:nvPr/>
          </p:nvGrpSpPr>
          <p:grpSpPr bwMode="auto">
            <a:xfrm>
              <a:off x="1584" y="1200"/>
              <a:ext cx="624" cy="240"/>
              <a:chOff x="1536" y="2160"/>
              <a:chExt cx="624" cy="240"/>
            </a:xfrm>
          </p:grpSpPr>
          <p:sp>
            <p:nvSpPr>
              <p:cNvPr id="30827" name="Rectangle 84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.12</a:t>
                </a:r>
              </a:p>
            </p:txBody>
          </p:sp>
          <p:sp>
            <p:nvSpPr>
              <p:cNvPr id="30828" name="Line 85"/>
              <p:cNvSpPr>
                <a:spLocks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26" name="Line 86"/>
            <p:cNvSpPr>
              <a:spLocks noChangeShapeType="1"/>
            </p:cNvSpPr>
            <p:nvPr/>
          </p:nvSpPr>
          <p:spPr bwMode="auto">
            <a:xfrm>
              <a:off x="1296" y="13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68" name="Group 87"/>
          <p:cNvGrpSpPr>
            <a:grpSpLocks/>
          </p:cNvGrpSpPr>
          <p:nvPr/>
        </p:nvGrpSpPr>
        <p:grpSpPr bwMode="auto">
          <a:xfrm>
            <a:off x="914400" y="1676400"/>
            <a:ext cx="247650" cy="4481513"/>
            <a:chOff x="1200" y="864"/>
            <a:chExt cx="156" cy="2823"/>
          </a:xfrm>
        </p:grpSpPr>
        <p:sp>
          <p:nvSpPr>
            <p:cNvPr id="30821" name="Text Box 88"/>
            <p:cNvSpPr txBox="1">
              <a:spLocks noChangeArrowheads="1"/>
            </p:cNvSpPr>
            <p:nvPr/>
          </p:nvSpPr>
          <p:spPr bwMode="auto">
            <a:xfrm>
              <a:off x="1200" y="864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/</a:t>
              </a:r>
            </a:p>
          </p:txBody>
        </p:sp>
        <p:sp>
          <p:nvSpPr>
            <p:cNvPr id="30822" name="Text Box 89"/>
            <p:cNvSpPr txBox="1">
              <a:spLocks noChangeArrowheads="1"/>
            </p:cNvSpPr>
            <p:nvPr/>
          </p:nvSpPr>
          <p:spPr bwMode="auto">
            <a:xfrm>
              <a:off x="1200" y="2160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/</a:t>
              </a:r>
            </a:p>
          </p:txBody>
        </p:sp>
        <p:sp>
          <p:nvSpPr>
            <p:cNvPr id="30823" name="Text Box 90"/>
            <p:cNvSpPr txBox="1">
              <a:spLocks noChangeArrowheads="1"/>
            </p:cNvSpPr>
            <p:nvPr/>
          </p:nvSpPr>
          <p:spPr bwMode="auto">
            <a:xfrm>
              <a:off x="1200" y="2496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/</a:t>
              </a:r>
            </a:p>
          </p:txBody>
        </p:sp>
        <p:sp>
          <p:nvSpPr>
            <p:cNvPr id="30824" name="Text Box 91"/>
            <p:cNvSpPr txBox="1">
              <a:spLocks noChangeArrowheads="1"/>
            </p:cNvSpPr>
            <p:nvPr/>
          </p:nvSpPr>
          <p:spPr bwMode="auto">
            <a:xfrm>
              <a:off x="1200" y="3456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/</a:t>
              </a:r>
            </a:p>
          </p:txBody>
        </p:sp>
      </p:grpSp>
      <p:grpSp>
        <p:nvGrpSpPr>
          <p:cNvPr id="23" name="Group 92"/>
          <p:cNvGrpSpPr>
            <a:grpSpLocks/>
          </p:cNvGrpSpPr>
          <p:nvPr/>
        </p:nvGrpSpPr>
        <p:grpSpPr bwMode="auto">
          <a:xfrm>
            <a:off x="823913" y="1219200"/>
            <a:ext cx="1462087" cy="301625"/>
            <a:chOff x="519" y="768"/>
            <a:chExt cx="921" cy="190"/>
          </a:xfrm>
        </p:grpSpPr>
        <p:grpSp>
          <p:nvGrpSpPr>
            <p:cNvPr id="30813" name="Group 93"/>
            <p:cNvGrpSpPr>
              <a:grpSpLocks noChangeAspect="1"/>
            </p:cNvGrpSpPr>
            <p:nvPr/>
          </p:nvGrpSpPr>
          <p:grpSpPr bwMode="auto">
            <a:xfrm>
              <a:off x="802" y="768"/>
              <a:ext cx="638" cy="190"/>
              <a:chOff x="2016" y="1200"/>
              <a:chExt cx="1008" cy="240"/>
            </a:xfrm>
          </p:grpSpPr>
          <p:sp>
            <p:nvSpPr>
              <p:cNvPr id="30817" name="Line 94"/>
              <p:cNvSpPr>
                <a:spLocks noChangeAspect="1" noChangeShapeType="1"/>
              </p:cNvSpPr>
              <p:nvPr/>
            </p:nvSpPr>
            <p:spPr bwMode="auto">
              <a:xfrm>
                <a:off x="2016" y="13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818" name="Group 95"/>
              <p:cNvGrpSpPr>
                <a:grpSpLocks noChangeAspect="1"/>
              </p:cNvGrpSpPr>
              <p:nvPr/>
            </p:nvGrpSpPr>
            <p:grpSpPr bwMode="auto">
              <a:xfrm>
                <a:off x="2400" y="1200"/>
                <a:ext cx="624" cy="240"/>
                <a:chOff x="1536" y="2160"/>
                <a:chExt cx="624" cy="240"/>
              </a:xfrm>
            </p:grpSpPr>
            <p:sp>
              <p:nvSpPr>
                <p:cNvPr id="30819" name="Rectangl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2160"/>
                  <a:ext cx="624" cy="2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sz="1000"/>
                    <a:t>.17</a:t>
                  </a:r>
                </a:p>
              </p:txBody>
            </p:sp>
            <p:sp>
              <p:nvSpPr>
                <p:cNvPr id="30820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1848" y="216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814" name="Group 98"/>
            <p:cNvGrpSpPr>
              <a:grpSpLocks noChangeAspect="1"/>
            </p:cNvGrpSpPr>
            <p:nvPr/>
          </p:nvGrpSpPr>
          <p:grpSpPr bwMode="auto">
            <a:xfrm>
              <a:off x="519" y="768"/>
              <a:ext cx="395" cy="190"/>
              <a:chOff x="1536" y="2160"/>
              <a:chExt cx="624" cy="240"/>
            </a:xfrm>
          </p:grpSpPr>
          <p:sp>
            <p:nvSpPr>
              <p:cNvPr id="30815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.12</a:t>
                </a:r>
              </a:p>
            </p:txBody>
          </p:sp>
          <p:sp>
            <p:nvSpPr>
              <p:cNvPr id="30816" name="Line 100"/>
              <p:cNvSpPr>
                <a:spLocks noChangeAspect="1"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" name="Group 101"/>
          <p:cNvGrpSpPr>
            <a:grpSpLocks/>
          </p:cNvGrpSpPr>
          <p:nvPr/>
        </p:nvGrpSpPr>
        <p:grpSpPr bwMode="auto">
          <a:xfrm>
            <a:off x="2206625" y="1219200"/>
            <a:ext cx="2616200" cy="304800"/>
            <a:chOff x="1390" y="768"/>
            <a:chExt cx="1648" cy="192"/>
          </a:xfrm>
        </p:grpSpPr>
        <p:grpSp>
          <p:nvGrpSpPr>
            <p:cNvPr id="30798" name="Group 102"/>
            <p:cNvGrpSpPr>
              <a:grpSpLocks noChangeAspect="1"/>
            </p:cNvGrpSpPr>
            <p:nvPr/>
          </p:nvGrpSpPr>
          <p:grpSpPr bwMode="auto">
            <a:xfrm>
              <a:off x="1872" y="768"/>
              <a:ext cx="638" cy="190"/>
              <a:chOff x="2016" y="1536"/>
              <a:chExt cx="1008" cy="240"/>
            </a:xfrm>
          </p:grpSpPr>
          <p:grpSp>
            <p:nvGrpSpPr>
              <p:cNvPr id="30809" name="Group 103"/>
              <p:cNvGrpSpPr>
                <a:grpSpLocks noChangeAspect="1"/>
              </p:cNvGrpSpPr>
              <p:nvPr/>
            </p:nvGrpSpPr>
            <p:grpSpPr bwMode="auto">
              <a:xfrm>
                <a:off x="2400" y="1536"/>
                <a:ext cx="624" cy="240"/>
                <a:chOff x="1536" y="2160"/>
                <a:chExt cx="624" cy="240"/>
              </a:xfrm>
            </p:grpSpPr>
            <p:sp>
              <p:nvSpPr>
                <p:cNvPr id="30811" name="Rectangl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2160"/>
                  <a:ext cx="624" cy="2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sz="1000"/>
                    <a:t>.23</a:t>
                  </a:r>
                </a:p>
              </p:txBody>
            </p:sp>
            <p:sp>
              <p:nvSpPr>
                <p:cNvPr id="30812" name="Line 105"/>
                <p:cNvSpPr>
                  <a:spLocks noChangeAspect="1" noChangeShapeType="1"/>
                </p:cNvSpPr>
                <p:nvPr/>
              </p:nvSpPr>
              <p:spPr bwMode="auto">
                <a:xfrm>
                  <a:off x="1848" y="216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810" name="Line 106"/>
              <p:cNvSpPr>
                <a:spLocks noChangeAspect="1" noChangeShapeType="1"/>
              </p:cNvSpPr>
              <p:nvPr/>
            </p:nvSpPr>
            <p:spPr bwMode="auto">
              <a:xfrm>
                <a:off x="2016" y="165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99" name="Group 107"/>
            <p:cNvGrpSpPr>
              <a:grpSpLocks noChangeAspect="1"/>
            </p:cNvGrpSpPr>
            <p:nvPr/>
          </p:nvGrpSpPr>
          <p:grpSpPr bwMode="auto">
            <a:xfrm>
              <a:off x="2400" y="768"/>
              <a:ext cx="638" cy="190"/>
              <a:chOff x="2832" y="1536"/>
              <a:chExt cx="1008" cy="240"/>
            </a:xfrm>
          </p:grpSpPr>
          <p:sp>
            <p:nvSpPr>
              <p:cNvPr id="30805" name="Line 108"/>
              <p:cNvSpPr>
                <a:spLocks noChangeAspect="1" noChangeShapeType="1"/>
              </p:cNvSpPr>
              <p:nvPr/>
            </p:nvSpPr>
            <p:spPr bwMode="auto">
              <a:xfrm>
                <a:off x="2832" y="165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806" name="Group 109"/>
              <p:cNvGrpSpPr>
                <a:grpSpLocks noChangeAspect="1"/>
              </p:cNvGrpSpPr>
              <p:nvPr/>
            </p:nvGrpSpPr>
            <p:grpSpPr bwMode="auto">
              <a:xfrm>
                <a:off x="3216" y="1536"/>
                <a:ext cx="624" cy="240"/>
                <a:chOff x="1536" y="2160"/>
                <a:chExt cx="624" cy="240"/>
              </a:xfrm>
            </p:grpSpPr>
            <p:sp>
              <p:nvSpPr>
                <p:cNvPr id="30807" name="Rectangle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2160"/>
                  <a:ext cx="624" cy="2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sz="1000"/>
                    <a:t>.26</a:t>
                  </a:r>
                </a:p>
              </p:txBody>
            </p:sp>
            <p:sp>
              <p:nvSpPr>
                <p:cNvPr id="30808" name="Line 111"/>
                <p:cNvSpPr>
                  <a:spLocks noChangeAspect="1" noChangeShapeType="1"/>
                </p:cNvSpPr>
                <p:nvPr/>
              </p:nvSpPr>
              <p:spPr bwMode="auto">
                <a:xfrm>
                  <a:off x="1848" y="216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800" name="Group 112"/>
            <p:cNvGrpSpPr>
              <a:grpSpLocks noChangeAspect="1"/>
            </p:cNvGrpSpPr>
            <p:nvPr/>
          </p:nvGrpSpPr>
          <p:grpSpPr bwMode="auto">
            <a:xfrm>
              <a:off x="1390" y="770"/>
              <a:ext cx="578" cy="190"/>
              <a:chOff x="1296" y="1536"/>
              <a:chExt cx="912" cy="240"/>
            </a:xfrm>
          </p:grpSpPr>
          <p:grpSp>
            <p:nvGrpSpPr>
              <p:cNvPr id="30801" name="Group 113"/>
              <p:cNvGrpSpPr>
                <a:grpSpLocks noChangeAspect="1"/>
              </p:cNvGrpSpPr>
              <p:nvPr/>
            </p:nvGrpSpPr>
            <p:grpSpPr bwMode="auto">
              <a:xfrm>
                <a:off x="1584" y="1536"/>
                <a:ext cx="624" cy="240"/>
                <a:chOff x="1536" y="2160"/>
                <a:chExt cx="624" cy="240"/>
              </a:xfrm>
            </p:grpSpPr>
            <p:sp>
              <p:nvSpPr>
                <p:cNvPr id="30803" name="Rectangl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2160"/>
                  <a:ext cx="624" cy="2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sz="1000"/>
                    <a:t>.21</a:t>
                  </a:r>
                </a:p>
              </p:txBody>
            </p:sp>
            <p:sp>
              <p:nvSpPr>
                <p:cNvPr id="30804" name="Line 115"/>
                <p:cNvSpPr>
                  <a:spLocks noChangeAspect="1" noChangeShapeType="1"/>
                </p:cNvSpPr>
                <p:nvPr/>
              </p:nvSpPr>
              <p:spPr bwMode="auto">
                <a:xfrm>
                  <a:off x="1848" y="216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802" name="Line 116"/>
              <p:cNvSpPr>
                <a:spLocks noChangeAspect="1" noChangeShapeType="1"/>
              </p:cNvSpPr>
              <p:nvPr/>
            </p:nvSpPr>
            <p:spPr bwMode="auto">
              <a:xfrm>
                <a:off x="1296" y="165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57509" name="Group 117"/>
          <p:cNvGrpSpPr>
            <a:grpSpLocks noChangeAspect="1"/>
          </p:cNvGrpSpPr>
          <p:nvPr/>
        </p:nvGrpSpPr>
        <p:grpSpPr bwMode="auto">
          <a:xfrm>
            <a:off x="4724400" y="1219200"/>
            <a:ext cx="917575" cy="301625"/>
            <a:chOff x="1296" y="1824"/>
            <a:chExt cx="912" cy="240"/>
          </a:xfrm>
        </p:grpSpPr>
        <p:grpSp>
          <p:nvGrpSpPr>
            <p:cNvPr id="30794" name="Group 118"/>
            <p:cNvGrpSpPr>
              <a:grpSpLocks noChangeAspect="1"/>
            </p:cNvGrpSpPr>
            <p:nvPr/>
          </p:nvGrpSpPr>
          <p:grpSpPr bwMode="auto">
            <a:xfrm>
              <a:off x="1584" y="1824"/>
              <a:ext cx="624" cy="240"/>
              <a:chOff x="1536" y="2160"/>
              <a:chExt cx="624" cy="240"/>
            </a:xfrm>
          </p:grpSpPr>
          <p:sp>
            <p:nvSpPr>
              <p:cNvPr id="30796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.39</a:t>
                </a:r>
              </a:p>
            </p:txBody>
          </p:sp>
          <p:sp>
            <p:nvSpPr>
              <p:cNvPr id="30797" name="Line 120"/>
              <p:cNvSpPr>
                <a:spLocks noChangeAspect="1"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95" name="Line 121"/>
            <p:cNvSpPr>
              <a:spLocks noChangeAspect="1" noChangeShapeType="1"/>
            </p:cNvSpPr>
            <p:nvPr/>
          </p:nvSpPr>
          <p:spPr bwMode="auto">
            <a:xfrm>
              <a:off x="1296" y="194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514" name="Group 122"/>
          <p:cNvGrpSpPr>
            <a:grpSpLocks noChangeAspect="1"/>
          </p:cNvGrpSpPr>
          <p:nvPr/>
        </p:nvGrpSpPr>
        <p:grpSpPr bwMode="auto">
          <a:xfrm>
            <a:off x="5559425" y="1219200"/>
            <a:ext cx="917575" cy="301625"/>
            <a:chOff x="1296" y="2784"/>
            <a:chExt cx="912" cy="240"/>
          </a:xfrm>
        </p:grpSpPr>
        <p:grpSp>
          <p:nvGrpSpPr>
            <p:cNvPr id="30790" name="Group 123"/>
            <p:cNvGrpSpPr>
              <a:grpSpLocks noChangeAspect="1"/>
            </p:cNvGrpSpPr>
            <p:nvPr/>
          </p:nvGrpSpPr>
          <p:grpSpPr bwMode="auto">
            <a:xfrm>
              <a:off x="1584" y="2784"/>
              <a:ext cx="624" cy="240"/>
              <a:chOff x="1536" y="2160"/>
              <a:chExt cx="624" cy="240"/>
            </a:xfrm>
          </p:grpSpPr>
          <p:sp>
            <p:nvSpPr>
              <p:cNvPr id="30792" name="Rectangle 124"/>
              <p:cNvSpPr>
                <a:spLocks noChangeAspect="1"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.68    </a:t>
                </a:r>
              </a:p>
            </p:txBody>
          </p:sp>
          <p:sp>
            <p:nvSpPr>
              <p:cNvPr id="30793" name="Line 125"/>
              <p:cNvSpPr>
                <a:spLocks noChangeAspect="1"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91" name="Line 126"/>
            <p:cNvSpPr>
              <a:spLocks noChangeAspect="1" noChangeShapeType="1"/>
            </p:cNvSpPr>
            <p:nvPr/>
          </p:nvSpPr>
          <p:spPr bwMode="auto">
            <a:xfrm>
              <a:off x="1296" y="29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520" name="Group 127"/>
          <p:cNvGrpSpPr>
            <a:grpSpLocks/>
          </p:cNvGrpSpPr>
          <p:nvPr/>
        </p:nvGrpSpPr>
        <p:grpSpPr bwMode="auto">
          <a:xfrm>
            <a:off x="6324600" y="1219200"/>
            <a:ext cx="1774825" cy="301625"/>
            <a:chOff x="3984" y="768"/>
            <a:chExt cx="1118" cy="190"/>
          </a:xfrm>
        </p:grpSpPr>
        <p:grpSp>
          <p:nvGrpSpPr>
            <p:cNvPr id="30780" name="Group 128"/>
            <p:cNvGrpSpPr>
              <a:grpSpLocks noChangeAspect="1"/>
            </p:cNvGrpSpPr>
            <p:nvPr/>
          </p:nvGrpSpPr>
          <p:grpSpPr bwMode="auto">
            <a:xfrm>
              <a:off x="4464" y="768"/>
              <a:ext cx="638" cy="190"/>
              <a:chOff x="2016" y="3120"/>
              <a:chExt cx="1008" cy="240"/>
            </a:xfrm>
          </p:grpSpPr>
          <p:grpSp>
            <p:nvGrpSpPr>
              <p:cNvPr id="30786" name="Group 129"/>
              <p:cNvGrpSpPr>
                <a:grpSpLocks noChangeAspect="1"/>
              </p:cNvGrpSpPr>
              <p:nvPr/>
            </p:nvGrpSpPr>
            <p:grpSpPr bwMode="auto">
              <a:xfrm>
                <a:off x="2400" y="3120"/>
                <a:ext cx="624" cy="240"/>
                <a:chOff x="1536" y="2160"/>
                <a:chExt cx="624" cy="240"/>
              </a:xfrm>
            </p:grpSpPr>
            <p:sp>
              <p:nvSpPr>
                <p:cNvPr id="30788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2160"/>
                  <a:ext cx="624" cy="2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sz="1000"/>
                    <a:t>.78</a:t>
                  </a:r>
                </a:p>
              </p:txBody>
            </p:sp>
            <p:sp>
              <p:nvSpPr>
                <p:cNvPr id="30789" name="Line 131"/>
                <p:cNvSpPr>
                  <a:spLocks noChangeAspect="1" noChangeShapeType="1"/>
                </p:cNvSpPr>
                <p:nvPr/>
              </p:nvSpPr>
              <p:spPr bwMode="auto">
                <a:xfrm>
                  <a:off x="1848" y="216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87" name="Line 132"/>
              <p:cNvSpPr>
                <a:spLocks noChangeAspect="1" noChangeShapeType="1"/>
              </p:cNvSpPr>
              <p:nvPr/>
            </p:nvSpPr>
            <p:spPr bwMode="auto">
              <a:xfrm>
                <a:off x="2016" y="324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81" name="Group 133"/>
            <p:cNvGrpSpPr>
              <a:grpSpLocks noChangeAspect="1"/>
            </p:cNvGrpSpPr>
            <p:nvPr/>
          </p:nvGrpSpPr>
          <p:grpSpPr bwMode="auto">
            <a:xfrm>
              <a:off x="3984" y="768"/>
              <a:ext cx="578" cy="190"/>
              <a:chOff x="1296" y="3120"/>
              <a:chExt cx="912" cy="240"/>
            </a:xfrm>
          </p:grpSpPr>
          <p:grpSp>
            <p:nvGrpSpPr>
              <p:cNvPr id="30782" name="Group 134"/>
              <p:cNvGrpSpPr>
                <a:grpSpLocks noChangeAspect="1"/>
              </p:cNvGrpSpPr>
              <p:nvPr/>
            </p:nvGrpSpPr>
            <p:grpSpPr bwMode="auto">
              <a:xfrm>
                <a:off x="1584" y="3120"/>
                <a:ext cx="624" cy="240"/>
                <a:chOff x="1536" y="2160"/>
                <a:chExt cx="624" cy="240"/>
              </a:xfrm>
            </p:grpSpPr>
            <p:sp>
              <p:nvSpPr>
                <p:cNvPr id="30784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2160"/>
                  <a:ext cx="624" cy="2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sz="1000"/>
                    <a:t>.72</a:t>
                  </a:r>
                </a:p>
              </p:txBody>
            </p:sp>
            <p:sp>
              <p:nvSpPr>
                <p:cNvPr id="30785" name="Line 136"/>
                <p:cNvSpPr>
                  <a:spLocks noChangeAspect="1" noChangeShapeType="1"/>
                </p:cNvSpPr>
                <p:nvPr/>
              </p:nvSpPr>
              <p:spPr bwMode="auto">
                <a:xfrm>
                  <a:off x="1848" y="216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83" name="Line 137"/>
              <p:cNvSpPr>
                <a:spLocks noChangeAspect="1" noChangeShapeType="1"/>
              </p:cNvSpPr>
              <p:nvPr/>
            </p:nvSpPr>
            <p:spPr bwMode="auto">
              <a:xfrm>
                <a:off x="1296" y="32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57525" name="Group 138"/>
          <p:cNvGrpSpPr>
            <a:grpSpLocks noChangeAspect="1"/>
          </p:cNvGrpSpPr>
          <p:nvPr/>
        </p:nvGrpSpPr>
        <p:grpSpPr bwMode="auto">
          <a:xfrm>
            <a:off x="7997825" y="1219200"/>
            <a:ext cx="917575" cy="301625"/>
            <a:chOff x="1296" y="3792"/>
            <a:chExt cx="912" cy="240"/>
          </a:xfrm>
        </p:grpSpPr>
        <p:grpSp>
          <p:nvGrpSpPr>
            <p:cNvPr id="30776" name="Group 139"/>
            <p:cNvGrpSpPr>
              <a:grpSpLocks noChangeAspect="1"/>
            </p:cNvGrpSpPr>
            <p:nvPr/>
          </p:nvGrpSpPr>
          <p:grpSpPr bwMode="auto">
            <a:xfrm>
              <a:off x="1584" y="3792"/>
              <a:ext cx="624" cy="240"/>
              <a:chOff x="1536" y="2160"/>
              <a:chExt cx="624" cy="240"/>
            </a:xfrm>
          </p:grpSpPr>
          <p:sp>
            <p:nvSpPr>
              <p:cNvPr id="30778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1536" y="2160"/>
                <a:ext cx="624" cy="24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.94    /</a:t>
                </a:r>
              </a:p>
            </p:txBody>
          </p:sp>
          <p:sp>
            <p:nvSpPr>
              <p:cNvPr id="30779" name="Line 141"/>
              <p:cNvSpPr>
                <a:spLocks noChangeAspect="1" noChangeShapeType="1"/>
              </p:cNvSpPr>
              <p:nvPr/>
            </p:nvSpPr>
            <p:spPr bwMode="auto">
              <a:xfrm>
                <a:off x="1848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77" name="Line 142"/>
            <p:cNvSpPr>
              <a:spLocks noChangeAspect="1" noChangeShapeType="1"/>
            </p:cNvSpPr>
            <p:nvPr/>
          </p:nvSpPr>
          <p:spPr bwMode="auto">
            <a:xfrm>
              <a:off x="1296" y="39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5" name="Text Box 143"/>
          <p:cNvSpPr txBox="1">
            <a:spLocks noChangeArrowheads="1"/>
          </p:cNvSpPr>
          <p:nvPr/>
        </p:nvSpPr>
        <p:spPr bwMode="auto">
          <a:xfrm>
            <a:off x="4800600" y="5410200"/>
            <a:ext cx="386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Concatenate the lists from </a:t>
            </a:r>
          </a:p>
          <a:p>
            <a:r>
              <a:rPr lang="en-US" sz="2400"/>
              <a:t>0 to n – 1 together, in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3ACB63D-5366-46EB-9A1F-B2C7B66B8411}" type="slidenum">
              <a:rPr lang="en-US"/>
              <a:pPr/>
              <a:t>29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Correctness of Bucket Sort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412162" cy="50768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mtClean="0"/>
              <a:t>Consider two elements </a:t>
            </a:r>
            <a:r>
              <a:rPr lang="en-US" smtClean="0">
                <a:latin typeface="Comic Sans MS" pitchFamily="66" charset="0"/>
              </a:rPr>
              <a:t>A[i], A[ j]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Assume without loss of generality that </a:t>
            </a:r>
            <a:r>
              <a:rPr lang="en-US" smtClean="0">
                <a:latin typeface="Comic Sans MS" pitchFamily="66" charset="0"/>
              </a:rPr>
              <a:t>A[i] ≤ A[j]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Then </a:t>
            </a:r>
            <a:r>
              <a:rPr lang="en-US" smtClean="0">
                <a:latin typeface="Comic Sans MS" pitchFamily="66" charset="0"/>
                <a:sym typeface="Symbol" pitchFamily="18" charset="2"/>
              </a:rPr>
              <a:t></a:t>
            </a:r>
            <a:r>
              <a:rPr lang="en-US" smtClean="0">
                <a:latin typeface="Comic Sans MS" pitchFamily="66" charset="0"/>
              </a:rPr>
              <a:t>nA[i]</a:t>
            </a:r>
            <a:r>
              <a:rPr lang="en-US" smtClean="0">
                <a:latin typeface="Comic Sans MS" pitchFamily="66" charset="0"/>
                <a:sym typeface="Symbol" pitchFamily="18" charset="2"/>
              </a:rPr>
              <a:t></a:t>
            </a:r>
            <a:r>
              <a:rPr lang="en-US" smtClean="0"/>
              <a:t> ≤ </a:t>
            </a:r>
            <a:r>
              <a:rPr lang="en-US" smtClean="0">
                <a:latin typeface="Comic Sans MS" pitchFamily="66" charset="0"/>
                <a:sym typeface="Symbol" pitchFamily="18" charset="2"/>
              </a:rPr>
              <a:t></a:t>
            </a:r>
            <a:r>
              <a:rPr lang="en-US" smtClean="0">
                <a:latin typeface="Comic Sans MS" pitchFamily="66" charset="0"/>
              </a:rPr>
              <a:t>nA[j]</a:t>
            </a:r>
            <a:r>
              <a:rPr lang="en-US" smtClean="0">
                <a:latin typeface="Comic Sans MS" pitchFamily="66" charset="0"/>
                <a:sym typeface="Symbol" pitchFamily="18" charset="2"/>
              </a:rPr>
              <a:t>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>
                <a:latin typeface="Comic Sans MS" pitchFamily="66" charset="0"/>
              </a:rPr>
              <a:t>A[i]</a:t>
            </a:r>
            <a:r>
              <a:rPr lang="en-US" smtClean="0"/>
              <a:t> belongs to the same bucket as </a:t>
            </a:r>
            <a:r>
              <a:rPr lang="en-US" smtClean="0">
                <a:latin typeface="Comic Sans MS" pitchFamily="66" charset="0"/>
              </a:rPr>
              <a:t>A[j]</a:t>
            </a:r>
            <a:r>
              <a:rPr lang="en-US" smtClean="0"/>
              <a:t> or to a bucket with a lower index than that of </a:t>
            </a:r>
            <a:r>
              <a:rPr lang="en-US" smtClean="0">
                <a:latin typeface="Comic Sans MS" pitchFamily="66" charset="0"/>
              </a:rPr>
              <a:t>A[j]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If </a:t>
            </a:r>
            <a:r>
              <a:rPr lang="en-US" smtClean="0">
                <a:latin typeface="Comic Sans MS" pitchFamily="66" charset="0"/>
              </a:rPr>
              <a:t>A[i], A[j]</a:t>
            </a:r>
            <a:r>
              <a:rPr lang="en-US" smtClean="0"/>
              <a:t> belong to the same bucket: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sorting puts them in the proper order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If </a:t>
            </a:r>
            <a:r>
              <a:rPr lang="en-US" smtClean="0">
                <a:latin typeface="Comic Sans MS" pitchFamily="66" charset="0"/>
              </a:rPr>
              <a:t>A[i], A[j]</a:t>
            </a:r>
            <a:r>
              <a:rPr lang="en-US" smtClean="0"/>
              <a:t> are put in different buckets: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concatenation of the lists puts them in the proper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5EB520-ADC6-40E8-B747-6065D76BBDFC}" type="slidenum">
              <a:rPr lang="en-US"/>
              <a:pPr/>
              <a:t>3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Sorts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8301037" cy="5076825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2400" smtClean="0"/>
              <a:t>Comparison sorts use comparisons between elements to gain information about an input sequence </a:t>
            </a:r>
            <a:r>
              <a:rPr lang="en-US" sz="2400" smtClean="0">
                <a:sym typeface="Symbol" pitchFamily="18" charset="2"/>
              </a:rPr>
              <a:t>a</a:t>
            </a:r>
            <a:r>
              <a:rPr lang="en-US" sz="2400" baseline="-25000" smtClean="0">
                <a:sym typeface="Symbol" pitchFamily="18" charset="2"/>
              </a:rPr>
              <a:t>1</a:t>
            </a:r>
            <a:r>
              <a:rPr lang="en-US" sz="2400" smtClean="0">
                <a:sym typeface="Symbol" pitchFamily="18" charset="2"/>
              </a:rPr>
              <a:t>, a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, …, a</a:t>
            </a:r>
            <a:r>
              <a:rPr lang="en-US" sz="2400" baseline="-25000" smtClean="0">
                <a:sym typeface="Symbol" pitchFamily="18" charset="2"/>
              </a:rPr>
              <a:t>n</a:t>
            </a:r>
            <a:r>
              <a:rPr lang="en-US" sz="2400" smtClean="0">
                <a:sym typeface="Symbol" pitchFamily="18" charset="2"/>
              </a:rPr>
              <a:t>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smtClean="0">
                <a:sym typeface="Symbol" pitchFamily="18" charset="2"/>
              </a:rPr>
              <a:t>Perform tests: 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sz="2400" smtClean="0">
                <a:latin typeface="Comic Sans MS" pitchFamily="66" charset="0"/>
                <a:sym typeface="Symbol" pitchFamily="18" charset="2"/>
              </a:rPr>
              <a:t>		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a</a:t>
            </a:r>
            <a:r>
              <a:rPr lang="en-US" sz="2400" baseline="-250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 &lt; a</a:t>
            </a:r>
            <a:r>
              <a:rPr lang="en-US" sz="2400" baseline="-250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j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,    a</a:t>
            </a:r>
            <a:r>
              <a:rPr lang="en-US" sz="2400" baseline="-250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≤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 a</a:t>
            </a:r>
            <a:r>
              <a:rPr lang="en-US" sz="2400" baseline="-250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j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,    a</a:t>
            </a:r>
            <a:r>
              <a:rPr lang="en-US" sz="2400" baseline="-250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 = a</a:t>
            </a:r>
            <a:r>
              <a:rPr lang="en-US" sz="2400" baseline="-250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j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,     a</a:t>
            </a:r>
            <a:r>
              <a:rPr lang="en-US" sz="2400" baseline="-250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≥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 a</a:t>
            </a:r>
            <a:r>
              <a:rPr lang="en-US" sz="2400" baseline="-250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j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,</a:t>
            </a:r>
            <a:r>
              <a:rPr lang="en-US" sz="2400" smtClean="0">
                <a:latin typeface="Comic Sans MS" pitchFamily="66" charset="0"/>
                <a:sym typeface="Symbol" pitchFamily="18" charset="2"/>
              </a:rPr>
              <a:t>    </a:t>
            </a:r>
            <a:r>
              <a:rPr lang="en-US" sz="2400" smtClean="0">
                <a:sym typeface="Symbol" pitchFamily="18" charset="2"/>
              </a:rPr>
              <a:t>or</a:t>
            </a:r>
            <a:r>
              <a:rPr lang="en-US" sz="2400" smtClean="0">
                <a:latin typeface="Comic Sans MS" pitchFamily="66" charset="0"/>
                <a:sym typeface="Symbol" pitchFamily="18" charset="2"/>
              </a:rPr>
              <a:t>     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a</a:t>
            </a:r>
            <a:r>
              <a:rPr lang="en-US" sz="2400" baseline="-250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&gt;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 a</a:t>
            </a:r>
            <a:r>
              <a:rPr lang="en-US" sz="2400" baseline="-250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j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sz="2400" smtClean="0">
                <a:sym typeface="Symbol" pitchFamily="18" charset="2"/>
              </a:rPr>
              <a:t>	to determine the relative order of </a:t>
            </a:r>
            <a:r>
              <a:rPr lang="en-US" sz="2400" smtClean="0">
                <a:latin typeface="Comic Sans MS" pitchFamily="66" charset="0"/>
                <a:sym typeface="Symbol" pitchFamily="18" charset="2"/>
              </a:rPr>
              <a:t>a</a:t>
            </a:r>
            <a:r>
              <a:rPr lang="en-US" sz="2400" baseline="-25000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40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400" smtClean="0">
                <a:sym typeface="Symbol" pitchFamily="18" charset="2"/>
              </a:rPr>
              <a:t>and</a:t>
            </a:r>
            <a:r>
              <a:rPr lang="en-US" sz="2400" smtClean="0">
                <a:latin typeface="Comic Sans MS" pitchFamily="66" charset="0"/>
                <a:sym typeface="Symbol" pitchFamily="18" charset="2"/>
              </a:rPr>
              <a:t> a</a:t>
            </a:r>
            <a:r>
              <a:rPr lang="en-US" sz="2400" baseline="-25000" smtClean="0">
                <a:latin typeface="Comic Sans MS" pitchFamily="66" charset="0"/>
                <a:sym typeface="Symbol" pitchFamily="18" charset="2"/>
              </a:rPr>
              <a:t>j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smtClean="0">
                <a:sym typeface="Symbol" pitchFamily="18" charset="2"/>
              </a:rPr>
              <a:t>For simplicity,  assume that all the elements are distinct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EF3F621-F366-452F-9218-9B9DD132935C}" type="slidenum">
              <a:rPr lang="en-US"/>
              <a:pPr/>
              <a:t>30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Analysis of Bucket Sort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59762" cy="50768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400" smtClean="0">
                <a:solidFill>
                  <a:srgbClr val="DD0111"/>
                </a:solidFill>
                <a:latin typeface="Monotype Corsiva" pitchFamily="66" charset="0"/>
              </a:rPr>
              <a:t>Alg.:</a:t>
            </a:r>
            <a:r>
              <a:rPr lang="en-US" sz="2400" smtClean="0"/>
              <a:t> BUCKET-SORT(A, n)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400" b="1" smtClean="0"/>
              <a:t>		for </a:t>
            </a:r>
            <a:r>
              <a:rPr lang="en-US" sz="2400" smtClean="0">
                <a:latin typeface="Comic Sans MS" pitchFamily="66" charset="0"/>
              </a:rPr>
              <a:t>i ← 1</a:t>
            </a:r>
            <a:r>
              <a:rPr lang="en-US" sz="2400" smtClean="0"/>
              <a:t> </a:t>
            </a:r>
            <a:r>
              <a:rPr lang="en-US" sz="2400" b="1" smtClean="0"/>
              <a:t>to </a:t>
            </a:r>
            <a:r>
              <a:rPr lang="en-US" sz="2400" smtClean="0"/>
              <a:t>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400" b="1" smtClean="0"/>
              <a:t>		     do </a:t>
            </a:r>
            <a:r>
              <a:rPr lang="en-US" sz="2400" smtClean="0"/>
              <a:t>insert A[i] into list </a:t>
            </a:r>
            <a:r>
              <a:rPr lang="en-US" sz="2400" smtClean="0">
                <a:latin typeface="Comic Sans MS" pitchFamily="66" charset="0"/>
              </a:rPr>
              <a:t>B[</a:t>
            </a:r>
            <a:r>
              <a:rPr lang="en-US" sz="2400" smtClean="0">
                <a:latin typeface="Comic Sans MS" pitchFamily="66" charset="0"/>
                <a:sym typeface="Symbol" pitchFamily="18" charset="2"/>
              </a:rPr>
              <a:t></a:t>
            </a:r>
            <a:r>
              <a:rPr lang="en-US" sz="2400" smtClean="0">
                <a:latin typeface="Comic Sans MS" pitchFamily="66" charset="0"/>
              </a:rPr>
              <a:t>nA[i]</a:t>
            </a:r>
            <a:r>
              <a:rPr lang="en-US" sz="2400" smtClean="0">
                <a:latin typeface="Comic Sans MS" pitchFamily="66" charset="0"/>
                <a:sym typeface="Symbol" pitchFamily="18" charset="2"/>
              </a:rPr>
              <a:t></a:t>
            </a:r>
            <a:r>
              <a:rPr lang="en-US" sz="2400" smtClean="0">
                <a:latin typeface="Comic Sans MS" pitchFamily="66" charset="0"/>
              </a:rPr>
              <a:t>]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400" b="1" smtClean="0"/>
              <a:t>		for </a:t>
            </a:r>
            <a:r>
              <a:rPr lang="en-US" sz="2400" smtClean="0">
                <a:latin typeface="Comic Sans MS" pitchFamily="66" charset="0"/>
              </a:rPr>
              <a:t>i ← 0</a:t>
            </a:r>
            <a:r>
              <a:rPr lang="en-US" sz="2400" smtClean="0"/>
              <a:t> </a:t>
            </a:r>
            <a:r>
              <a:rPr lang="en-US" sz="2400" b="1" smtClean="0"/>
              <a:t>to </a:t>
            </a:r>
            <a:r>
              <a:rPr lang="en-US" sz="2400" smtClean="0">
                <a:latin typeface="Comic Sans MS" pitchFamily="66" charset="0"/>
              </a:rPr>
              <a:t>n - 1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400" b="1" smtClean="0"/>
              <a:t>			do </a:t>
            </a:r>
            <a:r>
              <a:rPr lang="en-US" sz="2400" smtClean="0"/>
              <a:t>sort list </a:t>
            </a:r>
            <a:r>
              <a:rPr lang="en-US" sz="2400" smtClean="0">
                <a:latin typeface="Comic Sans MS" pitchFamily="66" charset="0"/>
              </a:rPr>
              <a:t>B[i]</a:t>
            </a:r>
            <a:r>
              <a:rPr lang="en-US" sz="2400" smtClean="0"/>
              <a:t> with quicksort sort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400" smtClean="0"/>
              <a:t>		concatenate lists </a:t>
            </a:r>
            <a:r>
              <a:rPr lang="en-US" sz="2400" smtClean="0">
                <a:latin typeface="Comic Sans MS" pitchFamily="66" charset="0"/>
              </a:rPr>
              <a:t>B[0], B[1], . . . , B[n -1]</a:t>
            </a:r>
            <a:r>
              <a:rPr lang="en-US" sz="2400" smtClean="0"/>
              <a:t> 		together in order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400" b="1" smtClean="0"/>
              <a:t>		return </a:t>
            </a:r>
            <a:r>
              <a:rPr lang="en-US" sz="2400" smtClean="0"/>
              <a:t>the concatenated lists</a:t>
            </a:r>
          </a:p>
        </p:txBody>
      </p:sp>
      <p:sp>
        <p:nvSpPr>
          <p:cNvPr id="359428" name="AutoShape 4"/>
          <p:cNvSpPr>
            <a:spLocks/>
          </p:cNvSpPr>
          <p:nvPr/>
        </p:nvSpPr>
        <p:spPr bwMode="auto">
          <a:xfrm>
            <a:off x="7010400" y="1981200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429" name="AutoShape 5"/>
          <p:cNvSpPr>
            <a:spLocks/>
          </p:cNvSpPr>
          <p:nvPr/>
        </p:nvSpPr>
        <p:spPr bwMode="auto">
          <a:xfrm>
            <a:off x="7010400" y="3276600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430" name="AutoShape 6"/>
          <p:cNvSpPr>
            <a:spLocks/>
          </p:cNvSpPr>
          <p:nvPr/>
        </p:nvSpPr>
        <p:spPr bwMode="auto">
          <a:xfrm>
            <a:off x="7010400" y="4648200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431" name="Text Box 7"/>
          <p:cNvSpPr txBox="1">
            <a:spLocks noChangeArrowheads="1"/>
          </p:cNvSpPr>
          <p:nvPr/>
        </p:nvSpPr>
        <p:spPr bwMode="auto">
          <a:xfrm>
            <a:off x="7283450" y="22463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O(n)</a:t>
            </a:r>
          </a:p>
        </p:txBody>
      </p:sp>
      <p:sp>
        <p:nvSpPr>
          <p:cNvPr id="359432" name="Text Box 8"/>
          <p:cNvSpPr txBox="1">
            <a:spLocks noChangeArrowheads="1"/>
          </p:cNvSpPr>
          <p:nvPr/>
        </p:nvSpPr>
        <p:spPr bwMode="auto">
          <a:xfrm>
            <a:off x="7283450" y="3581400"/>
            <a:ext cx="633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(n)</a:t>
            </a:r>
          </a:p>
        </p:txBody>
      </p:sp>
      <p:sp>
        <p:nvSpPr>
          <p:cNvPr id="359433" name="Text Box 9"/>
          <p:cNvSpPr txBox="1">
            <a:spLocks noChangeArrowheads="1"/>
          </p:cNvSpPr>
          <p:nvPr/>
        </p:nvSpPr>
        <p:spPr bwMode="auto">
          <a:xfrm>
            <a:off x="7283450" y="49561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O(n)</a:t>
            </a:r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>
            <a:off x="5791200" y="60960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435" name="Text Box 11"/>
          <p:cNvSpPr txBox="1">
            <a:spLocks noChangeArrowheads="1"/>
          </p:cNvSpPr>
          <p:nvPr/>
        </p:nvSpPr>
        <p:spPr bwMode="auto">
          <a:xfrm>
            <a:off x="7283450" y="6172200"/>
            <a:ext cx="633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(n)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nimBg="1"/>
      <p:bldP spid="359429" grpId="0" animBg="1"/>
      <p:bldP spid="359430" grpId="0" animBg="1"/>
      <p:bldP spid="359431" grpId="0"/>
      <p:bldP spid="359432" grpId="0"/>
      <p:bldP spid="359433" grpId="0"/>
      <p:bldP spid="359434" grpId="0" animBg="1"/>
      <p:bldP spid="3594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DB1B487-655E-4457-8B75-A3116AB99785}" type="slidenum">
              <a:rPr lang="en-US"/>
              <a:pPr/>
              <a:t>31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Radix Sort Is a Bucket Sort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4425" y="1214438"/>
            <a:ext cx="6702425" cy="5076825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1AF1842-1C6C-4EE3-8701-4695324D05E5}" type="slidenum">
              <a:rPr lang="en-US"/>
              <a:pPr/>
              <a:t>32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Running Time of 2</a:t>
            </a:r>
            <a:r>
              <a:rPr lang="en-US" baseline="30000" smtClean="0"/>
              <a:t>nd</a:t>
            </a:r>
            <a:r>
              <a:rPr lang="en-US" smtClean="0"/>
              <a:t> Step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6463" y="1270000"/>
            <a:ext cx="7378700" cy="5076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17C8A57-293E-4FA8-9B3A-E63BE9D3AAC0}" type="slidenum">
              <a:rPr lang="en-US"/>
              <a:pPr/>
              <a:t>33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Radix Sort as a Bucket Sort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2450" y="2039938"/>
            <a:ext cx="8229600" cy="3495675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961C349-5177-4D33-B911-8241E09E823C}" type="slidenum">
              <a:rPr lang="en-US"/>
              <a:pPr/>
              <a:t>34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 of radix k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70000" y="1214438"/>
            <a:ext cx="6391275" cy="5076825"/>
          </a:xfrm>
          <a:noFill/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5146675" y="2212975"/>
            <a:ext cx="2825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E229D87-070B-4D5D-A97D-EFE123B542B6}" type="slidenum">
              <a:rPr lang="en-US"/>
              <a:pPr/>
              <a:t>35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are given 5 distinct numbers to sort. Describe an algorithm which sorts them using at most 6 comparisons, or argue that no such algorithm exists.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EA7834-3B3C-4ED7-B3AA-6DFAE664FC20}" type="slidenum">
              <a:rPr lang="en-US"/>
              <a:pPr/>
              <a:t>36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Show how you can sort n integers in the range 1 to n</a:t>
            </a:r>
            <a:r>
              <a:rPr lang="en-US" baseline="30000" smtClean="0"/>
              <a:t>2</a:t>
            </a:r>
            <a:r>
              <a:rPr lang="en-US" smtClean="0"/>
              <a:t> in O(n)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06B6EEC-5C9C-4929-A3CF-205DD7565C0A}" type="slidenum">
              <a:rPr lang="en-US"/>
              <a:pPr/>
              <a:t>37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5414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Any comparison sort will take at least </a:t>
            </a:r>
            <a:r>
              <a:rPr lang="en-US" sz="2400" smtClean="0">
                <a:latin typeface="Comic Sans MS" pitchFamily="66" charset="0"/>
              </a:rPr>
              <a:t>nlgn </a:t>
            </a:r>
            <a:r>
              <a:rPr lang="en-US" sz="2400" smtClean="0"/>
              <a:t>to sort an array of </a:t>
            </a:r>
            <a:r>
              <a:rPr lang="en-US" sz="2400" smtClean="0">
                <a:latin typeface="Comic Sans MS" pitchFamily="66" charset="0"/>
              </a:rPr>
              <a:t>n</a:t>
            </a:r>
            <a:r>
              <a:rPr lang="en-US" sz="2400" smtClean="0"/>
              <a:t> numbers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We can achieve a better running time for sorting if we can make certain assumptions on the input data: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1" smtClean="0"/>
              <a:t>Counting sort:</a:t>
            </a:r>
            <a:r>
              <a:rPr lang="en-US" sz="2000" smtClean="0"/>
              <a:t> each of the n input elements is an integer in the range [</a:t>
            </a:r>
            <a:r>
              <a:rPr lang="en-US" sz="2000" smtClean="0">
                <a:latin typeface="Comic Sans MS" pitchFamily="66" charset="0"/>
              </a:rPr>
              <a:t>0</a:t>
            </a:r>
            <a:r>
              <a:rPr lang="en-US" sz="2000" smtClean="0"/>
              <a:t> ... r]</a:t>
            </a:r>
            <a:r>
              <a:rPr lang="en-US" sz="2000" smtClean="0">
                <a:latin typeface="Comic Sans MS" pitchFamily="66" charset="0"/>
              </a:rPr>
              <a:t> </a:t>
            </a:r>
            <a:r>
              <a:rPr lang="en-US" sz="2000" smtClean="0"/>
              <a:t>and r=O(n) </a:t>
            </a:r>
            <a:endParaRPr lang="en-US" sz="2000" smtClean="0">
              <a:latin typeface="Comic Sans MS" pitchFamily="66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sz="2000" b="1" smtClean="0"/>
              <a:t>Radix sort:</a:t>
            </a:r>
            <a:r>
              <a:rPr lang="en-US" sz="2000" smtClean="0"/>
              <a:t> the elements in the input are integers represented with </a:t>
            </a:r>
            <a:r>
              <a:rPr lang="en-US" sz="2000" smtClean="0">
                <a:latin typeface="Comic Sans MS" pitchFamily="66" charset="0"/>
              </a:rPr>
              <a:t>d</a:t>
            </a:r>
            <a:r>
              <a:rPr lang="en-US" sz="2000" smtClean="0"/>
              <a:t> digits in base-k, where </a:t>
            </a:r>
            <a:r>
              <a:rPr lang="en-US" sz="2000" smtClean="0">
                <a:solidFill>
                  <a:srgbClr val="DD0111"/>
                </a:solidFill>
              </a:rPr>
              <a:t>d</a:t>
            </a:r>
            <a:r>
              <a:rPr lang="en-US" sz="2000" smtClean="0"/>
              <a:t>=</a:t>
            </a:r>
            <a:r>
              <a:rPr lang="el-GR" sz="2000" smtClean="0">
                <a:cs typeface="Arial" charset="0"/>
              </a:rPr>
              <a:t>Θ</a:t>
            </a:r>
            <a:r>
              <a:rPr lang="en-US" sz="2000" smtClean="0">
                <a:cs typeface="Arial" charset="0"/>
              </a:rPr>
              <a:t>(1)   and </a:t>
            </a:r>
            <a:r>
              <a:rPr lang="en-US" sz="2000" smtClean="0">
                <a:solidFill>
                  <a:srgbClr val="DD0111"/>
                </a:solidFill>
                <a:cs typeface="Arial" charset="0"/>
              </a:rPr>
              <a:t>k </a:t>
            </a:r>
            <a:r>
              <a:rPr lang="en-US" sz="2000" smtClean="0">
                <a:cs typeface="Arial" charset="0"/>
              </a:rPr>
              <a:t>=O(n)</a:t>
            </a:r>
            <a:endParaRPr lang="el-GR" sz="2000" smtClean="0">
              <a:cs typeface="Arial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sz="2000" b="1" smtClean="0"/>
              <a:t>Bucket sort:</a:t>
            </a:r>
            <a:r>
              <a:rPr lang="en-US" sz="2000" smtClean="0"/>
              <a:t> the numbers in the input are </a:t>
            </a:r>
            <a:r>
              <a:rPr lang="en-US" sz="2000" smtClean="0">
                <a:solidFill>
                  <a:srgbClr val="DD0111"/>
                </a:solidFill>
              </a:rPr>
              <a:t>uniformly distributed</a:t>
            </a:r>
            <a:r>
              <a:rPr lang="en-US" sz="2000" smtClean="0"/>
              <a:t> over the interval </a:t>
            </a:r>
            <a:r>
              <a:rPr lang="en-US" sz="2000" smtClean="0">
                <a:latin typeface="Comic Sans MS" pitchFamily="66" charset="0"/>
              </a:rPr>
              <a:t>[0,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CCA557-F7FF-4039-89EF-175A3BF25F18}" type="slidenum">
              <a:rPr lang="en-US"/>
              <a:pPr/>
              <a:t>4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Lower-Bound for Sorting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8183562" cy="50768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2400" smtClean="0"/>
          </a:p>
          <a:p>
            <a:pPr eaLnBrk="1" hangingPunct="1">
              <a:lnSpc>
                <a:spcPct val="150000"/>
              </a:lnSpc>
            </a:pPr>
            <a:endParaRPr lang="en-US" sz="2400" smtClean="0"/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Theorem: </a:t>
            </a:r>
            <a:r>
              <a:rPr lang="en-US" sz="2400" smtClean="0">
                <a:solidFill>
                  <a:srgbClr val="DD0111"/>
                </a:solidFill>
              </a:rPr>
              <a:t>To sort 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</a:rPr>
              <a:t>n</a:t>
            </a:r>
            <a:r>
              <a:rPr lang="en-US" sz="2400" smtClean="0">
                <a:solidFill>
                  <a:srgbClr val="DD0111"/>
                </a:solidFill>
              </a:rPr>
              <a:t> elements, comparison sorts must make 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  <a:sym typeface="Symbol" pitchFamily="18" charset="2"/>
              </a:rPr>
              <a:t>(</a:t>
            </a:r>
            <a:r>
              <a:rPr lang="en-US" sz="2400" smtClean="0">
                <a:solidFill>
                  <a:srgbClr val="DD0111"/>
                </a:solidFill>
                <a:latin typeface="Comic Sans MS" pitchFamily="66" charset="0"/>
              </a:rPr>
              <a:t>nlgn)</a:t>
            </a:r>
            <a:r>
              <a:rPr lang="en-US" sz="2400" smtClean="0">
                <a:solidFill>
                  <a:srgbClr val="DD0111"/>
                </a:solidFill>
              </a:rPr>
              <a:t> comparisons in the worst case.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60350" y="2471738"/>
            <a:ext cx="7927975" cy="1227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6A6B7F9-5C02-4513-BEDD-7332A31FEB45}" type="slidenum">
              <a:rPr lang="en-US"/>
              <a:pPr/>
              <a:t>5</a:t>
            </a:fld>
            <a:endParaRPr lang="en-US"/>
          </a:p>
        </p:txBody>
      </p:sp>
      <p:pic>
        <p:nvPicPr>
          <p:cNvPr id="11267" name="Picture 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46188" y="3530600"/>
            <a:ext cx="6827837" cy="2895600"/>
          </a:xfrm>
          <a:noFill/>
        </p:spPr>
      </p:pic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Decision Tree Model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177925"/>
            <a:ext cx="8301037" cy="49260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000" smtClean="0">
                <a:sym typeface="Symbol" pitchFamily="18" charset="2"/>
              </a:rPr>
              <a:t>Represents the comparisons made by a sorting algorithm on an input of a given size.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 smtClean="0">
                <a:sym typeface="Symbol" pitchFamily="18" charset="2"/>
              </a:rPr>
              <a:t>Models all possible execution traces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 smtClean="0">
                <a:sym typeface="Symbol" pitchFamily="18" charset="2"/>
              </a:rPr>
              <a:t>Control, data movement, other operations are ignored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 smtClean="0">
                <a:sym typeface="Symbol" pitchFamily="18" charset="2"/>
              </a:rPr>
              <a:t>Count only the comparisons</a:t>
            </a:r>
          </a:p>
        </p:txBody>
      </p:sp>
      <p:grpSp>
        <p:nvGrpSpPr>
          <p:cNvPr id="11270" name="Group 5"/>
          <p:cNvGrpSpPr>
            <a:grpSpLocks/>
          </p:cNvGrpSpPr>
          <p:nvPr/>
        </p:nvGrpSpPr>
        <p:grpSpPr bwMode="auto">
          <a:xfrm>
            <a:off x="5149850" y="3568700"/>
            <a:ext cx="2544763" cy="366713"/>
            <a:chOff x="3244" y="2248"/>
            <a:chExt cx="1603" cy="231"/>
          </a:xfrm>
        </p:grpSpPr>
        <p:sp>
          <p:nvSpPr>
            <p:cNvPr id="11278" name="Rectangle 6"/>
            <p:cNvSpPr>
              <a:spLocks noChangeArrowheads="1"/>
            </p:cNvSpPr>
            <p:nvPr/>
          </p:nvSpPr>
          <p:spPr bwMode="auto">
            <a:xfrm>
              <a:off x="3244" y="2255"/>
              <a:ext cx="1166" cy="211"/>
            </a:xfrm>
            <a:prstGeom prst="rect">
              <a:avLst/>
            </a:prstGeom>
            <a:noFill/>
            <a:ln w="25400">
              <a:solidFill>
                <a:srgbClr val="DD011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Text Box 7"/>
            <p:cNvSpPr txBox="1">
              <a:spLocks noChangeArrowheads="1"/>
            </p:cNvSpPr>
            <p:nvPr/>
          </p:nvSpPr>
          <p:spPr bwMode="auto">
            <a:xfrm>
              <a:off x="4411" y="2248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DD0111"/>
                  </a:solidFill>
                </a:rPr>
                <a:t>node</a:t>
              </a:r>
            </a:p>
          </p:txBody>
        </p:sp>
      </p:grpSp>
      <p:grpSp>
        <p:nvGrpSpPr>
          <p:cNvPr id="11271" name="Group 8"/>
          <p:cNvGrpSpPr>
            <a:grpSpLocks/>
          </p:cNvGrpSpPr>
          <p:nvPr/>
        </p:nvGrpSpPr>
        <p:grpSpPr bwMode="auto">
          <a:xfrm>
            <a:off x="704850" y="5649913"/>
            <a:ext cx="2298700" cy="366712"/>
            <a:chOff x="444" y="3559"/>
            <a:chExt cx="1448" cy="231"/>
          </a:xfrm>
        </p:grpSpPr>
        <p:sp>
          <p:nvSpPr>
            <p:cNvPr id="11276" name="Text Box 9"/>
            <p:cNvSpPr txBox="1">
              <a:spLocks noChangeArrowheads="1"/>
            </p:cNvSpPr>
            <p:nvPr/>
          </p:nvSpPr>
          <p:spPr bwMode="auto">
            <a:xfrm>
              <a:off x="444" y="3559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DD0111"/>
                  </a:solidFill>
                </a:rPr>
                <a:t>leaf:</a:t>
              </a:r>
            </a:p>
          </p:txBody>
        </p:sp>
        <p:sp>
          <p:nvSpPr>
            <p:cNvPr id="11277" name="Rectangle 10"/>
            <p:cNvSpPr>
              <a:spLocks noChangeArrowheads="1"/>
            </p:cNvSpPr>
            <p:nvPr/>
          </p:nvSpPr>
          <p:spPr bwMode="auto">
            <a:xfrm>
              <a:off x="825" y="3593"/>
              <a:ext cx="1067" cy="158"/>
            </a:xfrm>
            <a:prstGeom prst="rect">
              <a:avLst/>
            </a:prstGeom>
            <a:noFill/>
            <a:ln w="25400">
              <a:solidFill>
                <a:srgbClr val="DD011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2" name="Text Box 18"/>
          <p:cNvSpPr txBox="1">
            <a:spLocks noChangeArrowheads="1"/>
          </p:cNvSpPr>
          <p:nvPr/>
        </p:nvSpPr>
        <p:spPr bwMode="auto">
          <a:xfrm>
            <a:off x="6459538" y="4219575"/>
            <a:ext cx="1454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              </a:t>
            </a:r>
          </a:p>
        </p:txBody>
      </p:sp>
      <p:sp>
        <p:nvSpPr>
          <p:cNvPr id="11273" name="Line 20"/>
          <p:cNvSpPr>
            <a:spLocks noChangeShapeType="1"/>
          </p:cNvSpPr>
          <p:nvPr/>
        </p:nvSpPr>
        <p:spPr bwMode="auto">
          <a:xfrm>
            <a:off x="4811713" y="4387850"/>
            <a:ext cx="785812" cy="423863"/>
          </a:xfrm>
          <a:prstGeom prst="line">
            <a:avLst/>
          </a:prstGeom>
          <a:noFill/>
          <a:ln w="38100">
            <a:solidFill>
              <a:srgbClr val="DD011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21"/>
          <p:cNvSpPr>
            <a:spLocks noChangeShapeType="1"/>
          </p:cNvSpPr>
          <p:nvPr/>
        </p:nvSpPr>
        <p:spPr bwMode="auto">
          <a:xfrm>
            <a:off x="5938838" y="5033963"/>
            <a:ext cx="350837" cy="369887"/>
          </a:xfrm>
          <a:prstGeom prst="line">
            <a:avLst/>
          </a:prstGeom>
          <a:noFill/>
          <a:ln w="38100">
            <a:solidFill>
              <a:srgbClr val="DD011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22"/>
          <p:cNvSpPr>
            <a:spLocks noChangeShapeType="1"/>
          </p:cNvSpPr>
          <p:nvPr/>
        </p:nvSpPr>
        <p:spPr bwMode="auto">
          <a:xfrm flipH="1">
            <a:off x="5967413" y="5643563"/>
            <a:ext cx="304800" cy="331787"/>
          </a:xfrm>
          <a:prstGeom prst="line">
            <a:avLst/>
          </a:prstGeom>
          <a:noFill/>
          <a:ln w="38100">
            <a:solidFill>
              <a:srgbClr val="DD011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9D444E4-AE03-41B7-8D75-277878FABBBB}" type="slidenum">
              <a:rPr lang="en-US"/>
              <a:pPr/>
              <a:t>6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Insertion Sort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01838" y="1387475"/>
            <a:ext cx="4348162" cy="492283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40ADEE-DDD6-48A5-BE65-8429426B6789}" type="slidenum">
              <a:rPr lang="en-US"/>
              <a:pPr/>
              <a:t>7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Worst-case number of comparisons?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8251825" cy="5076825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2400" smtClean="0"/>
              <a:t>Worst-case number of comparisons depends on:</a:t>
            </a:r>
          </a:p>
          <a:p>
            <a:pPr lvl="1" eaLnBrk="1" hangingPunct="1">
              <a:lnSpc>
                <a:spcPct val="140000"/>
              </a:lnSpc>
            </a:pPr>
            <a:r>
              <a:rPr lang="en-US" sz="2000" smtClean="0"/>
              <a:t>the length of the </a:t>
            </a:r>
            <a:r>
              <a:rPr lang="en-US" sz="2000" u="sng" smtClean="0"/>
              <a:t>longest path</a:t>
            </a:r>
            <a:r>
              <a:rPr lang="en-US" sz="2000" smtClean="0"/>
              <a:t> from the root to a leaf </a:t>
            </a:r>
          </a:p>
          <a:p>
            <a:pPr lvl="1" eaLnBrk="1" hangingPunct="1">
              <a:lnSpc>
                <a:spcPct val="140000"/>
              </a:lnSpc>
              <a:buFontTx/>
              <a:buNone/>
            </a:pPr>
            <a:r>
              <a:rPr lang="en-US" sz="2000" smtClean="0"/>
              <a:t>    (i.e., the </a:t>
            </a:r>
            <a:r>
              <a:rPr lang="en-US" sz="2000" u="sng" smtClean="0"/>
              <a:t>height</a:t>
            </a:r>
            <a:r>
              <a:rPr lang="en-US" sz="2000" smtClean="0"/>
              <a:t> of the decision tree)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57375" y="3251200"/>
            <a:ext cx="5565775" cy="2360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4DE124C-4DA2-4793-8D41-FEFAED814B7C}" type="slidenum">
              <a:rPr lang="en-US"/>
              <a:pPr/>
              <a:t>8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Lemma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407400" cy="5319712"/>
          </a:xfrm>
        </p:spPr>
        <p:txBody>
          <a:bodyPr/>
          <a:lstStyle/>
          <a:p>
            <a:pPr eaLnBrk="1" hangingPunct="1"/>
            <a:r>
              <a:rPr lang="en-US" smtClean="0"/>
              <a:t>Any binary tree of height </a:t>
            </a:r>
            <a:r>
              <a:rPr lang="en-US" smtClean="0">
                <a:latin typeface="Comic Sans MS" pitchFamily="66" charset="0"/>
              </a:rPr>
              <a:t>h </a:t>
            </a:r>
            <a:r>
              <a:rPr lang="en-US" smtClean="0"/>
              <a:t>has at </a:t>
            </a:r>
            <a:r>
              <a:rPr lang="en-US" u="sng" smtClean="0"/>
              <a:t>most</a:t>
            </a:r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>
              <a:buFontTx/>
              <a:buNone/>
            </a:pPr>
            <a:r>
              <a:rPr lang="en-US" b="1" smtClean="0"/>
              <a:t>Proof:</a:t>
            </a:r>
            <a:r>
              <a:rPr lang="en-US" smtClean="0"/>
              <a:t> </a:t>
            </a:r>
            <a:r>
              <a:rPr lang="en-US" sz="2400" smtClean="0"/>
              <a:t>induction on </a:t>
            </a:r>
            <a:r>
              <a:rPr lang="en-US" sz="2400" smtClean="0">
                <a:latin typeface="Comic Sans MS" pitchFamily="66" charset="0"/>
              </a:rPr>
              <a:t>h</a:t>
            </a:r>
          </a:p>
          <a:p>
            <a:pPr eaLnBrk="1" hangingPunct="1">
              <a:buFontTx/>
              <a:buNone/>
            </a:pPr>
            <a:r>
              <a:rPr lang="en-US" b="1" smtClean="0"/>
              <a:t>Basis:</a:t>
            </a:r>
            <a:r>
              <a:rPr lang="en-US" smtClean="0"/>
              <a:t> </a:t>
            </a:r>
            <a:r>
              <a:rPr lang="en-US" sz="2400" smtClean="0">
                <a:latin typeface="Comic Sans MS" pitchFamily="66" charset="0"/>
              </a:rPr>
              <a:t>h = 0</a:t>
            </a:r>
            <a:r>
              <a:rPr lang="en-US" sz="2400" smtClean="0"/>
              <a:t> </a:t>
            </a:r>
            <a:r>
              <a:rPr lang="en-US" sz="2400" smtClean="0">
                <a:sym typeface="Symbol" pitchFamily="18" charset="2"/>
              </a:rPr>
              <a:t> tree has one node, which is a leaf</a:t>
            </a:r>
          </a:p>
          <a:p>
            <a:pPr eaLnBrk="1" hangingPunct="1">
              <a:buFontTx/>
              <a:buNone/>
            </a:pPr>
            <a:r>
              <a:rPr lang="en-US" sz="2400" smtClean="0">
                <a:sym typeface="Symbol" pitchFamily="18" charset="2"/>
              </a:rPr>
              <a:t>		   </a:t>
            </a:r>
            <a:r>
              <a:rPr lang="en-US" sz="2400" smtClean="0">
                <a:latin typeface="Comic Sans MS" pitchFamily="66" charset="0"/>
                <a:sym typeface="Symbol" pitchFamily="18" charset="2"/>
              </a:rPr>
              <a:t>2</a:t>
            </a:r>
            <a:r>
              <a:rPr lang="en-US" sz="2400" baseline="30000" smtClean="0">
                <a:latin typeface="Comic Sans MS" pitchFamily="66" charset="0"/>
                <a:sym typeface="Symbol" pitchFamily="18" charset="2"/>
              </a:rPr>
              <a:t>0</a:t>
            </a:r>
            <a:r>
              <a:rPr lang="en-US" sz="2400" smtClean="0">
                <a:latin typeface="Comic Sans MS" pitchFamily="66" charset="0"/>
                <a:sym typeface="Symbol" pitchFamily="18" charset="2"/>
              </a:rPr>
              <a:t> = 1</a:t>
            </a:r>
          </a:p>
          <a:p>
            <a:pPr eaLnBrk="1" hangingPunct="1">
              <a:buFontTx/>
              <a:buNone/>
            </a:pPr>
            <a:r>
              <a:rPr lang="en-US" b="1" smtClean="0">
                <a:sym typeface="Symbol" pitchFamily="18" charset="2"/>
              </a:rPr>
              <a:t>Inductive step: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sz="2400" smtClean="0">
                <a:sym typeface="Symbol" pitchFamily="18" charset="2"/>
              </a:rPr>
              <a:t>assume true for </a:t>
            </a:r>
            <a:r>
              <a:rPr lang="en-US" sz="2400" smtClean="0">
                <a:latin typeface="Comic Sans MS" pitchFamily="66" charset="0"/>
                <a:sym typeface="Symbol" pitchFamily="18" charset="2"/>
              </a:rPr>
              <a:t>h-1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Extend the height of the tree with one more level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Each leaf becomes parent to two new leaves</a:t>
            </a:r>
          </a:p>
          <a:p>
            <a:pPr lvl="1"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No. of leaves at level </a:t>
            </a:r>
            <a:r>
              <a:rPr lang="en-US" smtClean="0">
                <a:latin typeface="Comic Sans MS" pitchFamily="66" charset="0"/>
                <a:sym typeface="Symbol" pitchFamily="18" charset="2"/>
              </a:rPr>
              <a:t>h = 2  </a:t>
            </a:r>
            <a:r>
              <a:rPr lang="en-US" smtClean="0">
                <a:sym typeface="Symbol" pitchFamily="18" charset="2"/>
              </a:rPr>
              <a:t>(no. of leaves at level </a:t>
            </a:r>
            <a:r>
              <a:rPr lang="en-US" smtClean="0">
                <a:latin typeface="Comic Sans MS" pitchFamily="66" charset="0"/>
                <a:sym typeface="Symbol" pitchFamily="18" charset="2"/>
              </a:rPr>
              <a:t>h-1</a:t>
            </a:r>
            <a:r>
              <a:rPr lang="en-US" smtClean="0">
                <a:sym typeface="Symbol" pitchFamily="18" charset="2"/>
              </a:rPr>
              <a:t>)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Comic Sans MS" pitchFamily="66" charset="0"/>
                <a:sym typeface="Symbol" pitchFamily="18" charset="2"/>
              </a:rPr>
              <a:t>					= 2  2</a:t>
            </a:r>
            <a:r>
              <a:rPr lang="en-US" baseline="30000" smtClean="0">
                <a:latin typeface="Comic Sans MS" pitchFamily="66" charset="0"/>
                <a:sym typeface="Symbol" pitchFamily="18" charset="2"/>
              </a:rPr>
              <a:t>h-1</a:t>
            </a:r>
            <a:endParaRPr lang="en-US" smtClean="0">
              <a:latin typeface="Comic Sans MS" pitchFamily="66" charset="0"/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en-US" smtClean="0">
                <a:latin typeface="Comic Sans MS" pitchFamily="66" charset="0"/>
                <a:sym typeface="Symbol" pitchFamily="18" charset="2"/>
              </a:rPr>
              <a:t>					= 2</a:t>
            </a:r>
            <a:r>
              <a:rPr lang="en-US" baseline="30000" smtClean="0">
                <a:latin typeface="Comic Sans MS" pitchFamily="66" charset="0"/>
                <a:sym typeface="Symbol" pitchFamily="18" charset="2"/>
              </a:rPr>
              <a:t>h</a:t>
            </a:r>
            <a:endParaRPr lang="en-US" smtClean="0">
              <a:latin typeface="Comic Sans MS" pitchFamily="66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ym typeface="Symbol" pitchFamily="18" charset="2"/>
              </a:rPr>
              <a:t>	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7077075" y="1222375"/>
            <a:ext cx="1670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sz="2800" baseline="30000">
                <a:solidFill>
                  <a:schemeClr val="accent2"/>
                </a:solidFill>
                <a:latin typeface="Comic Sans MS" pitchFamily="66" charset="0"/>
              </a:rPr>
              <a:t>h</a:t>
            </a:r>
            <a:r>
              <a:rPr lang="en-US" sz="2800">
                <a:solidFill>
                  <a:schemeClr val="accent2"/>
                </a:solidFill>
              </a:rPr>
              <a:t> leaves</a:t>
            </a:r>
          </a:p>
        </p:txBody>
      </p:sp>
      <p:grpSp>
        <p:nvGrpSpPr>
          <p:cNvPr id="14342" name="Group 18"/>
          <p:cNvGrpSpPr>
            <a:grpSpLocks/>
          </p:cNvGrpSpPr>
          <p:nvPr/>
        </p:nvGrpSpPr>
        <p:grpSpPr bwMode="auto">
          <a:xfrm>
            <a:off x="6272213" y="5341938"/>
            <a:ext cx="1743075" cy="1093787"/>
            <a:chOff x="4335" y="2778"/>
            <a:chExt cx="1098" cy="689"/>
          </a:xfrm>
        </p:grpSpPr>
        <p:sp>
          <p:nvSpPr>
            <p:cNvPr id="14347" name="Line 6"/>
            <p:cNvSpPr>
              <a:spLocks noChangeShapeType="1"/>
            </p:cNvSpPr>
            <p:nvPr/>
          </p:nvSpPr>
          <p:spPr bwMode="auto">
            <a:xfrm flipV="1">
              <a:off x="4382" y="2851"/>
              <a:ext cx="558" cy="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8"/>
            <p:cNvSpPr>
              <a:spLocks noChangeAspect="1" noChangeShapeType="1"/>
            </p:cNvSpPr>
            <p:nvPr/>
          </p:nvSpPr>
          <p:spPr bwMode="auto">
            <a:xfrm flipV="1">
              <a:off x="4972" y="3175"/>
              <a:ext cx="221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9"/>
            <p:cNvSpPr>
              <a:spLocks noChangeAspect="1" noChangeShapeType="1"/>
            </p:cNvSpPr>
            <p:nvPr/>
          </p:nvSpPr>
          <p:spPr bwMode="auto">
            <a:xfrm rot="16200000" flipV="1">
              <a:off x="4577" y="3183"/>
              <a:ext cx="243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Line 10"/>
            <p:cNvSpPr>
              <a:spLocks noChangeAspect="1" noChangeShapeType="1"/>
            </p:cNvSpPr>
            <p:nvPr/>
          </p:nvSpPr>
          <p:spPr bwMode="auto">
            <a:xfrm rot="16200000" flipV="1">
              <a:off x="4831" y="2857"/>
              <a:ext cx="609" cy="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Oval 11"/>
            <p:cNvSpPr>
              <a:spLocks noChangeArrowheads="1"/>
            </p:cNvSpPr>
            <p:nvPr/>
          </p:nvSpPr>
          <p:spPr bwMode="auto">
            <a:xfrm>
              <a:off x="4335" y="3315"/>
              <a:ext cx="138" cy="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14352" name="Oval 12"/>
            <p:cNvSpPr>
              <a:spLocks noChangeArrowheads="1"/>
            </p:cNvSpPr>
            <p:nvPr/>
          </p:nvSpPr>
          <p:spPr bwMode="auto">
            <a:xfrm>
              <a:off x="4532" y="3104"/>
              <a:ext cx="138" cy="15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4353" name="Oval 13"/>
            <p:cNvSpPr>
              <a:spLocks noChangeArrowheads="1"/>
            </p:cNvSpPr>
            <p:nvPr/>
          </p:nvSpPr>
          <p:spPr bwMode="auto">
            <a:xfrm>
              <a:off x="4729" y="3315"/>
              <a:ext cx="138" cy="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16</a:t>
              </a:r>
            </a:p>
          </p:txBody>
        </p:sp>
        <p:sp>
          <p:nvSpPr>
            <p:cNvPr id="14354" name="Oval 14"/>
            <p:cNvSpPr>
              <a:spLocks noChangeArrowheads="1"/>
            </p:cNvSpPr>
            <p:nvPr/>
          </p:nvSpPr>
          <p:spPr bwMode="auto">
            <a:xfrm>
              <a:off x="4844" y="2778"/>
              <a:ext cx="138" cy="15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4</a:t>
              </a:r>
            </a:p>
          </p:txBody>
        </p:sp>
        <p:sp>
          <p:nvSpPr>
            <p:cNvPr id="14355" name="Oval 15"/>
            <p:cNvSpPr>
              <a:spLocks noChangeArrowheads="1"/>
            </p:cNvSpPr>
            <p:nvPr/>
          </p:nvSpPr>
          <p:spPr bwMode="auto">
            <a:xfrm>
              <a:off x="5122" y="3104"/>
              <a:ext cx="138" cy="15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sp>
          <p:nvSpPr>
            <p:cNvPr id="14356" name="Oval 16"/>
            <p:cNvSpPr>
              <a:spLocks noChangeArrowheads="1"/>
            </p:cNvSpPr>
            <p:nvPr/>
          </p:nvSpPr>
          <p:spPr bwMode="auto">
            <a:xfrm>
              <a:off x="4900" y="3315"/>
              <a:ext cx="139" cy="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9</a:t>
              </a:r>
            </a:p>
          </p:txBody>
        </p:sp>
        <p:sp>
          <p:nvSpPr>
            <p:cNvPr id="14357" name="Oval 17"/>
            <p:cNvSpPr>
              <a:spLocks noChangeArrowheads="1"/>
            </p:cNvSpPr>
            <p:nvPr/>
          </p:nvSpPr>
          <p:spPr bwMode="auto">
            <a:xfrm>
              <a:off x="5295" y="3315"/>
              <a:ext cx="138" cy="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10</a:t>
              </a:r>
            </a:p>
          </p:txBody>
        </p:sp>
      </p:grpSp>
      <p:sp>
        <p:nvSpPr>
          <p:cNvPr id="14343" name="Text Box 19"/>
          <p:cNvSpPr txBox="1">
            <a:spLocks noChangeArrowheads="1"/>
          </p:cNvSpPr>
          <p:nvPr/>
        </p:nvSpPr>
        <p:spPr bwMode="auto">
          <a:xfrm>
            <a:off x="8267700" y="5776913"/>
            <a:ext cx="43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D0111"/>
                </a:solidFill>
              </a:rPr>
              <a:t>h-1</a:t>
            </a:r>
          </a:p>
        </p:txBody>
      </p:sp>
      <p:sp>
        <p:nvSpPr>
          <p:cNvPr id="14344" name="Text Box 20"/>
          <p:cNvSpPr txBox="1">
            <a:spLocks noChangeArrowheads="1"/>
          </p:cNvSpPr>
          <p:nvPr/>
        </p:nvSpPr>
        <p:spPr bwMode="auto">
          <a:xfrm>
            <a:off x="8318500" y="61610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D0111"/>
                </a:solidFill>
              </a:rPr>
              <a:t>h</a:t>
            </a:r>
          </a:p>
        </p:txBody>
      </p:sp>
      <p:sp>
        <p:nvSpPr>
          <p:cNvPr id="14345" name="Line 21"/>
          <p:cNvSpPr>
            <a:spLocks noChangeShapeType="1"/>
          </p:cNvSpPr>
          <p:nvPr/>
        </p:nvSpPr>
        <p:spPr bwMode="auto">
          <a:xfrm flipH="1">
            <a:off x="7915275" y="5957888"/>
            <a:ext cx="350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22"/>
          <p:cNvSpPr>
            <a:spLocks noChangeShapeType="1"/>
          </p:cNvSpPr>
          <p:nvPr/>
        </p:nvSpPr>
        <p:spPr bwMode="auto">
          <a:xfrm flipH="1">
            <a:off x="8128000" y="6335713"/>
            <a:ext cx="249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A08823-DDBB-40AF-BA0C-8E4FEEFFDC42}" type="slidenum">
              <a:rPr lang="en-US"/>
              <a:pPr/>
              <a:t>9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What is the </a:t>
            </a:r>
            <a:r>
              <a:rPr lang="en-US" sz="3600" u="sng" smtClean="0"/>
              <a:t>least</a:t>
            </a:r>
            <a:r>
              <a:rPr lang="en-US" sz="3600" smtClean="0"/>
              <a:t> number of leaves in a </a:t>
            </a:r>
            <a:br>
              <a:rPr lang="en-US" sz="3600" smtClean="0"/>
            </a:br>
            <a:r>
              <a:rPr lang="en-US" sz="3600" smtClean="0"/>
              <a:t>Decision Tree Model?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8251825" cy="5076825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2400" smtClean="0"/>
              <a:t>All</a:t>
            </a:r>
            <a:r>
              <a:rPr lang="en-US" sz="2400" smtClean="0">
                <a:latin typeface="Comic Sans MS" pitchFamily="66" charset="0"/>
              </a:rPr>
              <a:t> </a:t>
            </a:r>
            <a:r>
              <a:rPr lang="en-US" sz="2400" smtClean="0"/>
              <a:t>permutations on n elements must appear as one of the leaves in the decision tree: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smtClean="0"/>
              <a:t>At least </a:t>
            </a:r>
            <a:r>
              <a:rPr lang="en-US" sz="2400" smtClean="0">
                <a:solidFill>
                  <a:srgbClr val="DD0111"/>
                </a:solidFill>
              </a:rPr>
              <a:t>n!</a:t>
            </a:r>
            <a:r>
              <a:rPr lang="en-US" sz="2400" smtClean="0"/>
              <a:t> leaves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6225" y="3100388"/>
            <a:ext cx="5565775" cy="2360612"/>
          </a:xfrm>
          <a:noFill/>
        </p:spPr>
      </p:pic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5070475" y="182245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DD0111"/>
                </a:solidFill>
              </a:rPr>
              <a:t>n! permutations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4223</TotalTime>
  <Words>1633</Words>
  <Application>Microsoft Office PowerPoint</Application>
  <PresentationFormat>On-screen Show (4:3)</PresentationFormat>
  <Paragraphs>645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Comic Sans MS</vt:lpstr>
      <vt:lpstr>Symbol</vt:lpstr>
      <vt:lpstr>Monotype Corsiva</vt:lpstr>
      <vt:lpstr>Default Design</vt:lpstr>
      <vt:lpstr>MathType 5.0 Equation</vt:lpstr>
      <vt:lpstr>Paint Shop Pro Image</vt:lpstr>
      <vt:lpstr>How Fast Can We Sort?</vt:lpstr>
      <vt:lpstr>How Fast Can We Sort?</vt:lpstr>
      <vt:lpstr>Comparison Sorts</vt:lpstr>
      <vt:lpstr>Lower-Bound for Sorting</vt:lpstr>
      <vt:lpstr>Decision Tree Model</vt:lpstr>
      <vt:lpstr>Example: Insertion Sort</vt:lpstr>
      <vt:lpstr>Worst-case number of comparisons?</vt:lpstr>
      <vt:lpstr>Lemma</vt:lpstr>
      <vt:lpstr>What is the least number of leaves in a  Decision Tree Model?</vt:lpstr>
      <vt:lpstr>Lower Bound for Comparison Sorts</vt:lpstr>
      <vt:lpstr>Proof</vt:lpstr>
      <vt:lpstr>Counting Sort</vt:lpstr>
      <vt:lpstr>Step 1</vt:lpstr>
      <vt:lpstr>Step 2</vt:lpstr>
      <vt:lpstr>Algorithm</vt:lpstr>
      <vt:lpstr>Example</vt:lpstr>
      <vt:lpstr>Example (cont.)</vt:lpstr>
      <vt:lpstr>COUNTING-SORT</vt:lpstr>
      <vt:lpstr>Analysis of Counting Sort</vt:lpstr>
      <vt:lpstr>Analysis of Counting Sort</vt:lpstr>
      <vt:lpstr>Radix Sort</vt:lpstr>
      <vt:lpstr>Radix Sort</vt:lpstr>
      <vt:lpstr>RADIX-SORT</vt:lpstr>
      <vt:lpstr>Analysis of Radix Sort</vt:lpstr>
      <vt:lpstr>Correctness of Radix sort</vt:lpstr>
      <vt:lpstr>Bucket Sort</vt:lpstr>
      <vt:lpstr>Example - Bucket Sort</vt:lpstr>
      <vt:lpstr>Example - Bucket Sort</vt:lpstr>
      <vt:lpstr>Correctness of Bucket Sort</vt:lpstr>
      <vt:lpstr>Analysis of Bucket Sort</vt:lpstr>
      <vt:lpstr>Radix Sort Is a Bucket Sort</vt:lpstr>
      <vt:lpstr>Running Time of 2nd Step</vt:lpstr>
      <vt:lpstr>Radix Sort as a Bucket Sort</vt:lpstr>
      <vt:lpstr>Effect of radix k</vt:lpstr>
      <vt:lpstr>Problems</vt:lpstr>
      <vt:lpstr>Problems</vt:lpstr>
      <vt:lpstr>Conclusion</vt:lpstr>
    </vt:vector>
  </TitlesOfParts>
  <Company>University of Nevada, Reno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 CS 465/665</dc:title>
  <dc:creator>Monica Nicolescu</dc:creator>
  <cp:lastModifiedBy>SONY</cp:lastModifiedBy>
  <cp:revision>661</cp:revision>
  <dcterms:created xsi:type="dcterms:W3CDTF">2003-07-26T00:47:08Z</dcterms:created>
  <dcterms:modified xsi:type="dcterms:W3CDTF">2022-01-10T12:12:46Z</dcterms:modified>
</cp:coreProperties>
</file>