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72" r:id="rId2"/>
    <p:sldId id="373" r:id="rId3"/>
    <p:sldId id="356" r:id="rId4"/>
    <p:sldId id="357" r:id="rId5"/>
    <p:sldId id="397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401" r:id="rId19"/>
    <p:sldId id="374" r:id="rId20"/>
    <p:sldId id="375" r:id="rId21"/>
    <p:sldId id="400" r:id="rId22"/>
    <p:sldId id="381" r:id="rId23"/>
    <p:sldId id="382" r:id="rId24"/>
    <p:sldId id="383" r:id="rId25"/>
    <p:sldId id="384" r:id="rId26"/>
    <p:sldId id="385" r:id="rId27"/>
    <p:sldId id="386" r:id="rId28"/>
    <p:sldId id="387" r:id="rId29"/>
    <p:sldId id="388" r:id="rId30"/>
    <p:sldId id="403" r:id="rId31"/>
    <p:sldId id="389" r:id="rId32"/>
    <p:sldId id="390" r:id="rId33"/>
    <p:sldId id="391" r:id="rId34"/>
    <p:sldId id="406" r:id="rId35"/>
    <p:sldId id="392" r:id="rId36"/>
    <p:sldId id="409" r:id="rId37"/>
    <p:sldId id="393" r:id="rId38"/>
    <p:sldId id="394" r:id="rId39"/>
    <p:sldId id="395" r:id="rId40"/>
    <p:sldId id="407" r:id="rId41"/>
    <p:sldId id="408" r:id="rId42"/>
    <p:sldId id="396" r:id="rId4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CC0000"/>
    <a:srgbClr val="006699"/>
    <a:srgbClr val="0000FF"/>
    <a:srgbClr val="0066FF"/>
    <a:srgbClr val="DD0111"/>
    <a:srgbClr val="990033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4567" autoAdjust="0"/>
    <p:restoredTop sz="94649" autoAdjust="0"/>
  </p:normalViewPr>
  <p:slideViewPr>
    <p:cSldViewPr snapToGrid="0">
      <p:cViewPr varScale="1">
        <p:scale>
          <a:sx n="103" d="100"/>
          <a:sy n="103" d="100"/>
        </p:scale>
        <p:origin x="-10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6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fld id="{FA372FA7-2BDD-4714-AD71-7C79978E1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/>
            </a:lvl1pPr>
          </a:lstStyle>
          <a:p>
            <a:pPr>
              <a:defRPr/>
            </a:pPr>
            <a:fld id="{FEC686A7-D53E-4372-8E1F-D06E18419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05DB5F-5C85-41E3-931B-F70F06046FC7}" type="slidenum">
              <a:rPr lang="en-US"/>
              <a:pPr/>
              <a:t>1</a:t>
            </a:fld>
            <a:endParaRPr lang="en-US"/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8D6E7-9B50-40D2-B026-E726B6AB772C}" type="slidenum">
              <a:rPr lang="en-US"/>
              <a:pPr/>
              <a:t>10</a:t>
            </a:fld>
            <a:endParaRPr lang="en-US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3022C9-DE79-461B-83C9-FC384C736D8F}" type="slidenum">
              <a:rPr lang="en-US"/>
              <a:pPr/>
              <a:t>11</a:t>
            </a:fld>
            <a:endParaRPr lang="en-US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866B21-23C9-466E-AD55-6B7C76DE8FE2}" type="slidenum">
              <a:rPr lang="en-US"/>
              <a:pPr/>
              <a:t>12</a:t>
            </a:fld>
            <a:endParaRPr lang="en-US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5514DC-8D7B-427E-AC22-F495A388E9F9}" type="slidenum">
              <a:rPr lang="en-US"/>
              <a:pPr/>
              <a:t>13</a:t>
            </a:fld>
            <a:endParaRPr lang="en-US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5946F1-0C5F-42FF-A6A8-43C2064224C4}" type="slidenum">
              <a:rPr lang="en-US"/>
              <a:pPr/>
              <a:t>14</a:t>
            </a:fld>
            <a:endParaRPr lang="en-US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EC0620-24B0-4613-82C5-2C28FC396EC3}" type="slidenum">
              <a:rPr lang="en-US"/>
              <a:pPr/>
              <a:t>15</a:t>
            </a:fld>
            <a:endParaRPr lang="en-US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B063FC-C0DD-48A6-BAF4-5682720D90DA}" type="slidenum">
              <a:rPr lang="en-US"/>
              <a:pPr/>
              <a:t>16</a:t>
            </a:fld>
            <a:endParaRPr lang="en-US"/>
          </a:p>
        </p:txBody>
      </p:sp>
      <p:sp>
        <p:nvSpPr>
          <p:cNvPr id="624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0C6436-2028-41EC-83AF-D9655F64EED3}" type="slidenum">
              <a:rPr lang="en-US"/>
              <a:pPr/>
              <a:t>17</a:t>
            </a:fld>
            <a:endParaRPr lang="en-US"/>
          </a:p>
        </p:txBody>
      </p:sp>
      <p:sp>
        <p:nvSpPr>
          <p:cNvPr id="634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509C32-1435-43E4-8514-132B070CB395}" type="slidenum">
              <a:rPr lang="en-US"/>
              <a:pPr/>
              <a:t>18</a:t>
            </a:fld>
            <a:endParaRPr lang="en-US"/>
          </a:p>
        </p:txBody>
      </p:sp>
      <p:sp>
        <p:nvSpPr>
          <p:cNvPr id="645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C57AD3-E05C-41D4-B501-0175ED5E9F71}" type="slidenum">
              <a:rPr lang="en-US"/>
              <a:pPr/>
              <a:t>19</a:t>
            </a:fld>
            <a:endParaRPr lang="en-US"/>
          </a:p>
        </p:txBody>
      </p:sp>
      <p:sp>
        <p:nvSpPr>
          <p:cNvPr id="655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4E53CB-F479-41AE-954D-E34F64D1B729}" type="slidenum">
              <a:rPr lang="en-US"/>
              <a:pPr/>
              <a:t>2</a:t>
            </a:fld>
            <a:endParaRPr lang="en-US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F68497-96D9-4FF6-B273-DB366491A1BA}" type="slidenum">
              <a:rPr lang="en-US"/>
              <a:pPr/>
              <a:t>20</a:t>
            </a:fld>
            <a:endParaRPr lang="en-US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9EC041-3382-47C1-B3C4-197FAAC6BE84}" type="slidenum">
              <a:rPr lang="en-US"/>
              <a:pPr/>
              <a:t>21</a:t>
            </a:fld>
            <a:endParaRPr lang="en-US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736F17-007D-408B-90F6-85BAB7C7F841}" type="slidenum">
              <a:rPr lang="en-US"/>
              <a:pPr/>
              <a:t>22</a:t>
            </a:fld>
            <a:endParaRPr lang="en-US"/>
          </a:p>
        </p:txBody>
      </p:sp>
      <p:sp>
        <p:nvSpPr>
          <p:cNvPr id="686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FCC7C7-94A4-448A-B339-AB58D46C74E7}" type="slidenum">
              <a:rPr lang="en-US"/>
              <a:pPr/>
              <a:t>23</a:t>
            </a:fld>
            <a:endParaRPr lang="en-US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A8A6DE-2014-469F-A28B-427EFAFCC5A8}" type="slidenum">
              <a:rPr lang="en-US"/>
              <a:pPr/>
              <a:t>24</a:t>
            </a:fld>
            <a:endParaRPr lang="en-US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A27D1C-501C-4EAA-86CC-96AE3C24837A}" type="slidenum">
              <a:rPr lang="en-US"/>
              <a:pPr/>
              <a:t>25</a:t>
            </a:fld>
            <a:endParaRPr lang="en-US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16E754-ABD3-4D34-A6D7-AA0B6326448B}" type="slidenum">
              <a:rPr lang="en-US"/>
              <a:pPr/>
              <a:t>26</a:t>
            </a:fld>
            <a:endParaRPr lang="en-US"/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97B3C3-9D9E-4B4C-B6F3-AF3AC85F029E}" type="slidenum">
              <a:rPr lang="en-US"/>
              <a:pPr/>
              <a:t>27</a:t>
            </a:fld>
            <a:endParaRPr lang="en-US"/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F44B0D-0C87-4ED6-8690-5CC1EE0ACE9D}" type="slidenum">
              <a:rPr lang="en-US"/>
              <a:pPr/>
              <a:t>28</a:t>
            </a:fld>
            <a:endParaRPr lang="en-US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DBDF6E-EA56-4689-84E7-1EC8968C8F47}" type="slidenum">
              <a:rPr lang="en-US"/>
              <a:pPr/>
              <a:t>29</a:t>
            </a:fld>
            <a:endParaRPr lang="en-US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3A102C-61F9-4404-BB2D-D21A98E49E97}" type="slidenum">
              <a:rPr lang="en-US"/>
              <a:pPr/>
              <a:t>3</a:t>
            </a:fld>
            <a:endParaRPr lang="en-US"/>
          </a:p>
        </p:txBody>
      </p:sp>
      <p:sp>
        <p:nvSpPr>
          <p:cNvPr id="491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36D5C4-AA42-44BF-B29C-EF224389BEA2}" type="slidenum">
              <a:rPr lang="en-US"/>
              <a:pPr/>
              <a:t>30</a:t>
            </a:fld>
            <a:endParaRPr lang="en-US"/>
          </a:p>
        </p:txBody>
      </p:sp>
      <p:sp>
        <p:nvSpPr>
          <p:cNvPr id="768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BC780A-2CB9-41A5-A278-AFB19279B10A}" type="slidenum">
              <a:rPr lang="en-US"/>
              <a:pPr/>
              <a:t>31</a:t>
            </a:fld>
            <a:endParaRPr lang="en-US"/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0E809D-0050-4467-B245-3FC081D7A58B}" type="slidenum">
              <a:rPr lang="en-US"/>
              <a:pPr/>
              <a:t>32</a:t>
            </a:fld>
            <a:endParaRPr lang="en-US"/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F5D0B1-8C6C-481E-AEB1-212FAB6CD81A}" type="slidenum">
              <a:rPr lang="en-US"/>
              <a:pPr/>
              <a:t>33</a:t>
            </a:fld>
            <a:endParaRPr lang="en-US"/>
          </a:p>
        </p:txBody>
      </p:sp>
      <p:sp>
        <p:nvSpPr>
          <p:cNvPr id="798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CDB7BF-E995-4137-A52E-0D3A56609762}" type="slidenum">
              <a:rPr lang="en-US"/>
              <a:pPr/>
              <a:t>34</a:t>
            </a:fld>
            <a:endParaRPr lang="en-US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80987C-58FB-4E44-AAE8-818A7B43D7D2}" type="slidenum">
              <a:rPr lang="en-US"/>
              <a:pPr/>
              <a:t>35</a:t>
            </a:fld>
            <a:endParaRPr lang="en-US"/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5681D7-0F4B-403D-8AC7-9DBF5A4F74B7}" type="slidenum">
              <a:rPr lang="en-US"/>
              <a:pPr/>
              <a:t>36</a:t>
            </a:fld>
            <a:endParaRPr lang="en-US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60EDE0-A381-4286-B109-3318D830EB9C}" type="slidenum">
              <a:rPr lang="en-US"/>
              <a:pPr/>
              <a:t>37</a:t>
            </a:fld>
            <a:endParaRPr lang="en-US"/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AFE8B3-2FB2-4273-998A-5C00A812D389}" type="slidenum">
              <a:rPr lang="en-US"/>
              <a:pPr/>
              <a:t>38</a:t>
            </a:fld>
            <a:endParaRPr lang="en-US"/>
          </a:p>
        </p:txBody>
      </p:sp>
      <p:sp>
        <p:nvSpPr>
          <p:cNvPr id="849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E32EF6-C797-4DE3-85BD-747463C46462}" type="slidenum">
              <a:rPr lang="en-US"/>
              <a:pPr/>
              <a:t>39</a:t>
            </a:fld>
            <a:endParaRPr lang="en-US"/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FA0AD8-3B14-4F91-B28A-527BF563EDB9}" type="slidenum">
              <a:rPr lang="en-US"/>
              <a:pPr/>
              <a:t>4</a:t>
            </a:fld>
            <a:endParaRPr lang="en-US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CC7927-A4FF-45C6-807A-74309FFE079D}" type="slidenum">
              <a:rPr lang="en-US"/>
              <a:pPr/>
              <a:t>40</a:t>
            </a:fld>
            <a:endParaRPr lang="en-US"/>
          </a:p>
        </p:txBody>
      </p:sp>
      <p:sp>
        <p:nvSpPr>
          <p:cNvPr id="870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48F9B3-4316-4C14-98CD-8477C50533AD}" type="slidenum">
              <a:rPr lang="en-US"/>
              <a:pPr/>
              <a:t>41</a:t>
            </a:fld>
            <a:endParaRPr lang="en-US"/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4294EA-20C4-4E16-888D-D32BD2A758AA}" type="slidenum">
              <a:rPr lang="en-US"/>
              <a:pPr/>
              <a:t>42</a:t>
            </a:fld>
            <a:endParaRPr lang="en-US"/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7A42D6-ACCB-4359-B5FC-B4591381C580}" type="slidenum">
              <a:rPr lang="en-US"/>
              <a:pPr/>
              <a:t>5</a:t>
            </a:fld>
            <a:endParaRPr lang="en-US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258933-E08E-492C-91CC-F439C34B1C48}" type="slidenum">
              <a:rPr lang="en-US"/>
              <a:pPr/>
              <a:t>6</a:t>
            </a:fld>
            <a:endParaRPr lang="en-US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CB164D-EF93-45EE-AEE2-BB537058E232}" type="slidenum">
              <a:rPr lang="en-US"/>
              <a:pPr/>
              <a:t>7</a:t>
            </a:fld>
            <a:endParaRPr lang="en-US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1BF00-9E1E-4E84-B864-25344917D46E}" type="slidenum">
              <a:rPr lang="en-US"/>
              <a:pPr/>
              <a:t>8</a:t>
            </a:fld>
            <a:endParaRPr lang="en-US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831740-500F-43F4-BE33-5F79F558AD36}" type="slidenum">
              <a:rPr lang="en-US"/>
              <a:pPr/>
              <a:t>9</a:t>
            </a:fld>
            <a:endParaRPr lang="en-US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 userDrawn="1"/>
        </p:nvSpPr>
        <p:spPr bwMode="auto">
          <a:xfrm>
            <a:off x="327025" y="3671888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CS 477/677 - Lecture 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A8EF32-0F5B-458A-85C0-0C266C941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BBEAE-24F6-42E1-AA29-6F2C136E1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100013"/>
            <a:ext cx="2058988" cy="6191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313" y="100013"/>
            <a:ext cx="6027737" cy="6191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84A90-7B2D-4E68-813B-C09B6393B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50838" y="1214438"/>
            <a:ext cx="8229600" cy="50768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BB5B1-7352-4846-8F31-60E97E6F9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0838" y="1214438"/>
            <a:ext cx="4038600" cy="2462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41838" y="1214438"/>
            <a:ext cx="4038600" cy="2462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50838" y="3829050"/>
            <a:ext cx="4038600" cy="2462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41838" y="3829050"/>
            <a:ext cx="4038600" cy="2462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F078D-30B2-4059-98AC-EAC9BEA53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3" y="100013"/>
            <a:ext cx="8229600" cy="9064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0DBBB-EE2D-444E-99AD-D6E088155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282ED-789C-493E-87E2-D3CD732C6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25248-C516-4046-A96D-5963FA74A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214438"/>
            <a:ext cx="4038600" cy="5076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50D12-69AE-47B0-BCD0-EB9FF7CFE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A1BF0-EE26-4BF5-9B70-287610749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38064-7BD2-4E43-92C5-B7F4C0D24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56643-6326-48D2-BF13-99E7BF48A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60304-C615-4217-901B-7E8527D03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66621-CF4E-4806-AC54-377039B73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1313" y="100013"/>
            <a:ext cx="82296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214438"/>
            <a:ext cx="822960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C481C9F-9318-48C1-855D-6ECA64382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5" name="AutoShape 11"/>
          <p:cNvSpPr>
            <a:spLocks noChangeArrowheads="1"/>
          </p:cNvSpPr>
          <p:nvPr userDrawn="1"/>
        </p:nvSpPr>
        <p:spPr bwMode="auto">
          <a:xfrm>
            <a:off x="327025" y="989013"/>
            <a:ext cx="8237538" cy="176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chemeClr val="tx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0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1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8CD33BF-2D75-4113-B2F0-9166AF9B0EAF}" type="slidenum">
              <a:rPr lang="en-US"/>
              <a:pPr/>
              <a:t>1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Sorting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489575"/>
          </a:xfrm>
        </p:spPr>
        <p:txBody>
          <a:bodyPr/>
          <a:lstStyle/>
          <a:p>
            <a:pPr eaLnBrk="1" hangingPunct="1"/>
            <a:r>
              <a:rPr lang="en-US" sz="2400" smtClean="0"/>
              <a:t>Insertion sort</a:t>
            </a:r>
          </a:p>
          <a:p>
            <a:pPr lvl="1" eaLnBrk="1" hangingPunct="1"/>
            <a:r>
              <a:rPr lang="en-US" sz="2000" smtClean="0"/>
              <a:t>Design approach:</a:t>
            </a:r>
          </a:p>
          <a:p>
            <a:pPr lvl="1" eaLnBrk="1" hangingPunct="1"/>
            <a:r>
              <a:rPr lang="en-US" sz="2000" smtClean="0"/>
              <a:t>Sorts in place:</a:t>
            </a:r>
          </a:p>
          <a:p>
            <a:pPr lvl="1" eaLnBrk="1" hangingPunct="1"/>
            <a:r>
              <a:rPr lang="en-US" sz="2000" smtClean="0"/>
              <a:t>Best case:</a:t>
            </a:r>
          </a:p>
          <a:p>
            <a:pPr lvl="1" eaLnBrk="1" hangingPunct="1"/>
            <a:r>
              <a:rPr lang="en-US" sz="2000" smtClean="0"/>
              <a:t>Worst case: </a:t>
            </a:r>
          </a:p>
          <a:p>
            <a:pPr lvl="1" eaLnBrk="1" hangingPunct="1"/>
            <a:endParaRPr lang="en-US" sz="2000" smtClean="0"/>
          </a:p>
          <a:p>
            <a:pPr lvl="1" eaLnBrk="1" hangingPunct="1"/>
            <a:endParaRPr lang="en-US" sz="2000" smtClean="0"/>
          </a:p>
          <a:p>
            <a:pPr eaLnBrk="1" hangingPunct="1"/>
            <a:r>
              <a:rPr lang="en-US" sz="2400" smtClean="0"/>
              <a:t>Bubble Sort</a:t>
            </a:r>
          </a:p>
          <a:p>
            <a:pPr lvl="1" eaLnBrk="1" hangingPunct="1"/>
            <a:r>
              <a:rPr lang="en-US" sz="2000" smtClean="0"/>
              <a:t>Design approach:</a:t>
            </a:r>
          </a:p>
          <a:p>
            <a:pPr lvl="1" eaLnBrk="1" hangingPunct="1"/>
            <a:r>
              <a:rPr lang="en-US" sz="2000" smtClean="0"/>
              <a:t>Sorts in place:</a:t>
            </a:r>
          </a:p>
          <a:p>
            <a:pPr lvl="1" eaLnBrk="1" hangingPunct="1"/>
            <a:r>
              <a:rPr lang="en-US" sz="2000" smtClean="0"/>
              <a:t>Running time:</a:t>
            </a:r>
          </a:p>
          <a:p>
            <a:pPr lvl="1" eaLnBrk="1" hangingPunct="1"/>
            <a:endParaRPr lang="en-US" smtClean="0"/>
          </a:p>
        </p:txBody>
      </p:sp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3656013" y="2017713"/>
            <a:ext cx="622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Yes</a:t>
            </a:r>
          </a:p>
        </p:txBody>
      </p:sp>
      <p:sp>
        <p:nvSpPr>
          <p:cNvPr id="271365" name="Text Box 5"/>
          <p:cNvSpPr txBox="1">
            <a:spLocks noChangeArrowheads="1"/>
          </p:cNvSpPr>
          <p:nvPr/>
        </p:nvSpPr>
        <p:spPr bwMode="auto">
          <a:xfrm>
            <a:off x="3656013" y="2351088"/>
            <a:ext cx="6937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  <a:sym typeface="Symbol" pitchFamily="18" charset="2"/>
              </a:rPr>
              <a:t></a:t>
            </a:r>
            <a:r>
              <a:rPr lang="en-US" sz="2000">
                <a:latin typeface="Comic Sans MS" pitchFamily="66" charset="0"/>
              </a:rPr>
              <a:t>(n)</a:t>
            </a:r>
          </a:p>
        </p:txBody>
      </p:sp>
      <p:sp>
        <p:nvSpPr>
          <p:cNvPr id="271366" name="Text Box 6"/>
          <p:cNvSpPr txBox="1">
            <a:spLocks noChangeArrowheads="1"/>
          </p:cNvSpPr>
          <p:nvPr/>
        </p:nvSpPr>
        <p:spPr bwMode="auto">
          <a:xfrm>
            <a:off x="3656013" y="2751138"/>
            <a:ext cx="793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  <a:sym typeface="Symbol" pitchFamily="18" charset="2"/>
              </a:rPr>
              <a:t></a:t>
            </a:r>
            <a:r>
              <a:rPr lang="en-US" sz="2000">
                <a:latin typeface="Comic Sans MS" pitchFamily="66" charset="0"/>
              </a:rPr>
              <a:t>(n</a:t>
            </a:r>
            <a:r>
              <a:rPr lang="en-US" sz="2000" baseline="30000">
                <a:latin typeface="Comic Sans MS" pitchFamily="66" charset="0"/>
              </a:rPr>
              <a:t>2</a:t>
            </a:r>
            <a:r>
              <a:rPr lang="en-US" sz="2000">
                <a:latin typeface="Comic Sans MS" pitchFamily="66" charset="0"/>
              </a:rPr>
              <a:t>)</a:t>
            </a:r>
          </a:p>
        </p:txBody>
      </p:sp>
      <p:sp>
        <p:nvSpPr>
          <p:cNvPr id="271367" name="Text Box 7"/>
          <p:cNvSpPr txBox="1">
            <a:spLocks noChangeArrowheads="1"/>
          </p:cNvSpPr>
          <p:nvPr/>
        </p:nvSpPr>
        <p:spPr bwMode="auto">
          <a:xfrm>
            <a:off x="3656013" y="1655763"/>
            <a:ext cx="1497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incremental</a:t>
            </a:r>
          </a:p>
        </p:txBody>
      </p:sp>
      <p:sp>
        <p:nvSpPr>
          <p:cNvPr id="271368" name="Text Box 8"/>
          <p:cNvSpPr txBox="1">
            <a:spLocks noChangeArrowheads="1"/>
          </p:cNvSpPr>
          <p:nvPr/>
        </p:nvSpPr>
        <p:spPr bwMode="auto">
          <a:xfrm>
            <a:off x="3754438" y="4621213"/>
            <a:ext cx="622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Yes</a:t>
            </a:r>
          </a:p>
        </p:txBody>
      </p:sp>
      <p:sp>
        <p:nvSpPr>
          <p:cNvPr id="271369" name="Text Box 9"/>
          <p:cNvSpPr txBox="1">
            <a:spLocks noChangeArrowheads="1"/>
          </p:cNvSpPr>
          <p:nvPr/>
        </p:nvSpPr>
        <p:spPr bwMode="auto">
          <a:xfrm>
            <a:off x="3754438" y="4954588"/>
            <a:ext cx="793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  <a:sym typeface="Symbol" pitchFamily="18" charset="2"/>
              </a:rPr>
              <a:t></a:t>
            </a:r>
            <a:r>
              <a:rPr lang="en-US" sz="2000">
                <a:latin typeface="Comic Sans MS" pitchFamily="66" charset="0"/>
              </a:rPr>
              <a:t>(n</a:t>
            </a:r>
            <a:r>
              <a:rPr lang="en-US" sz="2000" baseline="30000">
                <a:latin typeface="Comic Sans MS" pitchFamily="66" charset="0"/>
              </a:rPr>
              <a:t>2</a:t>
            </a:r>
            <a:r>
              <a:rPr lang="en-US" sz="2000">
                <a:latin typeface="Comic Sans MS" pitchFamily="66" charset="0"/>
              </a:rPr>
              <a:t>)</a:t>
            </a:r>
          </a:p>
        </p:txBody>
      </p:sp>
      <p:sp>
        <p:nvSpPr>
          <p:cNvPr id="271370" name="Text Box 10"/>
          <p:cNvSpPr txBox="1">
            <a:spLocks noChangeArrowheads="1"/>
          </p:cNvSpPr>
          <p:nvPr/>
        </p:nvSpPr>
        <p:spPr bwMode="auto">
          <a:xfrm>
            <a:off x="3754438" y="4240213"/>
            <a:ext cx="1497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incremental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4" grpId="0"/>
      <p:bldP spid="271365" grpId="0"/>
      <p:bldP spid="271366" grpId="0"/>
      <p:bldP spid="271367" grpId="0"/>
      <p:bldP spid="271368" grpId="0"/>
      <p:bldP spid="271369" grpId="0"/>
      <p:bldP spid="27137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8701FD3-183C-4CF2-821D-FDD7D04413A2}" type="slidenum">
              <a:rPr lang="en-US"/>
              <a:pPr/>
              <a:t>10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Merging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8825" y="2568575"/>
            <a:ext cx="7732713" cy="267493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b="1" smtClean="0"/>
              <a:t>Input: </a:t>
            </a:r>
            <a:r>
              <a:rPr lang="en-US" smtClean="0"/>
              <a:t>Array </a:t>
            </a:r>
            <a:r>
              <a:rPr lang="en-US" smtClean="0">
                <a:latin typeface="Comic Sans MS" pitchFamily="66" charset="0"/>
              </a:rPr>
              <a:t>A</a:t>
            </a:r>
            <a:r>
              <a:rPr lang="en-US" i="1" smtClean="0"/>
              <a:t> </a:t>
            </a:r>
            <a:r>
              <a:rPr lang="en-US" smtClean="0"/>
              <a:t>and indices </a:t>
            </a:r>
            <a:r>
              <a:rPr lang="en-US" smtClean="0">
                <a:latin typeface="Comic Sans MS" pitchFamily="66" charset="0"/>
              </a:rPr>
              <a:t>p, q, r</a:t>
            </a:r>
            <a:r>
              <a:rPr lang="en-US" i="1" smtClean="0"/>
              <a:t> </a:t>
            </a:r>
            <a:r>
              <a:rPr lang="en-US" smtClean="0"/>
              <a:t>such that</a:t>
            </a:r>
            <a:r>
              <a:rPr lang="en-US" smtClean="0">
                <a:latin typeface="Comic Sans MS" pitchFamily="66" charset="0"/>
              </a:rPr>
              <a:t>    p ≤ q &lt; r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/>
              <a:t>Subarrays </a:t>
            </a:r>
            <a:r>
              <a:rPr lang="en-US" smtClean="0">
                <a:latin typeface="Comic Sans MS" pitchFamily="66" charset="0"/>
              </a:rPr>
              <a:t>A[p . . q]</a:t>
            </a:r>
            <a:r>
              <a:rPr lang="en-US" smtClean="0"/>
              <a:t> and </a:t>
            </a:r>
            <a:r>
              <a:rPr lang="en-US" smtClean="0">
                <a:latin typeface="Comic Sans MS" pitchFamily="66" charset="0"/>
              </a:rPr>
              <a:t>A[q + 1 . . r]</a:t>
            </a:r>
            <a:r>
              <a:rPr lang="en-US" smtClean="0"/>
              <a:t> are sorted</a:t>
            </a:r>
          </a:p>
          <a:p>
            <a:pPr eaLnBrk="1" hangingPunct="1">
              <a:lnSpc>
                <a:spcPct val="120000"/>
              </a:lnSpc>
            </a:pPr>
            <a:r>
              <a:rPr lang="en-US" b="1" smtClean="0"/>
              <a:t>Output: </a:t>
            </a:r>
            <a:r>
              <a:rPr lang="en-US" smtClean="0"/>
              <a:t>One single sorted subarray </a:t>
            </a:r>
            <a:r>
              <a:rPr lang="en-US" smtClean="0">
                <a:latin typeface="Comic Sans MS" pitchFamily="66" charset="0"/>
              </a:rPr>
              <a:t>A[p . . r]</a:t>
            </a:r>
            <a:endParaRPr lang="en-US" smtClean="0"/>
          </a:p>
        </p:txBody>
      </p:sp>
      <p:grpSp>
        <p:nvGrpSpPr>
          <p:cNvPr id="20485" name="Group 4"/>
          <p:cNvGrpSpPr>
            <a:grpSpLocks/>
          </p:cNvGrpSpPr>
          <p:nvPr/>
        </p:nvGrpSpPr>
        <p:grpSpPr bwMode="auto">
          <a:xfrm>
            <a:off x="2941638" y="1317625"/>
            <a:ext cx="3098800" cy="1017588"/>
            <a:chOff x="3808" y="977"/>
            <a:chExt cx="1952" cy="641"/>
          </a:xfrm>
        </p:grpSpPr>
        <p:sp>
          <p:nvSpPr>
            <p:cNvPr id="20486" name="Text Box 5"/>
            <p:cNvSpPr txBox="1">
              <a:spLocks noChangeArrowheads="1"/>
            </p:cNvSpPr>
            <p:nvPr/>
          </p:nvSpPr>
          <p:spPr bwMode="auto">
            <a:xfrm>
              <a:off x="3823" y="123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20487" name="Text Box 6"/>
            <p:cNvSpPr txBox="1">
              <a:spLocks noChangeArrowheads="1"/>
            </p:cNvSpPr>
            <p:nvPr/>
          </p:nvSpPr>
          <p:spPr bwMode="auto">
            <a:xfrm>
              <a:off x="4063" y="123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20488" name="Text Box 7"/>
            <p:cNvSpPr txBox="1">
              <a:spLocks noChangeArrowheads="1"/>
            </p:cNvSpPr>
            <p:nvPr/>
          </p:nvSpPr>
          <p:spPr bwMode="auto">
            <a:xfrm>
              <a:off x="4303" y="123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20489" name="Text Box 8"/>
            <p:cNvSpPr txBox="1">
              <a:spLocks noChangeArrowheads="1"/>
            </p:cNvSpPr>
            <p:nvPr/>
          </p:nvSpPr>
          <p:spPr bwMode="auto">
            <a:xfrm>
              <a:off x="4543" y="123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20490" name="Text Box 9"/>
            <p:cNvSpPr txBox="1">
              <a:spLocks noChangeArrowheads="1"/>
            </p:cNvSpPr>
            <p:nvPr/>
          </p:nvSpPr>
          <p:spPr bwMode="auto">
            <a:xfrm>
              <a:off x="4783" y="123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20491" name="Text Box 10"/>
            <p:cNvSpPr txBox="1">
              <a:spLocks noChangeArrowheads="1"/>
            </p:cNvSpPr>
            <p:nvPr/>
          </p:nvSpPr>
          <p:spPr bwMode="auto">
            <a:xfrm>
              <a:off x="5023" y="123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20492" name="Text Box 11"/>
            <p:cNvSpPr txBox="1">
              <a:spLocks noChangeArrowheads="1"/>
            </p:cNvSpPr>
            <p:nvPr/>
          </p:nvSpPr>
          <p:spPr bwMode="auto">
            <a:xfrm>
              <a:off x="5263" y="123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20493" name="Text Box 12"/>
            <p:cNvSpPr txBox="1">
              <a:spLocks noChangeArrowheads="1"/>
            </p:cNvSpPr>
            <p:nvPr/>
          </p:nvSpPr>
          <p:spPr bwMode="auto">
            <a:xfrm>
              <a:off x="5503" y="123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20494" name="Rectangle 13"/>
            <p:cNvSpPr>
              <a:spLocks noChangeArrowheads="1"/>
            </p:cNvSpPr>
            <p:nvPr/>
          </p:nvSpPr>
          <p:spPr bwMode="auto">
            <a:xfrm>
              <a:off x="5488" y="1388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20495" name="Rectangle 14"/>
            <p:cNvSpPr>
              <a:spLocks noChangeArrowheads="1"/>
            </p:cNvSpPr>
            <p:nvPr/>
          </p:nvSpPr>
          <p:spPr bwMode="auto">
            <a:xfrm>
              <a:off x="5248" y="1388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20496" name="Rectangle 15"/>
            <p:cNvSpPr>
              <a:spLocks noChangeArrowheads="1"/>
            </p:cNvSpPr>
            <p:nvPr/>
          </p:nvSpPr>
          <p:spPr bwMode="auto">
            <a:xfrm>
              <a:off x="5008" y="1388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0497" name="Rectangle 16"/>
            <p:cNvSpPr>
              <a:spLocks noChangeArrowheads="1"/>
            </p:cNvSpPr>
            <p:nvPr/>
          </p:nvSpPr>
          <p:spPr bwMode="auto">
            <a:xfrm>
              <a:off x="4768" y="1388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0498" name="Rectangle 17"/>
            <p:cNvSpPr>
              <a:spLocks noChangeArrowheads="1"/>
            </p:cNvSpPr>
            <p:nvPr/>
          </p:nvSpPr>
          <p:spPr bwMode="auto">
            <a:xfrm>
              <a:off x="4528" y="1388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20499" name="Rectangle 18"/>
            <p:cNvSpPr>
              <a:spLocks noChangeArrowheads="1"/>
            </p:cNvSpPr>
            <p:nvPr/>
          </p:nvSpPr>
          <p:spPr bwMode="auto">
            <a:xfrm>
              <a:off x="4288" y="1388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20500" name="Rectangle 19"/>
            <p:cNvSpPr>
              <a:spLocks noChangeArrowheads="1"/>
            </p:cNvSpPr>
            <p:nvPr/>
          </p:nvSpPr>
          <p:spPr bwMode="auto">
            <a:xfrm>
              <a:off x="4048" y="1388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0501" name="Rectangle 20"/>
            <p:cNvSpPr>
              <a:spLocks noChangeArrowheads="1"/>
            </p:cNvSpPr>
            <p:nvPr/>
          </p:nvSpPr>
          <p:spPr bwMode="auto">
            <a:xfrm>
              <a:off x="3808" y="1388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0502" name="Line 21"/>
            <p:cNvSpPr>
              <a:spLocks noChangeShapeType="1"/>
            </p:cNvSpPr>
            <p:nvPr/>
          </p:nvSpPr>
          <p:spPr bwMode="auto">
            <a:xfrm>
              <a:off x="3808" y="1388"/>
              <a:ext cx="19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3" name="Line 22"/>
            <p:cNvSpPr>
              <a:spLocks noChangeShapeType="1"/>
            </p:cNvSpPr>
            <p:nvPr/>
          </p:nvSpPr>
          <p:spPr bwMode="auto">
            <a:xfrm>
              <a:off x="3808" y="1618"/>
              <a:ext cx="19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4" name="Line 23"/>
            <p:cNvSpPr>
              <a:spLocks noChangeShapeType="1"/>
            </p:cNvSpPr>
            <p:nvPr/>
          </p:nvSpPr>
          <p:spPr bwMode="auto">
            <a:xfrm>
              <a:off x="3808" y="1388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5" name="Line 24"/>
            <p:cNvSpPr>
              <a:spLocks noChangeShapeType="1"/>
            </p:cNvSpPr>
            <p:nvPr/>
          </p:nvSpPr>
          <p:spPr bwMode="auto">
            <a:xfrm>
              <a:off x="404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6" name="Line 25"/>
            <p:cNvSpPr>
              <a:spLocks noChangeShapeType="1"/>
            </p:cNvSpPr>
            <p:nvPr/>
          </p:nvSpPr>
          <p:spPr bwMode="auto">
            <a:xfrm>
              <a:off x="428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7" name="Line 26"/>
            <p:cNvSpPr>
              <a:spLocks noChangeShapeType="1"/>
            </p:cNvSpPr>
            <p:nvPr/>
          </p:nvSpPr>
          <p:spPr bwMode="auto">
            <a:xfrm>
              <a:off x="452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8" name="Line 27"/>
            <p:cNvSpPr>
              <a:spLocks noChangeShapeType="1"/>
            </p:cNvSpPr>
            <p:nvPr/>
          </p:nvSpPr>
          <p:spPr bwMode="auto">
            <a:xfrm>
              <a:off x="476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9" name="Line 28"/>
            <p:cNvSpPr>
              <a:spLocks noChangeShapeType="1"/>
            </p:cNvSpPr>
            <p:nvPr/>
          </p:nvSpPr>
          <p:spPr bwMode="auto">
            <a:xfrm>
              <a:off x="500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0" name="Line 29"/>
            <p:cNvSpPr>
              <a:spLocks noChangeShapeType="1"/>
            </p:cNvSpPr>
            <p:nvPr/>
          </p:nvSpPr>
          <p:spPr bwMode="auto">
            <a:xfrm>
              <a:off x="524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1" name="Line 30"/>
            <p:cNvSpPr>
              <a:spLocks noChangeShapeType="1"/>
            </p:cNvSpPr>
            <p:nvPr/>
          </p:nvSpPr>
          <p:spPr bwMode="auto">
            <a:xfrm>
              <a:off x="548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2" name="Line 31"/>
            <p:cNvSpPr>
              <a:spLocks noChangeShapeType="1"/>
            </p:cNvSpPr>
            <p:nvPr/>
          </p:nvSpPr>
          <p:spPr bwMode="auto">
            <a:xfrm>
              <a:off x="5728" y="1388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3" name="Line 32"/>
            <p:cNvSpPr>
              <a:spLocks noChangeShapeType="1"/>
            </p:cNvSpPr>
            <p:nvPr/>
          </p:nvSpPr>
          <p:spPr bwMode="auto">
            <a:xfrm>
              <a:off x="3957" y="1260"/>
              <a:ext cx="7" cy="1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4" name="Text Box 33"/>
            <p:cNvSpPr txBox="1">
              <a:spLocks noChangeArrowheads="1"/>
            </p:cNvSpPr>
            <p:nvPr/>
          </p:nvSpPr>
          <p:spPr bwMode="auto">
            <a:xfrm>
              <a:off x="3878" y="980"/>
              <a:ext cx="2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CC0000"/>
                  </a:solidFill>
                  <a:latin typeface="Comic Sans MS" pitchFamily="66" charset="0"/>
                </a:rPr>
                <a:t>p</a:t>
              </a:r>
            </a:p>
          </p:txBody>
        </p:sp>
        <p:sp>
          <p:nvSpPr>
            <p:cNvPr id="20515" name="Line 34"/>
            <p:cNvSpPr>
              <a:spLocks noChangeShapeType="1"/>
            </p:cNvSpPr>
            <p:nvPr/>
          </p:nvSpPr>
          <p:spPr bwMode="auto">
            <a:xfrm>
              <a:off x="5646" y="1257"/>
              <a:ext cx="7" cy="1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6" name="Text Box 35"/>
            <p:cNvSpPr txBox="1">
              <a:spLocks noChangeArrowheads="1"/>
            </p:cNvSpPr>
            <p:nvPr/>
          </p:nvSpPr>
          <p:spPr bwMode="auto">
            <a:xfrm>
              <a:off x="5567" y="977"/>
              <a:ext cx="19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CC0000"/>
                  </a:solidFill>
                  <a:latin typeface="Comic Sans MS" pitchFamily="66" charset="0"/>
                </a:rPr>
                <a:t>r</a:t>
              </a:r>
            </a:p>
          </p:txBody>
        </p:sp>
        <p:sp>
          <p:nvSpPr>
            <p:cNvPr id="20517" name="Line 36"/>
            <p:cNvSpPr>
              <a:spLocks noChangeShapeType="1"/>
            </p:cNvSpPr>
            <p:nvPr/>
          </p:nvSpPr>
          <p:spPr bwMode="auto">
            <a:xfrm>
              <a:off x="4690" y="1275"/>
              <a:ext cx="7" cy="1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18" name="Text Box 37"/>
            <p:cNvSpPr txBox="1">
              <a:spLocks noChangeArrowheads="1"/>
            </p:cNvSpPr>
            <p:nvPr/>
          </p:nvSpPr>
          <p:spPr bwMode="auto">
            <a:xfrm>
              <a:off x="4611" y="995"/>
              <a:ext cx="1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CC0000"/>
                  </a:solidFill>
                  <a:latin typeface="Comic Sans MS" pitchFamily="66" charset="0"/>
                </a:rPr>
                <a:t>q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133E96-8D78-4F86-8DB3-272A4A87EE32}" type="slidenum">
              <a:rPr lang="en-US"/>
              <a:pPr/>
              <a:t>11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Merging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213" y="1576388"/>
            <a:ext cx="8308975" cy="3894137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mtClean="0"/>
              <a:t>Idea for merging: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mtClean="0"/>
              <a:t>Two piles of sorted cards</a:t>
            </a:r>
          </a:p>
          <a:p>
            <a:pPr lvl="2" eaLnBrk="1" hangingPunct="1">
              <a:lnSpc>
                <a:spcPct val="130000"/>
              </a:lnSpc>
            </a:pPr>
            <a:r>
              <a:rPr lang="en-US" smtClean="0"/>
              <a:t>Choose the smaller of the two top cards</a:t>
            </a:r>
          </a:p>
          <a:p>
            <a:pPr lvl="2" eaLnBrk="1" hangingPunct="1">
              <a:lnSpc>
                <a:spcPct val="130000"/>
              </a:lnSpc>
            </a:pPr>
            <a:r>
              <a:rPr lang="en-US" smtClean="0"/>
              <a:t>Remove it and place it in the output pile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mtClean="0"/>
              <a:t>Repeat the process until one pile is empty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mtClean="0"/>
              <a:t>Take the remaining input pile and place it face-down onto the output pile</a:t>
            </a:r>
          </a:p>
        </p:txBody>
      </p:sp>
      <p:grpSp>
        <p:nvGrpSpPr>
          <p:cNvPr id="21509" name="Group 4"/>
          <p:cNvGrpSpPr>
            <a:grpSpLocks/>
          </p:cNvGrpSpPr>
          <p:nvPr/>
        </p:nvGrpSpPr>
        <p:grpSpPr bwMode="auto">
          <a:xfrm>
            <a:off x="5365750" y="1398588"/>
            <a:ext cx="3098800" cy="1017587"/>
            <a:chOff x="3808" y="977"/>
            <a:chExt cx="1952" cy="641"/>
          </a:xfrm>
        </p:grpSpPr>
        <p:sp>
          <p:nvSpPr>
            <p:cNvPr id="21514" name="Text Box 5"/>
            <p:cNvSpPr txBox="1">
              <a:spLocks noChangeArrowheads="1"/>
            </p:cNvSpPr>
            <p:nvPr/>
          </p:nvSpPr>
          <p:spPr bwMode="auto">
            <a:xfrm>
              <a:off x="3823" y="123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21515" name="Text Box 6"/>
            <p:cNvSpPr txBox="1">
              <a:spLocks noChangeArrowheads="1"/>
            </p:cNvSpPr>
            <p:nvPr/>
          </p:nvSpPr>
          <p:spPr bwMode="auto">
            <a:xfrm>
              <a:off x="4063" y="123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21516" name="Text Box 7"/>
            <p:cNvSpPr txBox="1">
              <a:spLocks noChangeArrowheads="1"/>
            </p:cNvSpPr>
            <p:nvPr/>
          </p:nvSpPr>
          <p:spPr bwMode="auto">
            <a:xfrm>
              <a:off x="4303" y="123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21517" name="Text Box 8"/>
            <p:cNvSpPr txBox="1">
              <a:spLocks noChangeArrowheads="1"/>
            </p:cNvSpPr>
            <p:nvPr/>
          </p:nvSpPr>
          <p:spPr bwMode="auto">
            <a:xfrm>
              <a:off x="4543" y="123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21518" name="Text Box 9"/>
            <p:cNvSpPr txBox="1">
              <a:spLocks noChangeArrowheads="1"/>
            </p:cNvSpPr>
            <p:nvPr/>
          </p:nvSpPr>
          <p:spPr bwMode="auto">
            <a:xfrm>
              <a:off x="4783" y="123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21519" name="Text Box 10"/>
            <p:cNvSpPr txBox="1">
              <a:spLocks noChangeArrowheads="1"/>
            </p:cNvSpPr>
            <p:nvPr/>
          </p:nvSpPr>
          <p:spPr bwMode="auto">
            <a:xfrm>
              <a:off x="5023" y="123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21520" name="Text Box 11"/>
            <p:cNvSpPr txBox="1">
              <a:spLocks noChangeArrowheads="1"/>
            </p:cNvSpPr>
            <p:nvPr/>
          </p:nvSpPr>
          <p:spPr bwMode="auto">
            <a:xfrm>
              <a:off x="5263" y="123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21521" name="Text Box 12"/>
            <p:cNvSpPr txBox="1">
              <a:spLocks noChangeArrowheads="1"/>
            </p:cNvSpPr>
            <p:nvPr/>
          </p:nvSpPr>
          <p:spPr bwMode="auto">
            <a:xfrm>
              <a:off x="5503" y="123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21522" name="Rectangle 13"/>
            <p:cNvSpPr>
              <a:spLocks noChangeArrowheads="1"/>
            </p:cNvSpPr>
            <p:nvPr/>
          </p:nvSpPr>
          <p:spPr bwMode="auto">
            <a:xfrm>
              <a:off x="5488" y="1388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21523" name="Rectangle 14"/>
            <p:cNvSpPr>
              <a:spLocks noChangeArrowheads="1"/>
            </p:cNvSpPr>
            <p:nvPr/>
          </p:nvSpPr>
          <p:spPr bwMode="auto">
            <a:xfrm>
              <a:off x="5248" y="1388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21524" name="Rectangle 15"/>
            <p:cNvSpPr>
              <a:spLocks noChangeArrowheads="1"/>
            </p:cNvSpPr>
            <p:nvPr/>
          </p:nvSpPr>
          <p:spPr bwMode="auto">
            <a:xfrm>
              <a:off x="5008" y="1388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1525" name="Rectangle 16"/>
            <p:cNvSpPr>
              <a:spLocks noChangeArrowheads="1"/>
            </p:cNvSpPr>
            <p:nvPr/>
          </p:nvSpPr>
          <p:spPr bwMode="auto">
            <a:xfrm>
              <a:off x="4768" y="1388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1526" name="Rectangle 17"/>
            <p:cNvSpPr>
              <a:spLocks noChangeArrowheads="1"/>
            </p:cNvSpPr>
            <p:nvPr/>
          </p:nvSpPr>
          <p:spPr bwMode="auto">
            <a:xfrm>
              <a:off x="4528" y="1388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21527" name="Rectangle 18"/>
            <p:cNvSpPr>
              <a:spLocks noChangeArrowheads="1"/>
            </p:cNvSpPr>
            <p:nvPr/>
          </p:nvSpPr>
          <p:spPr bwMode="auto">
            <a:xfrm>
              <a:off x="4288" y="1388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21528" name="Rectangle 19"/>
            <p:cNvSpPr>
              <a:spLocks noChangeArrowheads="1"/>
            </p:cNvSpPr>
            <p:nvPr/>
          </p:nvSpPr>
          <p:spPr bwMode="auto">
            <a:xfrm>
              <a:off x="4048" y="1388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1529" name="Rectangle 20"/>
            <p:cNvSpPr>
              <a:spLocks noChangeArrowheads="1"/>
            </p:cNvSpPr>
            <p:nvPr/>
          </p:nvSpPr>
          <p:spPr bwMode="auto">
            <a:xfrm>
              <a:off x="3808" y="1388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1530" name="Line 21"/>
            <p:cNvSpPr>
              <a:spLocks noChangeShapeType="1"/>
            </p:cNvSpPr>
            <p:nvPr/>
          </p:nvSpPr>
          <p:spPr bwMode="auto">
            <a:xfrm>
              <a:off x="3808" y="1388"/>
              <a:ext cx="19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1" name="Line 22"/>
            <p:cNvSpPr>
              <a:spLocks noChangeShapeType="1"/>
            </p:cNvSpPr>
            <p:nvPr/>
          </p:nvSpPr>
          <p:spPr bwMode="auto">
            <a:xfrm>
              <a:off x="3808" y="1618"/>
              <a:ext cx="19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2" name="Line 23"/>
            <p:cNvSpPr>
              <a:spLocks noChangeShapeType="1"/>
            </p:cNvSpPr>
            <p:nvPr/>
          </p:nvSpPr>
          <p:spPr bwMode="auto">
            <a:xfrm>
              <a:off x="3808" y="1388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3" name="Line 24"/>
            <p:cNvSpPr>
              <a:spLocks noChangeShapeType="1"/>
            </p:cNvSpPr>
            <p:nvPr/>
          </p:nvSpPr>
          <p:spPr bwMode="auto">
            <a:xfrm>
              <a:off x="404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4" name="Line 25"/>
            <p:cNvSpPr>
              <a:spLocks noChangeShapeType="1"/>
            </p:cNvSpPr>
            <p:nvPr/>
          </p:nvSpPr>
          <p:spPr bwMode="auto">
            <a:xfrm>
              <a:off x="428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5" name="Line 26"/>
            <p:cNvSpPr>
              <a:spLocks noChangeShapeType="1"/>
            </p:cNvSpPr>
            <p:nvPr/>
          </p:nvSpPr>
          <p:spPr bwMode="auto">
            <a:xfrm>
              <a:off x="452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6" name="Line 27"/>
            <p:cNvSpPr>
              <a:spLocks noChangeShapeType="1"/>
            </p:cNvSpPr>
            <p:nvPr/>
          </p:nvSpPr>
          <p:spPr bwMode="auto">
            <a:xfrm>
              <a:off x="476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7" name="Line 28"/>
            <p:cNvSpPr>
              <a:spLocks noChangeShapeType="1"/>
            </p:cNvSpPr>
            <p:nvPr/>
          </p:nvSpPr>
          <p:spPr bwMode="auto">
            <a:xfrm>
              <a:off x="500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8" name="Line 29"/>
            <p:cNvSpPr>
              <a:spLocks noChangeShapeType="1"/>
            </p:cNvSpPr>
            <p:nvPr/>
          </p:nvSpPr>
          <p:spPr bwMode="auto">
            <a:xfrm>
              <a:off x="524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39" name="Line 30"/>
            <p:cNvSpPr>
              <a:spLocks noChangeShapeType="1"/>
            </p:cNvSpPr>
            <p:nvPr/>
          </p:nvSpPr>
          <p:spPr bwMode="auto">
            <a:xfrm>
              <a:off x="5488" y="1388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0" name="Line 31"/>
            <p:cNvSpPr>
              <a:spLocks noChangeShapeType="1"/>
            </p:cNvSpPr>
            <p:nvPr/>
          </p:nvSpPr>
          <p:spPr bwMode="auto">
            <a:xfrm>
              <a:off x="5728" y="1388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1" name="Line 32"/>
            <p:cNvSpPr>
              <a:spLocks noChangeShapeType="1"/>
            </p:cNvSpPr>
            <p:nvPr/>
          </p:nvSpPr>
          <p:spPr bwMode="auto">
            <a:xfrm>
              <a:off x="3957" y="1260"/>
              <a:ext cx="7" cy="1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2" name="Text Box 33"/>
            <p:cNvSpPr txBox="1">
              <a:spLocks noChangeArrowheads="1"/>
            </p:cNvSpPr>
            <p:nvPr/>
          </p:nvSpPr>
          <p:spPr bwMode="auto">
            <a:xfrm>
              <a:off x="3878" y="980"/>
              <a:ext cx="2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CC0000"/>
                  </a:solidFill>
                  <a:latin typeface="Comic Sans MS" pitchFamily="66" charset="0"/>
                </a:rPr>
                <a:t>p</a:t>
              </a:r>
            </a:p>
          </p:txBody>
        </p:sp>
        <p:sp>
          <p:nvSpPr>
            <p:cNvPr id="21543" name="Line 34"/>
            <p:cNvSpPr>
              <a:spLocks noChangeShapeType="1"/>
            </p:cNvSpPr>
            <p:nvPr/>
          </p:nvSpPr>
          <p:spPr bwMode="auto">
            <a:xfrm>
              <a:off x="5646" y="1257"/>
              <a:ext cx="7" cy="1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4" name="Text Box 35"/>
            <p:cNvSpPr txBox="1">
              <a:spLocks noChangeArrowheads="1"/>
            </p:cNvSpPr>
            <p:nvPr/>
          </p:nvSpPr>
          <p:spPr bwMode="auto">
            <a:xfrm>
              <a:off x="5567" y="977"/>
              <a:ext cx="19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CC0000"/>
                  </a:solidFill>
                  <a:latin typeface="Comic Sans MS" pitchFamily="66" charset="0"/>
                </a:rPr>
                <a:t>r</a:t>
              </a:r>
            </a:p>
          </p:txBody>
        </p:sp>
        <p:sp>
          <p:nvSpPr>
            <p:cNvPr id="21545" name="Line 36"/>
            <p:cNvSpPr>
              <a:spLocks noChangeShapeType="1"/>
            </p:cNvSpPr>
            <p:nvPr/>
          </p:nvSpPr>
          <p:spPr bwMode="auto">
            <a:xfrm>
              <a:off x="4690" y="1275"/>
              <a:ext cx="7" cy="1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46" name="Text Box 37"/>
            <p:cNvSpPr txBox="1">
              <a:spLocks noChangeArrowheads="1"/>
            </p:cNvSpPr>
            <p:nvPr/>
          </p:nvSpPr>
          <p:spPr bwMode="auto">
            <a:xfrm>
              <a:off x="4611" y="995"/>
              <a:ext cx="1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CC0000"/>
                  </a:solidFill>
                  <a:latin typeface="Comic Sans MS" pitchFamily="66" charset="0"/>
                </a:rPr>
                <a:t>q</a:t>
              </a:r>
            </a:p>
          </p:txBody>
        </p:sp>
      </p:grpSp>
      <p:pic>
        <p:nvPicPr>
          <p:cNvPr id="21510" name="Picture 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9838" y="5232400"/>
            <a:ext cx="7554912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Text Box 39"/>
          <p:cNvSpPr txBox="1">
            <a:spLocks noChangeArrowheads="1"/>
          </p:cNvSpPr>
          <p:nvPr/>
        </p:nvSpPr>
        <p:spPr bwMode="auto">
          <a:xfrm>
            <a:off x="1509713" y="5335588"/>
            <a:ext cx="1946275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A1</a:t>
            </a:r>
            <a:r>
              <a:rPr lang="en-US" sz="1200">
                <a:sym typeface="Wingdings" pitchFamily="2" charset="2"/>
              </a:rPr>
              <a:t> A[p, q]                      </a:t>
            </a:r>
            <a:endParaRPr lang="en-US" sz="1200"/>
          </a:p>
        </p:txBody>
      </p:sp>
      <p:sp>
        <p:nvSpPr>
          <p:cNvPr id="21512" name="Text Box 40"/>
          <p:cNvSpPr txBox="1">
            <a:spLocks noChangeArrowheads="1"/>
          </p:cNvSpPr>
          <p:nvPr/>
        </p:nvSpPr>
        <p:spPr bwMode="auto">
          <a:xfrm>
            <a:off x="1512888" y="6045200"/>
            <a:ext cx="2085975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A2</a:t>
            </a:r>
            <a:r>
              <a:rPr lang="en-US" sz="1200">
                <a:sym typeface="Wingdings" pitchFamily="2" charset="2"/>
              </a:rPr>
              <a:t> A[q+1, r]                      </a:t>
            </a:r>
            <a:endParaRPr lang="en-US" sz="1200"/>
          </a:p>
        </p:txBody>
      </p:sp>
      <p:sp>
        <p:nvSpPr>
          <p:cNvPr id="21513" name="Text Box 41"/>
          <p:cNvSpPr txBox="1">
            <a:spLocks noChangeArrowheads="1"/>
          </p:cNvSpPr>
          <p:nvPr/>
        </p:nvSpPr>
        <p:spPr bwMode="auto">
          <a:xfrm>
            <a:off x="6346825" y="5591175"/>
            <a:ext cx="1535113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ym typeface="Wingdings" pitchFamily="2" charset="2"/>
              </a:rPr>
              <a:t>A[p, r]                      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EFA9750-D5FB-443C-BBE6-A2799FC59E38}" type="slidenum">
              <a:rPr lang="en-US"/>
              <a:pPr/>
              <a:t>12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MERGE(A, 9, 12, 16)</a:t>
            </a:r>
          </a:p>
        </p:txBody>
      </p:sp>
      <p:graphicFrame>
        <p:nvGraphicFramePr>
          <p:cNvPr id="264195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1903413" y="3687763"/>
          <a:ext cx="5091112" cy="1966912"/>
        </p:xfrm>
        <a:graphic>
          <a:graphicData uri="http://schemas.openxmlformats.org/presentationml/2006/ole">
            <p:oleObj spid="_x0000_s1026" name="Paint Shop Pro Image" r:id="rId4" imgW="5151220" imgH="1990244" progId="PaintShopPro">
              <p:embed/>
            </p:oleObj>
          </a:graphicData>
        </a:graphic>
      </p:graphicFrame>
      <p:grpSp>
        <p:nvGrpSpPr>
          <p:cNvPr id="1030" name="Group 4"/>
          <p:cNvGrpSpPr>
            <a:grpSpLocks/>
          </p:cNvGrpSpPr>
          <p:nvPr/>
        </p:nvGrpSpPr>
        <p:grpSpPr bwMode="auto">
          <a:xfrm>
            <a:off x="2019300" y="1127125"/>
            <a:ext cx="4860925" cy="2368550"/>
            <a:chOff x="221" y="864"/>
            <a:chExt cx="2544" cy="1150"/>
          </a:xfrm>
        </p:grpSpPr>
        <p:graphicFrame>
          <p:nvGraphicFramePr>
            <p:cNvPr id="1027" name="Object 5"/>
            <p:cNvGraphicFramePr>
              <a:graphicFrameLocks noChangeAspect="1"/>
            </p:cNvGraphicFramePr>
            <p:nvPr/>
          </p:nvGraphicFramePr>
          <p:xfrm>
            <a:off x="221" y="1066"/>
            <a:ext cx="2544" cy="948"/>
          </p:xfrm>
          <a:graphic>
            <a:graphicData uri="http://schemas.openxmlformats.org/presentationml/2006/ole">
              <p:oleObj spid="_x0000_s1027" name="Paint Shop Pro Image" r:id="rId5" imgW="5209756" imgH="1941463" progId="PaintShopPro">
                <p:embed/>
              </p:oleObj>
            </a:graphicData>
          </a:graphic>
        </p:graphicFrame>
        <p:sp>
          <p:nvSpPr>
            <p:cNvPr id="1031" name="Text Box 6"/>
            <p:cNvSpPr txBox="1">
              <a:spLocks noChangeArrowheads="1"/>
            </p:cNvSpPr>
            <p:nvPr/>
          </p:nvSpPr>
          <p:spPr bwMode="auto">
            <a:xfrm>
              <a:off x="806" y="864"/>
              <a:ext cx="143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CC0000"/>
                  </a:solidFill>
                  <a:latin typeface="Monotype Corsiva" pitchFamily="66" charset="0"/>
                </a:rPr>
                <a:t>p</a:t>
              </a:r>
            </a:p>
          </p:txBody>
        </p:sp>
        <p:sp>
          <p:nvSpPr>
            <p:cNvPr id="1032" name="Text Box 7"/>
            <p:cNvSpPr txBox="1">
              <a:spLocks noChangeArrowheads="1"/>
            </p:cNvSpPr>
            <p:nvPr/>
          </p:nvSpPr>
          <p:spPr bwMode="auto">
            <a:xfrm>
              <a:off x="2150" y="864"/>
              <a:ext cx="12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CC0000"/>
                  </a:solidFill>
                  <a:latin typeface="Monotype Corsiva" pitchFamily="66" charset="0"/>
                </a:rPr>
                <a:t>r</a:t>
              </a:r>
            </a:p>
          </p:txBody>
        </p:sp>
        <p:sp>
          <p:nvSpPr>
            <p:cNvPr id="1033" name="Text Box 8"/>
            <p:cNvSpPr txBox="1">
              <a:spLocks noChangeArrowheads="1"/>
            </p:cNvSpPr>
            <p:nvPr/>
          </p:nvSpPr>
          <p:spPr bwMode="auto">
            <a:xfrm>
              <a:off x="1392" y="864"/>
              <a:ext cx="13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CC0000"/>
                  </a:solidFill>
                  <a:latin typeface="Monotype Corsiva" pitchFamily="66" charset="0"/>
                </a:rPr>
                <a:t>q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24BF6BA-8864-48A9-AECB-43E4B55E7CD0}" type="slidenum">
              <a:rPr lang="en-US"/>
              <a:pPr/>
              <a:t>13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MERGE(A, 9, 12, 16)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2035175" y="1341438"/>
          <a:ext cx="5372100" cy="2025650"/>
        </p:xfrm>
        <a:graphic>
          <a:graphicData uri="http://schemas.openxmlformats.org/presentationml/2006/ole">
            <p:oleObj spid="_x0000_s2050" name="Paint Shop Pro Image" r:id="rId4" imgW="5229268" imgH="1971266" progId="PaintShopPro">
              <p:embed/>
            </p:oleObj>
          </a:graphicData>
        </a:graphic>
      </p:graphicFrame>
      <p:graphicFrame>
        <p:nvGraphicFramePr>
          <p:cNvPr id="265220" name="Object 4"/>
          <p:cNvGraphicFramePr>
            <a:graphicFrameLocks noChangeAspect="1"/>
          </p:cNvGraphicFramePr>
          <p:nvPr>
            <p:ph sz="quarter" idx="4"/>
          </p:nvPr>
        </p:nvGraphicFramePr>
        <p:xfrm>
          <a:off x="1958975" y="3824288"/>
          <a:ext cx="5373688" cy="2089150"/>
        </p:xfrm>
        <a:graphic>
          <a:graphicData uri="http://schemas.openxmlformats.org/presentationml/2006/ole">
            <p:oleObj spid="_x0000_s2051" name="Paint Shop Pro Image" r:id="rId5" imgW="5170732" imgH="2009756" progId="PaintShopPro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89EB67E-B457-4C3C-B6DE-D1DA6535EE28}" type="slidenum">
              <a:rPr lang="en-US"/>
              <a:pPr/>
              <a:t>14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(cont.)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1674813" y="1281113"/>
          <a:ext cx="5438775" cy="2159000"/>
        </p:xfrm>
        <a:graphic>
          <a:graphicData uri="http://schemas.openxmlformats.org/presentationml/2006/ole">
            <p:oleObj spid="_x0000_s3074" name="Paint Shop Pro Image" r:id="rId4" imgW="5209756" imgH="2068293" progId="PaintShopPro">
              <p:embed/>
            </p:oleObj>
          </a:graphicData>
        </a:graphic>
      </p:graphicFrame>
      <p:graphicFrame>
        <p:nvGraphicFramePr>
          <p:cNvPr id="266244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676400" y="3935413"/>
          <a:ext cx="5437188" cy="2187575"/>
        </p:xfrm>
        <a:graphic>
          <a:graphicData uri="http://schemas.openxmlformats.org/presentationml/2006/ole">
            <p:oleObj spid="_x0000_s3075" name="Paint Shop Pro Image" r:id="rId5" imgW="5190244" imgH="2087805" progId="PaintShopPro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87D0A09-4DD9-4494-912E-6ED690E01832}" type="slidenum">
              <a:rPr lang="en-US"/>
              <a:pPr/>
              <a:t>15</a:t>
            </a:fld>
            <a:endParaRPr lang="en-US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(cont.)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1698625" y="1341438"/>
          <a:ext cx="5765800" cy="2246312"/>
        </p:xfrm>
        <a:graphic>
          <a:graphicData uri="http://schemas.openxmlformats.org/presentationml/2006/ole">
            <p:oleObj spid="_x0000_s4098" name="Paint Shop Pro Image" r:id="rId4" imgW="5209756" imgH="2029268" progId="PaintShopPro">
              <p:embed/>
            </p:oleObj>
          </a:graphicData>
        </a:graphic>
      </p:graphicFrame>
      <p:graphicFrame>
        <p:nvGraphicFramePr>
          <p:cNvPr id="267268" name="Object 4"/>
          <p:cNvGraphicFramePr>
            <a:graphicFrameLocks noChangeAspect="1"/>
          </p:cNvGraphicFramePr>
          <p:nvPr>
            <p:ph sz="quarter" idx="4"/>
          </p:nvPr>
        </p:nvGraphicFramePr>
        <p:xfrm>
          <a:off x="1700213" y="3892550"/>
          <a:ext cx="5765800" cy="2182813"/>
        </p:xfrm>
        <a:graphic>
          <a:graphicData uri="http://schemas.openxmlformats.org/presentationml/2006/ole">
            <p:oleObj spid="_x0000_s4099" name="Paint Shop Pro Image" r:id="rId5" imgW="5258537" imgH="1990244" progId="PaintShopPro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5EA465F-1C7B-4B01-82BF-5B212B651D01}" type="slidenum">
              <a:rPr lang="en-US"/>
              <a:pPr/>
              <a:t>16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(cont.)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1276350" y="1820863"/>
          <a:ext cx="6186488" cy="2405062"/>
        </p:xfrm>
        <a:graphic>
          <a:graphicData uri="http://schemas.openxmlformats.org/presentationml/2006/ole">
            <p:oleObj spid="_x0000_s5122" name="Paint Shop Pro Image" r:id="rId4" imgW="5219512" imgH="2029268" progId="PaintShopPro">
              <p:embed/>
            </p:oleObj>
          </a:graphicData>
        </a:graphic>
      </p:graphicFrame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3949700" y="4368800"/>
            <a:ext cx="10937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Comic Sans MS" pitchFamily="66" charset="0"/>
              </a:rPr>
              <a:t>Done!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001BDCD-9D02-489F-9AB9-EA054F6A923D}" type="slidenum">
              <a:rPr lang="en-US"/>
              <a:pPr/>
              <a:t>17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Merge - Pseudocode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4438"/>
            <a:ext cx="8229600" cy="5643562"/>
          </a:xfrm>
        </p:spPr>
        <p:txBody>
          <a:bodyPr/>
          <a:lstStyle/>
          <a:p>
            <a:pPr marL="381000" indent="-381000" eaLnBrk="1" hangingPunct="1">
              <a:buFontTx/>
              <a:buNone/>
            </a:pPr>
            <a:r>
              <a:rPr lang="en-US" smtClean="0">
                <a:solidFill>
                  <a:srgbClr val="DD0111"/>
                </a:solidFill>
                <a:latin typeface="Monotype Corsiva" pitchFamily="66" charset="0"/>
              </a:rPr>
              <a:t>Alg.:</a:t>
            </a:r>
            <a:r>
              <a:rPr lang="en-US" smtClean="0"/>
              <a:t> </a:t>
            </a:r>
            <a:r>
              <a:rPr lang="en-US" smtClean="0">
                <a:solidFill>
                  <a:schemeClr val="tx1"/>
                </a:solidFill>
              </a:rPr>
              <a:t>MERGE(A, p, q, r)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sz="2400" smtClean="0">
                <a:solidFill>
                  <a:schemeClr val="tx1"/>
                </a:solidFill>
              </a:rPr>
              <a:t>Compute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n</a:t>
            </a:r>
            <a:r>
              <a:rPr lang="en-US" sz="2400" baseline="-2500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smtClean="0">
                <a:solidFill>
                  <a:schemeClr val="tx1"/>
                </a:solidFill>
              </a:rPr>
              <a:t>and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 n</a:t>
            </a:r>
            <a:r>
              <a:rPr lang="en-US" sz="2400" baseline="-2500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en-US" sz="240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381000" indent="-381000" eaLnBrk="1" hangingPunct="1">
              <a:buFontTx/>
              <a:buAutoNum type="arabicPeriod"/>
            </a:pPr>
            <a:r>
              <a:rPr lang="en-US" sz="2400" smtClean="0">
                <a:solidFill>
                  <a:schemeClr val="tx1"/>
                </a:solidFill>
              </a:rPr>
              <a:t>Copy the first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n</a:t>
            </a:r>
            <a:r>
              <a:rPr lang="en-US" sz="2400" baseline="-2500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r>
              <a:rPr lang="en-US" sz="2400" smtClean="0">
                <a:solidFill>
                  <a:schemeClr val="tx1"/>
                </a:solidFill>
              </a:rPr>
              <a:t> elements into 			               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L[1 . . n</a:t>
            </a:r>
            <a:r>
              <a:rPr lang="en-US" sz="2400" baseline="-2500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 + 1]</a:t>
            </a:r>
            <a:r>
              <a:rPr lang="en-US" sz="2400" smtClean="0">
                <a:solidFill>
                  <a:schemeClr val="tx1"/>
                </a:solidFill>
              </a:rPr>
              <a:t> and  the next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n</a:t>
            </a:r>
            <a:r>
              <a:rPr lang="en-US" sz="2400" baseline="-2500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en-US" sz="2400" smtClean="0">
                <a:solidFill>
                  <a:schemeClr val="tx1"/>
                </a:solidFill>
              </a:rPr>
              <a:t> elements into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R[1 . . n</a:t>
            </a:r>
            <a:r>
              <a:rPr lang="en-US" sz="2400" baseline="-2500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 + 1]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L[n</a:t>
            </a:r>
            <a:r>
              <a:rPr lang="en-US" sz="2400" baseline="-25000" smtClean="0">
                <a:solidFill>
                  <a:schemeClr val="tx1"/>
                </a:solidFill>
                <a:latin typeface="Comic Sans MS" pitchFamily="66" charset="0"/>
              </a:rPr>
              <a:t>1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 + 1] ←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;</a:t>
            </a:r>
            <a:r>
              <a:rPr lang="en-US" sz="2400" smtClean="0">
                <a:solidFill>
                  <a:schemeClr val="tx1"/>
                </a:solidFill>
                <a:sym typeface="Symbol" pitchFamily="18" charset="2"/>
              </a:rPr>
              <a:t>    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R[n</a:t>
            </a:r>
            <a:r>
              <a:rPr lang="en-US" sz="2400" baseline="-2500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 + 1] </a:t>
            </a:r>
            <a:r>
              <a:rPr lang="en-US" sz="2400" smtClean="0">
                <a:solidFill>
                  <a:schemeClr val="tx1"/>
                </a:solidFill>
              </a:rPr>
              <a:t>← </a:t>
            </a:r>
            <a:r>
              <a:rPr lang="en-US" sz="2400" smtClean="0">
                <a:solidFill>
                  <a:schemeClr val="tx1"/>
                </a:solidFill>
                <a:sym typeface="Symbol" pitchFamily="18" charset="2"/>
              </a:rPr>
              <a:t></a:t>
            </a:r>
            <a:endParaRPr lang="en-US" sz="2400" smtClean="0">
              <a:solidFill>
                <a:schemeClr val="tx1"/>
              </a:solidFill>
            </a:endParaRPr>
          </a:p>
          <a:p>
            <a:pPr marL="381000" indent="-381000" eaLnBrk="1" hangingPunct="1">
              <a:buFontTx/>
              <a:buAutoNum type="arabicPeriod"/>
            </a:pPr>
            <a:r>
              <a:rPr lang="en-US" sz="2400" smtClean="0">
                <a:solidFill>
                  <a:schemeClr val="tx1"/>
                </a:solidFill>
              </a:rPr>
              <a:t>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i ← 1;    j ← 1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sz="2400" smtClean="0">
                <a:solidFill>
                  <a:schemeClr val="tx1"/>
                </a:solidFill>
              </a:rPr>
              <a:t> </a:t>
            </a:r>
            <a:r>
              <a:rPr lang="en-US" sz="2400" b="1" smtClean="0">
                <a:solidFill>
                  <a:schemeClr val="tx1"/>
                </a:solidFill>
              </a:rPr>
              <a:t>for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k ← p</a:t>
            </a:r>
            <a:r>
              <a:rPr lang="en-US" sz="2400" smtClean="0">
                <a:solidFill>
                  <a:schemeClr val="tx1"/>
                </a:solidFill>
              </a:rPr>
              <a:t> </a:t>
            </a:r>
            <a:r>
              <a:rPr lang="en-US" sz="2400" b="1" smtClean="0">
                <a:solidFill>
                  <a:schemeClr val="tx1"/>
                </a:solidFill>
              </a:rPr>
              <a:t>to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r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sz="2400" smtClean="0">
                <a:solidFill>
                  <a:schemeClr val="tx1"/>
                </a:solidFill>
              </a:rPr>
              <a:t>       </a:t>
            </a:r>
            <a:r>
              <a:rPr lang="en-US" sz="2400" b="1" smtClean="0">
                <a:solidFill>
                  <a:schemeClr val="tx1"/>
                </a:solidFill>
              </a:rPr>
              <a:t>do if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L[ i ] ≤ R[ j ]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sz="2400" smtClean="0">
                <a:solidFill>
                  <a:schemeClr val="tx1"/>
                </a:solidFill>
              </a:rPr>
              <a:t>            </a:t>
            </a:r>
            <a:r>
              <a:rPr lang="en-US" sz="2400" b="1" smtClean="0">
                <a:solidFill>
                  <a:schemeClr val="tx1"/>
                </a:solidFill>
              </a:rPr>
              <a:t> then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A[k] ← L[ i ]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sz="2400" smtClean="0">
                <a:solidFill>
                  <a:schemeClr val="tx1"/>
                </a:solidFill>
              </a:rPr>
              <a:t>                     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i ←i + 1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sz="2400" smtClean="0">
                <a:solidFill>
                  <a:schemeClr val="tx1"/>
                </a:solidFill>
              </a:rPr>
              <a:t>           </a:t>
            </a:r>
            <a:r>
              <a:rPr lang="en-US" sz="2400" b="1" smtClean="0">
                <a:solidFill>
                  <a:schemeClr val="tx1"/>
                </a:solidFill>
              </a:rPr>
              <a:t>  else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A[k] ← R[ j ]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en-US" sz="2400" smtClean="0">
                <a:solidFill>
                  <a:schemeClr val="tx1"/>
                </a:solidFill>
              </a:rPr>
              <a:t>                     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j ← j + 1</a:t>
            </a:r>
          </a:p>
        </p:txBody>
      </p:sp>
      <p:grpSp>
        <p:nvGrpSpPr>
          <p:cNvPr id="22533" name="Group 4"/>
          <p:cNvGrpSpPr>
            <a:grpSpLocks/>
          </p:cNvGrpSpPr>
          <p:nvPr/>
        </p:nvGrpSpPr>
        <p:grpSpPr bwMode="auto">
          <a:xfrm>
            <a:off x="5713413" y="3108325"/>
            <a:ext cx="3162300" cy="1539875"/>
            <a:chOff x="3599" y="1958"/>
            <a:chExt cx="1992" cy="970"/>
          </a:xfrm>
        </p:grpSpPr>
        <p:sp>
          <p:nvSpPr>
            <p:cNvPr id="22572" name="Text Box 5"/>
            <p:cNvSpPr txBox="1">
              <a:spLocks noChangeArrowheads="1"/>
            </p:cNvSpPr>
            <p:nvPr/>
          </p:nvSpPr>
          <p:spPr bwMode="auto">
            <a:xfrm>
              <a:off x="4007" y="195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p</a:t>
              </a:r>
            </a:p>
          </p:txBody>
        </p:sp>
        <p:sp>
          <p:nvSpPr>
            <p:cNvPr id="22573" name="Text Box 6"/>
            <p:cNvSpPr txBox="1">
              <a:spLocks noChangeArrowheads="1"/>
            </p:cNvSpPr>
            <p:nvPr/>
          </p:nvSpPr>
          <p:spPr bwMode="auto">
            <a:xfrm>
              <a:off x="5015" y="195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q</a:t>
              </a:r>
            </a:p>
          </p:txBody>
        </p:sp>
        <p:sp>
          <p:nvSpPr>
            <p:cNvPr id="22574" name="Rectangle 7"/>
            <p:cNvSpPr>
              <a:spLocks noChangeArrowheads="1"/>
            </p:cNvSpPr>
            <p:nvPr/>
          </p:nvSpPr>
          <p:spPr bwMode="auto">
            <a:xfrm>
              <a:off x="4919" y="2150"/>
              <a:ext cx="3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7</a:t>
              </a:r>
              <a:endParaRPr lang="en-US" sz="2400" baseline="-25000">
                <a:solidFill>
                  <a:schemeClr val="accent2"/>
                </a:solidFill>
              </a:endParaRPr>
            </a:p>
          </p:txBody>
        </p:sp>
        <p:sp>
          <p:nvSpPr>
            <p:cNvPr id="22575" name="Rectangle 8"/>
            <p:cNvSpPr>
              <a:spLocks noChangeArrowheads="1"/>
            </p:cNvSpPr>
            <p:nvPr/>
          </p:nvSpPr>
          <p:spPr bwMode="auto">
            <a:xfrm>
              <a:off x="4583" y="2150"/>
              <a:ext cx="3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22576" name="Rectangle 9"/>
            <p:cNvSpPr>
              <a:spLocks noChangeArrowheads="1"/>
            </p:cNvSpPr>
            <p:nvPr/>
          </p:nvSpPr>
          <p:spPr bwMode="auto">
            <a:xfrm>
              <a:off x="4247" y="2150"/>
              <a:ext cx="3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2577" name="Rectangle 10"/>
            <p:cNvSpPr>
              <a:spLocks noChangeArrowheads="1"/>
            </p:cNvSpPr>
            <p:nvPr/>
          </p:nvSpPr>
          <p:spPr bwMode="auto">
            <a:xfrm>
              <a:off x="3911" y="2150"/>
              <a:ext cx="3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2</a:t>
              </a:r>
              <a:endParaRPr lang="en-US" sz="2400" baseline="-25000">
                <a:solidFill>
                  <a:schemeClr val="accent2"/>
                </a:solidFill>
              </a:endParaRPr>
            </a:p>
          </p:txBody>
        </p:sp>
        <p:sp>
          <p:nvSpPr>
            <p:cNvPr id="22578" name="Line 11"/>
            <p:cNvSpPr>
              <a:spLocks noChangeShapeType="1"/>
            </p:cNvSpPr>
            <p:nvPr/>
          </p:nvSpPr>
          <p:spPr bwMode="auto">
            <a:xfrm>
              <a:off x="3911" y="215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2579" name="Line 12"/>
            <p:cNvSpPr>
              <a:spLocks noChangeShapeType="1"/>
            </p:cNvSpPr>
            <p:nvPr/>
          </p:nvSpPr>
          <p:spPr bwMode="auto">
            <a:xfrm>
              <a:off x="4247" y="215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2580" name="Line 13"/>
            <p:cNvSpPr>
              <a:spLocks noChangeShapeType="1"/>
            </p:cNvSpPr>
            <p:nvPr/>
          </p:nvSpPr>
          <p:spPr bwMode="auto">
            <a:xfrm>
              <a:off x="4583" y="215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2581" name="Line 14"/>
            <p:cNvSpPr>
              <a:spLocks noChangeShapeType="1"/>
            </p:cNvSpPr>
            <p:nvPr/>
          </p:nvSpPr>
          <p:spPr bwMode="auto">
            <a:xfrm>
              <a:off x="4919" y="215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2582" name="Line 15"/>
            <p:cNvSpPr>
              <a:spLocks noChangeShapeType="1"/>
            </p:cNvSpPr>
            <p:nvPr/>
          </p:nvSpPr>
          <p:spPr bwMode="auto">
            <a:xfrm>
              <a:off x="5255" y="215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2583" name="Rectangle 16"/>
            <p:cNvSpPr>
              <a:spLocks noChangeArrowheads="1"/>
            </p:cNvSpPr>
            <p:nvPr/>
          </p:nvSpPr>
          <p:spPr bwMode="auto">
            <a:xfrm>
              <a:off x="4919" y="2640"/>
              <a:ext cx="3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6</a:t>
              </a:r>
              <a:endParaRPr lang="en-US" sz="2400" baseline="-25000">
                <a:solidFill>
                  <a:schemeClr val="accent2"/>
                </a:solidFill>
              </a:endParaRPr>
            </a:p>
          </p:txBody>
        </p:sp>
        <p:sp>
          <p:nvSpPr>
            <p:cNvPr id="22584" name="Rectangle 17"/>
            <p:cNvSpPr>
              <a:spLocks noChangeArrowheads="1"/>
            </p:cNvSpPr>
            <p:nvPr/>
          </p:nvSpPr>
          <p:spPr bwMode="auto">
            <a:xfrm>
              <a:off x="4583" y="2640"/>
              <a:ext cx="3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22585" name="Rectangle 18"/>
            <p:cNvSpPr>
              <a:spLocks noChangeArrowheads="1"/>
            </p:cNvSpPr>
            <p:nvPr/>
          </p:nvSpPr>
          <p:spPr bwMode="auto">
            <a:xfrm>
              <a:off x="4247" y="2640"/>
              <a:ext cx="3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2586" name="Rectangle 19"/>
            <p:cNvSpPr>
              <a:spLocks noChangeArrowheads="1"/>
            </p:cNvSpPr>
            <p:nvPr/>
          </p:nvSpPr>
          <p:spPr bwMode="auto">
            <a:xfrm>
              <a:off x="3911" y="2640"/>
              <a:ext cx="3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1</a:t>
              </a:r>
              <a:endParaRPr lang="en-US" sz="2400" baseline="-25000">
                <a:solidFill>
                  <a:schemeClr val="accent2"/>
                </a:solidFill>
              </a:endParaRPr>
            </a:p>
          </p:txBody>
        </p:sp>
        <p:sp>
          <p:nvSpPr>
            <p:cNvPr id="22587" name="Line 20"/>
            <p:cNvSpPr>
              <a:spLocks noChangeShapeType="1"/>
            </p:cNvSpPr>
            <p:nvPr/>
          </p:nvSpPr>
          <p:spPr bwMode="auto">
            <a:xfrm>
              <a:off x="3911" y="264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2588" name="Line 21"/>
            <p:cNvSpPr>
              <a:spLocks noChangeShapeType="1"/>
            </p:cNvSpPr>
            <p:nvPr/>
          </p:nvSpPr>
          <p:spPr bwMode="auto">
            <a:xfrm>
              <a:off x="4247" y="264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2589" name="Line 22"/>
            <p:cNvSpPr>
              <a:spLocks noChangeShapeType="1"/>
            </p:cNvSpPr>
            <p:nvPr/>
          </p:nvSpPr>
          <p:spPr bwMode="auto">
            <a:xfrm>
              <a:off x="4583" y="264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2590" name="Line 23"/>
            <p:cNvSpPr>
              <a:spLocks noChangeShapeType="1"/>
            </p:cNvSpPr>
            <p:nvPr/>
          </p:nvSpPr>
          <p:spPr bwMode="auto">
            <a:xfrm>
              <a:off x="4919" y="264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2591" name="Line 24"/>
            <p:cNvSpPr>
              <a:spLocks noChangeShapeType="1"/>
            </p:cNvSpPr>
            <p:nvPr/>
          </p:nvSpPr>
          <p:spPr bwMode="auto">
            <a:xfrm>
              <a:off x="5255" y="2640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2592" name="Text Box 25"/>
            <p:cNvSpPr txBox="1">
              <a:spLocks noChangeArrowheads="1"/>
            </p:cNvSpPr>
            <p:nvPr/>
          </p:nvSpPr>
          <p:spPr bwMode="auto">
            <a:xfrm>
              <a:off x="5023" y="2486"/>
              <a:ext cx="13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r</a:t>
              </a:r>
            </a:p>
          </p:txBody>
        </p:sp>
        <p:sp>
          <p:nvSpPr>
            <p:cNvPr id="22593" name="Text Box 26"/>
            <p:cNvSpPr txBox="1">
              <a:spLocks noChangeArrowheads="1"/>
            </p:cNvSpPr>
            <p:nvPr/>
          </p:nvSpPr>
          <p:spPr bwMode="auto">
            <a:xfrm>
              <a:off x="3957" y="2486"/>
              <a:ext cx="3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q + 1</a:t>
              </a:r>
            </a:p>
          </p:txBody>
        </p:sp>
        <p:sp>
          <p:nvSpPr>
            <p:cNvPr id="22594" name="Text Box 27"/>
            <p:cNvSpPr txBox="1">
              <a:spLocks noChangeArrowheads="1"/>
            </p:cNvSpPr>
            <p:nvPr/>
          </p:nvSpPr>
          <p:spPr bwMode="auto">
            <a:xfrm>
              <a:off x="3623" y="219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</a:t>
              </a:r>
            </a:p>
          </p:txBody>
        </p:sp>
        <p:sp>
          <p:nvSpPr>
            <p:cNvPr id="22595" name="Text Box 28"/>
            <p:cNvSpPr txBox="1">
              <a:spLocks noChangeArrowheads="1"/>
            </p:cNvSpPr>
            <p:nvPr/>
          </p:nvSpPr>
          <p:spPr bwMode="auto">
            <a:xfrm>
              <a:off x="3599" y="2678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R</a:t>
              </a:r>
            </a:p>
          </p:txBody>
        </p:sp>
        <p:sp>
          <p:nvSpPr>
            <p:cNvPr id="22596" name="Rectangle 29"/>
            <p:cNvSpPr>
              <a:spLocks noChangeArrowheads="1"/>
            </p:cNvSpPr>
            <p:nvPr/>
          </p:nvSpPr>
          <p:spPr bwMode="auto">
            <a:xfrm>
              <a:off x="5255" y="2150"/>
              <a:ext cx="3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  <a:sym typeface="Symbol" pitchFamily="18" charset="2"/>
                </a:rPr>
                <a:t></a:t>
              </a:r>
              <a:endParaRPr lang="en-US" sz="2400" baseline="-25000">
                <a:solidFill>
                  <a:schemeClr val="accent2"/>
                </a:solidFill>
                <a:sym typeface="Symbol" pitchFamily="18" charset="2"/>
              </a:endParaRPr>
            </a:p>
          </p:txBody>
        </p:sp>
        <p:sp>
          <p:nvSpPr>
            <p:cNvPr id="22597" name="Rectangle 30"/>
            <p:cNvSpPr>
              <a:spLocks noChangeArrowheads="1"/>
            </p:cNvSpPr>
            <p:nvPr/>
          </p:nvSpPr>
          <p:spPr bwMode="auto">
            <a:xfrm>
              <a:off x="5255" y="2640"/>
              <a:ext cx="336" cy="28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 sz="2400">
                  <a:solidFill>
                    <a:schemeClr val="accent2"/>
                  </a:solidFill>
                  <a:sym typeface="Symbol" pitchFamily="18" charset="2"/>
                </a:rPr>
                <a:t></a:t>
              </a:r>
            </a:p>
          </p:txBody>
        </p:sp>
      </p:grpSp>
      <p:grpSp>
        <p:nvGrpSpPr>
          <p:cNvPr id="22534" name="Group 31"/>
          <p:cNvGrpSpPr>
            <a:grpSpLocks/>
          </p:cNvGrpSpPr>
          <p:nvPr/>
        </p:nvGrpSpPr>
        <p:grpSpPr bwMode="auto">
          <a:xfrm>
            <a:off x="5800725" y="939800"/>
            <a:ext cx="3100388" cy="1738313"/>
            <a:chOff x="3305" y="2504"/>
            <a:chExt cx="1953" cy="1095"/>
          </a:xfrm>
        </p:grpSpPr>
        <p:sp>
          <p:nvSpPr>
            <p:cNvPr id="22535" name="Text Box 32"/>
            <p:cNvSpPr txBox="1">
              <a:spLocks noChangeArrowheads="1"/>
            </p:cNvSpPr>
            <p:nvPr/>
          </p:nvSpPr>
          <p:spPr bwMode="auto">
            <a:xfrm>
              <a:off x="3321" y="275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22536" name="Text Box 33"/>
            <p:cNvSpPr txBox="1">
              <a:spLocks noChangeArrowheads="1"/>
            </p:cNvSpPr>
            <p:nvPr/>
          </p:nvSpPr>
          <p:spPr bwMode="auto">
            <a:xfrm>
              <a:off x="3561" y="275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22537" name="Text Box 34"/>
            <p:cNvSpPr txBox="1">
              <a:spLocks noChangeArrowheads="1"/>
            </p:cNvSpPr>
            <p:nvPr/>
          </p:nvSpPr>
          <p:spPr bwMode="auto">
            <a:xfrm>
              <a:off x="3801" y="275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22538" name="Text Box 35"/>
            <p:cNvSpPr txBox="1">
              <a:spLocks noChangeArrowheads="1"/>
            </p:cNvSpPr>
            <p:nvPr/>
          </p:nvSpPr>
          <p:spPr bwMode="auto">
            <a:xfrm>
              <a:off x="4041" y="275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22539" name="Text Box 36"/>
            <p:cNvSpPr txBox="1">
              <a:spLocks noChangeArrowheads="1"/>
            </p:cNvSpPr>
            <p:nvPr/>
          </p:nvSpPr>
          <p:spPr bwMode="auto">
            <a:xfrm>
              <a:off x="4281" y="275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22540" name="Text Box 37"/>
            <p:cNvSpPr txBox="1">
              <a:spLocks noChangeArrowheads="1"/>
            </p:cNvSpPr>
            <p:nvPr/>
          </p:nvSpPr>
          <p:spPr bwMode="auto">
            <a:xfrm>
              <a:off x="4521" y="275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22541" name="Text Box 38"/>
            <p:cNvSpPr txBox="1">
              <a:spLocks noChangeArrowheads="1"/>
            </p:cNvSpPr>
            <p:nvPr/>
          </p:nvSpPr>
          <p:spPr bwMode="auto">
            <a:xfrm>
              <a:off x="4761" y="275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22542" name="Text Box 39"/>
            <p:cNvSpPr txBox="1">
              <a:spLocks noChangeArrowheads="1"/>
            </p:cNvSpPr>
            <p:nvPr/>
          </p:nvSpPr>
          <p:spPr bwMode="auto">
            <a:xfrm>
              <a:off x="5001" y="275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22543" name="Rectangle 40"/>
            <p:cNvSpPr>
              <a:spLocks noChangeArrowheads="1"/>
            </p:cNvSpPr>
            <p:nvPr/>
          </p:nvSpPr>
          <p:spPr bwMode="auto">
            <a:xfrm>
              <a:off x="4986" y="2915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22544" name="Rectangle 41"/>
            <p:cNvSpPr>
              <a:spLocks noChangeArrowheads="1"/>
            </p:cNvSpPr>
            <p:nvPr/>
          </p:nvSpPr>
          <p:spPr bwMode="auto">
            <a:xfrm>
              <a:off x="4746" y="2915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22545" name="Rectangle 42"/>
            <p:cNvSpPr>
              <a:spLocks noChangeArrowheads="1"/>
            </p:cNvSpPr>
            <p:nvPr/>
          </p:nvSpPr>
          <p:spPr bwMode="auto">
            <a:xfrm>
              <a:off x="4506" y="2915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2546" name="Rectangle 43"/>
            <p:cNvSpPr>
              <a:spLocks noChangeArrowheads="1"/>
            </p:cNvSpPr>
            <p:nvPr/>
          </p:nvSpPr>
          <p:spPr bwMode="auto">
            <a:xfrm>
              <a:off x="4266" y="2915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22547" name="Rectangle 44"/>
            <p:cNvSpPr>
              <a:spLocks noChangeArrowheads="1"/>
            </p:cNvSpPr>
            <p:nvPr/>
          </p:nvSpPr>
          <p:spPr bwMode="auto">
            <a:xfrm>
              <a:off x="4026" y="2915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22548" name="Rectangle 45"/>
            <p:cNvSpPr>
              <a:spLocks noChangeArrowheads="1"/>
            </p:cNvSpPr>
            <p:nvPr/>
          </p:nvSpPr>
          <p:spPr bwMode="auto">
            <a:xfrm>
              <a:off x="3786" y="2915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22549" name="Rectangle 46"/>
            <p:cNvSpPr>
              <a:spLocks noChangeArrowheads="1"/>
            </p:cNvSpPr>
            <p:nvPr/>
          </p:nvSpPr>
          <p:spPr bwMode="auto">
            <a:xfrm>
              <a:off x="3546" y="2915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22550" name="Rectangle 47"/>
            <p:cNvSpPr>
              <a:spLocks noChangeArrowheads="1"/>
            </p:cNvSpPr>
            <p:nvPr/>
          </p:nvSpPr>
          <p:spPr bwMode="auto">
            <a:xfrm>
              <a:off x="3306" y="2915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22551" name="Line 48"/>
            <p:cNvSpPr>
              <a:spLocks noChangeShapeType="1"/>
            </p:cNvSpPr>
            <p:nvPr/>
          </p:nvSpPr>
          <p:spPr bwMode="auto">
            <a:xfrm>
              <a:off x="3306" y="2915"/>
              <a:ext cx="19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2" name="Line 49"/>
            <p:cNvSpPr>
              <a:spLocks noChangeShapeType="1"/>
            </p:cNvSpPr>
            <p:nvPr/>
          </p:nvSpPr>
          <p:spPr bwMode="auto">
            <a:xfrm>
              <a:off x="3306" y="3145"/>
              <a:ext cx="19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3" name="Line 50"/>
            <p:cNvSpPr>
              <a:spLocks noChangeShapeType="1"/>
            </p:cNvSpPr>
            <p:nvPr/>
          </p:nvSpPr>
          <p:spPr bwMode="auto">
            <a:xfrm>
              <a:off x="3306" y="2915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4" name="Line 51"/>
            <p:cNvSpPr>
              <a:spLocks noChangeShapeType="1"/>
            </p:cNvSpPr>
            <p:nvPr/>
          </p:nvSpPr>
          <p:spPr bwMode="auto">
            <a:xfrm>
              <a:off x="3546" y="2915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5" name="Line 52"/>
            <p:cNvSpPr>
              <a:spLocks noChangeShapeType="1"/>
            </p:cNvSpPr>
            <p:nvPr/>
          </p:nvSpPr>
          <p:spPr bwMode="auto">
            <a:xfrm>
              <a:off x="3786" y="2915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6" name="Line 53"/>
            <p:cNvSpPr>
              <a:spLocks noChangeShapeType="1"/>
            </p:cNvSpPr>
            <p:nvPr/>
          </p:nvSpPr>
          <p:spPr bwMode="auto">
            <a:xfrm>
              <a:off x="4026" y="2915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7" name="Line 54"/>
            <p:cNvSpPr>
              <a:spLocks noChangeShapeType="1"/>
            </p:cNvSpPr>
            <p:nvPr/>
          </p:nvSpPr>
          <p:spPr bwMode="auto">
            <a:xfrm>
              <a:off x="4266" y="2915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8" name="Line 55"/>
            <p:cNvSpPr>
              <a:spLocks noChangeShapeType="1"/>
            </p:cNvSpPr>
            <p:nvPr/>
          </p:nvSpPr>
          <p:spPr bwMode="auto">
            <a:xfrm>
              <a:off x="4506" y="2915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9" name="Line 56"/>
            <p:cNvSpPr>
              <a:spLocks noChangeShapeType="1"/>
            </p:cNvSpPr>
            <p:nvPr/>
          </p:nvSpPr>
          <p:spPr bwMode="auto">
            <a:xfrm>
              <a:off x="4746" y="2915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0" name="Line 57"/>
            <p:cNvSpPr>
              <a:spLocks noChangeShapeType="1"/>
            </p:cNvSpPr>
            <p:nvPr/>
          </p:nvSpPr>
          <p:spPr bwMode="auto">
            <a:xfrm>
              <a:off x="4986" y="2915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1" name="Line 58"/>
            <p:cNvSpPr>
              <a:spLocks noChangeShapeType="1"/>
            </p:cNvSpPr>
            <p:nvPr/>
          </p:nvSpPr>
          <p:spPr bwMode="auto">
            <a:xfrm>
              <a:off x="5226" y="2915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2" name="Line 59"/>
            <p:cNvSpPr>
              <a:spLocks noChangeShapeType="1"/>
            </p:cNvSpPr>
            <p:nvPr/>
          </p:nvSpPr>
          <p:spPr bwMode="auto">
            <a:xfrm>
              <a:off x="3455" y="2787"/>
              <a:ext cx="7" cy="1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3" name="Text Box 60"/>
            <p:cNvSpPr txBox="1">
              <a:spLocks noChangeArrowheads="1"/>
            </p:cNvSpPr>
            <p:nvPr/>
          </p:nvSpPr>
          <p:spPr bwMode="auto">
            <a:xfrm>
              <a:off x="3376" y="2507"/>
              <a:ext cx="2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CC0000"/>
                  </a:solidFill>
                  <a:latin typeface="Comic Sans MS" pitchFamily="66" charset="0"/>
                </a:rPr>
                <a:t>p</a:t>
              </a:r>
            </a:p>
          </p:txBody>
        </p:sp>
        <p:sp>
          <p:nvSpPr>
            <p:cNvPr id="22564" name="Line 61"/>
            <p:cNvSpPr>
              <a:spLocks noChangeShapeType="1"/>
            </p:cNvSpPr>
            <p:nvPr/>
          </p:nvSpPr>
          <p:spPr bwMode="auto">
            <a:xfrm>
              <a:off x="5144" y="2784"/>
              <a:ext cx="7" cy="1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5" name="Text Box 62"/>
            <p:cNvSpPr txBox="1">
              <a:spLocks noChangeArrowheads="1"/>
            </p:cNvSpPr>
            <p:nvPr/>
          </p:nvSpPr>
          <p:spPr bwMode="auto">
            <a:xfrm>
              <a:off x="5065" y="2504"/>
              <a:ext cx="19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CC0000"/>
                  </a:solidFill>
                  <a:latin typeface="Comic Sans MS" pitchFamily="66" charset="0"/>
                </a:rPr>
                <a:t>r</a:t>
              </a:r>
            </a:p>
          </p:txBody>
        </p:sp>
        <p:sp>
          <p:nvSpPr>
            <p:cNvPr id="22566" name="Line 63"/>
            <p:cNvSpPr>
              <a:spLocks noChangeShapeType="1"/>
            </p:cNvSpPr>
            <p:nvPr/>
          </p:nvSpPr>
          <p:spPr bwMode="auto">
            <a:xfrm>
              <a:off x="4188" y="2802"/>
              <a:ext cx="7" cy="114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67" name="Text Box 64"/>
            <p:cNvSpPr txBox="1">
              <a:spLocks noChangeArrowheads="1"/>
            </p:cNvSpPr>
            <p:nvPr/>
          </p:nvSpPr>
          <p:spPr bwMode="auto">
            <a:xfrm>
              <a:off x="4109" y="2522"/>
              <a:ext cx="1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CC0000"/>
                  </a:solidFill>
                  <a:latin typeface="Comic Sans MS" pitchFamily="66" charset="0"/>
                </a:rPr>
                <a:t>q</a:t>
              </a:r>
            </a:p>
          </p:txBody>
        </p:sp>
        <p:sp>
          <p:nvSpPr>
            <p:cNvPr id="22568" name="AutoShape 65"/>
            <p:cNvSpPr>
              <a:spLocks/>
            </p:cNvSpPr>
            <p:nvPr/>
          </p:nvSpPr>
          <p:spPr bwMode="auto">
            <a:xfrm rot="-5400000">
              <a:off x="3727" y="2798"/>
              <a:ext cx="106" cy="949"/>
            </a:xfrm>
            <a:prstGeom prst="leftBrace">
              <a:avLst>
                <a:gd name="adj1" fmla="val 7460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9" name="AutoShape 66"/>
            <p:cNvSpPr>
              <a:spLocks/>
            </p:cNvSpPr>
            <p:nvPr/>
          </p:nvSpPr>
          <p:spPr bwMode="auto">
            <a:xfrm rot="-5400000">
              <a:off x="4690" y="2798"/>
              <a:ext cx="106" cy="949"/>
            </a:xfrm>
            <a:prstGeom prst="leftBrace">
              <a:avLst>
                <a:gd name="adj1" fmla="val 7460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0" name="Text Box 67"/>
            <p:cNvSpPr txBox="1">
              <a:spLocks noChangeArrowheads="1"/>
            </p:cNvSpPr>
            <p:nvPr/>
          </p:nvSpPr>
          <p:spPr bwMode="auto">
            <a:xfrm>
              <a:off x="3678" y="3349"/>
              <a:ext cx="24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CC0000"/>
                  </a:solidFill>
                  <a:latin typeface="Comic Sans MS" pitchFamily="66" charset="0"/>
                </a:rPr>
                <a:t>n</a:t>
              </a:r>
              <a:r>
                <a:rPr lang="en-US" sz="2000" baseline="-25000">
                  <a:solidFill>
                    <a:srgbClr val="CC0000"/>
                  </a:solidFill>
                  <a:latin typeface="Comic Sans MS" pitchFamily="66" charset="0"/>
                </a:rPr>
                <a:t>1</a:t>
              </a:r>
              <a:endParaRPr lang="en-US" sz="2000">
                <a:solidFill>
                  <a:srgbClr val="CC0000"/>
                </a:solidFill>
                <a:latin typeface="Comic Sans MS" pitchFamily="66" charset="0"/>
              </a:endParaRPr>
            </a:p>
          </p:txBody>
        </p:sp>
        <p:sp>
          <p:nvSpPr>
            <p:cNvPr id="22571" name="Text Box 68"/>
            <p:cNvSpPr txBox="1">
              <a:spLocks noChangeArrowheads="1"/>
            </p:cNvSpPr>
            <p:nvPr/>
          </p:nvSpPr>
          <p:spPr bwMode="auto">
            <a:xfrm>
              <a:off x="4627" y="3338"/>
              <a:ext cx="26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CC0000"/>
                  </a:solidFill>
                  <a:latin typeface="Comic Sans MS" pitchFamily="66" charset="0"/>
                </a:rPr>
                <a:t>n</a:t>
              </a:r>
              <a:r>
                <a:rPr lang="en-US" sz="2000" baseline="-25000">
                  <a:solidFill>
                    <a:srgbClr val="CC0000"/>
                  </a:solidFill>
                  <a:latin typeface="Comic Sans MS" pitchFamily="66" charset="0"/>
                </a:rPr>
                <a:t>2</a:t>
              </a:r>
              <a:endParaRPr lang="en-US" sz="2000">
                <a:solidFill>
                  <a:srgbClr val="CC0000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F70CA90-0A3A-415C-A189-C95AA5495326}" type="slidenum">
              <a:rPr lang="en-US"/>
              <a:pPr/>
              <a:t>18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Running Time of Merge</a:t>
            </a:r>
            <a:br>
              <a:rPr lang="en-US" sz="3600" smtClean="0"/>
            </a:br>
            <a:r>
              <a:rPr lang="en-US" sz="3600" smtClean="0"/>
              <a:t>(assume last </a:t>
            </a:r>
            <a:r>
              <a:rPr lang="en-US" sz="3600" b="1" smtClean="0"/>
              <a:t>for</a:t>
            </a:r>
            <a:r>
              <a:rPr lang="en-US" sz="3600" smtClean="0"/>
              <a:t> loop)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513" y="1235075"/>
            <a:ext cx="8115300" cy="4259263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mtClean="0"/>
              <a:t>Initialization (copying into temporary arrays):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>
                <a:latin typeface="Comic Sans MS" pitchFamily="66" charset="0"/>
                <a:sym typeface="Symbol" pitchFamily="18" charset="2"/>
              </a:rPr>
              <a:t>(n</a:t>
            </a:r>
            <a:r>
              <a:rPr lang="en-US" baseline="-25000" smtClean="0">
                <a:latin typeface="Comic Sans MS" pitchFamily="66" charset="0"/>
                <a:sym typeface="Symbol" pitchFamily="18" charset="2"/>
              </a:rPr>
              <a:t>1</a:t>
            </a:r>
            <a:r>
              <a:rPr lang="en-US" smtClean="0">
                <a:latin typeface="Comic Sans MS" pitchFamily="66" charset="0"/>
                <a:sym typeface="Symbol" pitchFamily="18" charset="2"/>
              </a:rPr>
              <a:t> + n</a:t>
            </a:r>
            <a:r>
              <a:rPr lang="en-US" baseline="-25000" smtClean="0">
                <a:latin typeface="Comic Sans MS" pitchFamily="66" charset="0"/>
                <a:sym typeface="Symbol" pitchFamily="18" charset="2"/>
              </a:rPr>
              <a:t>2</a:t>
            </a:r>
            <a:r>
              <a:rPr lang="en-US" smtClean="0">
                <a:latin typeface="Comic Sans MS" pitchFamily="66" charset="0"/>
                <a:sym typeface="Symbol" pitchFamily="18" charset="2"/>
              </a:rPr>
              <a:t>) = (n)</a:t>
            </a:r>
            <a:r>
              <a:rPr lang="en-US" smtClean="0">
                <a:sym typeface="Symbol" pitchFamily="18" charset="2"/>
              </a:rPr>
              <a:t> </a:t>
            </a:r>
          </a:p>
          <a:p>
            <a:pPr eaLnBrk="1" hangingPunct="1">
              <a:lnSpc>
                <a:spcPct val="120000"/>
              </a:lnSpc>
            </a:pPr>
            <a:r>
              <a:rPr lang="en-US" smtClean="0">
                <a:sym typeface="Symbol" pitchFamily="18" charset="2"/>
              </a:rPr>
              <a:t>Adding the elements to the final array:</a:t>
            </a:r>
            <a:endParaRPr lang="en-US" smtClean="0">
              <a:latin typeface="Comic Sans MS" pitchFamily="66" charset="0"/>
              <a:sym typeface="Symbol" pitchFamily="18" charset="2"/>
            </a:endParaRP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mtClean="0">
                <a:latin typeface="Comic Sans MS" pitchFamily="66" charset="0"/>
                <a:sym typeface="Symbol" pitchFamily="18" charset="2"/>
              </a:rPr>
              <a:t> - n</a:t>
            </a:r>
            <a:r>
              <a:rPr lang="en-US" smtClean="0">
                <a:sym typeface="Symbol" pitchFamily="18" charset="2"/>
              </a:rPr>
              <a:t> iterations, each taking constant time  </a:t>
            </a:r>
            <a:r>
              <a:rPr lang="en-US" smtClean="0">
                <a:latin typeface="Comic Sans MS" pitchFamily="66" charset="0"/>
                <a:sym typeface="Symbol" pitchFamily="18" charset="2"/>
              </a:rPr>
              <a:t>(n)</a:t>
            </a:r>
            <a:endParaRPr lang="en-US" smtClean="0">
              <a:sym typeface="Symbol" pitchFamily="18" charset="2"/>
            </a:endParaRPr>
          </a:p>
          <a:p>
            <a:pPr eaLnBrk="1" hangingPunct="1">
              <a:lnSpc>
                <a:spcPct val="120000"/>
              </a:lnSpc>
            </a:pPr>
            <a:r>
              <a:rPr lang="en-US" smtClean="0">
                <a:sym typeface="Symbol" pitchFamily="18" charset="2"/>
              </a:rPr>
              <a:t>Total time for Merge: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>
                <a:latin typeface="Comic Sans MS" pitchFamily="66" charset="0"/>
                <a:sym typeface="Symbol" pitchFamily="18" charset="2"/>
              </a:rPr>
              <a:t>(n)</a:t>
            </a:r>
          </a:p>
        </p:txBody>
      </p:sp>
      <p:pic>
        <p:nvPicPr>
          <p:cNvPr id="23557" name="Picture 4"/>
          <p:cNvPicPr>
            <a:picLocks noChangeAspect="1" noChangeArrowheads="1"/>
          </p:cNvPicPr>
          <p:nvPr/>
        </p:nvPicPr>
        <p:blipFill>
          <a:blip r:embed="rId3" cstate="print"/>
          <a:srcRect l="5753" t="7625" r="8281" b="5881"/>
          <a:stretch>
            <a:fillRect/>
          </a:stretch>
        </p:blipFill>
        <p:spPr bwMode="auto">
          <a:xfrm>
            <a:off x="2593975" y="4238625"/>
            <a:ext cx="5718175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565F62B-0BCD-4B9D-A505-E19081E737D8}" type="slidenum">
              <a:rPr lang="en-US"/>
              <a:pPr/>
              <a:t>19</a:t>
            </a:fld>
            <a:endParaRPr lang="en-US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3505200" y="6324600"/>
            <a:ext cx="22098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title"/>
          </p:nvPr>
        </p:nvSpPr>
        <p:spPr>
          <a:xfrm>
            <a:off x="341313" y="100013"/>
            <a:ext cx="8650287" cy="906462"/>
          </a:xfrm>
        </p:spPr>
        <p:txBody>
          <a:bodyPr/>
          <a:lstStyle/>
          <a:p>
            <a:pPr eaLnBrk="1" hangingPunct="1"/>
            <a:r>
              <a:rPr lang="en-US" sz="3600" smtClean="0"/>
              <a:t>Analyzing Divide-and Conquer Algorithms</a:t>
            </a:r>
          </a:p>
        </p:txBody>
      </p:sp>
      <p:sp>
        <p:nvSpPr>
          <p:cNvPr id="2458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50838" y="1095375"/>
            <a:ext cx="8113712" cy="5610225"/>
          </a:xfrm>
        </p:spPr>
        <p:txBody>
          <a:bodyPr/>
          <a:lstStyle/>
          <a:p>
            <a:pPr eaLnBrk="1" hangingPunct="1"/>
            <a:r>
              <a:rPr lang="en-US" smtClean="0"/>
              <a:t>The recurrence is based on the three steps of the paradigm:</a:t>
            </a:r>
          </a:p>
          <a:p>
            <a:pPr lvl="1" eaLnBrk="1" hangingPunct="1"/>
            <a:r>
              <a:rPr lang="en-US" smtClean="0">
                <a:latin typeface="Comic Sans MS" pitchFamily="66" charset="0"/>
              </a:rPr>
              <a:t>T(n)</a:t>
            </a:r>
            <a:r>
              <a:rPr lang="en-US" smtClean="0"/>
              <a:t> – running time on a problem of size </a:t>
            </a:r>
            <a:r>
              <a:rPr lang="en-US" smtClean="0">
                <a:latin typeface="Comic Sans MS" pitchFamily="66" charset="0"/>
              </a:rPr>
              <a:t>n</a:t>
            </a:r>
          </a:p>
          <a:p>
            <a:pPr lvl="1" eaLnBrk="1" hangingPunct="1"/>
            <a:r>
              <a:rPr lang="en-US" b="1" smtClean="0">
                <a:sym typeface="Symbol" pitchFamily="18" charset="2"/>
              </a:rPr>
              <a:t>Divide</a:t>
            </a:r>
            <a:r>
              <a:rPr lang="en-US" smtClean="0">
                <a:sym typeface="Symbol" pitchFamily="18" charset="2"/>
              </a:rPr>
              <a:t> the problem into </a:t>
            </a:r>
            <a:r>
              <a:rPr lang="en-US" b="1" smtClean="0">
                <a:latin typeface="Comic Sans MS" pitchFamily="66" charset="0"/>
                <a:sym typeface="Symbol" pitchFamily="18" charset="2"/>
              </a:rPr>
              <a:t>a</a:t>
            </a:r>
            <a:r>
              <a:rPr lang="en-US" smtClean="0">
                <a:sym typeface="Symbol" pitchFamily="18" charset="2"/>
              </a:rPr>
              <a:t> subproblems, each of size </a:t>
            </a:r>
            <a:r>
              <a:rPr lang="en-US" b="1" smtClean="0">
                <a:latin typeface="Comic Sans MS" pitchFamily="66" charset="0"/>
                <a:sym typeface="Symbol" pitchFamily="18" charset="2"/>
              </a:rPr>
              <a:t>n/b</a:t>
            </a:r>
            <a:r>
              <a:rPr lang="en-US" smtClean="0">
                <a:latin typeface="Comic Sans MS" pitchFamily="66" charset="0"/>
                <a:sym typeface="Symbol" pitchFamily="18" charset="2"/>
              </a:rPr>
              <a:t>: </a:t>
            </a:r>
            <a:r>
              <a:rPr lang="en-US" smtClean="0">
                <a:sym typeface="Symbol" pitchFamily="18" charset="2"/>
              </a:rPr>
              <a:t>takes </a:t>
            </a:r>
            <a:r>
              <a:rPr lang="en-US" smtClean="0">
                <a:solidFill>
                  <a:srgbClr val="990033"/>
                </a:solidFill>
                <a:latin typeface="Comic Sans MS" pitchFamily="66" charset="0"/>
                <a:sym typeface="Symbol" pitchFamily="18" charset="2"/>
              </a:rPr>
              <a:t>D(n)</a:t>
            </a:r>
            <a:endParaRPr lang="en-US" smtClean="0">
              <a:solidFill>
                <a:srgbClr val="990033"/>
              </a:solidFill>
              <a:sym typeface="Symbol" pitchFamily="18" charset="2"/>
            </a:endParaRPr>
          </a:p>
          <a:p>
            <a:pPr lvl="1" eaLnBrk="1" hangingPunct="1"/>
            <a:r>
              <a:rPr lang="en-US" b="1" smtClean="0">
                <a:sym typeface="Symbol" pitchFamily="18" charset="2"/>
              </a:rPr>
              <a:t>Conquer</a:t>
            </a:r>
            <a:r>
              <a:rPr lang="en-US" smtClean="0">
                <a:sym typeface="Symbol" pitchFamily="18" charset="2"/>
              </a:rPr>
              <a:t> (solve) the subproblems </a:t>
            </a:r>
            <a:r>
              <a:rPr lang="en-US" smtClean="0">
                <a:solidFill>
                  <a:srgbClr val="990033"/>
                </a:solidFill>
                <a:latin typeface="Comic Sans MS" pitchFamily="66" charset="0"/>
                <a:sym typeface="Symbol" pitchFamily="18" charset="2"/>
              </a:rPr>
              <a:t>aT(n/b)</a:t>
            </a:r>
            <a:r>
              <a:rPr lang="en-US" smtClean="0">
                <a:latin typeface="Comic Sans MS" pitchFamily="66" charset="0"/>
                <a:sym typeface="Symbol" pitchFamily="18" charset="2"/>
              </a:rPr>
              <a:t> </a:t>
            </a:r>
          </a:p>
          <a:p>
            <a:pPr lvl="1" eaLnBrk="1" hangingPunct="1"/>
            <a:r>
              <a:rPr lang="en-US" b="1" smtClean="0">
                <a:sym typeface="Symbol" pitchFamily="18" charset="2"/>
              </a:rPr>
              <a:t>Combine</a:t>
            </a:r>
            <a:r>
              <a:rPr lang="en-US" smtClean="0">
                <a:sym typeface="Symbol" pitchFamily="18" charset="2"/>
              </a:rPr>
              <a:t> the solutions </a:t>
            </a:r>
            <a:r>
              <a:rPr lang="en-US" smtClean="0">
                <a:solidFill>
                  <a:srgbClr val="990033"/>
                </a:solidFill>
                <a:latin typeface="Comic Sans MS" pitchFamily="66" charset="0"/>
                <a:sym typeface="Symbol" pitchFamily="18" charset="2"/>
              </a:rPr>
              <a:t>C(n)</a:t>
            </a:r>
          </a:p>
          <a:p>
            <a:pPr lvl="1" eaLnBrk="1" hangingPunct="1"/>
            <a:endParaRPr lang="en-US" smtClean="0">
              <a:solidFill>
                <a:srgbClr val="990033"/>
              </a:solidFill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			 </a:t>
            </a:r>
            <a:r>
              <a:rPr lang="en-US" smtClean="0">
                <a:latin typeface="Comic Sans MS" pitchFamily="66" charset="0"/>
                <a:sym typeface="Symbol" pitchFamily="18" charset="2"/>
              </a:rPr>
              <a:t>(1)				</a:t>
            </a:r>
            <a:r>
              <a:rPr lang="en-US" smtClean="0">
                <a:sym typeface="Symbol" pitchFamily="18" charset="2"/>
              </a:rPr>
              <a:t>if </a:t>
            </a:r>
            <a:r>
              <a:rPr lang="en-US" smtClean="0">
                <a:latin typeface="Comic Sans MS" pitchFamily="66" charset="0"/>
              </a:rPr>
              <a:t>n </a:t>
            </a:r>
            <a:r>
              <a:rPr lang="en-US" smtClean="0">
                <a:latin typeface="Comic Sans MS" pitchFamily="66" charset="0"/>
                <a:cs typeface="Arial" charset="0"/>
              </a:rPr>
              <a:t>≤ c</a:t>
            </a:r>
            <a:r>
              <a:rPr lang="en-US" smtClean="0">
                <a:sym typeface="Symbol" pitchFamily="18" charset="2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      </a:t>
            </a:r>
            <a:r>
              <a:rPr lang="en-US" smtClean="0">
                <a:latin typeface="Comic Sans MS" pitchFamily="66" charset="0"/>
                <a:sym typeface="Symbol" pitchFamily="18" charset="2"/>
              </a:rPr>
              <a:t>T(n) = 	 aT(n/b) + D(n) + C(n)</a:t>
            </a:r>
            <a:r>
              <a:rPr lang="en-US" smtClean="0">
                <a:sym typeface="Symbol" pitchFamily="18" charset="2"/>
              </a:rPr>
              <a:t>	otherwise</a:t>
            </a:r>
          </a:p>
        </p:txBody>
      </p:sp>
      <p:sp>
        <p:nvSpPr>
          <p:cNvPr id="273413" name="AutoShape 5"/>
          <p:cNvSpPr>
            <a:spLocks/>
          </p:cNvSpPr>
          <p:nvPr/>
        </p:nvSpPr>
        <p:spPr bwMode="auto">
          <a:xfrm>
            <a:off x="2100263" y="4703763"/>
            <a:ext cx="198437" cy="1011237"/>
          </a:xfrm>
          <a:prstGeom prst="leftBrace">
            <a:avLst>
              <a:gd name="adj1" fmla="val 424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94BFE12-6C53-48BB-B127-3D250B9EFE98}" type="slidenum">
              <a:rPr lang="en-US"/>
              <a:pPr/>
              <a:t>2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Sorting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489575"/>
          </a:xfrm>
        </p:spPr>
        <p:txBody>
          <a:bodyPr/>
          <a:lstStyle/>
          <a:p>
            <a:pPr eaLnBrk="1" hangingPunct="1"/>
            <a:r>
              <a:rPr lang="en-US" sz="2400" smtClean="0"/>
              <a:t>Selection sort</a:t>
            </a:r>
          </a:p>
          <a:p>
            <a:pPr lvl="1" eaLnBrk="1" hangingPunct="1"/>
            <a:r>
              <a:rPr lang="en-US" sz="2000" smtClean="0"/>
              <a:t>Design approach:</a:t>
            </a:r>
          </a:p>
          <a:p>
            <a:pPr lvl="1" eaLnBrk="1" hangingPunct="1"/>
            <a:r>
              <a:rPr lang="en-US" sz="2000" smtClean="0"/>
              <a:t>Sorts in place:</a:t>
            </a:r>
          </a:p>
          <a:p>
            <a:pPr lvl="1" eaLnBrk="1" hangingPunct="1"/>
            <a:r>
              <a:rPr lang="en-US" sz="2000" smtClean="0"/>
              <a:t>Running time: </a:t>
            </a:r>
          </a:p>
          <a:p>
            <a:pPr lvl="1" eaLnBrk="1" hangingPunct="1"/>
            <a:endParaRPr lang="en-US" sz="2000" smtClean="0"/>
          </a:p>
          <a:p>
            <a:pPr lvl="1" eaLnBrk="1" hangingPunct="1"/>
            <a:endParaRPr lang="en-US" sz="2000" smtClean="0"/>
          </a:p>
          <a:p>
            <a:pPr eaLnBrk="1" hangingPunct="1"/>
            <a:r>
              <a:rPr lang="en-US" sz="2400" smtClean="0"/>
              <a:t>Merge Sort</a:t>
            </a:r>
          </a:p>
          <a:p>
            <a:pPr lvl="1" eaLnBrk="1" hangingPunct="1"/>
            <a:r>
              <a:rPr lang="en-US" sz="2000" smtClean="0"/>
              <a:t>Design approach:</a:t>
            </a:r>
          </a:p>
          <a:p>
            <a:pPr lvl="1" eaLnBrk="1" hangingPunct="1"/>
            <a:r>
              <a:rPr lang="en-US" sz="2000" smtClean="0"/>
              <a:t>Sorts in place:</a:t>
            </a:r>
          </a:p>
          <a:p>
            <a:pPr lvl="1" eaLnBrk="1" hangingPunct="1"/>
            <a:r>
              <a:rPr lang="en-US" sz="2000" smtClean="0"/>
              <a:t>Running time: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/>
        </p:nvSpPr>
        <p:spPr bwMode="auto">
          <a:xfrm>
            <a:off x="3656013" y="2017713"/>
            <a:ext cx="622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Yes</a:t>
            </a:r>
          </a:p>
        </p:txBody>
      </p:sp>
      <p:sp>
        <p:nvSpPr>
          <p:cNvPr id="272389" name="Text Box 5"/>
          <p:cNvSpPr txBox="1">
            <a:spLocks noChangeArrowheads="1"/>
          </p:cNvSpPr>
          <p:nvPr/>
        </p:nvSpPr>
        <p:spPr bwMode="auto">
          <a:xfrm>
            <a:off x="3656013" y="2427288"/>
            <a:ext cx="793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  <a:sym typeface="Symbol" pitchFamily="18" charset="2"/>
              </a:rPr>
              <a:t></a:t>
            </a:r>
            <a:r>
              <a:rPr lang="en-US" sz="2000">
                <a:latin typeface="Comic Sans MS" pitchFamily="66" charset="0"/>
              </a:rPr>
              <a:t>(n</a:t>
            </a:r>
            <a:r>
              <a:rPr lang="en-US" sz="2000" baseline="30000">
                <a:latin typeface="Comic Sans MS" pitchFamily="66" charset="0"/>
              </a:rPr>
              <a:t>2</a:t>
            </a:r>
            <a:r>
              <a:rPr lang="en-US" sz="2000">
                <a:latin typeface="Comic Sans MS" pitchFamily="66" charset="0"/>
              </a:rPr>
              <a:t>)</a:t>
            </a:r>
          </a:p>
        </p:txBody>
      </p:sp>
      <p:sp>
        <p:nvSpPr>
          <p:cNvPr id="272390" name="Text Box 6"/>
          <p:cNvSpPr txBox="1">
            <a:spLocks noChangeArrowheads="1"/>
          </p:cNvSpPr>
          <p:nvPr/>
        </p:nvSpPr>
        <p:spPr bwMode="auto">
          <a:xfrm>
            <a:off x="3656013" y="1655763"/>
            <a:ext cx="1497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incremental</a:t>
            </a:r>
          </a:p>
        </p:txBody>
      </p:sp>
      <p:sp>
        <p:nvSpPr>
          <p:cNvPr id="272391" name="Text Box 7"/>
          <p:cNvSpPr txBox="1">
            <a:spLocks noChangeArrowheads="1"/>
          </p:cNvSpPr>
          <p:nvPr/>
        </p:nvSpPr>
        <p:spPr bwMode="auto">
          <a:xfrm>
            <a:off x="3656013" y="4300538"/>
            <a:ext cx="509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No</a:t>
            </a:r>
          </a:p>
        </p:txBody>
      </p:sp>
      <p:sp>
        <p:nvSpPr>
          <p:cNvPr id="272392" name="Text Box 8"/>
          <p:cNvSpPr txBox="1">
            <a:spLocks noChangeArrowheads="1"/>
          </p:cNvSpPr>
          <p:nvPr/>
        </p:nvSpPr>
        <p:spPr bwMode="auto">
          <a:xfrm>
            <a:off x="3656013" y="4633913"/>
            <a:ext cx="1352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omic Sans MS" pitchFamily="66" charset="0"/>
                <a:sym typeface="Symbol" pitchFamily="18" charset="2"/>
              </a:rPr>
              <a:t>Let’s see!!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72393" name="Text Box 9"/>
          <p:cNvSpPr txBox="1">
            <a:spLocks noChangeArrowheads="1"/>
          </p:cNvSpPr>
          <p:nvPr/>
        </p:nvSpPr>
        <p:spPr bwMode="auto">
          <a:xfrm>
            <a:off x="3656013" y="3919538"/>
            <a:ext cx="233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divide and conquer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8" grpId="0"/>
      <p:bldP spid="272389" grpId="0"/>
      <p:bldP spid="272390" grpId="0"/>
      <p:bldP spid="272391" grpId="0"/>
      <p:bldP spid="272392" grpId="0"/>
      <p:bldP spid="27239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15525EC-5D75-422F-A5F3-155CDB170371}" type="slidenum">
              <a:rPr lang="en-US"/>
              <a:pPr/>
              <a:t>20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MERGE-SORT Running Time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7932737" cy="5076825"/>
          </a:xfrm>
        </p:spPr>
        <p:txBody>
          <a:bodyPr/>
          <a:lstStyle/>
          <a:p>
            <a:pPr eaLnBrk="1" hangingPunct="1"/>
            <a:r>
              <a:rPr lang="en-US" b="1" smtClean="0"/>
              <a:t>Divide: </a:t>
            </a:r>
          </a:p>
          <a:p>
            <a:pPr lvl="1" eaLnBrk="1" hangingPunct="1"/>
            <a:r>
              <a:rPr lang="en-US" smtClean="0"/>
              <a:t>compute </a:t>
            </a:r>
            <a:r>
              <a:rPr lang="en-US" smtClean="0">
                <a:latin typeface="Comic Sans MS" pitchFamily="66" charset="0"/>
              </a:rPr>
              <a:t>q</a:t>
            </a:r>
            <a:r>
              <a:rPr lang="en-US" i="1" smtClean="0"/>
              <a:t> </a:t>
            </a:r>
            <a:r>
              <a:rPr lang="en-US" smtClean="0"/>
              <a:t>as the average of </a:t>
            </a:r>
            <a:r>
              <a:rPr lang="en-US" smtClean="0">
                <a:latin typeface="Comic Sans MS" pitchFamily="66" charset="0"/>
              </a:rPr>
              <a:t>p</a:t>
            </a:r>
            <a:r>
              <a:rPr lang="en-US" i="1" smtClean="0"/>
              <a:t> </a:t>
            </a:r>
            <a:r>
              <a:rPr lang="en-US" smtClean="0"/>
              <a:t>and </a:t>
            </a:r>
            <a:r>
              <a:rPr lang="en-US" smtClean="0">
                <a:latin typeface="Comic Sans MS" pitchFamily="66" charset="0"/>
              </a:rPr>
              <a:t>r:</a:t>
            </a:r>
            <a:r>
              <a:rPr lang="en-US" i="1" smtClean="0"/>
              <a:t> </a:t>
            </a:r>
            <a:r>
              <a:rPr lang="en-US" smtClean="0">
                <a:latin typeface="Comic Sans MS" pitchFamily="66" charset="0"/>
              </a:rPr>
              <a:t>D(n) = </a:t>
            </a:r>
            <a:r>
              <a:rPr lang="en-US" smtClean="0">
                <a:latin typeface="Comic Sans MS" pitchFamily="66" charset="0"/>
                <a:sym typeface="Symbol" pitchFamily="18" charset="2"/>
              </a:rPr>
              <a:t>(1)</a:t>
            </a:r>
            <a:endParaRPr lang="en-US" smtClean="0">
              <a:latin typeface="Comic Sans MS" pitchFamily="66" charset="0"/>
            </a:endParaRPr>
          </a:p>
          <a:p>
            <a:pPr eaLnBrk="1" hangingPunct="1"/>
            <a:r>
              <a:rPr lang="en-US" b="1" smtClean="0"/>
              <a:t>Conquer: </a:t>
            </a:r>
          </a:p>
          <a:p>
            <a:pPr lvl="1" eaLnBrk="1" hangingPunct="1"/>
            <a:r>
              <a:rPr lang="en-US" smtClean="0"/>
              <a:t>recursively solve 2 subproblems, each of size </a:t>
            </a:r>
            <a:r>
              <a:rPr lang="en-US" smtClean="0">
                <a:latin typeface="Comic Sans MS" pitchFamily="66" charset="0"/>
              </a:rPr>
              <a:t>n/2 </a:t>
            </a:r>
            <a:r>
              <a:rPr lang="en-US" sz="2800" smtClean="0">
                <a:sym typeface="Symbol" pitchFamily="18" charset="2"/>
              </a:rPr>
              <a:t> </a:t>
            </a:r>
            <a:r>
              <a:rPr lang="en-US" smtClean="0">
                <a:latin typeface="Comic Sans MS" pitchFamily="66" charset="0"/>
              </a:rPr>
              <a:t>2T (n/2)</a:t>
            </a:r>
          </a:p>
          <a:p>
            <a:pPr eaLnBrk="1" hangingPunct="1"/>
            <a:r>
              <a:rPr lang="en-US" b="1" smtClean="0"/>
              <a:t>Combine: </a:t>
            </a:r>
          </a:p>
          <a:p>
            <a:pPr lvl="1" eaLnBrk="1" hangingPunct="1"/>
            <a:r>
              <a:rPr lang="en-US" smtClean="0"/>
              <a:t>MERGE on an </a:t>
            </a:r>
            <a:r>
              <a:rPr lang="en-US" smtClean="0">
                <a:latin typeface="Comic Sans MS" pitchFamily="66" charset="0"/>
              </a:rPr>
              <a:t>n</a:t>
            </a:r>
            <a:r>
              <a:rPr lang="en-US" smtClean="0"/>
              <a:t>-element subarray takes </a:t>
            </a:r>
            <a:r>
              <a:rPr lang="en-US" smtClean="0">
                <a:latin typeface="Comic Sans MS" pitchFamily="66" charset="0"/>
                <a:sym typeface="Symbol" pitchFamily="18" charset="2"/>
              </a:rPr>
              <a:t></a:t>
            </a:r>
            <a:r>
              <a:rPr lang="en-US" smtClean="0">
                <a:latin typeface="Comic Sans MS" pitchFamily="66" charset="0"/>
              </a:rPr>
              <a:t>(n)</a:t>
            </a:r>
            <a:r>
              <a:rPr lang="en-US" smtClean="0"/>
              <a:t> time </a:t>
            </a:r>
            <a:r>
              <a:rPr lang="en-US" sz="2800" smtClean="0">
                <a:sym typeface="Symbol" pitchFamily="18" charset="2"/>
              </a:rPr>
              <a:t> </a:t>
            </a:r>
            <a:r>
              <a:rPr lang="en-US" smtClean="0">
                <a:latin typeface="Comic Sans MS" pitchFamily="66" charset="0"/>
              </a:rPr>
              <a:t>C(n) = </a:t>
            </a:r>
            <a:r>
              <a:rPr lang="en-US" smtClean="0">
                <a:latin typeface="Comic Sans MS" pitchFamily="66" charset="0"/>
                <a:sym typeface="Symbol" pitchFamily="18" charset="2"/>
              </a:rPr>
              <a:t></a:t>
            </a:r>
            <a:r>
              <a:rPr lang="en-US" smtClean="0">
                <a:latin typeface="Comic Sans MS" pitchFamily="66" charset="0"/>
              </a:rPr>
              <a:t>(n)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	 		 </a:t>
            </a:r>
            <a:r>
              <a:rPr lang="en-US" smtClean="0">
                <a:latin typeface="Comic Sans MS" pitchFamily="66" charset="0"/>
                <a:sym typeface="Symbol" pitchFamily="18" charset="2"/>
              </a:rPr>
              <a:t>(1)			</a:t>
            </a:r>
            <a:r>
              <a:rPr lang="en-US" smtClean="0">
                <a:sym typeface="Symbol" pitchFamily="18" charset="2"/>
              </a:rPr>
              <a:t>if </a:t>
            </a:r>
            <a:r>
              <a:rPr lang="en-US" smtClean="0">
                <a:latin typeface="Comic Sans MS" pitchFamily="66" charset="0"/>
              </a:rPr>
              <a:t>n </a:t>
            </a:r>
            <a:r>
              <a:rPr lang="en-US" smtClean="0">
                <a:latin typeface="Comic Sans MS" pitchFamily="66" charset="0"/>
                <a:cs typeface="Arial" charset="0"/>
              </a:rPr>
              <a:t>=1</a:t>
            </a:r>
            <a:r>
              <a:rPr lang="en-US" smtClean="0">
                <a:sym typeface="Symbol" pitchFamily="18" charset="2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Symbol" pitchFamily="18" charset="2"/>
              </a:rPr>
              <a:t>      </a:t>
            </a:r>
            <a:r>
              <a:rPr lang="en-US" smtClean="0">
                <a:latin typeface="Comic Sans MS" pitchFamily="66" charset="0"/>
                <a:sym typeface="Symbol" pitchFamily="18" charset="2"/>
              </a:rPr>
              <a:t>T(n) = 	 2T(n/2) + </a:t>
            </a:r>
            <a:r>
              <a:rPr lang="en-US" smtClean="0">
                <a:latin typeface="Comic Sans MS" pitchFamily="66" charset="0"/>
              </a:rPr>
              <a:t>(n)</a:t>
            </a:r>
            <a:r>
              <a:rPr lang="en-US" smtClean="0">
                <a:sym typeface="Symbol" pitchFamily="18" charset="2"/>
              </a:rPr>
              <a:t> 	if </a:t>
            </a:r>
            <a:r>
              <a:rPr lang="en-US" smtClean="0">
                <a:latin typeface="Comic Sans MS" pitchFamily="66" charset="0"/>
                <a:sym typeface="Symbol" pitchFamily="18" charset="2"/>
              </a:rPr>
              <a:t>n &gt; 1</a:t>
            </a:r>
            <a:endParaRPr lang="en-US" smtClean="0">
              <a:latin typeface="Comic Sans MS" pitchFamily="66" charset="0"/>
            </a:endParaRPr>
          </a:p>
        </p:txBody>
      </p:sp>
      <p:sp>
        <p:nvSpPr>
          <p:cNvPr id="274436" name="AutoShape 4"/>
          <p:cNvSpPr>
            <a:spLocks/>
          </p:cNvSpPr>
          <p:nvPr/>
        </p:nvSpPr>
        <p:spPr bwMode="auto">
          <a:xfrm>
            <a:off x="2176463" y="4913313"/>
            <a:ext cx="120650" cy="976312"/>
          </a:xfrm>
          <a:prstGeom prst="leftBrace">
            <a:avLst>
              <a:gd name="adj1" fmla="val 6743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8D243D3-8A0C-464C-A952-4200D27610D4}" type="slidenum">
              <a:rPr lang="en-US"/>
              <a:pPr/>
              <a:t>21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Solve the Recurrence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314450"/>
            <a:ext cx="8229600" cy="50768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	</a:t>
            </a:r>
            <a:r>
              <a:rPr lang="en-US" smtClean="0">
                <a:latin typeface="Comic Sans MS" pitchFamily="66" charset="0"/>
              </a:rPr>
              <a:t>T(n) = 	c			if n = 1</a:t>
            </a:r>
          </a:p>
          <a:p>
            <a:pPr eaLnBrk="1" hangingPunct="1">
              <a:buFontTx/>
              <a:buNone/>
            </a:pPr>
            <a:r>
              <a:rPr lang="en-US" smtClean="0">
                <a:latin typeface="Comic Sans MS" pitchFamily="66" charset="0"/>
              </a:rPr>
              <a:t>				2T(n/2) + cn	if n &gt; 1</a:t>
            </a:r>
          </a:p>
          <a:p>
            <a:pPr eaLnBrk="1" hangingPunct="1">
              <a:buFontTx/>
              <a:buNone/>
            </a:pPr>
            <a:endParaRPr lang="en-US" sz="200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		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Use Master’s Theorem: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tx1"/>
                </a:solidFill>
              </a:rPr>
              <a:t>		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tx1"/>
                </a:solidFill>
              </a:rPr>
              <a:t>			Compare </a:t>
            </a:r>
            <a:r>
              <a:rPr lang="en-US" smtClean="0">
                <a:latin typeface="Comic Sans MS" pitchFamily="66" charset="0"/>
              </a:rPr>
              <a:t>n </a:t>
            </a:r>
            <a:r>
              <a:rPr lang="en-US" smtClean="0">
                <a:solidFill>
                  <a:schemeClr val="tx1"/>
                </a:solidFill>
              </a:rPr>
              <a:t>with </a:t>
            </a:r>
            <a:r>
              <a:rPr lang="en-US" smtClean="0">
                <a:latin typeface="Comic Sans MS" pitchFamily="66" charset="0"/>
              </a:rPr>
              <a:t>f(n) = cn</a:t>
            </a:r>
          </a:p>
          <a:p>
            <a:pPr eaLnBrk="1" hangingPunct="1">
              <a:buFontTx/>
              <a:buNone/>
            </a:pPr>
            <a:r>
              <a:rPr lang="en-US" smtClean="0">
                <a:solidFill>
                  <a:schemeClr val="tx1"/>
                </a:solidFill>
              </a:rPr>
              <a:t>			Case 2: </a:t>
            </a:r>
            <a:r>
              <a:rPr lang="en-US" smtClean="0">
                <a:latin typeface="Comic Sans MS" pitchFamily="66" charset="0"/>
              </a:rPr>
              <a:t>T(n) = </a:t>
            </a:r>
            <a:r>
              <a:rPr lang="el-GR" smtClean="0">
                <a:latin typeface="Comic Sans MS" pitchFamily="66" charset="0"/>
                <a:cs typeface="Arial" charset="0"/>
              </a:rPr>
              <a:t>Θ</a:t>
            </a:r>
            <a:r>
              <a:rPr lang="en-US" smtClean="0">
                <a:latin typeface="Comic Sans MS" pitchFamily="66" charset="0"/>
                <a:cs typeface="Arial" charset="0"/>
              </a:rPr>
              <a:t>(nlgn)</a:t>
            </a:r>
            <a:endParaRPr lang="el-GR" smtClean="0">
              <a:latin typeface="Comic Sans MS" pitchFamily="66" charset="0"/>
              <a:cs typeface="Arial" charset="0"/>
            </a:endParaRPr>
          </a:p>
        </p:txBody>
      </p:sp>
      <p:sp>
        <p:nvSpPr>
          <p:cNvPr id="26629" name="AutoShape 4"/>
          <p:cNvSpPr>
            <a:spLocks/>
          </p:cNvSpPr>
          <p:nvPr/>
        </p:nvSpPr>
        <p:spPr bwMode="auto">
          <a:xfrm>
            <a:off x="2573338" y="1281113"/>
            <a:ext cx="200025" cy="941387"/>
          </a:xfrm>
          <a:prstGeom prst="leftBrace">
            <a:avLst>
              <a:gd name="adj1" fmla="val 3922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F0DBBE2-0899-49F0-8693-B1FBAE4F1A54}" type="slidenum">
              <a:rPr lang="en-US"/>
              <a:pPr/>
              <a:t>22</a:t>
            </a:fld>
            <a:endParaRPr 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Merge Sort - Discussion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Running time insensitive of the input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Advantages:</a:t>
            </a:r>
          </a:p>
          <a:p>
            <a:pPr lvl="1" eaLnBrk="1" hangingPunct="1"/>
            <a:r>
              <a:rPr lang="en-US" smtClean="0"/>
              <a:t>Guaranteed to run in </a:t>
            </a:r>
            <a:r>
              <a:rPr lang="en-US" smtClean="0">
                <a:solidFill>
                  <a:schemeClr val="accent2"/>
                </a:solidFill>
                <a:latin typeface="Comic Sans MS" pitchFamily="66" charset="0"/>
                <a:sym typeface="Symbol" pitchFamily="18" charset="2"/>
              </a:rPr>
              <a:t>(nlgn)</a:t>
            </a:r>
          </a:p>
          <a:p>
            <a:pPr lvl="1" eaLnBrk="1" hangingPunct="1"/>
            <a:endParaRPr lang="en-US" smtClean="0">
              <a:sym typeface="Symbol" pitchFamily="18" charset="2"/>
            </a:endParaRPr>
          </a:p>
          <a:p>
            <a:pPr eaLnBrk="1" hangingPunct="1"/>
            <a:r>
              <a:rPr lang="en-US" smtClean="0">
                <a:sym typeface="Symbol" pitchFamily="18" charset="2"/>
              </a:rPr>
              <a:t>Disadvantage</a:t>
            </a:r>
          </a:p>
          <a:p>
            <a:pPr lvl="1" eaLnBrk="1" hangingPunct="1"/>
            <a:r>
              <a:rPr lang="en-US" smtClean="0">
                <a:sym typeface="Symbol" pitchFamily="18" charset="2"/>
              </a:rPr>
              <a:t>Requires extra space N</a:t>
            </a:r>
          </a:p>
          <a:p>
            <a:pPr lvl="1" eaLnBrk="1" hangingPunct="1"/>
            <a:endParaRPr lang="en-US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3A68CFA-9F8F-4709-A898-E3F29296EB98}" type="slidenum">
              <a:rPr lang="en-US"/>
              <a:pPr/>
              <a:t>23</a:t>
            </a:fld>
            <a:endParaRPr 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Sorting Challenge 1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591550" cy="5076825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smtClean="0">
                <a:latin typeface="Comic Sans MS" pitchFamily="66" charset="0"/>
              </a:rPr>
              <a:t>Problem: 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Sort a file of huge records with tiny keys</a:t>
            </a:r>
          </a:p>
          <a:p>
            <a:pPr marL="533400" indent="-533400" eaLnBrk="1" hangingPunct="1">
              <a:buFontTx/>
              <a:buNone/>
            </a:pPr>
            <a:r>
              <a:rPr lang="en-US" smtClean="0">
                <a:solidFill>
                  <a:schemeClr val="tx1"/>
                </a:solidFill>
              </a:rPr>
              <a:t>Example application: Reorganize your MP-3 files</a:t>
            </a:r>
          </a:p>
          <a:p>
            <a:pPr marL="533400" indent="-533400" eaLnBrk="1" hangingPunct="1">
              <a:buFontTx/>
              <a:buNone/>
            </a:pPr>
            <a:endParaRPr lang="en-US" smtClean="0">
              <a:solidFill>
                <a:schemeClr val="tx1"/>
              </a:solidFill>
            </a:endParaRPr>
          </a:p>
          <a:p>
            <a:pPr marL="533400" indent="-533400" eaLnBrk="1" hangingPunct="1">
              <a:buFontTx/>
              <a:buNone/>
            </a:pPr>
            <a:r>
              <a:rPr lang="en-US" smtClean="0">
                <a:latin typeface="Comic Sans MS" pitchFamily="66" charset="0"/>
              </a:rPr>
              <a:t>Which method to use?</a:t>
            </a:r>
          </a:p>
          <a:p>
            <a:pPr marL="914400" lvl="1" indent="-457200" eaLnBrk="1" hangingPunct="1">
              <a:buFontTx/>
              <a:buAutoNum type="alphaUcPeriod"/>
            </a:pPr>
            <a:r>
              <a:rPr lang="en-US" smtClean="0"/>
              <a:t>merge sort, guaranteed to run in time </a:t>
            </a:r>
            <a:r>
              <a:rPr lang="en-US" smtClean="0">
                <a:sym typeface="Symbol" pitchFamily="18" charset="2"/>
              </a:rPr>
              <a:t></a:t>
            </a:r>
            <a:r>
              <a:rPr lang="en-US" smtClean="0">
                <a:latin typeface="Comic Sans MS" pitchFamily="66" charset="0"/>
                <a:sym typeface="Symbol" pitchFamily="18" charset="2"/>
              </a:rPr>
              <a:t>NlgN</a:t>
            </a:r>
          </a:p>
          <a:p>
            <a:pPr marL="914400" lvl="1" indent="-457200" eaLnBrk="1" hangingPunct="1">
              <a:buFontTx/>
              <a:buAutoNum type="alphaUcPeriod"/>
            </a:pPr>
            <a:r>
              <a:rPr lang="en-US" smtClean="0">
                <a:sym typeface="Symbol" pitchFamily="18" charset="2"/>
              </a:rPr>
              <a:t>selection sort</a:t>
            </a:r>
          </a:p>
          <a:p>
            <a:pPr marL="914400" lvl="1" indent="-457200" eaLnBrk="1" hangingPunct="1">
              <a:buFontTx/>
              <a:buAutoNum type="alphaUcPeriod"/>
            </a:pPr>
            <a:r>
              <a:rPr lang="en-US" smtClean="0">
                <a:sym typeface="Symbol" pitchFamily="18" charset="2"/>
              </a:rPr>
              <a:t>bubble sort</a:t>
            </a:r>
          </a:p>
          <a:p>
            <a:pPr marL="914400" lvl="1" indent="-457200" eaLnBrk="1" hangingPunct="1">
              <a:buFontTx/>
              <a:buAutoNum type="alphaUcPeriod"/>
            </a:pPr>
            <a:r>
              <a:rPr lang="en-US" smtClean="0">
                <a:sym typeface="Symbol" pitchFamily="18" charset="2"/>
              </a:rPr>
              <a:t>a custom algorithm for huge records/tiny keys</a:t>
            </a:r>
          </a:p>
          <a:p>
            <a:pPr marL="914400" lvl="1" indent="-457200" eaLnBrk="1" hangingPunct="1">
              <a:buFontTx/>
              <a:buAutoNum type="alphaUcPeriod"/>
            </a:pPr>
            <a:r>
              <a:rPr lang="en-US" smtClean="0">
                <a:sym typeface="Symbol" pitchFamily="18" charset="2"/>
              </a:rPr>
              <a:t>insertion sort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CEBD7B2-DDA7-4D8A-BB7E-934BF5B2DFE4}" type="slidenum">
              <a:rPr lang="en-US"/>
              <a:pPr/>
              <a:t>24</a:t>
            </a:fld>
            <a:endParaRPr 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Sorting Files with Huge Records and Small Keys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80000"/>
              </a:lnSpc>
            </a:pPr>
            <a:r>
              <a:rPr lang="en-US" smtClean="0"/>
              <a:t>Insertion sort or bubble sort?</a:t>
            </a:r>
          </a:p>
          <a:p>
            <a:pPr lvl="1" eaLnBrk="1" hangingPunct="1">
              <a:lnSpc>
                <a:spcPct val="180000"/>
              </a:lnSpc>
            </a:pPr>
            <a:r>
              <a:rPr lang="en-US" smtClean="0"/>
              <a:t>NO, too many exchanges</a:t>
            </a:r>
          </a:p>
          <a:p>
            <a:pPr eaLnBrk="1" hangingPunct="1">
              <a:lnSpc>
                <a:spcPct val="180000"/>
              </a:lnSpc>
            </a:pPr>
            <a:r>
              <a:rPr lang="en-US" smtClean="0"/>
              <a:t>Selection sort?</a:t>
            </a:r>
          </a:p>
          <a:p>
            <a:pPr lvl="1" eaLnBrk="1" hangingPunct="1">
              <a:lnSpc>
                <a:spcPct val="180000"/>
              </a:lnSpc>
            </a:pPr>
            <a:r>
              <a:rPr lang="en-US" smtClean="0"/>
              <a:t>YES, it takes </a:t>
            </a:r>
            <a:r>
              <a:rPr lang="en-US" smtClean="0">
                <a:solidFill>
                  <a:srgbClr val="CC0000"/>
                </a:solidFill>
              </a:rPr>
              <a:t>linear</a:t>
            </a:r>
            <a:r>
              <a:rPr lang="en-US" smtClean="0"/>
              <a:t> time for exchanges </a:t>
            </a:r>
          </a:p>
          <a:p>
            <a:pPr eaLnBrk="1" hangingPunct="1">
              <a:lnSpc>
                <a:spcPct val="180000"/>
              </a:lnSpc>
            </a:pPr>
            <a:r>
              <a:rPr lang="en-US" smtClean="0"/>
              <a:t>Merge sort or custom method?</a:t>
            </a:r>
          </a:p>
          <a:p>
            <a:pPr lvl="1" eaLnBrk="1" hangingPunct="1">
              <a:lnSpc>
                <a:spcPct val="180000"/>
              </a:lnSpc>
            </a:pPr>
            <a:r>
              <a:rPr lang="en-US" smtClean="0"/>
              <a:t>Probably not: selection sort simpler, does less swaps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679F325-B3C4-4F73-AEB0-098FA4282723}" type="slidenum">
              <a:rPr lang="en-US"/>
              <a:pPr/>
              <a:t>25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Sorting Challenge 2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smtClean="0">
                <a:latin typeface="Comic Sans MS" pitchFamily="66" charset="0"/>
              </a:rPr>
              <a:t>Problem: 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Sort a huge randomly-ordered file of small records</a:t>
            </a:r>
          </a:p>
          <a:p>
            <a:pPr marL="533400" indent="-533400" eaLnBrk="1" hangingPunct="1">
              <a:buFontTx/>
              <a:buNone/>
            </a:pPr>
            <a:r>
              <a:rPr lang="en-US" smtClean="0">
                <a:solidFill>
                  <a:schemeClr val="tx1"/>
                </a:solidFill>
              </a:rPr>
              <a:t>Application: Process transaction record for a phone company</a:t>
            </a:r>
          </a:p>
          <a:p>
            <a:pPr marL="533400" indent="-533400" eaLnBrk="1" hangingPunct="1">
              <a:buFontTx/>
              <a:buNone/>
            </a:pPr>
            <a:endParaRPr lang="en-US" smtClean="0">
              <a:solidFill>
                <a:schemeClr val="tx1"/>
              </a:solidFill>
            </a:endParaRPr>
          </a:p>
          <a:p>
            <a:pPr marL="533400" indent="-533400" eaLnBrk="1" hangingPunct="1">
              <a:buFontTx/>
              <a:buNone/>
            </a:pPr>
            <a:r>
              <a:rPr lang="en-US" smtClean="0">
                <a:latin typeface="Comic Sans MS" pitchFamily="66" charset="0"/>
              </a:rPr>
              <a:t>Which sorting method to use?</a:t>
            </a:r>
          </a:p>
          <a:p>
            <a:pPr marL="914400" lvl="1" indent="-457200" eaLnBrk="1" hangingPunct="1">
              <a:buFontTx/>
              <a:buAutoNum type="alphaUcPeriod"/>
            </a:pPr>
            <a:r>
              <a:rPr lang="en-US" smtClean="0"/>
              <a:t>Bubble sort</a:t>
            </a:r>
          </a:p>
          <a:p>
            <a:pPr marL="914400" lvl="1" indent="-457200" eaLnBrk="1" hangingPunct="1">
              <a:buFontTx/>
              <a:buAutoNum type="alphaUcPeriod"/>
            </a:pPr>
            <a:r>
              <a:rPr lang="en-US" smtClean="0"/>
              <a:t>Selection sort</a:t>
            </a:r>
          </a:p>
          <a:p>
            <a:pPr marL="914400" lvl="1" indent="-457200" eaLnBrk="1" hangingPunct="1">
              <a:buFontTx/>
              <a:buAutoNum type="alphaUcPeriod"/>
            </a:pPr>
            <a:r>
              <a:rPr lang="en-US" smtClean="0"/>
              <a:t>Mergesort guaranteed to run in time </a:t>
            </a:r>
            <a:r>
              <a:rPr lang="en-US" smtClean="0">
                <a:sym typeface="Symbol" pitchFamily="18" charset="2"/>
              </a:rPr>
              <a:t></a:t>
            </a:r>
            <a:r>
              <a:rPr lang="en-US" smtClean="0">
                <a:latin typeface="Comic Sans MS" pitchFamily="66" charset="0"/>
                <a:sym typeface="Symbol" pitchFamily="18" charset="2"/>
              </a:rPr>
              <a:t>NlgN</a:t>
            </a:r>
          </a:p>
          <a:p>
            <a:pPr marL="914400" lvl="1" indent="-457200" eaLnBrk="1" hangingPunct="1">
              <a:buFontTx/>
              <a:buAutoNum type="alphaUcPeriod"/>
            </a:pPr>
            <a:r>
              <a:rPr lang="en-US" smtClean="0"/>
              <a:t>Insertion sort</a:t>
            </a:r>
          </a:p>
          <a:p>
            <a:pPr marL="914400" lvl="1" indent="-457200" eaLnBrk="1" hangingPunct="1">
              <a:buFontTx/>
              <a:buAutoNum type="alphaUcPeriod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0DDD4B4-7C49-4D3E-952E-E1B0CF97156F}" type="slidenum">
              <a:rPr lang="en-US"/>
              <a:pPr/>
              <a:t>26</a:t>
            </a:fld>
            <a:endParaRPr 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13" y="100013"/>
            <a:ext cx="8515350" cy="906462"/>
          </a:xfrm>
        </p:spPr>
        <p:txBody>
          <a:bodyPr/>
          <a:lstStyle/>
          <a:p>
            <a:pPr eaLnBrk="1" hangingPunct="1"/>
            <a:r>
              <a:rPr lang="en-US" sz="3600" smtClean="0"/>
              <a:t>Sorting Huge, Randomly - Ordered Files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mtClean="0"/>
              <a:t>Selection sort?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mtClean="0"/>
              <a:t>NO, always takes quadratic time</a:t>
            </a:r>
          </a:p>
          <a:p>
            <a:pPr eaLnBrk="1" hangingPunct="1">
              <a:lnSpc>
                <a:spcPct val="130000"/>
              </a:lnSpc>
            </a:pPr>
            <a:r>
              <a:rPr lang="en-US" smtClean="0"/>
              <a:t>Bubble sort?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mtClean="0"/>
              <a:t>NO, quadratic time for randomly-ordered keys</a:t>
            </a:r>
          </a:p>
          <a:p>
            <a:pPr eaLnBrk="1" hangingPunct="1">
              <a:lnSpc>
                <a:spcPct val="130000"/>
              </a:lnSpc>
            </a:pPr>
            <a:r>
              <a:rPr lang="en-US" smtClean="0"/>
              <a:t>Insertion sort?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mtClean="0"/>
              <a:t>NO, quadratic time for randomly-ordered keys</a:t>
            </a:r>
          </a:p>
          <a:p>
            <a:pPr eaLnBrk="1" hangingPunct="1">
              <a:lnSpc>
                <a:spcPct val="130000"/>
              </a:lnSpc>
            </a:pPr>
            <a:r>
              <a:rPr lang="en-US" smtClean="0"/>
              <a:t>Mergesort?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mtClean="0"/>
              <a:t>YES, it is designed for this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049C76B-211F-425B-A17B-DE65D14D6193}" type="slidenum">
              <a:rPr lang="en-US"/>
              <a:pPr/>
              <a:t>27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Sorting Challenge 3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smtClean="0">
                <a:latin typeface="Comic Sans MS" pitchFamily="66" charset="0"/>
              </a:rPr>
              <a:t>Problem: </a:t>
            </a:r>
            <a:r>
              <a:rPr lang="en-US" smtClean="0">
                <a:solidFill>
                  <a:schemeClr val="tx1"/>
                </a:solidFill>
                <a:latin typeface="Comic Sans MS" pitchFamily="66" charset="0"/>
              </a:rPr>
              <a:t>sort a file that is already almost in order</a:t>
            </a:r>
          </a:p>
          <a:p>
            <a:pPr marL="533400" indent="-533400" eaLnBrk="1" hangingPunct="1">
              <a:buFontTx/>
              <a:buNone/>
            </a:pPr>
            <a:r>
              <a:rPr lang="en-US" smtClean="0">
                <a:solidFill>
                  <a:schemeClr val="tx1"/>
                </a:solidFill>
              </a:rPr>
              <a:t>Applications:</a:t>
            </a:r>
          </a:p>
          <a:p>
            <a:pPr marL="914400" lvl="1" indent="-457200" eaLnBrk="1" hangingPunct="1"/>
            <a:r>
              <a:rPr lang="en-US" smtClean="0"/>
              <a:t>Re-sort a huge database after a few changes</a:t>
            </a:r>
          </a:p>
          <a:p>
            <a:pPr marL="914400" lvl="1" indent="-457200" eaLnBrk="1" hangingPunct="1"/>
            <a:r>
              <a:rPr lang="en-US" smtClean="0"/>
              <a:t>Doublecheck that someone else sorted a file</a:t>
            </a:r>
          </a:p>
          <a:p>
            <a:pPr marL="533400" indent="-533400" eaLnBrk="1" hangingPunct="1">
              <a:buFontTx/>
              <a:buNone/>
            </a:pPr>
            <a:r>
              <a:rPr lang="en-US" smtClean="0">
                <a:latin typeface="Comic Sans MS" pitchFamily="66" charset="0"/>
              </a:rPr>
              <a:t>Which sorting method to use?</a:t>
            </a:r>
          </a:p>
          <a:p>
            <a:pPr marL="914400" lvl="1" indent="-457200" eaLnBrk="1" hangingPunct="1">
              <a:buFontTx/>
              <a:buAutoNum type="alphaUcPeriod"/>
            </a:pPr>
            <a:r>
              <a:rPr lang="en-US" smtClean="0"/>
              <a:t>Mergesort, guaranteed to run in time </a:t>
            </a:r>
            <a:r>
              <a:rPr lang="en-US" smtClean="0">
                <a:sym typeface="Symbol" pitchFamily="18" charset="2"/>
              </a:rPr>
              <a:t></a:t>
            </a:r>
            <a:r>
              <a:rPr lang="en-US" smtClean="0">
                <a:latin typeface="Comic Sans MS" pitchFamily="66" charset="0"/>
                <a:sym typeface="Symbol" pitchFamily="18" charset="2"/>
              </a:rPr>
              <a:t>NlgN</a:t>
            </a:r>
          </a:p>
          <a:p>
            <a:pPr marL="914400" lvl="1" indent="-457200" eaLnBrk="1" hangingPunct="1">
              <a:buFontTx/>
              <a:buAutoNum type="alphaUcPeriod"/>
            </a:pPr>
            <a:r>
              <a:rPr lang="en-US" smtClean="0"/>
              <a:t>Selection sort</a:t>
            </a:r>
          </a:p>
          <a:p>
            <a:pPr marL="914400" lvl="1" indent="-457200" eaLnBrk="1" hangingPunct="1">
              <a:buFontTx/>
              <a:buAutoNum type="alphaUcPeriod"/>
            </a:pPr>
            <a:r>
              <a:rPr lang="en-US" smtClean="0"/>
              <a:t>Bubble sort</a:t>
            </a:r>
          </a:p>
          <a:p>
            <a:pPr marL="914400" lvl="1" indent="-457200" eaLnBrk="1" hangingPunct="1">
              <a:buFontTx/>
              <a:buAutoNum type="alphaUcPeriod"/>
            </a:pPr>
            <a:r>
              <a:rPr lang="en-US" smtClean="0"/>
              <a:t>A custom algorithm for almost in-order files</a:t>
            </a:r>
          </a:p>
          <a:p>
            <a:pPr marL="914400" lvl="1" indent="-457200" eaLnBrk="1" hangingPunct="1">
              <a:buFontTx/>
              <a:buAutoNum type="alphaUcPeriod"/>
            </a:pPr>
            <a:r>
              <a:rPr lang="en-US" smtClean="0"/>
              <a:t>Insertion sort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504E6FD-99A7-48AB-95DB-8D3935D79CFC}" type="slidenum">
              <a:rPr lang="en-US"/>
              <a:pPr/>
              <a:t>28</a:t>
            </a:fld>
            <a:endParaRPr 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Sorting Files That are Almost in Order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Selection sort?</a:t>
            </a:r>
          </a:p>
          <a:p>
            <a:pPr lvl="1" eaLnBrk="1" hangingPunct="1"/>
            <a:r>
              <a:rPr lang="en-US" smtClean="0"/>
              <a:t>NO, always takes quadratic time</a:t>
            </a:r>
          </a:p>
          <a:p>
            <a:pPr eaLnBrk="1" hangingPunct="1"/>
            <a:r>
              <a:rPr lang="en-US" smtClean="0"/>
              <a:t>Bubble sort?</a:t>
            </a:r>
          </a:p>
          <a:p>
            <a:pPr lvl="1" eaLnBrk="1" hangingPunct="1"/>
            <a:r>
              <a:rPr lang="en-US" smtClean="0"/>
              <a:t>NO, bad for some definitions of “almost in order”</a:t>
            </a:r>
          </a:p>
          <a:p>
            <a:pPr lvl="1" eaLnBrk="1" hangingPunct="1"/>
            <a:r>
              <a:rPr lang="pt-BR" smtClean="0">
                <a:latin typeface="Comic Sans MS" pitchFamily="66" charset="0"/>
              </a:rPr>
              <a:t>Ex:</a:t>
            </a:r>
            <a:r>
              <a:rPr lang="pt-BR" smtClean="0"/>
              <a:t> </a:t>
            </a:r>
            <a:r>
              <a:rPr lang="pt-BR" sz="2000" smtClean="0"/>
              <a:t>B C D E F G H I J K L M N O P Q R S T U V W X Y Z A</a:t>
            </a:r>
          </a:p>
          <a:p>
            <a:pPr eaLnBrk="1" hangingPunct="1"/>
            <a:r>
              <a:rPr lang="en-US" smtClean="0"/>
              <a:t>Insertion sort?</a:t>
            </a:r>
          </a:p>
          <a:p>
            <a:pPr lvl="1" eaLnBrk="1" hangingPunct="1"/>
            <a:r>
              <a:rPr lang="en-US" smtClean="0"/>
              <a:t>YES, takes linear time for most definitions of “almost in order”</a:t>
            </a:r>
          </a:p>
          <a:p>
            <a:pPr eaLnBrk="1" hangingPunct="1"/>
            <a:r>
              <a:rPr lang="en-US" smtClean="0"/>
              <a:t>Mergesort or custom method?</a:t>
            </a:r>
          </a:p>
          <a:p>
            <a:pPr lvl="1" eaLnBrk="1" hangingPunct="1"/>
            <a:r>
              <a:rPr lang="en-US" smtClean="0"/>
              <a:t>Probably not: insertion sort simpler and faster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38D03B4-1103-4AC0-8E7B-A8B6288CD5FD}" type="slidenum">
              <a:rPr lang="en-US"/>
              <a:pPr/>
              <a:t>29</a:t>
            </a:fld>
            <a:endParaRPr 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Quicksort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mtClean="0"/>
              <a:t>Sort an array </a:t>
            </a:r>
            <a:r>
              <a:rPr lang="en-US" smtClean="0">
                <a:latin typeface="Comic Sans MS" pitchFamily="66" charset="0"/>
              </a:rPr>
              <a:t>A[p…r]</a:t>
            </a:r>
          </a:p>
          <a:p>
            <a:pPr eaLnBrk="1" hangingPunct="1">
              <a:lnSpc>
                <a:spcPct val="120000"/>
              </a:lnSpc>
            </a:pPr>
            <a:r>
              <a:rPr lang="en-US" b="1" smtClean="0"/>
              <a:t>Divide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Partition the array </a:t>
            </a:r>
            <a:r>
              <a:rPr lang="en-US" sz="2000" smtClean="0">
                <a:latin typeface="Comic Sans MS" pitchFamily="66" charset="0"/>
              </a:rPr>
              <a:t>A</a:t>
            </a:r>
            <a:r>
              <a:rPr lang="en-US" sz="2000" smtClean="0"/>
              <a:t> into 2 subarrays </a:t>
            </a:r>
            <a:r>
              <a:rPr lang="en-US" sz="2000" smtClean="0">
                <a:latin typeface="Comic Sans MS" pitchFamily="66" charset="0"/>
              </a:rPr>
              <a:t>A[p..q]</a:t>
            </a:r>
            <a:r>
              <a:rPr lang="en-US" sz="2000" smtClean="0"/>
              <a:t> and </a:t>
            </a:r>
            <a:r>
              <a:rPr lang="en-US" sz="2000" smtClean="0">
                <a:latin typeface="Comic Sans MS" pitchFamily="66" charset="0"/>
              </a:rPr>
              <a:t>A[q+1..r]</a:t>
            </a:r>
            <a:r>
              <a:rPr lang="en-US" sz="2000" smtClean="0"/>
              <a:t>, such that each element of </a:t>
            </a:r>
            <a:r>
              <a:rPr lang="en-US" sz="2000" smtClean="0">
                <a:latin typeface="Comic Sans MS" pitchFamily="66" charset="0"/>
              </a:rPr>
              <a:t>A[p..q]</a:t>
            </a:r>
            <a:r>
              <a:rPr lang="en-US" sz="2000" smtClean="0"/>
              <a:t> is smaller than or equal to each element in </a:t>
            </a:r>
            <a:r>
              <a:rPr lang="en-US" sz="2000" smtClean="0">
                <a:latin typeface="Comic Sans MS" pitchFamily="66" charset="0"/>
              </a:rPr>
              <a:t>A[q+1..r]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Need to find index </a:t>
            </a:r>
            <a:r>
              <a:rPr lang="en-US" sz="2000" smtClean="0">
                <a:latin typeface="Comic Sans MS" pitchFamily="66" charset="0"/>
              </a:rPr>
              <a:t>q</a:t>
            </a:r>
            <a:r>
              <a:rPr lang="en-US" sz="2000" smtClean="0"/>
              <a:t> to partition the array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en-US" smtClean="0"/>
          </a:p>
        </p:txBody>
      </p:sp>
      <p:pic>
        <p:nvPicPr>
          <p:cNvPr id="34821" name="Picture 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4135438"/>
            <a:ext cx="4837113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4822" name="Group 30"/>
          <p:cNvGrpSpPr>
            <a:grpSpLocks/>
          </p:cNvGrpSpPr>
          <p:nvPr/>
        </p:nvGrpSpPr>
        <p:grpSpPr bwMode="auto">
          <a:xfrm>
            <a:off x="5105400" y="1157288"/>
            <a:ext cx="3352800" cy="1019175"/>
            <a:chOff x="3216" y="729"/>
            <a:chExt cx="2112" cy="642"/>
          </a:xfrm>
        </p:grpSpPr>
        <p:grpSp>
          <p:nvGrpSpPr>
            <p:cNvPr id="34825" name="Group 31"/>
            <p:cNvGrpSpPr>
              <a:grpSpLocks/>
            </p:cNvGrpSpPr>
            <p:nvPr/>
          </p:nvGrpSpPr>
          <p:grpSpPr bwMode="auto">
            <a:xfrm>
              <a:off x="3245" y="1104"/>
              <a:ext cx="2083" cy="267"/>
              <a:chOff x="480" y="1152"/>
              <a:chExt cx="2083" cy="267"/>
            </a:xfrm>
          </p:grpSpPr>
          <p:sp>
            <p:nvSpPr>
              <p:cNvPr id="34829" name="Rectangle 32"/>
              <p:cNvSpPr>
                <a:spLocks noChangeArrowheads="1"/>
              </p:cNvSpPr>
              <p:nvPr/>
            </p:nvSpPr>
            <p:spPr bwMode="auto">
              <a:xfrm>
                <a:off x="2303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4830" name="Rectangle 33"/>
              <p:cNvSpPr>
                <a:spLocks noChangeArrowheads="1"/>
              </p:cNvSpPr>
              <p:nvPr/>
            </p:nvSpPr>
            <p:spPr bwMode="auto">
              <a:xfrm>
                <a:off x="2042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4831" name="Rectangle 34"/>
              <p:cNvSpPr>
                <a:spLocks noChangeArrowheads="1"/>
              </p:cNvSpPr>
              <p:nvPr/>
            </p:nvSpPr>
            <p:spPr bwMode="auto">
              <a:xfrm>
                <a:off x="1782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4832" name="Rectangle 35"/>
              <p:cNvSpPr>
                <a:spLocks noChangeArrowheads="1"/>
              </p:cNvSpPr>
              <p:nvPr/>
            </p:nvSpPr>
            <p:spPr bwMode="auto">
              <a:xfrm>
                <a:off x="1522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4833" name="Rectangle 36"/>
              <p:cNvSpPr>
                <a:spLocks noChangeArrowheads="1"/>
              </p:cNvSpPr>
              <p:nvPr/>
            </p:nvSpPr>
            <p:spPr bwMode="auto">
              <a:xfrm>
                <a:off x="1261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4834" name="Rectangle 37"/>
              <p:cNvSpPr>
                <a:spLocks noChangeArrowheads="1"/>
              </p:cNvSpPr>
              <p:nvPr/>
            </p:nvSpPr>
            <p:spPr bwMode="auto">
              <a:xfrm>
                <a:off x="1001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4835" name="Rectangle 38"/>
              <p:cNvSpPr>
                <a:spLocks noChangeArrowheads="1"/>
              </p:cNvSpPr>
              <p:nvPr/>
            </p:nvSpPr>
            <p:spPr bwMode="auto">
              <a:xfrm>
                <a:off x="740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4836" name="Rectangle 39"/>
              <p:cNvSpPr>
                <a:spLocks noChangeArrowheads="1"/>
              </p:cNvSpPr>
              <p:nvPr/>
            </p:nvSpPr>
            <p:spPr bwMode="auto">
              <a:xfrm>
                <a:off x="480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4837" name="Line 40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8" name="Line 41"/>
              <p:cNvSpPr>
                <a:spLocks noChangeShapeType="1"/>
              </p:cNvSpPr>
              <p:nvPr/>
            </p:nvSpPr>
            <p:spPr bwMode="auto">
              <a:xfrm>
                <a:off x="480" y="1419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9" name="Line 42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0" name="Line 43"/>
              <p:cNvSpPr>
                <a:spLocks noChangeShapeType="1"/>
              </p:cNvSpPr>
              <p:nvPr/>
            </p:nvSpPr>
            <p:spPr bwMode="auto">
              <a:xfrm>
                <a:off x="740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1" name="Line 44"/>
              <p:cNvSpPr>
                <a:spLocks noChangeShapeType="1"/>
              </p:cNvSpPr>
              <p:nvPr/>
            </p:nvSpPr>
            <p:spPr bwMode="auto">
              <a:xfrm>
                <a:off x="100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2" name="Line 45"/>
              <p:cNvSpPr>
                <a:spLocks noChangeShapeType="1"/>
              </p:cNvSpPr>
              <p:nvPr/>
            </p:nvSpPr>
            <p:spPr bwMode="auto">
              <a:xfrm>
                <a:off x="126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3" name="Line 46"/>
              <p:cNvSpPr>
                <a:spLocks noChangeShapeType="1"/>
              </p:cNvSpPr>
              <p:nvPr/>
            </p:nvSpPr>
            <p:spPr bwMode="auto">
              <a:xfrm>
                <a:off x="152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4" name="Line 47"/>
              <p:cNvSpPr>
                <a:spLocks noChangeShapeType="1"/>
              </p:cNvSpPr>
              <p:nvPr/>
            </p:nvSpPr>
            <p:spPr bwMode="auto">
              <a:xfrm>
                <a:off x="178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5" name="Line 48"/>
              <p:cNvSpPr>
                <a:spLocks noChangeShapeType="1"/>
              </p:cNvSpPr>
              <p:nvPr/>
            </p:nvSpPr>
            <p:spPr bwMode="auto">
              <a:xfrm>
                <a:off x="204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6" name="Line 49"/>
              <p:cNvSpPr>
                <a:spLocks noChangeShapeType="1"/>
              </p:cNvSpPr>
              <p:nvPr/>
            </p:nvSpPr>
            <p:spPr bwMode="auto">
              <a:xfrm>
                <a:off x="2303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7" name="Line 50"/>
              <p:cNvSpPr>
                <a:spLocks noChangeShapeType="1"/>
              </p:cNvSpPr>
              <p:nvPr/>
            </p:nvSpPr>
            <p:spPr bwMode="auto">
              <a:xfrm>
                <a:off x="2563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26" name="AutoShape 51"/>
            <p:cNvSpPr>
              <a:spLocks/>
            </p:cNvSpPr>
            <p:nvPr/>
          </p:nvSpPr>
          <p:spPr bwMode="auto">
            <a:xfrm rot="5400000">
              <a:off x="3816" y="312"/>
              <a:ext cx="96" cy="1296"/>
            </a:xfrm>
            <a:prstGeom prst="leftBrace">
              <a:avLst>
                <a:gd name="adj1" fmla="val 112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7" name="AutoShape 52"/>
            <p:cNvSpPr>
              <a:spLocks/>
            </p:cNvSpPr>
            <p:nvPr/>
          </p:nvSpPr>
          <p:spPr bwMode="auto">
            <a:xfrm rot="5400000">
              <a:off x="4896" y="576"/>
              <a:ext cx="96" cy="768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8" name="Text Box 53"/>
            <p:cNvSpPr txBox="1">
              <a:spLocks noChangeArrowheads="1"/>
            </p:cNvSpPr>
            <p:nvPr/>
          </p:nvSpPr>
          <p:spPr bwMode="auto">
            <a:xfrm>
              <a:off x="4416" y="729"/>
              <a:ext cx="1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cs typeface="Arial" charset="0"/>
                </a:rPr>
                <a:t>≤</a:t>
              </a:r>
            </a:p>
          </p:txBody>
        </p:sp>
      </p:grpSp>
      <p:sp>
        <p:nvSpPr>
          <p:cNvPr id="34823" name="Text Box 54"/>
          <p:cNvSpPr txBox="1">
            <a:spLocks noChangeArrowheads="1"/>
          </p:cNvSpPr>
          <p:nvPr/>
        </p:nvSpPr>
        <p:spPr bwMode="auto">
          <a:xfrm>
            <a:off x="5638800" y="1066800"/>
            <a:ext cx="917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A[p…q]</a:t>
            </a:r>
          </a:p>
        </p:txBody>
      </p:sp>
      <p:sp>
        <p:nvSpPr>
          <p:cNvPr id="34824" name="Text Box 55"/>
          <p:cNvSpPr txBox="1">
            <a:spLocks noChangeArrowheads="1"/>
          </p:cNvSpPr>
          <p:nvPr/>
        </p:nvSpPr>
        <p:spPr bwMode="auto">
          <a:xfrm>
            <a:off x="7315200" y="1066800"/>
            <a:ext cx="111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A[q+1…r]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C639E8B-AA25-45F6-B5A3-E47C0F1649FB}" type="slidenum">
              <a:rPr lang="en-US"/>
              <a:pPr/>
              <a:t>3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Divide-and-Conquer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400" b="1" smtClean="0"/>
              <a:t>Divide</a:t>
            </a:r>
            <a:r>
              <a:rPr lang="en-US" sz="2400" smtClean="0"/>
              <a:t> the problem into a number of sub-problems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000" smtClean="0"/>
              <a:t>Similar sub-problems of smaller size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b="1" smtClean="0"/>
              <a:t>Conquer</a:t>
            </a:r>
            <a:r>
              <a:rPr lang="en-US" sz="2400" smtClean="0"/>
              <a:t> the sub-problems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000" smtClean="0"/>
              <a:t>Solve the sub-problems </a:t>
            </a:r>
            <a:r>
              <a:rPr lang="en-US" sz="2000" u="sng" smtClean="0"/>
              <a:t>recursively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000" smtClean="0"/>
              <a:t>Sub-problem size small enough </a:t>
            </a:r>
            <a:r>
              <a:rPr lang="en-US" sz="2000" smtClean="0">
                <a:sym typeface="Symbol" pitchFamily="18" charset="2"/>
              </a:rPr>
              <a:t> solve the problems in straightforward manner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b="1" smtClean="0"/>
              <a:t>Combine</a:t>
            </a:r>
            <a:r>
              <a:rPr lang="en-US" sz="2400" smtClean="0"/>
              <a:t> the solutions of the sub-problems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000" smtClean="0"/>
              <a:t>Obtain the solution for the original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3929C8D-E104-4152-AA34-50EC70968B78}" type="slidenum">
              <a:rPr lang="en-US"/>
              <a:pPr/>
              <a:t>30</a:t>
            </a:fld>
            <a:endParaRPr 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Quicksort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endParaRPr lang="en-US" smtClean="0">
              <a:latin typeface="Comic Sans MS" pitchFamily="66" charset="0"/>
            </a:endParaRPr>
          </a:p>
          <a:p>
            <a:pPr eaLnBrk="1" hangingPunct="1">
              <a:lnSpc>
                <a:spcPct val="120000"/>
              </a:lnSpc>
            </a:pPr>
            <a:endParaRPr lang="en-US" b="1" smtClean="0"/>
          </a:p>
          <a:p>
            <a:pPr eaLnBrk="1" hangingPunct="1">
              <a:lnSpc>
                <a:spcPct val="120000"/>
              </a:lnSpc>
            </a:pPr>
            <a:r>
              <a:rPr lang="en-US" b="1" smtClean="0"/>
              <a:t>Conquer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/>
              <a:t>Recursively sort </a:t>
            </a:r>
            <a:r>
              <a:rPr lang="en-US" smtClean="0">
                <a:latin typeface="Comic Sans MS" pitchFamily="66" charset="0"/>
              </a:rPr>
              <a:t>A[p..q]</a:t>
            </a:r>
            <a:r>
              <a:rPr lang="en-US" smtClean="0"/>
              <a:t> and </a:t>
            </a:r>
            <a:r>
              <a:rPr lang="en-US" smtClean="0">
                <a:latin typeface="Comic Sans MS" pitchFamily="66" charset="0"/>
              </a:rPr>
              <a:t>A[q+1..r]</a:t>
            </a:r>
            <a:r>
              <a:rPr lang="en-US" smtClean="0"/>
              <a:t> using Quicksort</a:t>
            </a:r>
          </a:p>
          <a:p>
            <a:pPr eaLnBrk="1" hangingPunct="1">
              <a:lnSpc>
                <a:spcPct val="120000"/>
              </a:lnSpc>
            </a:pPr>
            <a:r>
              <a:rPr lang="en-US" b="1" smtClean="0"/>
              <a:t>Combine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/>
              <a:t>Trivial: the arrays are sorted in place </a:t>
            </a:r>
            <a:endParaRPr lang="en-US" smtClean="0">
              <a:sym typeface="Symbol" pitchFamily="18" charset="2"/>
            </a:endParaRPr>
          </a:p>
          <a:p>
            <a:pPr lvl="1" eaLnBrk="1" hangingPunct="1">
              <a:lnSpc>
                <a:spcPct val="120000"/>
              </a:lnSpc>
            </a:pPr>
            <a:r>
              <a:rPr lang="en-US" smtClean="0">
                <a:sym typeface="Symbol" pitchFamily="18" charset="2"/>
              </a:rPr>
              <a:t>No additional work is required to combine them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>
                <a:sym typeface="Symbol" pitchFamily="18" charset="2"/>
              </a:rPr>
              <a:t>The entire array is now sorted</a:t>
            </a:r>
          </a:p>
        </p:txBody>
      </p:sp>
      <p:sp>
        <p:nvSpPr>
          <p:cNvPr id="35845" name="Text Box 26"/>
          <p:cNvSpPr txBox="1">
            <a:spLocks noChangeArrowheads="1"/>
          </p:cNvSpPr>
          <p:nvPr/>
        </p:nvSpPr>
        <p:spPr bwMode="auto">
          <a:xfrm>
            <a:off x="5638800" y="1066800"/>
            <a:ext cx="917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A[p…q]</a:t>
            </a:r>
          </a:p>
        </p:txBody>
      </p:sp>
      <p:sp>
        <p:nvSpPr>
          <p:cNvPr id="35846" name="Text Box 27"/>
          <p:cNvSpPr txBox="1">
            <a:spLocks noChangeArrowheads="1"/>
          </p:cNvSpPr>
          <p:nvPr/>
        </p:nvSpPr>
        <p:spPr bwMode="auto">
          <a:xfrm>
            <a:off x="7315200" y="1066800"/>
            <a:ext cx="111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A[q+1…r]</a:t>
            </a:r>
          </a:p>
        </p:txBody>
      </p:sp>
      <p:grpSp>
        <p:nvGrpSpPr>
          <p:cNvPr id="35847" name="Group 29"/>
          <p:cNvGrpSpPr>
            <a:grpSpLocks/>
          </p:cNvGrpSpPr>
          <p:nvPr/>
        </p:nvGrpSpPr>
        <p:grpSpPr bwMode="auto">
          <a:xfrm>
            <a:off x="5105400" y="1157288"/>
            <a:ext cx="3352800" cy="1019175"/>
            <a:chOff x="3216" y="729"/>
            <a:chExt cx="2112" cy="642"/>
          </a:xfrm>
        </p:grpSpPr>
        <p:grpSp>
          <p:nvGrpSpPr>
            <p:cNvPr id="35848" name="Group 4"/>
            <p:cNvGrpSpPr>
              <a:grpSpLocks/>
            </p:cNvGrpSpPr>
            <p:nvPr/>
          </p:nvGrpSpPr>
          <p:grpSpPr bwMode="auto">
            <a:xfrm>
              <a:off x="3245" y="1104"/>
              <a:ext cx="2083" cy="267"/>
              <a:chOff x="480" y="1152"/>
              <a:chExt cx="2083" cy="267"/>
            </a:xfrm>
          </p:grpSpPr>
          <p:sp>
            <p:nvSpPr>
              <p:cNvPr id="35852" name="Rectangle 5"/>
              <p:cNvSpPr>
                <a:spLocks noChangeArrowheads="1"/>
              </p:cNvSpPr>
              <p:nvPr/>
            </p:nvSpPr>
            <p:spPr bwMode="auto">
              <a:xfrm>
                <a:off x="2303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853" name="Rectangle 6"/>
              <p:cNvSpPr>
                <a:spLocks noChangeArrowheads="1"/>
              </p:cNvSpPr>
              <p:nvPr/>
            </p:nvSpPr>
            <p:spPr bwMode="auto">
              <a:xfrm>
                <a:off x="2042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854" name="Rectangle 7"/>
              <p:cNvSpPr>
                <a:spLocks noChangeArrowheads="1"/>
              </p:cNvSpPr>
              <p:nvPr/>
            </p:nvSpPr>
            <p:spPr bwMode="auto">
              <a:xfrm>
                <a:off x="1782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855" name="Rectangle 8"/>
              <p:cNvSpPr>
                <a:spLocks noChangeArrowheads="1"/>
              </p:cNvSpPr>
              <p:nvPr/>
            </p:nvSpPr>
            <p:spPr bwMode="auto">
              <a:xfrm>
                <a:off x="1522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856" name="Rectangle 9"/>
              <p:cNvSpPr>
                <a:spLocks noChangeArrowheads="1"/>
              </p:cNvSpPr>
              <p:nvPr/>
            </p:nvSpPr>
            <p:spPr bwMode="auto">
              <a:xfrm>
                <a:off x="1261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857" name="Rectangle 10"/>
              <p:cNvSpPr>
                <a:spLocks noChangeArrowheads="1"/>
              </p:cNvSpPr>
              <p:nvPr/>
            </p:nvSpPr>
            <p:spPr bwMode="auto">
              <a:xfrm>
                <a:off x="1001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858" name="Rectangle 11"/>
              <p:cNvSpPr>
                <a:spLocks noChangeArrowheads="1"/>
              </p:cNvSpPr>
              <p:nvPr/>
            </p:nvSpPr>
            <p:spPr bwMode="auto">
              <a:xfrm>
                <a:off x="740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859" name="Rectangle 12"/>
              <p:cNvSpPr>
                <a:spLocks noChangeArrowheads="1"/>
              </p:cNvSpPr>
              <p:nvPr/>
            </p:nvSpPr>
            <p:spPr bwMode="auto">
              <a:xfrm>
                <a:off x="480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860" name="Line 13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1" name="Line 14"/>
              <p:cNvSpPr>
                <a:spLocks noChangeShapeType="1"/>
              </p:cNvSpPr>
              <p:nvPr/>
            </p:nvSpPr>
            <p:spPr bwMode="auto">
              <a:xfrm>
                <a:off x="480" y="1419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2" name="Line 15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3" name="Line 16"/>
              <p:cNvSpPr>
                <a:spLocks noChangeShapeType="1"/>
              </p:cNvSpPr>
              <p:nvPr/>
            </p:nvSpPr>
            <p:spPr bwMode="auto">
              <a:xfrm>
                <a:off x="740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4" name="Line 17"/>
              <p:cNvSpPr>
                <a:spLocks noChangeShapeType="1"/>
              </p:cNvSpPr>
              <p:nvPr/>
            </p:nvSpPr>
            <p:spPr bwMode="auto">
              <a:xfrm>
                <a:off x="100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5" name="Line 18"/>
              <p:cNvSpPr>
                <a:spLocks noChangeShapeType="1"/>
              </p:cNvSpPr>
              <p:nvPr/>
            </p:nvSpPr>
            <p:spPr bwMode="auto">
              <a:xfrm>
                <a:off x="126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6" name="Line 19"/>
              <p:cNvSpPr>
                <a:spLocks noChangeShapeType="1"/>
              </p:cNvSpPr>
              <p:nvPr/>
            </p:nvSpPr>
            <p:spPr bwMode="auto">
              <a:xfrm>
                <a:off x="152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7" name="Line 20"/>
              <p:cNvSpPr>
                <a:spLocks noChangeShapeType="1"/>
              </p:cNvSpPr>
              <p:nvPr/>
            </p:nvSpPr>
            <p:spPr bwMode="auto">
              <a:xfrm>
                <a:off x="178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8" name="Line 21"/>
              <p:cNvSpPr>
                <a:spLocks noChangeShapeType="1"/>
              </p:cNvSpPr>
              <p:nvPr/>
            </p:nvSpPr>
            <p:spPr bwMode="auto">
              <a:xfrm>
                <a:off x="204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9" name="Line 22"/>
              <p:cNvSpPr>
                <a:spLocks noChangeShapeType="1"/>
              </p:cNvSpPr>
              <p:nvPr/>
            </p:nvSpPr>
            <p:spPr bwMode="auto">
              <a:xfrm>
                <a:off x="2303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70" name="Line 23"/>
              <p:cNvSpPr>
                <a:spLocks noChangeShapeType="1"/>
              </p:cNvSpPr>
              <p:nvPr/>
            </p:nvSpPr>
            <p:spPr bwMode="auto">
              <a:xfrm>
                <a:off x="2563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5849" name="AutoShape 24"/>
            <p:cNvSpPr>
              <a:spLocks/>
            </p:cNvSpPr>
            <p:nvPr/>
          </p:nvSpPr>
          <p:spPr bwMode="auto">
            <a:xfrm rot="5400000">
              <a:off x="3816" y="312"/>
              <a:ext cx="96" cy="1296"/>
            </a:xfrm>
            <a:prstGeom prst="leftBrace">
              <a:avLst>
                <a:gd name="adj1" fmla="val 112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AutoShape 25"/>
            <p:cNvSpPr>
              <a:spLocks/>
            </p:cNvSpPr>
            <p:nvPr/>
          </p:nvSpPr>
          <p:spPr bwMode="auto">
            <a:xfrm rot="5400000">
              <a:off x="4896" y="576"/>
              <a:ext cx="96" cy="768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Text Box 28"/>
            <p:cNvSpPr txBox="1">
              <a:spLocks noChangeArrowheads="1"/>
            </p:cNvSpPr>
            <p:nvPr/>
          </p:nvSpPr>
          <p:spPr bwMode="auto">
            <a:xfrm>
              <a:off x="4416" y="729"/>
              <a:ext cx="1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cs typeface="Arial" charset="0"/>
                </a:rPr>
                <a:t>≤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D48DE24-B9B1-4190-AB7D-035AB5FE7691}" type="slidenum">
              <a:rPr lang="en-US"/>
              <a:pPr/>
              <a:t>31</a:t>
            </a:fld>
            <a:endParaRPr 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QUICKSORT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sz="2400" smtClean="0">
                <a:latin typeface="Monotype Corsiva" pitchFamily="66" charset="0"/>
              </a:rPr>
              <a:t>Alg.:</a:t>
            </a:r>
            <a:r>
              <a:rPr lang="en-US" sz="2400" smtClean="0"/>
              <a:t> QUICKSORT</a:t>
            </a:r>
            <a:r>
              <a:rPr lang="en-US" sz="2400" smtClean="0">
                <a:latin typeface="Comic Sans MS" pitchFamily="66" charset="0"/>
              </a:rPr>
              <a:t>(A, p, r)</a:t>
            </a:r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sz="2400" smtClean="0"/>
              <a:t>	</a:t>
            </a:r>
            <a:r>
              <a:rPr lang="en-US" sz="2400" b="1" smtClean="0"/>
              <a:t>if</a:t>
            </a:r>
            <a:r>
              <a:rPr lang="en-US" sz="2400" smtClean="0"/>
              <a:t> </a:t>
            </a:r>
            <a:r>
              <a:rPr lang="en-US" sz="2400" smtClean="0">
                <a:latin typeface="Comic Sans MS" pitchFamily="66" charset="0"/>
              </a:rPr>
              <a:t>p &lt; r</a:t>
            </a:r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sz="2400" smtClean="0"/>
              <a:t>	   </a:t>
            </a:r>
            <a:r>
              <a:rPr lang="en-US" sz="2400" b="1" smtClean="0"/>
              <a:t>then</a:t>
            </a:r>
            <a:r>
              <a:rPr lang="en-US" sz="2400" smtClean="0"/>
              <a:t> </a:t>
            </a:r>
            <a:r>
              <a:rPr lang="en-US" sz="2400" smtClean="0">
                <a:latin typeface="Comic Sans MS" pitchFamily="66" charset="0"/>
              </a:rPr>
              <a:t>q</a:t>
            </a:r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 PARTITION</a:t>
            </a:r>
            <a:r>
              <a:rPr lang="en-US" sz="2400" smtClean="0">
                <a:latin typeface="Comic Sans MS" pitchFamily="66" charset="0"/>
                <a:sym typeface="Symbol" pitchFamily="18" charset="2"/>
              </a:rPr>
              <a:t>(A, p, r)</a:t>
            </a:r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sz="2400" smtClean="0">
                <a:sym typeface="Symbol" pitchFamily="18" charset="2"/>
              </a:rPr>
              <a:t>		     QUICKSORT </a:t>
            </a:r>
            <a:r>
              <a:rPr lang="en-US" sz="2400" smtClean="0">
                <a:latin typeface="Comic Sans MS" pitchFamily="66" charset="0"/>
                <a:sym typeface="Symbol" pitchFamily="18" charset="2"/>
              </a:rPr>
              <a:t>(A, p, q)</a:t>
            </a:r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sz="2400" smtClean="0">
                <a:sym typeface="Symbol" pitchFamily="18" charset="2"/>
              </a:rPr>
              <a:t>		     QUICKSORT </a:t>
            </a:r>
            <a:r>
              <a:rPr lang="en-US" sz="2400" smtClean="0">
                <a:latin typeface="Comic Sans MS" pitchFamily="66" charset="0"/>
                <a:sym typeface="Symbol" pitchFamily="18" charset="2"/>
              </a:rPr>
              <a:t>(A, q+1, r)</a:t>
            </a:r>
          </a:p>
        </p:txBody>
      </p:sp>
      <p:pic>
        <p:nvPicPr>
          <p:cNvPr id="3686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0813" y="5754688"/>
            <a:ext cx="650081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0" name="Text Box 5"/>
          <p:cNvSpPr txBox="1">
            <a:spLocks noChangeArrowheads="1"/>
          </p:cNvSpPr>
          <p:nvPr/>
        </p:nvSpPr>
        <p:spPr bwMode="auto">
          <a:xfrm>
            <a:off x="812800" y="5362575"/>
            <a:ext cx="184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Recurrence:</a:t>
            </a:r>
          </a:p>
        </p:txBody>
      </p:sp>
      <p:sp>
        <p:nvSpPr>
          <p:cNvPr id="36871" name="Text Box 6"/>
          <p:cNvSpPr txBox="1">
            <a:spLocks noChangeArrowheads="1"/>
          </p:cNvSpPr>
          <p:nvPr/>
        </p:nvSpPr>
        <p:spPr bwMode="auto">
          <a:xfrm>
            <a:off x="4887913" y="1447800"/>
            <a:ext cx="2420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Initially: p=1, r=n</a:t>
            </a:r>
          </a:p>
        </p:txBody>
      </p:sp>
      <p:sp>
        <p:nvSpPr>
          <p:cNvPr id="36872" name="Text Box 7"/>
          <p:cNvSpPr txBox="1">
            <a:spLocks noChangeArrowheads="1"/>
          </p:cNvSpPr>
          <p:nvPr/>
        </p:nvSpPr>
        <p:spPr bwMode="auto">
          <a:xfrm>
            <a:off x="6824663" y="5761038"/>
            <a:ext cx="1631950" cy="366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PARTITION())</a:t>
            </a:r>
          </a:p>
        </p:txBody>
      </p:sp>
      <p:sp>
        <p:nvSpPr>
          <p:cNvPr id="36873" name="Rectangle 10"/>
          <p:cNvSpPr>
            <a:spLocks noChangeArrowheads="1"/>
          </p:cNvSpPr>
          <p:nvPr/>
        </p:nvSpPr>
        <p:spPr bwMode="auto">
          <a:xfrm>
            <a:off x="949325" y="5784850"/>
            <a:ext cx="39719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T(n) = T(q) + T(n – q) + f(</a:t>
            </a: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301D3E9-6233-4078-8EB4-6BF8542A56AA}" type="slidenum">
              <a:rPr lang="en-US"/>
              <a:pPr/>
              <a:t>32</a:t>
            </a:fld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Partitioning the Array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en-US" smtClean="0"/>
              <a:t>Choosing PARTITION()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mtClean="0"/>
              <a:t>There are different ways to do this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mtClean="0"/>
              <a:t>Each has its own advantages/disadvantages</a:t>
            </a:r>
          </a:p>
          <a:p>
            <a:pPr eaLnBrk="1" hangingPunct="1">
              <a:lnSpc>
                <a:spcPct val="140000"/>
              </a:lnSpc>
            </a:pPr>
            <a:r>
              <a:rPr lang="en-US" smtClean="0"/>
              <a:t>Hoare partition (see prob. 7-1, page 159)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mtClean="0"/>
              <a:t>Select a pivot element </a:t>
            </a:r>
            <a:r>
              <a:rPr lang="en-US" b="1" smtClean="0">
                <a:latin typeface="Comic Sans MS" pitchFamily="66" charset="0"/>
              </a:rPr>
              <a:t>x</a:t>
            </a:r>
            <a:r>
              <a:rPr lang="en-US" smtClean="0"/>
              <a:t> around which to partition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mtClean="0"/>
              <a:t>Grows two regions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sz="1800" smtClean="0">
                <a:solidFill>
                  <a:schemeClr val="tx1"/>
                </a:solidFill>
                <a:latin typeface="Comic Sans MS" pitchFamily="66" charset="0"/>
              </a:rPr>
              <a:t>		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A[p…i]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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2400" b="1" smtClean="0">
                <a:solidFill>
                  <a:schemeClr val="tx1"/>
                </a:solidFill>
                <a:latin typeface="Comic Sans MS" pitchFamily="66" charset="0"/>
              </a:rPr>
              <a:t>x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sz="2400" smtClean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		</a:t>
            </a:r>
            <a:r>
              <a:rPr lang="en-US" sz="2400" b="1" smtClean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x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 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A[j…r]</a:t>
            </a:r>
            <a:endParaRPr lang="en-US" sz="2400" smtClean="0"/>
          </a:p>
        </p:txBody>
      </p:sp>
      <p:grpSp>
        <p:nvGrpSpPr>
          <p:cNvPr id="37893" name="Group 35"/>
          <p:cNvGrpSpPr>
            <a:grpSpLocks/>
          </p:cNvGrpSpPr>
          <p:nvPr/>
        </p:nvGrpSpPr>
        <p:grpSpPr bwMode="auto">
          <a:xfrm>
            <a:off x="4968875" y="4699000"/>
            <a:ext cx="3317875" cy="1735138"/>
            <a:chOff x="3266" y="1648"/>
            <a:chExt cx="2090" cy="1093"/>
          </a:xfrm>
        </p:grpSpPr>
        <p:grpSp>
          <p:nvGrpSpPr>
            <p:cNvPr id="37894" name="Group 34"/>
            <p:cNvGrpSpPr>
              <a:grpSpLocks/>
            </p:cNvGrpSpPr>
            <p:nvPr/>
          </p:nvGrpSpPr>
          <p:grpSpPr bwMode="auto">
            <a:xfrm>
              <a:off x="3266" y="1648"/>
              <a:ext cx="2090" cy="676"/>
              <a:chOff x="3266" y="1648"/>
              <a:chExt cx="2090" cy="676"/>
            </a:xfrm>
          </p:grpSpPr>
          <p:grpSp>
            <p:nvGrpSpPr>
              <p:cNvPr id="37901" name="Group 4"/>
              <p:cNvGrpSpPr>
                <a:grpSpLocks/>
              </p:cNvGrpSpPr>
              <p:nvPr/>
            </p:nvGrpSpPr>
            <p:grpSpPr bwMode="auto">
              <a:xfrm>
                <a:off x="3266" y="2057"/>
                <a:ext cx="2083" cy="267"/>
                <a:chOff x="480" y="1152"/>
                <a:chExt cx="2083" cy="267"/>
              </a:xfrm>
            </p:grpSpPr>
            <p:sp>
              <p:nvSpPr>
                <p:cNvPr id="37906" name="Rectangle 5"/>
                <p:cNvSpPr>
                  <a:spLocks noChangeArrowheads="1"/>
                </p:cNvSpPr>
                <p:nvPr/>
              </p:nvSpPr>
              <p:spPr bwMode="auto">
                <a:xfrm>
                  <a:off x="2303" y="1152"/>
                  <a:ext cx="260" cy="267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</a:pPr>
                  <a:endParaRPr lang="en-US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37907" name="Rectangle 6"/>
                <p:cNvSpPr>
                  <a:spLocks noChangeArrowheads="1"/>
                </p:cNvSpPr>
                <p:nvPr/>
              </p:nvSpPr>
              <p:spPr bwMode="auto">
                <a:xfrm>
                  <a:off x="2042" y="1152"/>
                  <a:ext cx="261" cy="267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</a:pPr>
                  <a:endParaRPr lang="en-US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37908" name="Rectangle 7"/>
                <p:cNvSpPr>
                  <a:spLocks noChangeArrowheads="1"/>
                </p:cNvSpPr>
                <p:nvPr/>
              </p:nvSpPr>
              <p:spPr bwMode="auto">
                <a:xfrm>
                  <a:off x="1782" y="1152"/>
                  <a:ext cx="260" cy="267"/>
                </a:xfrm>
                <a:prstGeom prst="rect">
                  <a:avLst/>
                </a:prstGeom>
                <a:solidFill>
                  <a:srgbClr val="80808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</a:pPr>
                  <a:endParaRPr lang="en-US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37909" name="Rectangle 8"/>
                <p:cNvSpPr>
                  <a:spLocks noChangeArrowheads="1"/>
                </p:cNvSpPr>
                <p:nvPr/>
              </p:nvSpPr>
              <p:spPr bwMode="auto">
                <a:xfrm>
                  <a:off x="1522" y="1152"/>
                  <a:ext cx="260" cy="2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</a:pPr>
                  <a:endParaRPr lang="en-US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37910" name="Rectangle 9"/>
                <p:cNvSpPr>
                  <a:spLocks noChangeArrowheads="1"/>
                </p:cNvSpPr>
                <p:nvPr/>
              </p:nvSpPr>
              <p:spPr bwMode="auto">
                <a:xfrm>
                  <a:off x="1261" y="1152"/>
                  <a:ext cx="261" cy="2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</a:pPr>
                  <a:endParaRPr lang="en-US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37911" name="Rectangle 10"/>
                <p:cNvSpPr>
                  <a:spLocks noChangeArrowheads="1"/>
                </p:cNvSpPr>
                <p:nvPr/>
              </p:nvSpPr>
              <p:spPr bwMode="auto">
                <a:xfrm>
                  <a:off x="1001" y="1152"/>
                  <a:ext cx="260" cy="267"/>
                </a:xfrm>
                <a:prstGeom prst="rect">
                  <a:avLst/>
                </a:prstGeom>
                <a:solidFill>
                  <a:srgbClr val="EAEAE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</a:pPr>
                  <a:endParaRPr lang="en-US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37912" name="Rectangle 11"/>
                <p:cNvSpPr>
                  <a:spLocks noChangeArrowheads="1"/>
                </p:cNvSpPr>
                <p:nvPr/>
              </p:nvSpPr>
              <p:spPr bwMode="auto">
                <a:xfrm>
                  <a:off x="740" y="1152"/>
                  <a:ext cx="261" cy="267"/>
                </a:xfrm>
                <a:prstGeom prst="rect">
                  <a:avLst/>
                </a:prstGeom>
                <a:solidFill>
                  <a:srgbClr val="EAEAE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</a:pPr>
                  <a:endParaRPr lang="en-US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37913" name="Rectangle 12"/>
                <p:cNvSpPr>
                  <a:spLocks noChangeArrowheads="1"/>
                </p:cNvSpPr>
                <p:nvPr/>
              </p:nvSpPr>
              <p:spPr bwMode="auto">
                <a:xfrm>
                  <a:off x="480" y="1152"/>
                  <a:ext cx="260" cy="267"/>
                </a:xfrm>
                <a:prstGeom prst="rect">
                  <a:avLst/>
                </a:prstGeom>
                <a:solidFill>
                  <a:srgbClr val="EAEAEA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spcBef>
                      <a:spcPct val="20000"/>
                    </a:spcBef>
                  </a:pPr>
                  <a:endParaRPr lang="en-US">
                    <a:solidFill>
                      <a:schemeClr val="accent2"/>
                    </a:solidFill>
                  </a:endParaRPr>
                </a:p>
              </p:txBody>
            </p:sp>
            <p:sp>
              <p:nvSpPr>
                <p:cNvPr id="37914" name="Line 13"/>
                <p:cNvSpPr>
                  <a:spLocks noChangeShapeType="1"/>
                </p:cNvSpPr>
                <p:nvPr/>
              </p:nvSpPr>
              <p:spPr bwMode="auto">
                <a:xfrm>
                  <a:off x="480" y="1152"/>
                  <a:ext cx="2083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5" name="Line 14"/>
                <p:cNvSpPr>
                  <a:spLocks noChangeShapeType="1"/>
                </p:cNvSpPr>
                <p:nvPr/>
              </p:nvSpPr>
              <p:spPr bwMode="auto">
                <a:xfrm>
                  <a:off x="480" y="1419"/>
                  <a:ext cx="2083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6" name="Line 15"/>
                <p:cNvSpPr>
                  <a:spLocks noChangeShapeType="1"/>
                </p:cNvSpPr>
                <p:nvPr/>
              </p:nvSpPr>
              <p:spPr bwMode="auto">
                <a:xfrm>
                  <a:off x="480" y="1152"/>
                  <a:ext cx="0" cy="267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7" name="Line 16"/>
                <p:cNvSpPr>
                  <a:spLocks noChangeShapeType="1"/>
                </p:cNvSpPr>
                <p:nvPr/>
              </p:nvSpPr>
              <p:spPr bwMode="auto">
                <a:xfrm>
                  <a:off x="740" y="1152"/>
                  <a:ext cx="0" cy="26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8" name="Line 17"/>
                <p:cNvSpPr>
                  <a:spLocks noChangeShapeType="1"/>
                </p:cNvSpPr>
                <p:nvPr/>
              </p:nvSpPr>
              <p:spPr bwMode="auto">
                <a:xfrm>
                  <a:off x="1001" y="1152"/>
                  <a:ext cx="0" cy="26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19" name="Line 18"/>
                <p:cNvSpPr>
                  <a:spLocks noChangeShapeType="1"/>
                </p:cNvSpPr>
                <p:nvPr/>
              </p:nvSpPr>
              <p:spPr bwMode="auto">
                <a:xfrm>
                  <a:off x="1261" y="1152"/>
                  <a:ext cx="0" cy="26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20" name="Line 19"/>
                <p:cNvSpPr>
                  <a:spLocks noChangeShapeType="1"/>
                </p:cNvSpPr>
                <p:nvPr/>
              </p:nvSpPr>
              <p:spPr bwMode="auto">
                <a:xfrm>
                  <a:off x="1522" y="1152"/>
                  <a:ext cx="0" cy="26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21" name="Line 20"/>
                <p:cNvSpPr>
                  <a:spLocks noChangeShapeType="1"/>
                </p:cNvSpPr>
                <p:nvPr/>
              </p:nvSpPr>
              <p:spPr bwMode="auto">
                <a:xfrm>
                  <a:off x="1782" y="1152"/>
                  <a:ext cx="0" cy="26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22" name="Line 21"/>
                <p:cNvSpPr>
                  <a:spLocks noChangeShapeType="1"/>
                </p:cNvSpPr>
                <p:nvPr/>
              </p:nvSpPr>
              <p:spPr bwMode="auto">
                <a:xfrm>
                  <a:off x="2042" y="1152"/>
                  <a:ext cx="0" cy="26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23" name="Line 22"/>
                <p:cNvSpPr>
                  <a:spLocks noChangeShapeType="1"/>
                </p:cNvSpPr>
                <p:nvPr/>
              </p:nvSpPr>
              <p:spPr bwMode="auto">
                <a:xfrm>
                  <a:off x="2303" y="1152"/>
                  <a:ext cx="0" cy="267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924" name="Line 23"/>
                <p:cNvSpPr>
                  <a:spLocks noChangeShapeType="1"/>
                </p:cNvSpPr>
                <p:nvPr/>
              </p:nvSpPr>
              <p:spPr bwMode="auto">
                <a:xfrm>
                  <a:off x="2563" y="1152"/>
                  <a:ext cx="0" cy="267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7902" name="AutoShape 24"/>
              <p:cNvSpPr>
                <a:spLocks/>
              </p:cNvSpPr>
              <p:nvPr/>
            </p:nvSpPr>
            <p:spPr bwMode="auto">
              <a:xfrm rot="5400000">
                <a:off x="3609" y="1589"/>
                <a:ext cx="110" cy="784"/>
              </a:xfrm>
              <a:prstGeom prst="leftBrace">
                <a:avLst>
                  <a:gd name="adj1" fmla="val 59394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3" name="AutoShape 25"/>
              <p:cNvSpPr>
                <a:spLocks/>
              </p:cNvSpPr>
              <p:nvPr/>
            </p:nvSpPr>
            <p:spPr bwMode="auto">
              <a:xfrm rot="5400000">
                <a:off x="4917" y="1604"/>
                <a:ext cx="96" cy="768"/>
              </a:xfrm>
              <a:prstGeom prst="leftBrace">
                <a:avLst>
                  <a:gd name="adj1" fmla="val 66667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904" name="Text Box 26"/>
              <p:cNvSpPr txBox="1">
                <a:spLocks noChangeArrowheads="1"/>
              </p:cNvSpPr>
              <p:nvPr/>
            </p:nvSpPr>
            <p:spPr bwMode="auto">
              <a:xfrm>
                <a:off x="3413" y="1648"/>
                <a:ext cx="8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omic Sans MS" pitchFamily="66" charset="0"/>
                  </a:rPr>
                  <a:t>A[p…i] </a:t>
                </a:r>
                <a:r>
                  <a:rPr lang="en-US">
                    <a:latin typeface="Comic Sans MS" pitchFamily="66" charset="0"/>
                    <a:sym typeface="Symbol" pitchFamily="18" charset="2"/>
                  </a:rPr>
                  <a:t></a:t>
                </a:r>
                <a:r>
                  <a:rPr lang="en-US">
                    <a:latin typeface="Comic Sans MS" pitchFamily="66" charset="0"/>
                  </a:rPr>
                  <a:t> x </a:t>
                </a:r>
              </a:p>
            </p:txBody>
          </p:sp>
          <p:sp>
            <p:nvSpPr>
              <p:cNvPr id="37905" name="Text Box 27"/>
              <p:cNvSpPr txBox="1">
                <a:spLocks noChangeArrowheads="1"/>
              </p:cNvSpPr>
              <p:nvPr/>
            </p:nvSpPr>
            <p:spPr bwMode="auto">
              <a:xfrm>
                <a:off x="4553" y="1648"/>
                <a:ext cx="80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latin typeface="Comic Sans MS" pitchFamily="66" charset="0"/>
                    <a:sym typeface="Symbol" pitchFamily="18" charset="2"/>
                  </a:rPr>
                  <a:t>x  </a:t>
                </a:r>
                <a:r>
                  <a:rPr lang="en-US">
                    <a:latin typeface="Comic Sans MS" pitchFamily="66" charset="0"/>
                  </a:rPr>
                  <a:t>A[j…r]</a:t>
                </a:r>
              </a:p>
            </p:txBody>
          </p:sp>
        </p:grpSp>
        <p:grpSp>
          <p:nvGrpSpPr>
            <p:cNvPr id="37895" name="Group 28"/>
            <p:cNvGrpSpPr>
              <a:grpSpLocks/>
            </p:cNvGrpSpPr>
            <p:nvPr/>
          </p:nvGrpSpPr>
          <p:grpSpPr bwMode="auto">
            <a:xfrm>
              <a:off x="3844" y="2357"/>
              <a:ext cx="148" cy="375"/>
              <a:chOff x="3308" y="2215"/>
              <a:chExt cx="148" cy="375"/>
            </a:xfrm>
          </p:grpSpPr>
          <p:sp>
            <p:nvSpPr>
              <p:cNvPr id="37899" name="Text Box 29"/>
              <p:cNvSpPr txBox="1">
                <a:spLocks noChangeArrowheads="1"/>
              </p:cNvSpPr>
              <p:nvPr/>
            </p:nvSpPr>
            <p:spPr bwMode="auto">
              <a:xfrm>
                <a:off x="3308" y="2359"/>
                <a:ext cx="14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i</a:t>
                </a:r>
              </a:p>
            </p:txBody>
          </p:sp>
          <p:sp>
            <p:nvSpPr>
              <p:cNvPr id="37900" name="Line 30"/>
              <p:cNvSpPr>
                <a:spLocks noChangeShapeType="1"/>
              </p:cNvSpPr>
              <p:nvPr/>
            </p:nvSpPr>
            <p:spPr bwMode="auto">
              <a:xfrm flipV="1">
                <a:off x="3382" y="2215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896" name="Group 31"/>
            <p:cNvGrpSpPr>
              <a:grpSpLocks/>
            </p:cNvGrpSpPr>
            <p:nvPr/>
          </p:nvGrpSpPr>
          <p:grpSpPr bwMode="auto">
            <a:xfrm>
              <a:off x="4647" y="2366"/>
              <a:ext cx="148" cy="375"/>
              <a:chOff x="5560" y="2224"/>
              <a:chExt cx="148" cy="375"/>
            </a:xfrm>
          </p:grpSpPr>
          <p:sp>
            <p:nvSpPr>
              <p:cNvPr id="37897" name="Text Box 32"/>
              <p:cNvSpPr txBox="1">
                <a:spLocks noChangeArrowheads="1"/>
              </p:cNvSpPr>
              <p:nvPr/>
            </p:nvSpPr>
            <p:spPr bwMode="auto">
              <a:xfrm>
                <a:off x="5560" y="2368"/>
                <a:ext cx="14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j</a:t>
                </a:r>
              </a:p>
            </p:txBody>
          </p:sp>
          <p:sp>
            <p:nvSpPr>
              <p:cNvPr id="37898" name="Line 33"/>
              <p:cNvSpPr>
                <a:spLocks noChangeShapeType="1"/>
              </p:cNvSpPr>
              <p:nvPr/>
            </p:nvSpPr>
            <p:spPr bwMode="auto">
              <a:xfrm flipV="1">
                <a:off x="5634" y="222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8D5374D-916B-4480-A294-CD3D45ADBE1D}" type="slidenum">
              <a:rPr lang="en-US"/>
              <a:pPr/>
              <a:t>33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876800" y="1828800"/>
            <a:ext cx="3306763" cy="1066800"/>
            <a:chOff x="3072" y="1152"/>
            <a:chExt cx="2083" cy="672"/>
          </a:xfrm>
        </p:grpSpPr>
        <p:grpSp>
          <p:nvGrpSpPr>
            <p:cNvPr id="39049" name="Group 4"/>
            <p:cNvGrpSpPr>
              <a:grpSpLocks/>
            </p:cNvGrpSpPr>
            <p:nvPr/>
          </p:nvGrpSpPr>
          <p:grpSpPr bwMode="auto">
            <a:xfrm>
              <a:off x="3072" y="1152"/>
              <a:ext cx="2083" cy="267"/>
              <a:chOff x="480" y="1152"/>
              <a:chExt cx="2083" cy="267"/>
            </a:xfrm>
          </p:grpSpPr>
          <p:sp>
            <p:nvSpPr>
              <p:cNvPr id="39054" name="Rectangle 5"/>
              <p:cNvSpPr>
                <a:spLocks noChangeArrowheads="1"/>
              </p:cNvSpPr>
              <p:nvPr/>
            </p:nvSpPr>
            <p:spPr bwMode="auto">
              <a:xfrm>
                <a:off x="2303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7</a:t>
                </a:r>
              </a:p>
            </p:txBody>
          </p:sp>
          <p:sp>
            <p:nvSpPr>
              <p:cNvPr id="39055" name="Rectangle 6"/>
              <p:cNvSpPr>
                <a:spLocks noChangeArrowheads="1"/>
              </p:cNvSpPr>
              <p:nvPr/>
            </p:nvSpPr>
            <p:spPr bwMode="auto">
              <a:xfrm>
                <a:off x="2042" y="1152"/>
                <a:ext cx="261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39056" name="Rectangle 7"/>
              <p:cNvSpPr>
                <a:spLocks noChangeArrowheads="1"/>
              </p:cNvSpPr>
              <p:nvPr/>
            </p:nvSpPr>
            <p:spPr bwMode="auto">
              <a:xfrm>
                <a:off x="1782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39057" name="Rectangle 8"/>
              <p:cNvSpPr>
                <a:spLocks noChangeArrowheads="1"/>
              </p:cNvSpPr>
              <p:nvPr/>
            </p:nvSpPr>
            <p:spPr bwMode="auto">
              <a:xfrm>
                <a:off x="1522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39058" name="Rectangle 9"/>
              <p:cNvSpPr>
                <a:spLocks noChangeArrowheads="1"/>
              </p:cNvSpPr>
              <p:nvPr/>
            </p:nvSpPr>
            <p:spPr bwMode="auto">
              <a:xfrm>
                <a:off x="1261" y="1152"/>
                <a:ext cx="261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39059" name="Rectangle 10"/>
              <p:cNvSpPr>
                <a:spLocks noChangeArrowheads="1"/>
              </p:cNvSpPr>
              <p:nvPr/>
            </p:nvSpPr>
            <p:spPr bwMode="auto">
              <a:xfrm>
                <a:off x="1001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39060" name="Rectangle 11"/>
              <p:cNvSpPr>
                <a:spLocks noChangeArrowheads="1"/>
              </p:cNvSpPr>
              <p:nvPr/>
            </p:nvSpPr>
            <p:spPr bwMode="auto">
              <a:xfrm>
                <a:off x="740" y="1152"/>
                <a:ext cx="261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39061" name="Rectangle 12"/>
              <p:cNvSpPr>
                <a:spLocks noChangeArrowheads="1"/>
              </p:cNvSpPr>
              <p:nvPr/>
            </p:nvSpPr>
            <p:spPr bwMode="auto">
              <a:xfrm>
                <a:off x="480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5</a:t>
                </a:r>
              </a:p>
            </p:txBody>
          </p:sp>
          <p:sp>
            <p:nvSpPr>
              <p:cNvPr id="39062" name="Line 13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63" name="Line 14"/>
              <p:cNvSpPr>
                <a:spLocks noChangeShapeType="1"/>
              </p:cNvSpPr>
              <p:nvPr/>
            </p:nvSpPr>
            <p:spPr bwMode="auto">
              <a:xfrm>
                <a:off x="480" y="1419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64" name="Line 15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65" name="Line 16"/>
              <p:cNvSpPr>
                <a:spLocks noChangeShapeType="1"/>
              </p:cNvSpPr>
              <p:nvPr/>
            </p:nvSpPr>
            <p:spPr bwMode="auto">
              <a:xfrm>
                <a:off x="740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66" name="Line 17"/>
              <p:cNvSpPr>
                <a:spLocks noChangeShapeType="1"/>
              </p:cNvSpPr>
              <p:nvPr/>
            </p:nvSpPr>
            <p:spPr bwMode="auto">
              <a:xfrm>
                <a:off x="100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67" name="Line 18"/>
              <p:cNvSpPr>
                <a:spLocks noChangeShapeType="1"/>
              </p:cNvSpPr>
              <p:nvPr/>
            </p:nvSpPr>
            <p:spPr bwMode="auto">
              <a:xfrm>
                <a:off x="126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68" name="Line 19"/>
              <p:cNvSpPr>
                <a:spLocks noChangeShapeType="1"/>
              </p:cNvSpPr>
              <p:nvPr/>
            </p:nvSpPr>
            <p:spPr bwMode="auto">
              <a:xfrm>
                <a:off x="152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69" name="Line 20"/>
              <p:cNvSpPr>
                <a:spLocks noChangeShapeType="1"/>
              </p:cNvSpPr>
              <p:nvPr/>
            </p:nvSpPr>
            <p:spPr bwMode="auto">
              <a:xfrm>
                <a:off x="178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70" name="Line 21"/>
              <p:cNvSpPr>
                <a:spLocks noChangeShapeType="1"/>
              </p:cNvSpPr>
              <p:nvPr/>
            </p:nvSpPr>
            <p:spPr bwMode="auto">
              <a:xfrm>
                <a:off x="204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71" name="Line 22"/>
              <p:cNvSpPr>
                <a:spLocks noChangeShapeType="1"/>
              </p:cNvSpPr>
              <p:nvPr/>
            </p:nvSpPr>
            <p:spPr bwMode="auto">
              <a:xfrm>
                <a:off x="2303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72" name="Line 23"/>
              <p:cNvSpPr>
                <a:spLocks noChangeShapeType="1"/>
              </p:cNvSpPr>
              <p:nvPr/>
            </p:nvSpPr>
            <p:spPr bwMode="auto">
              <a:xfrm>
                <a:off x="2563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9050" name="Text Box 24"/>
            <p:cNvSpPr txBox="1">
              <a:spLocks noChangeArrowheads="1"/>
            </p:cNvSpPr>
            <p:nvPr/>
          </p:nvSpPr>
          <p:spPr bwMode="auto">
            <a:xfrm>
              <a:off x="3116" y="1593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</a:t>
              </a:r>
            </a:p>
          </p:txBody>
        </p:sp>
        <p:sp>
          <p:nvSpPr>
            <p:cNvPr id="39051" name="Text Box 25"/>
            <p:cNvSpPr txBox="1">
              <a:spLocks noChangeArrowheads="1"/>
            </p:cNvSpPr>
            <p:nvPr/>
          </p:nvSpPr>
          <p:spPr bwMode="auto">
            <a:xfrm>
              <a:off x="4704" y="1593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39052" name="Line 26"/>
            <p:cNvSpPr>
              <a:spLocks noChangeShapeType="1"/>
            </p:cNvSpPr>
            <p:nvPr/>
          </p:nvSpPr>
          <p:spPr bwMode="auto">
            <a:xfrm flipV="1">
              <a:off x="3190" y="144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53" name="Line 27"/>
            <p:cNvSpPr>
              <a:spLocks noChangeShapeType="1"/>
            </p:cNvSpPr>
            <p:nvPr/>
          </p:nvSpPr>
          <p:spPr bwMode="auto">
            <a:xfrm flipV="1">
              <a:off x="4778" y="144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609600" y="3505200"/>
            <a:ext cx="3306763" cy="1066800"/>
            <a:chOff x="384" y="2208"/>
            <a:chExt cx="2083" cy="672"/>
          </a:xfrm>
        </p:grpSpPr>
        <p:grpSp>
          <p:nvGrpSpPr>
            <p:cNvPr id="39025" name="Group 29"/>
            <p:cNvGrpSpPr>
              <a:grpSpLocks/>
            </p:cNvGrpSpPr>
            <p:nvPr/>
          </p:nvGrpSpPr>
          <p:grpSpPr bwMode="auto">
            <a:xfrm>
              <a:off x="384" y="2208"/>
              <a:ext cx="2083" cy="267"/>
              <a:chOff x="480" y="1152"/>
              <a:chExt cx="2083" cy="267"/>
            </a:xfrm>
          </p:grpSpPr>
          <p:sp>
            <p:nvSpPr>
              <p:cNvPr id="39030" name="Rectangle 30"/>
              <p:cNvSpPr>
                <a:spLocks noChangeArrowheads="1"/>
              </p:cNvSpPr>
              <p:nvPr/>
            </p:nvSpPr>
            <p:spPr bwMode="auto">
              <a:xfrm>
                <a:off x="2303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7</a:t>
                </a:r>
              </a:p>
            </p:txBody>
          </p:sp>
          <p:sp>
            <p:nvSpPr>
              <p:cNvPr id="39031" name="Rectangle 31"/>
              <p:cNvSpPr>
                <a:spLocks noChangeArrowheads="1"/>
              </p:cNvSpPr>
              <p:nvPr/>
            </p:nvSpPr>
            <p:spPr bwMode="auto">
              <a:xfrm>
                <a:off x="2042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5</a:t>
                </a:r>
              </a:p>
            </p:txBody>
          </p:sp>
          <p:sp>
            <p:nvSpPr>
              <p:cNvPr id="39032" name="Rectangle 32"/>
              <p:cNvSpPr>
                <a:spLocks noChangeArrowheads="1"/>
              </p:cNvSpPr>
              <p:nvPr/>
            </p:nvSpPr>
            <p:spPr bwMode="auto">
              <a:xfrm>
                <a:off x="1782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39033" name="Rectangle 33"/>
              <p:cNvSpPr>
                <a:spLocks noChangeArrowheads="1"/>
              </p:cNvSpPr>
              <p:nvPr/>
            </p:nvSpPr>
            <p:spPr bwMode="auto">
              <a:xfrm>
                <a:off x="1522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39034" name="Rectangle 34"/>
              <p:cNvSpPr>
                <a:spLocks noChangeArrowheads="1"/>
              </p:cNvSpPr>
              <p:nvPr/>
            </p:nvSpPr>
            <p:spPr bwMode="auto">
              <a:xfrm>
                <a:off x="1261" y="1152"/>
                <a:ext cx="261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39035" name="Rectangle 35"/>
              <p:cNvSpPr>
                <a:spLocks noChangeArrowheads="1"/>
              </p:cNvSpPr>
              <p:nvPr/>
            </p:nvSpPr>
            <p:spPr bwMode="auto">
              <a:xfrm>
                <a:off x="1001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39036" name="Rectangle 36"/>
              <p:cNvSpPr>
                <a:spLocks noChangeArrowheads="1"/>
              </p:cNvSpPr>
              <p:nvPr/>
            </p:nvSpPr>
            <p:spPr bwMode="auto">
              <a:xfrm>
                <a:off x="740" y="1152"/>
                <a:ext cx="261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39037" name="Rectangle 37"/>
              <p:cNvSpPr>
                <a:spLocks noChangeArrowheads="1"/>
              </p:cNvSpPr>
              <p:nvPr/>
            </p:nvSpPr>
            <p:spPr bwMode="auto">
              <a:xfrm>
                <a:off x="480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39038" name="Line 38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39" name="Line 39"/>
              <p:cNvSpPr>
                <a:spLocks noChangeShapeType="1"/>
              </p:cNvSpPr>
              <p:nvPr/>
            </p:nvSpPr>
            <p:spPr bwMode="auto">
              <a:xfrm>
                <a:off x="480" y="1419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40" name="Line 40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41" name="Line 41"/>
              <p:cNvSpPr>
                <a:spLocks noChangeShapeType="1"/>
              </p:cNvSpPr>
              <p:nvPr/>
            </p:nvSpPr>
            <p:spPr bwMode="auto">
              <a:xfrm>
                <a:off x="740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42" name="Line 42"/>
              <p:cNvSpPr>
                <a:spLocks noChangeShapeType="1"/>
              </p:cNvSpPr>
              <p:nvPr/>
            </p:nvSpPr>
            <p:spPr bwMode="auto">
              <a:xfrm>
                <a:off x="100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43" name="Line 43"/>
              <p:cNvSpPr>
                <a:spLocks noChangeShapeType="1"/>
              </p:cNvSpPr>
              <p:nvPr/>
            </p:nvSpPr>
            <p:spPr bwMode="auto">
              <a:xfrm>
                <a:off x="126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44" name="Line 44"/>
              <p:cNvSpPr>
                <a:spLocks noChangeShapeType="1"/>
              </p:cNvSpPr>
              <p:nvPr/>
            </p:nvSpPr>
            <p:spPr bwMode="auto">
              <a:xfrm>
                <a:off x="152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45" name="Line 45"/>
              <p:cNvSpPr>
                <a:spLocks noChangeShapeType="1"/>
              </p:cNvSpPr>
              <p:nvPr/>
            </p:nvSpPr>
            <p:spPr bwMode="auto">
              <a:xfrm>
                <a:off x="178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46" name="Line 46"/>
              <p:cNvSpPr>
                <a:spLocks noChangeShapeType="1"/>
              </p:cNvSpPr>
              <p:nvPr/>
            </p:nvSpPr>
            <p:spPr bwMode="auto">
              <a:xfrm>
                <a:off x="204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47" name="Line 47"/>
              <p:cNvSpPr>
                <a:spLocks noChangeShapeType="1"/>
              </p:cNvSpPr>
              <p:nvPr/>
            </p:nvSpPr>
            <p:spPr bwMode="auto">
              <a:xfrm>
                <a:off x="2303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48" name="Line 48"/>
              <p:cNvSpPr>
                <a:spLocks noChangeShapeType="1"/>
              </p:cNvSpPr>
              <p:nvPr/>
            </p:nvSpPr>
            <p:spPr bwMode="auto">
              <a:xfrm>
                <a:off x="2563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9026" name="Text Box 49"/>
            <p:cNvSpPr txBox="1">
              <a:spLocks noChangeArrowheads="1"/>
            </p:cNvSpPr>
            <p:nvPr/>
          </p:nvSpPr>
          <p:spPr bwMode="auto">
            <a:xfrm>
              <a:off x="428" y="2649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</a:t>
              </a:r>
            </a:p>
          </p:txBody>
        </p:sp>
        <p:sp>
          <p:nvSpPr>
            <p:cNvPr id="39027" name="Text Box 50"/>
            <p:cNvSpPr txBox="1">
              <a:spLocks noChangeArrowheads="1"/>
            </p:cNvSpPr>
            <p:nvPr/>
          </p:nvSpPr>
          <p:spPr bwMode="auto">
            <a:xfrm>
              <a:off x="2016" y="2649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39028" name="Line 51"/>
            <p:cNvSpPr>
              <a:spLocks noChangeShapeType="1"/>
            </p:cNvSpPr>
            <p:nvPr/>
          </p:nvSpPr>
          <p:spPr bwMode="auto">
            <a:xfrm flipV="1">
              <a:off x="502" y="250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29" name="Line 52"/>
            <p:cNvSpPr>
              <a:spLocks noChangeShapeType="1"/>
            </p:cNvSpPr>
            <p:nvPr/>
          </p:nvSpPr>
          <p:spPr bwMode="auto">
            <a:xfrm flipV="1">
              <a:off x="2090" y="250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4876800" y="3505200"/>
            <a:ext cx="3306763" cy="1066800"/>
            <a:chOff x="3072" y="2208"/>
            <a:chExt cx="2083" cy="672"/>
          </a:xfrm>
        </p:grpSpPr>
        <p:grpSp>
          <p:nvGrpSpPr>
            <p:cNvPr id="39001" name="Group 54"/>
            <p:cNvGrpSpPr>
              <a:grpSpLocks/>
            </p:cNvGrpSpPr>
            <p:nvPr/>
          </p:nvGrpSpPr>
          <p:grpSpPr bwMode="auto">
            <a:xfrm>
              <a:off x="3072" y="2208"/>
              <a:ext cx="2083" cy="267"/>
              <a:chOff x="480" y="1152"/>
              <a:chExt cx="2083" cy="267"/>
            </a:xfrm>
          </p:grpSpPr>
          <p:sp>
            <p:nvSpPr>
              <p:cNvPr id="39006" name="Rectangle 55"/>
              <p:cNvSpPr>
                <a:spLocks noChangeArrowheads="1"/>
              </p:cNvSpPr>
              <p:nvPr/>
            </p:nvSpPr>
            <p:spPr bwMode="auto">
              <a:xfrm>
                <a:off x="2303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7</a:t>
                </a:r>
              </a:p>
            </p:txBody>
          </p:sp>
          <p:sp>
            <p:nvSpPr>
              <p:cNvPr id="39007" name="Rectangle 56"/>
              <p:cNvSpPr>
                <a:spLocks noChangeArrowheads="1"/>
              </p:cNvSpPr>
              <p:nvPr/>
            </p:nvSpPr>
            <p:spPr bwMode="auto">
              <a:xfrm>
                <a:off x="2042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5</a:t>
                </a:r>
              </a:p>
            </p:txBody>
          </p:sp>
          <p:sp>
            <p:nvSpPr>
              <p:cNvPr id="39008" name="Rectangle 57"/>
              <p:cNvSpPr>
                <a:spLocks noChangeArrowheads="1"/>
              </p:cNvSpPr>
              <p:nvPr/>
            </p:nvSpPr>
            <p:spPr bwMode="auto">
              <a:xfrm>
                <a:off x="1782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39009" name="Rectangle 58"/>
              <p:cNvSpPr>
                <a:spLocks noChangeArrowheads="1"/>
              </p:cNvSpPr>
              <p:nvPr/>
            </p:nvSpPr>
            <p:spPr bwMode="auto">
              <a:xfrm>
                <a:off x="1522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39010" name="Rectangle 59"/>
              <p:cNvSpPr>
                <a:spLocks noChangeArrowheads="1"/>
              </p:cNvSpPr>
              <p:nvPr/>
            </p:nvSpPr>
            <p:spPr bwMode="auto">
              <a:xfrm>
                <a:off x="1261" y="1152"/>
                <a:ext cx="261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39011" name="Rectangle 60"/>
              <p:cNvSpPr>
                <a:spLocks noChangeArrowheads="1"/>
              </p:cNvSpPr>
              <p:nvPr/>
            </p:nvSpPr>
            <p:spPr bwMode="auto">
              <a:xfrm>
                <a:off x="1001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39012" name="Rectangle 61"/>
              <p:cNvSpPr>
                <a:spLocks noChangeArrowheads="1"/>
              </p:cNvSpPr>
              <p:nvPr/>
            </p:nvSpPr>
            <p:spPr bwMode="auto">
              <a:xfrm>
                <a:off x="740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39013" name="Rectangle 62"/>
              <p:cNvSpPr>
                <a:spLocks noChangeArrowheads="1"/>
              </p:cNvSpPr>
              <p:nvPr/>
            </p:nvSpPr>
            <p:spPr bwMode="auto">
              <a:xfrm>
                <a:off x="480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39014" name="Line 63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5" name="Line 64"/>
              <p:cNvSpPr>
                <a:spLocks noChangeShapeType="1"/>
              </p:cNvSpPr>
              <p:nvPr/>
            </p:nvSpPr>
            <p:spPr bwMode="auto">
              <a:xfrm>
                <a:off x="480" y="1419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6" name="Line 65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7" name="Line 66"/>
              <p:cNvSpPr>
                <a:spLocks noChangeShapeType="1"/>
              </p:cNvSpPr>
              <p:nvPr/>
            </p:nvSpPr>
            <p:spPr bwMode="auto">
              <a:xfrm>
                <a:off x="740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8" name="Line 67"/>
              <p:cNvSpPr>
                <a:spLocks noChangeShapeType="1"/>
              </p:cNvSpPr>
              <p:nvPr/>
            </p:nvSpPr>
            <p:spPr bwMode="auto">
              <a:xfrm>
                <a:off x="100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19" name="Line 68"/>
              <p:cNvSpPr>
                <a:spLocks noChangeShapeType="1"/>
              </p:cNvSpPr>
              <p:nvPr/>
            </p:nvSpPr>
            <p:spPr bwMode="auto">
              <a:xfrm>
                <a:off x="126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0" name="Line 69"/>
              <p:cNvSpPr>
                <a:spLocks noChangeShapeType="1"/>
              </p:cNvSpPr>
              <p:nvPr/>
            </p:nvSpPr>
            <p:spPr bwMode="auto">
              <a:xfrm>
                <a:off x="152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1" name="Line 70"/>
              <p:cNvSpPr>
                <a:spLocks noChangeShapeType="1"/>
              </p:cNvSpPr>
              <p:nvPr/>
            </p:nvSpPr>
            <p:spPr bwMode="auto">
              <a:xfrm>
                <a:off x="178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2" name="Line 71"/>
              <p:cNvSpPr>
                <a:spLocks noChangeShapeType="1"/>
              </p:cNvSpPr>
              <p:nvPr/>
            </p:nvSpPr>
            <p:spPr bwMode="auto">
              <a:xfrm>
                <a:off x="204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3" name="Line 72"/>
              <p:cNvSpPr>
                <a:spLocks noChangeShapeType="1"/>
              </p:cNvSpPr>
              <p:nvPr/>
            </p:nvSpPr>
            <p:spPr bwMode="auto">
              <a:xfrm>
                <a:off x="2303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24" name="Line 73"/>
              <p:cNvSpPr>
                <a:spLocks noChangeShapeType="1"/>
              </p:cNvSpPr>
              <p:nvPr/>
            </p:nvSpPr>
            <p:spPr bwMode="auto">
              <a:xfrm>
                <a:off x="2563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9002" name="Text Box 74"/>
            <p:cNvSpPr txBox="1">
              <a:spLocks noChangeArrowheads="1"/>
            </p:cNvSpPr>
            <p:nvPr/>
          </p:nvSpPr>
          <p:spPr bwMode="auto">
            <a:xfrm>
              <a:off x="3888" y="2649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</a:t>
              </a:r>
            </a:p>
          </p:txBody>
        </p:sp>
        <p:sp>
          <p:nvSpPr>
            <p:cNvPr id="39003" name="Text Box 75"/>
            <p:cNvSpPr txBox="1">
              <a:spLocks noChangeArrowheads="1"/>
            </p:cNvSpPr>
            <p:nvPr/>
          </p:nvSpPr>
          <p:spPr bwMode="auto">
            <a:xfrm>
              <a:off x="4416" y="2649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39004" name="Line 76"/>
            <p:cNvSpPr>
              <a:spLocks noChangeShapeType="1"/>
            </p:cNvSpPr>
            <p:nvPr/>
          </p:nvSpPr>
          <p:spPr bwMode="auto">
            <a:xfrm flipV="1">
              <a:off x="3962" y="250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005" name="Line 77"/>
            <p:cNvSpPr>
              <a:spLocks noChangeShapeType="1"/>
            </p:cNvSpPr>
            <p:nvPr/>
          </p:nvSpPr>
          <p:spPr bwMode="auto">
            <a:xfrm flipV="1">
              <a:off x="4490" y="250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78"/>
          <p:cNvGrpSpPr>
            <a:grpSpLocks/>
          </p:cNvGrpSpPr>
          <p:nvPr/>
        </p:nvGrpSpPr>
        <p:grpSpPr bwMode="auto">
          <a:xfrm>
            <a:off x="609600" y="5257800"/>
            <a:ext cx="3306763" cy="1066800"/>
            <a:chOff x="384" y="3312"/>
            <a:chExt cx="2083" cy="672"/>
          </a:xfrm>
        </p:grpSpPr>
        <p:grpSp>
          <p:nvGrpSpPr>
            <p:cNvPr id="38977" name="Group 79"/>
            <p:cNvGrpSpPr>
              <a:grpSpLocks/>
            </p:cNvGrpSpPr>
            <p:nvPr/>
          </p:nvGrpSpPr>
          <p:grpSpPr bwMode="auto">
            <a:xfrm>
              <a:off x="384" y="3312"/>
              <a:ext cx="2083" cy="267"/>
              <a:chOff x="480" y="1152"/>
              <a:chExt cx="2083" cy="267"/>
            </a:xfrm>
          </p:grpSpPr>
          <p:sp>
            <p:nvSpPr>
              <p:cNvPr id="38982" name="Rectangle 80"/>
              <p:cNvSpPr>
                <a:spLocks noChangeArrowheads="1"/>
              </p:cNvSpPr>
              <p:nvPr/>
            </p:nvSpPr>
            <p:spPr bwMode="auto">
              <a:xfrm>
                <a:off x="2303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7</a:t>
                </a:r>
              </a:p>
            </p:txBody>
          </p:sp>
          <p:sp>
            <p:nvSpPr>
              <p:cNvPr id="38983" name="Rectangle 81"/>
              <p:cNvSpPr>
                <a:spLocks noChangeArrowheads="1"/>
              </p:cNvSpPr>
              <p:nvPr/>
            </p:nvSpPr>
            <p:spPr bwMode="auto">
              <a:xfrm>
                <a:off x="2042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5</a:t>
                </a:r>
              </a:p>
            </p:txBody>
          </p:sp>
          <p:sp>
            <p:nvSpPr>
              <p:cNvPr id="38984" name="Rectangle 82"/>
              <p:cNvSpPr>
                <a:spLocks noChangeArrowheads="1"/>
              </p:cNvSpPr>
              <p:nvPr/>
            </p:nvSpPr>
            <p:spPr bwMode="auto">
              <a:xfrm>
                <a:off x="1782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38985" name="Rectangle 83"/>
              <p:cNvSpPr>
                <a:spLocks noChangeArrowheads="1"/>
              </p:cNvSpPr>
              <p:nvPr/>
            </p:nvSpPr>
            <p:spPr bwMode="auto">
              <a:xfrm>
                <a:off x="1522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38986" name="Rectangle 84"/>
              <p:cNvSpPr>
                <a:spLocks noChangeArrowheads="1"/>
              </p:cNvSpPr>
              <p:nvPr/>
            </p:nvSpPr>
            <p:spPr bwMode="auto">
              <a:xfrm>
                <a:off x="1261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38987" name="Rectangle 85"/>
              <p:cNvSpPr>
                <a:spLocks noChangeArrowheads="1"/>
              </p:cNvSpPr>
              <p:nvPr/>
            </p:nvSpPr>
            <p:spPr bwMode="auto">
              <a:xfrm>
                <a:off x="1001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38988" name="Rectangle 86"/>
              <p:cNvSpPr>
                <a:spLocks noChangeArrowheads="1"/>
              </p:cNvSpPr>
              <p:nvPr/>
            </p:nvSpPr>
            <p:spPr bwMode="auto">
              <a:xfrm>
                <a:off x="740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38989" name="Rectangle 87"/>
              <p:cNvSpPr>
                <a:spLocks noChangeArrowheads="1"/>
              </p:cNvSpPr>
              <p:nvPr/>
            </p:nvSpPr>
            <p:spPr bwMode="auto">
              <a:xfrm>
                <a:off x="480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38990" name="Line 88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91" name="Line 89"/>
              <p:cNvSpPr>
                <a:spLocks noChangeShapeType="1"/>
              </p:cNvSpPr>
              <p:nvPr/>
            </p:nvSpPr>
            <p:spPr bwMode="auto">
              <a:xfrm>
                <a:off x="480" y="1419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92" name="Line 90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93" name="Line 91"/>
              <p:cNvSpPr>
                <a:spLocks noChangeShapeType="1"/>
              </p:cNvSpPr>
              <p:nvPr/>
            </p:nvSpPr>
            <p:spPr bwMode="auto">
              <a:xfrm>
                <a:off x="740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94" name="Line 92"/>
              <p:cNvSpPr>
                <a:spLocks noChangeShapeType="1"/>
              </p:cNvSpPr>
              <p:nvPr/>
            </p:nvSpPr>
            <p:spPr bwMode="auto">
              <a:xfrm>
                <a:off x="100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95" name="Line 93"/>
              <p:cNvSpPr>
                <a:spLocks noChangeShapeType="1"/>
              </p:cNvSpPr>
              <p:nvPr/>
            </p:nvSpPr>
            <p:spPr bwMode="auto">
              <a:xfrm>
                <a:off x="126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96" name="Line 94"/>
              <p:cNvSpPr>
                <a:spLocks noChangeShapeType="1"/>
              </p:cNvSpPr>
              <p:nvPr/>
            </p:nvSpPr>
            <p:spPr bwMode="auto">
              <a:xfrm>
                <a:off x="152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97" name="Line 95"/>
              <p:cNvSpPr>
                <a:spLocks noChangeShapeType="1"/>
              </p:cNvSpPr>
              <p:nvPr/>
            </p:nvSpPr>
            <p:spPr bwMode="auto">
              <a:xfrm>
                <a:off x="178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98" name="Line 96"/>
              <p:cNvSpPr>
                <a:spLocks noChangeShapeType="1"/>
              </p:cNvSpPr>
              <p:nvPr/>
            </p:nvSpPr>
            <p:spPr bwMode="auto">
              <a:xfrm>
                <a:off x="204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99" name="Line 97"/>
              <p:cNvSpPr>
                <a:spLocks noChangeShapeType="1"/>
              </p:cNvSpPr>
              <p:nvPr/>
            </p:nvSpPr>
            <p:spPr bwMode="auto">
              <a:xfrm>
                <a:off x="2303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000" name="Line 98"/>
              <p:cNvSpPr>
                <a:spLocks noChangeShapeType="1"/>
              </p:cNvSpPr>
              <p:nvPr/>
            </p:nvSpPr>
            <p:spPr bwMode="auto">
              <a:xfrm>
                <a:off x="2563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978" name="Text Box 99"/>
            <p:cNvSpPr txBox="1">
              <a:spLocks noChangeArrowheads="1"/>
            </p:cNvSpPr>
            <p:nvPr/>
          </p:nvSpPr>
          <p:spPr bwMode="auto">
            <a:xfrm>
              <a:off x="1200" y="3753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</a:t>
              </a:r>
            </a:p>
          </p:txBody>
        </p:sp>
        <p:sp>
          <p:nvSpPr>
            <p:cNvPr id="38979" name="Text Box 100"/>
            <p:cNvSpPr txBox="1">
              <a:spLocks noChangeArrowheads="1"/>
            </p:cNvSpPr>
            <p:nvPr/>
          </p:nvSpPr>
          <p:spPr bwMode="auto">
            <a:xfrm>
              <a:off x="1728" y="3753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38980" name="Line 101"/>
            <p:cNvSpPr>
              <a:spLocks noChangeShapeType="1"/>
            </p:cNvSpPr>
            <p:nvPr/>
          </p:nvSpPr>
          <p:spPr bwMode="auto">
            <a:xfrm flipV="1">
              <a:off x="1274" y="360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81" name="Line 102"/>
            <p:cNvSpPr>
              <a:spLocks noChangeShapeType="1"/>
            </p:cNvSpPr>
            <p:nvPr/>
          </p:nvSpPr>
          <p:spPr bwMode="auto">
            <a:xfrm flipV="1">
              <a:off x="1802" y="360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920" name="Group 103"/>
          <p:cNvGrpSpPr>
            <a:grpSpLocks/>
          </p:cNvGrpSpPr>
          <p:nvPr/>
        </p:nvGrpSpPr>
        <p:grpSpPr bwMode="auto">
          <a:xfrm>
            <a:off x="304800" y="1143000"/>
            <a:ext cx="3886200" cy="1752600"/>
            <a:chOff x="192" y="720"/>
            <a:chExt cx="2448" cy="1104"/>
          </a:xfrm>
        </p:grpSpPr>
        <p:grpSp>
          <p:nvGrpSpPr>
            <p:cNvPr id="38951" name="Group 104"/>
            <p:cNvGrpSpPr>
              <a:grpSpLocks/>
            </p:cNvGrpSpPr>
            <p:nvPr/>
          </p:nvGrpSpPr>
          <p:grpSpPr bwMode="auto">
            <a:xfrm>
              <a:off x="384" y="1152"/>
              <a:ext cx="2083" cy="267"/>
              <a:chOff x="480" y="1152"/>
              <a:chExt cx="2083" cy="267"/>
            </a:xfrm>
          </p:grpSpPr>
          <p:sp>
            <p:nvSpPr>
              <p:cNvPr id="38958" name="Rectangle 105"/>
              <p:cNvSpPr>
                <a:spLocks noChangeArrowheads="1"/>
              </p:cNvSpPr>
              <p:nvPr/>
            </p:nvSpPr>
            <p:spPr bwMode="auto">
              <a:xfrm>
                <a:off x="2303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7</a:t>
                </a:r>
              </a:p>
            </p:txBody>
          </p:sp>
          <p:sp>
            <p:nvSpPr>
              <p:cNvPr id="38959" name="Rectangle 106"/>
              <p:cNvSpPr>
                <a:spLocks noChangeArrowheads="1"/>
              </p:cNvSpPr>
              <p:nvPr/>
            </p:nvSpPr>
            <p:spPr bwMode="auto">
              <a:xfrm>
                <a:off x="2042" y="1152"/>
                <a:ext cx="261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38960" name="Rectangle 107"/>
              <p:cNvSpPr>
                <a:spLocks noChangeArrowheads="1"/>
              </p:cNvSpPr>
              <p:nvPr/>
            </p:nvSpPr>
            <p:spPr bwMode="auto">
              <a:xfrm>
                <a:off x="1782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38961" name="Rectangle 108"/>
              <p:cNvSpPr>
                <a:spLocks noChangeArrowheads="1"/>
              </p:cNvSpPr>
              <p:nvPr/>
            </p:nvSpPr>
            <p:spPr bwMode="auto">
              <a:xfrm>
                <a:off x="1522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38962" name="Rectangle 109"/>
              <p:cNvSpPr>
                <a:spLocks noChangeArrowheads="1"/>
              </p:cNvSpPr>
              <p:nvPr/>
            </p:nvSpPr>
            <p:spPr bwMode="auto">
              <a:xfrm>
                <a:off x="1261" y="1152"/>
                <a:ext cx="261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38963" name="Rectangle 110"/>
              <p:cNvSpPr>
                <a:spLocks noChangeArrowheads="1"/>
              </p:cNvSpPr>
              <p:nvPr/>
            </p:nvSpPr>
            <p:spPr bwMode="auto">
              <a:xfrm>
                <a:off x="1001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38964" name="Rectangle 111"/>
              <p:cNvSpPr>
                <a:spLocks noChangeArrowheads="1"/>
              </p:cNvSpPr>
              <p:nvPr/>
            </p:nvSpPr>
            <p:spPr bwMode="auto">
              <a:xfrm>
                <a:off x="740" y="1152"/>
                <a:ext cx="261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38965" name="Rectangle 112"/>
              <p:cNvSpPr>
                <a:spLocks noChangeArrowheads="1"/>
              </p:cNvSpPr>
              <p:nvPr/>
            </p:nvSpPr>
            <p:spPr bwMode="auto">
              <a:xfrm>
                <a:off x="480" y="1152"/>
                <a:ext cx="260" cy="267"/>
              </a:xfrm>
              <a:prstGeom prst="rect">
                <a:avLst/>
              </a:prstGeom>
              <a:solidFill>
                <a:srgbClr val="DDDDD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5</a:t>
                </a:r>
              </a:p>
            </p:txBody>
          </p:sp>
          <p:sp>
            <p:nvSpPr>
              <p:cNvPr id="38966" name="Line 113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7" name="Line 114"/>
              <p:cNvSpPr>
                <a:spLocks noChangeShapeType="1"/>
              </p:cNvSpPr>
              <p:nvPr/>
            </p:nvSpPr>
            <p:spPr bwMode="auto">
              <a:xfrm>
                <a:off x="480" y="1419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8" name="Line 115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69" name="Line 116"/>
              <p:cNvSpPr>
                <a:spLocks noChangeShapeType="1"/>
              </p:cNvSpPr>
              <p:nvPr/>
            </p:nvSpPr>
            <p:spPr bwMode="auto">
              <a:xfrm>
                <a:off x="740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0" name="Line 117"/>
              <p:cNvSpPr>
                <a:spLocks noChangeShapeType="1"/>
              </p:cNvSpPr>
              <p:nvPr/>
            </p:nvSpPr>
            <p:spPr bwMode="auto">
              <a:xfrm>
                <a:off x="100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1" name="Line 118"/>
              <p:cNvSpPr>
                <a:spLocks noChangeShapeType="1"/>
              </p:cNvSpPr>
              <p:nvPr/>
            </p:nvSpPr>
            <p:spPr bwMode="auto">
              <a:xfrm>
                <a:off x="126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2" name="Line 119"/>
              <p:cNvSpPr>
                <a:spLocks noChangeShapeType="1"/>
              </p:cNvSpPr>
              <p:nvPr/>
            </p:nvSpPr>
            <p:spPr bwMode="auto">
              <a:xfrm>
                <a:off x="152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3" name="Line 120"/>
              <p:cNvSpPr>
                <a:spLocks noChangeShapeType="1"/>
              </p:cNvSpPr>
              <p:nvPr/>
            </p:nvSpPr>
            <p:spPr bwMode="auto">
              <a:xfrm>
                <a:off x="178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4" name="Line 121"/>
              <p:cNvSpPr>
                <a:spLocks noChangeShapeType="1"/>
              </p:cNvSpPr>
              <p:nvPr/>
            </p:nvSpPr>
            <p:spPr bwMode="auto">
              <a:xfrm>
                <a:off x="204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5" name="Line 122"/>
              <p:cNvSpPr>
                <a:spLocks noChangeShapeType="1"/>
              </p:cNvSpPr>
              <p:nvPr/>
            </p:nvSpPr>
            <p:spPr bwMode="auto">
              <a:xfrm>
                <a:off x="2303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76" name="Line 123"/>
              <p:cNvSpPr>
                <a:spLocks noChangeShapeType="1"/>
              </p:cNvSpPr>
              <p:nvPr/>
            </p:nvSpPr>
            <p:spPr bwMode="auto">
              <a:xfrm>
                <a:off x="2563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952" name="Text Box 124"/>
            <p:cNvSpPr txBox="1">
              <a:spLocks noChangeArrowheads="1"/>
            </p:cNvSpPr>
            <p:nvPr/>
          </p:nvSpPr>
          <p:spPr bwMode="auto">
            <a:xfrm>
              <a:off x="192" y="1593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</a:t>
              </a:r>
            </a:p>
          </p:txBody>
        </p:sp>
        <p:sp>
          <p:nvSpPr>
            <p:cNvPr id="38953" name="Text Box 125"/>
            <p:cNvSpPr txBox="1">
              <a:spLocks noChangeArrowheads="1"/>
            </p:cNvSpPr>
            <p:nvPr/>
          </p:nvSpPr>
          <p:spPr bwMode="auto">
            <a:xfrm>
              <a:off x="2492" y="1593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38954" name="Line 126"/>
            <p:cNvSpPr>
              <a:spLocks noChangeShapeType="1"/>
            </p:cNvSpPr>
            <p:nvPr/>
          </p:nvSpPr>
          <p:spPr bwMode="auto">
            <a:xfrm flipV="1">
              <a:off x="266" y="144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55" name="Line 127"/>
            <p:cNvSpPr>
              <a:spLocks noChangeShapeType="1"/>
            </p:cNvSpPr>
            <p:nvPr/>
          </p:nvSpPr>
          <p:spPr bwMode="auto">
            <a:xfrm flipV="1">
              <a:off x="2566" y="144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56" name="AutoShape 128"/>
            <p:cNvSpPr>
              <a:spLocks/>
            </p:cNvSpPr>
            <p:nvPr/>
          </p:nvSpPr>
          <p:spPr bwMode="auto">
            <a:xfrm rot="5400000">
              <a:off x="1368" y="-24"/>
              <a:ext cx="96" cy="2064"/>
            </a:xfrm>
            <a:prstGeom prst="leftBrace">
              <a:avLst>
                <a:gd name="adj1" fmla="val 1791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7" name="Text Box 129"/>
            <p:cNvSpPr txBox="1">
              <a:spLocks noChangeArrowheads="1"/>
            </p:cNvSpPr>
            <p:nvPr/>
          </p:nvSpPr>
          <p:spPr bwMode="auto">
            <a:xfrm>
              <a:off x="1152" y="720"/>
              <a:ext cx="5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A[p…r]</a:t>
              </a:r>
            </a:p>
          </p:txBody>
        </p:sp>
      </p:grpSp>
      <p:grpSp>
        <p:nvGrpSpPr>
          <p:cNvPr id="12" name="Group 130"/>
          <p:cNvGrpSpPr>
            <a:grpSpLocks/>
          </p:cNvGrpSpPr>
          <p:nvPr/>
        </p:nvGrpSpPr>
        <p:grpSpPr bwMode="auto">
          <a:xfrm>
            <a:off x="4876800" y="4572000"/>
            <a:ext cx="3352800" cy="1752600"/>
            <a:chOff x="3072" y="2880"/>
            <a:chExt cx="2112" cy="1104"/>
          </a:xfrm>
        </p:grpSpPr>
        <p:grpSp>
          <p:nvGrpSpPr>
            <p:cNvPr id="38923" name="Group 131"/>
            <p:cNvGrpSpPr>
              <a:grpSpLocks/>
            </p:cNvGrpSpPr>
            <p:nvPr/>
          </p:nvGrpSpPr>
          <p:grpSpPr bwMode="auto">
            <a:xfrm>
              <a:off x="3101" y="3312"/>
              <a:ext cx="2083" cy="267"/>
              <a:chOff x="480" y="1152"/>
              <a:chExt cx="2083" cy="267"/>
            </a:xfrm>
          </p:grpSpPr>
          <p:sp>
            <p:nvSpPr>
              <p:cNvPr id="38932" name="Rectangle 132"/>
              <p:cNvSpPr>
                <a:spLocks noChangeArrowheads="1"/>
              </p:cNvSpPr>
              <p:nvPr/>
            </p:nvSpPr>
            <p:spPr bwMode="auto">
              <a:xfrm>
                <a:off x="2303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7</a:t>
                </a:r>
              </a:p>
            </p:txBody>
          </p:sp>
          <p:sp>
            <p:nvSpPr>
              <p:cNvPr id="38933" name="Rectangle 133"/>
              <p:cNvSpPr>
                <a:spLocks noChangeArrowheads="1"/>
              </p:cNvSpPr>
              <p:nvPr/>
            </p:nvSpPr>
            <p:spPr bwMode="auto">
              <a:xfrm>
                <a:off x="2042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5</a:t>
                </a:r>
              </a:p>
            </p:txBody>
          </p:sp>
          <p:sp>
            <p:nvSpPr>
              <p:cNvPr id="38934" name="Rectangle 134"/>
              <p:cNvSpPr>
                <a:spLocks noChangeArrowheads="1"/>
              </p:cNvSpPr>
              <p:nvPr/>
            </p:nvSpPr>
            <p:spPr bwMode="auto">
              <a:xfrm>
                <a:off x="1782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6</a:t>
                </a:r>
              </a:p>
            </p:txBody>
          </p:sp>
          <p:sp>
            <p:nvSpPr>
              <p:cNvPr id="38935" name="Rectangle 135"/>
              <p:cNvSpPr>
                <a:spLocks noChangeArrowheads="1"/>
              </p:cNvSpPr>
              <p:nvPr/>
            </p:nvSpPr>
            <p:spPr bwMode="auto">
              <a:xfrm>
                <a:off x="1522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4</a:t>
                </a:r>
              </a:p>
            </p:txBody>
          </p:sp>
          <p:sp>
            <p:nvSpPr>
              <p:cNvPr id="38936" name="Rectangle 136"/>
              <p:cNvSpPr>
                <a:spLocks noChangeArrowheads="1"/>
              </p:cNvSpPr>
              <p:nvPr/>
            </p:nvSpPr>
            <p:spPr bwMode="auto">
              <a:xfrm>
                <a:off x="1261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1</a:t>
                </a:r>
              </a:p>
            </p:txBody>
          </p:sp>
          <p:sp>
            <p:nvSpPr>
              <p:cNvPr id="38937" name="Rectangle 137"/>
              <p:cNvSpPr>
                <a:spLocks noChangeArrowheads="1"/>
              </p:cNvSpPr>
              <p:nvPr/>
            </p:nvSpPr>
            <p:spPr bwMode="auto">
              <a:xfrm>
                <a:off x="1001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2</a:t>
                </a:r>
              </a:p>
            </p:txBody>
          </p:sp>
          <p:sp>
            <p:nvSpPr>
              <p:cNvPr id="38938" name="Rectangle 138"/>
              <p:cNvSpPr>
                <a:spLocks noChangeArrowheads="1"/>
              </p:cNvSpPr>
              <p:nvPr/>
            </p:nvSpPr>
            <p:spPr bwMode="auto">
              <a:xfrm>
                <a:off x="740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38939" name="Rectangle 139"/>
              <p:cNvSpPr>
                <a:spLocks noChangeArrowheads="1"/>
              </p:cNvSpPr>
              <p:nvPr/>
            </p:nvSpPr>
            <p:spPr bwMode="auto">
              <a:xfrm>
                <a:off x="480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3</a:t>
                </a:r>
              </a:p>
            </p:txBody>
          </p:sp>
          <p:sp>
            <p:nvSpPr>
              <p:cNvPr id="38940" name="Line 140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1" name="Line 141"/>
              <p:cNvSpPr>
                <a:spLocks noChangeShapeType="1"/>
              </p:cNvSpPr>
              <p:nvPr/>
            </p:nvSpPr>
            <p:spPr bwMode="auto">
              <a:xfrm>
                <a:off x="480" y="1419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2" name="Line 142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3" name="Line 143"/>
              <p:cNvSpPr>
                <a:spLocks noChangeShapeType="1"/>
              </p:cNvSpPr>
              <p:nvPr/>
            </p:nvSpPr>
            <p:spPr bwMode="auto">
              <a:xfrm>
                <a:off x="740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4" name="Line 144"/>
              <p:cNvSpPr>
                <a:spLocks noChangeShapeType="1"/>
              </p:cNvSpPr>
              <p:nvPr/>
            </p:nvSpPr>
            <p:spPr bwMode="auto">
              <a:xfrm>
                <a:off x="100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5" name="Line 145"/>
              <p:cNvSpPr>
                <a:spLocks noChangeShapeType="1"/>
              </p:cNvSpPr>
              <p:nvPr/>
            </p:nvSpPr>
            <p:spPr bwMode="auto">
              <a:xfrm>
                <a:off x="126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6" name="Line 146"/>
              <p:cNvSpPr>
                <a:spLocks noChangeShapeType="1"/>
              </p:cNvSpPr>
              <p:nvPr/>
            </p:nvSpPr>
            <p:spPr bwMode="auto">
              <a:xfrm>
                <a:off x="152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7" name="Line 147"/>
              <p:cNvSpPr>
                <a:spLocks noChangeShapeType="1"/>
              </p:cNvSpPr>
              <p:nvPr/>
            </p:nvSpPr>
            <p:spPr bwMode="auto">
              <a:xfrm>
                <a:off x="178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8" name="Line 148"/>
              <p:cNvSpPr>
                <a:spLocks noChangeShapeType="1"/>
              </p:cNvSpPr>
              <p:nvPr/>
            </p:nvSpPr>
            <p:spPr bwMode="auto">
              <a:xfrm>
                <a:off x="204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49" name="Line 149"/>
              <p:cNvSpPr>
                <a:spLocks noChangeShapeType="1"/>
              </p:cNvSpPr>
              <p:nvPr/>
            </p:nvSpPr>
            <p:spPr bwMode="auto">
              <a:xfrm>
                <a:off x="2303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950" name="Line 150"/>
              <p:cNvSpPr>
                <a:spLocks noChangeShapeType="1"/>
              </p:cNvSpPr>
              <p:nvPr/>
            </p:nvSpPr>
            <p:spPr bwMode="auto">
              <a:xfrm>
                <a:off x="2563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8924" name="Text Box 151"/>
            <p:cNvSpPr txBox="1">
              <a:spLocks noChangeArrowheads="1"/>
            </p:cNvSpPr>
            <p:nvPr/>
          </p:nvSpPr>
          <p:spPr bwMode="auto">
            <a:xfrm>
              <a:off x="4431" y="3753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</a:t>
              </a:r>
            </a:p>
          </p:txBody>
        </p:sp>
        <p:sp>
          <p:nvSpPr>
            <p:cNvPr id="38925" name="Text Box 152"/>
            <p:cNvSpPr txBox="1">
              <a:spLocks noChangeArrowheads="1"/>
            </p:cNvSpPr>
            <p:nvPr/>
          </p:nvSpPr>
          <p:spPr bwMode="auto">
            <a:xfrm>
              <a:off x="4224" y="3753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j</a:t>
              </a:r>
            </a:p>
          </p:txBody>
        </p:sp>
        <p:sp>
          <p:nvSpPr>
            <p:cNvPr id="38926" name="Line 153"/>
            <p:cNvSpPr>
              <a:spLocks noChangeShapeType="1"/>
            </p:cNvSpPr>
            <p:nvPr/>
          </p:nvSpPr>
          <p:spPr bwMode="auto">
            <a:xfrm flipV="1">
              <a:off x="4505" y="360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7" name="Line 154"/>
            <p:cNvSpPr>
              <a:spLocks noChangeShapeType="1"/>
            </p:cNvSpPr>
            <p:nvPr/>
          </p:nvSpPr>
          <p:spPr bwMode="auto">
            <a:xfrm flipV="1">
              <a:off x="4298" y="360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928" name="AutoShape 155"/>
            <p:cNvSpPr>
              <a:spLocks/>
            </p:cNvSpPr>
            <p:nvPr/>
          </p:nvSpPr>
          <p:spPr bwMode="auto">
            <a:xfrm rot="5400000">
              <a:off x="3672" y="2520"/>
              <a:ext cx="96" cy="1296"/>
            </a:xfrm>
            <a:prstGeom prst="leftBrace">
              <a:avLst>
                <a:gd name="adj1" fmla="val 112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9" name="AutoShape 156"/>
            <p:cNvSpPr>
              <a:spLocks/>
            </p:cNvSpPr>
            <p:nvPr/>
          </p:nvSpPr>
          <p:spPr bwMode="auto">
            <a:xfrm rot="5400000">
              <a:off x="4752" y="2784"/>
              <a:ext cx="96" cy="768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0" name="Text Box 157"/>
            <p:cNvSpPr txBox="1">
              <a:spLocks noChangeArrowheads="1"/>
            </p:cNvSpPr>
            <p:nvPr/>
          </p:nvSpPr>
          <p:spPr bwMode="auto">
            <a:xfrm>
              <a:off x="3408" y="2880"/>
              <a:ext cx="57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A[p…q]</a:t>
              </a:r>
            </a:p>
          </p:txBody>
        </p:sp>
        <p:sp>
          <p:nvSpPr>
            <p:cNvPr id="38931" name="Text Box 158"/>
            <p:cNvSpPr txBox="1">
              <a:spLocks noChangeArrowheads="1"/>
            </p:cNvSpPr>
            <p:nvPr/>
          </p:nvSpPr>
          <p:spPr bwMode="auto">
            <a:xfrm>
              <a:off x="4464" y="2880"/>
              <a:ext cx="7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A[q+1…r]</a:t>
              </a:r>
            </a:p>
          </p:txBody>
        </p:sp>
      </p:grpSp>
      <p:sp>
        <p:nvSpPr>
          <p:cNvPr id="38922" name="Text Box 159"/>
          <p:cNvSpPr txBox="1">
            <a:spLocks noChangeArrowheads="1"/>
          </p:cNvSpPr>
          <p:nvPr/>
        </p:nvSpPr>
        <p:spPr bwMode="auto">
          <a:xfrm>
            <a:off x="4146550" y="1225550"/>
            <a:ext cx="1104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pivot x=5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155ED40-E774-4892-AA6D-44D8D1BA0983}" type="slidenum">
              <a:rPr lang="en-US"/>
              <a:pPr/>
              <a:t>34</a:t>
            </a:fld>
            <a:endParaRPr 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pic>
        <p:nvPicPr>
          <p:cNvPr id="39940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47763" y="1314450"/>
            <a:ext cx="6388100" cy="50133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1B54F84-3963-44EB-891B-77AF90953A6E}" type="slidenum">
              <a:rPr lang="en-US"/>
              <a:pPr/>
              <a:t>35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Partitioning the Array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5338762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sz="2400" smtClean="0">
                <a:solidFill>
                  <a:srgbClr val="CC0000"/>
                </a:solidFill>
                <a:latin typeface="Monotype Corsiva" pitchFamily="66" charset="0"/>
              </a:rPr>
              <a:t>Alg.</a:t>
            </a:r>
            <a:r>
              <a:rPr lang="en-US" sz="2400" smtClean="0"/>
              <a:t> </a:t>
            </a:r>
            <a:r>
              <a:rPr lang="en-US" sz="2400" smtClean="0">
                <a:solidFill>
                  <a:schemeClr val="tx1"/>
                </a:solidFill>
              </a:rPr>
              <a:t>PARTITION (A, p, r)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 smtClean="0">
                <a:solidFill>
                  <a:schemeClr val="tx1"/>
                </a:solidFill>
              </a:rPr>
              <a:t>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</a:rPr>
              <a:t>x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 A[p]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i  p – 1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j  r + 1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400" b="1" smtClean="0">
                <a:solidFill>
                  <a:schemeClr val="tx1"/>
                </a:solidFill>
                <a:sym typeface="Symbol" pitchFamily="18" charset="2"/>
              </a:rPr>
              <a:t>while</a:t>
            </a:r>
            <a:r>
              <a:rPr lang="en-US" sz="2400" smtClean="0">
                <a:solidFill>
                  <a:schemeClr val="tx1"/>
                </a:solidFill>
                <a:sym typeface="Symbol" pitchFamily="18" charset="2"/>
              </a:rPr>
              <a:t> TRUE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 smtClean="0">
                <a:solidFill>
                  <a:schemeClr val="tx1"/>
                </a:solidFill>
                <a:sym typeface="Symbol" pitchFamily="18" charset="2"/>
              </a:rPr>
              <a:t>           </a:t>
            </a:r>
            <a:r>
              <a:rPr lang="en-US" sz="2400" b="1" smtClean="0">
                <a:solidFill>
                  <a:schemeClr val="tx1"/>
                </a:solidFill>
                <a:sym typeface="Symbol" pitchFamily="18" charset="2"/>
              </a:rPr>
              <a:t>do repeat</a:t>
            </a:r>
            <a:r>
              <a:rPr lang="en-US" sz="240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j  j – 1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 smtClean="0">
                <a:solidFill>
                  <a:schemeClr val="tx1"/>
                </a:solidFill>
                <a:sym typeface="Symbol" pitchFamily="18" charset="2"/>
              </a:rPr>
              <a:t>                   </a:t>
            </a:r>
            <a:r>
              <a:rPr lang="en-US" sz="2400" b="1" smtClean="0">
                <a:solidFill>
                  <a:schemeClr val="tx1"/>
                </a:solidFill>
                <a:sym typeface="Symbol" pitchFamily="18" charset="2"/>
              </a:rPr>
              <a:t>until</a:t>
            </a:r>
            <a:r>
              <a:rPr lang="en-US" sz="240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A[j]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≤ x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 smtClean="0">
                <a:solidFill>
                  <a:schemeClr val="tx1"/>
                </a:solidFill>
                <a:cs typeface="Arial" charset="0"/>
                <a:sym typeface="Symbol" pitchFamily="18" charset="2"/>
              </a:rPr>
              <a:t>           </a:t>
            </a:r>
            <a:r>
              <a:rPr lang="en-US" sz="2400" b="1" smtClean="0">
                <a:solidFill>
                  <a:schemeClr val="tx1"/>
                </a:solidFill>
                <a:cs typeface="Arial" charset="0"/>
                <a:sym typeface="Symbol" pitchFamily="18" charset="2"/>
              </a:rPr>
              <a:t>do</a:t>
            </a:r>
            <a:r>
              <a:rPr lang="en-US" sz="2400" smtClean="0">
                <a:solidFill>
                  <a:schemeClr val="tx1"/>
                </a:solidFill>
                <a:cs typeface="Arial" charset="0"/>
                <a:sym typeface="Symbol" pitchFamily="18" charset="2"/>
              </a:rPr>
              <a:t>  </a:t>
            </a:r>
            <a:r>
              <a:rPr lang="en-US" sz="2400" b="1" smtClean="0">
                <a:solidFill>
                  <a:schemeClr val="tx1"/>
                </a:solidFill>
                <a:cs typeface="Arial" charset="0"/>
                <a:sym typeface="Symbol" pitchFamily="18" charset="2"/>
              </a:rPr>
              <a:t>repeat</a:t>
            </a:r>
            <a:r>
              <a:rPr lang="en-US" sz="2400" smtClean="0">
                <a:solidFill>
                  <a:schemeClr val="tx1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i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 i + 1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 smtClean="0">
                <a:solidFill>
                  <a:schemeClr val="tx1"/>
                </a:solidFill>
                <a:sym typeface="Symbol" pitchFamily="18" charset="2"/>
              </a:rPr>
              <a:t>                   </a:t>
            </a:r>
            <a:r>
              <a:rPr lang="en-US" sz="2400" b="1" smtClean="0">
                <a:solidFill>
                  <a:schemeClr val="tx1"/>
                </a:solidFill>
                <a:sym typeface="Symbol" pitchFamily="18" charset="2"/>
              </a:rPr>
              <a:t>until</a:t>
            </a:r>
            <a:r>
              <a:rPr lang="en-US" sz="240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A[i]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≥ x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 smtClean="0">
                <a:solidFill>
                  <a:schemeClr val="tx1"/>
                </a:solidFill>
                <a:cs typeface="Arial" charset="0"/>
                <a:sym typeface="Symbol" pitchFamily="18" charset="2"/>
              </a:rPr>
              <a:t>            </a:t>
            </a:r>
            <a:r>
              <a:rPr lang="en-US" sz="2400" b="1" smtClean="0">
                <a:solidFill>
                  <a:schemeClr val="tx1"/>
                </a:solidFill>
                <a:cs typeface="Arial" charset="0"/>
                <a:sym typeface="Symbol" pitchFamily="18" charset="2"/>
              </a:rPr>
              <a:t>if</a:t>
            </a:r>
            <a:r>
              <a:rPr lang="en-US" sz="2400" smtClean="0">
                <a:solidFill>
                  <a:schemeClr val="tx1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i &lt; j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 smtClean="0">
                <a:solidFill>
                  <a:schemeClr val="tx1"/>
                </a:solidFill>
                <a:cs typeface="Arial" charset="0"/>
                <a:sym typeface="Symbol" pitchFamily="18" charset="2"/>
              </a:rPr>
              <a:t>                   </a:t>
            </a:r>
            <a:r>
              <a:rPr lang="en-US" sz="2400" b="1" smtClean="0">
                <a:solidFill>
                  <a:schemeClr val="tx1"/>
                </a:solidFill>
                <a:cs typeface="Arial" charset="0"/>
                <a:sym typeface="Symbol" pitchFamily="18" charset="2"/>
              </a:rPr>
              <a:t>then</a:t>
            </a:r>
            <a:r>
              <a:rPr lang="en-US" sz="2400" smtClean="0">
                <a:solidFill>
                  <a:schemeClr val="tx1"/>
                </a:solidFill>
                <a:cs typeface="Arial" charset="0"/>
                <a:sym typeface="Symbol" pitchFamily="18" charset="2"/>
              </a:rPr>
              <a:t> exchange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  <a:cs typeface="Arial" charset="0"/>
                <a:sym typeface="Symbol" pitchFamily="18" charset="2"/>
              </a:rPr>
              <a:t>A[i]  A[j]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400" smtClean="0">
                <a:solidFill>
                  <a:schemeClr val="tx1"/>
                </a:solidFill>
                <a:sym typeface="Symbol" pitchFamily="18" charset="2"/>
              </a:rPr>
              <a:t>   	       </a:t>
            </a:r>
            <a:r>
              <a:rPr lang="en-US" sz="2400" b="1" smtClean="0">
                <a:solidFill>
                  <a:schemeClr val="tx1"/>
                </a:solidFill>
                <a:sym typeface="Symbol" pitchFamily="18" charset="2"/>
              </a:rPr>
              <a:t>else</a:t>
            </a:r>
            <a:r>
              <a:rPr lang="en-US" sz="240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400" b="1" smtClean="0">
                <a:solidFill>
                  <a:schemeClr val="tx1"/>
                </a:solidFill>
                <a:sym typeface="Symbol" pitchFamily="18" charset="2"/>
              </a:rPr>
              <a:t>return</a:t>
            </a:r>
            <a:r>
              <a:rPr lang="en-US" sz="2400" smtClean="0">
                <a:solidFill>
                  <a:schemeClr val="tx1"/>
                </a:solidFill>
                <a:sym typeface="Symbol" pitchFamily="18" charset="2"/>
              </a:rPr>
              <a:t> </a:t>
            </a:r>
            <a:r>
              <a:rPr lang="en-US" sz="2400" smtClean="0">
                <a:solidFill>
                  <a:schemeClr val="tx1"/>
                </a:solidFill>
                <a:latin typeface="Comic Sans MS" pitchFamily="66" charset="0"/>
                <a:sym typeface="Symbol" pitchFamily="18" charset="2"/>
              </a:rPr>
              <a:t>j</a:t>
            </a:r>
          </a:p>
        </p:txBody>
      </p:sp>
      <p:sp>
        <p:nvSpPr>
          <p:cNvPr id="291844" name="Text Box 4"/>
          <p:cNvSpPr txBox="1">
            <a:spLocks noChangeArrowheads="1"/>
          </p:cNvSpPr>
          <p:nvPr/>
        </p:nvSpPr>
        <p:spPr bwMode="auto">
          <a:xfrm>
            <a:off x="6724650" y="5638800"/>
            <a:ext cx="211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Running time: </a:t>
            </a:r>
            <a:r>
              <a:rPr lang="en-US">
                <a:latin typeface="Comic Sans MS" pitchFamily="66" charset="0"/>
                <a:sym typeface="Symbol" pitchFamily="18" charset="2"/>
              </a:rPr>
              <a:t>(n)</a:t>
            </a:r>
          </a:p>
          <a:p>
            <a:r>
              <a:rPr lang="en-US">
                <a:latin typeface="Comic Sans MS" pitchFamily="66" charset="0"/>
                <a:sym typeface="Symbol" pitchFamily="18" charset="2"/>
              </a:rPr>
              <a:t>n = r – p + 1</a:t>
            </a:r>
          </a:p>
        </p:txBody>
      </p:sp>
      <p:grpSp>
        <p:nvGrpSpPr>
          <p:cNvPr id="40966" name="Group 5"/>
          <p:cNvGrpSpPr>
            <a:grpSpLocks/>
          </p:cNvGrpSpPr>
          <p:nvPr/>
        </p:nvGrpSpPr>
        <p:grpSpPr bwMode="auto">
          <a:xfrm>
            <a:off x="5303838" y="1938338"/>
            <a:ext cx="3306762" cy="423862"/>
            <a:chOff x="480" y="1152"/>
            <a:chExt cx="2083" cy="267"/>
          </a:xfrm>
        </p:grpSpPr>
        <p:sp>
          <p:nvSpPr>
            <p:cNvPr id="41006" name="Rectangle 6"/>
            <p:cNvSpPr>
              <a:spLocks noChangeArrowheads="1"/>
            </p:cNvSpPr>
            <p:nvPr/>
          </p:nvSpPr>
          <p:spPr bwMode="auto">
            <a:xfrm>
              <a:off x="2303" y="1152"/>
              <a:ext cx="26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41007" name="Rectangle 7"/>
            <p:cNvSpPr>
              <a:spLocks noChangeArrowheads="1"/>
            </p:cNvSpPr>
            <p:nvPr/>
          </p:nvSpPr>
          <p:spPr bwMode="auto">
            <a:xfrm>
              <a:off x="2042" y="1152"/>
              <a:ext cx="261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41008" name="Rectangle 8"/>
            <p:cNvSpPr>
              <a:spLocks noChangeArrowheads="1"/>
            </p:cNvSpPr>
            <p:nvPr/>
          </p:nvSpPr>
          <p:spPr bwMode="auto">
            <a:xfrm>
              <a:off x="1782" y="1152"/>
              <a:ext cx="26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41009" name="Rectangle 9"/>
            <p:cNvSpPr>
              <a:spLocks noChangeArrowheads="1"/>
            </p:cNvSpPr>
            <p:nvPr/>
          </p:nvSpPr>
          <p:spPr bwMode="auto">
            <a:xfrm>
              <a:off x="1522" y="1152"/>
              <a:ext cx="26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41010" name="Rectangle 10"/>
            <p:cNvSpPr>
              <a:spLocks noChangeArrowheads="1"/>
            </p:cNvSpPr>
            <p:nvPr/>
          </p:nvSpPr>
          <p:spPr bwMode="auto">
            <a:xfrm>
              <a:off x="1261" y="1152"/>
              <a:ext cx="261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41011" name="Rectangle 11"/>
            <p:cNvSpPr>
              <a:spLocks noChangeArrowheads="1"/>
            </p:cNvSpPr>
            <p:nvPr/>
          </p:nvSpPr>
          <p:spPr bwMode="auto">
            <a:xfrm>
              <a:off x="1001" y="1152"/>
              <a:ext cx="26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41012" name="Rectangle 12"/>
            <p:cNvSpPr>
              <a:spLocks noChangeArrowheads="1"/>
            </p:cNvSpPr>
            <p:nvPr/>
          </p:nvSpPr>
          <p:spPr bwMode="auto">
            <a:xfrm>
              <a:off x="740" y="1152"/>
              <a:ext cx="261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41013" name="Rectangle 13"/>
            <p:cNvSpPr>
              <a:spLocks noChangeArrowheads="1"/>
            </p:cNvSpPr>
            <p:nvPr/>
          </p:nvSpPr>
          <p:spPr bwMode="auto">
            <a:xfrm>
              <a:off x="480" y="1152"/>
              <a:ext cx="260" cy="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41014" name="Line 14"/>
            <p:cNvSpPr>
              <a:spLocks noChangeShapeType="1"/>
            </p:cNvSpPr>
            <p:nvPr/>
          </p:nvSpPr>
          <p:spPr bwMode="auto">
            <a:xfrm>
              <a:off x="480" y="1152"/>
              <a:ext cx="208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5" name="Line 15"/>
            <p:cNvSpPr>
              <a:spLocks noChangeShapeType="1"/>
            </p:cNvSpPr>
            <p:nvPr/>
          </p:nvSpPr>
          <p:spPr bwMode="auto">
            <a:xfrm>
              <a:off x="480" y="1419"/>
              <a:ext cx="208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6" name="Line 16"/>
            <p:cNvSpPr>
              <a:spLocks noChangeShapeType="1"/>
            </p:cNvSpPr>
            <p:nvPr/>
          </p:nvSpPr>
          <p:spPr bwMode="auto">
            <a:xfrm>
              <a:off x="480" y="115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7" name="Line 17"/>
            <p:cNvSpPr>
              <a:spLocks noChangeShapeType="1"/>
            </p:cNvSpPr>
            <p:nvPr/>
          </p:nvSpPr>
          <p:spPr bwMode="auto">
            <a:xfrm>
              <a:off x="740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8" name="Line 18"/>
            <p:cNvSpPr>
              <a:spLocks noChangeShapeType="1"/>
            </p:cNvSpPr>
            <p:nvPr/>
          </p:nvSpPr>
          <p:spPr bwMode="auto">
            <a:xfrm>
              <a:off x="1001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19" name="Line 19"/>
            <p:cNvSpPr>
              <a:spLocks noChangeShapeType="1"/>
            </p:cNvSpPr>
            <p:nvPr/>
          </p:nvSpPr>
          <p:spPr bwMode="auto">
            <a:xfrm>
              <a:off x="1261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0" name="Line 20"/>
            <p:cNvSpPr>
              <a:spLocks noChangeShapeType="1"/>
            </p:cNvSpPr>
            <p:nvPr/>
          </p:nvSpPr>
          <p:spPr bwMode="auto">
            <a:xfrm>
              <a:off x="1522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1" name="Line 21"/>
            <p:cNvSpPr>
              <a:spLocks noChangeShapeType="1"/>
            </p:cNvSpPr>
            <p:nvPr/>
          </p:nvSpPr>
          <p:spPr bwMode="auto">
            <a:xfrm>
              <a:off x="1782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2" name="Line 22"/>
            <p:cNvSpPr>
              <a:spLocks noChangeShapeType="1"/>
            </p:cNvSpPr>
            <p:nvPr/>
          </p:nvSpPr>
          <p:spPr bwMode="auto">
            <a:xfrm>
              <a:off x="2042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3" name="Line 23"/>
            <p:cNvSpPr>
              <a:spLocks noChangeShapeType="1"/>
            </p:cNvSpPr>
            <p:nvPr/>
          </p:nvSpPr>
          <p:spPr bwMode="auto">
            <a:xfrm>
              <a:off x="2303" y="115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24" name="Line 24"/>
            <p:cNvSpPr>
              <a:spLocks noChangeShapeType="1"/>
            </p:cNvSpPr>
            <p:nvPr/>
          </p:nvSpPr>
          <p:spPr bwMode="auto">
            <a:xfrm>
              <a:off x="2563" y="1152"/>
              <a:ext cx="0" cy="26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967" name="Text Box 25"/>
          <p:cNvSpPr txBox="1">
            <a:spLocks noChangeArrowheads="1"/>
          </p:cNvSpPr>
          <p:nvPr/>
        </p:nvSpPr>
        <p:spPr bwMode="auto">
          <a:xfrm>
            <a:off x="5029200" y="2667000"/>
            <a:ext cx="23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</a:t>
            </a:r>
          </a:p>
        </p:txBody>
      </p:sp>
      <p:sp>
        <p:nvSpPr>
          <p:cNvPr id="40968" name="Text Box 26"/>
          <p:cNvSpPr txBox="1">
            <a:spLocks noChangeArrowheads="1"/>
          </p:cNvSpPr>
          <p:nvPr/>
        </p:nvSpPr>
        <p:spPr bwMode="auto">
          <a:xfrm>
            <a:off x="8604250" y="2681288"/>
            <a:ext cx="234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</a:t>
            </a:r>
          </a:p>
        </p:txBody>
      </p:sp>
      <p:sp>
        <p:nvSpPr>
          <p:cNvPr id="40969" name="Line 27"/>
          <p:cNvSpPr>
            <a:spLocks noChangeShapeType="1"/>
          </p:cNvSpPr>
          <p:nvPr/>
        </p:nvSpPr>
        <p:spPr bwMode="auto">
          <a:xfrm flipV="1">
            <a:off x="5146675" y="2438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70" name="Line 28"/>
          <p:cNvSpPr>
            <a:spLocks noChangeShapeType="1"/>
          </p:cNvSpPr>
          <p:nvPr/>
        </p:nvSpPr>
        <p:spPr bwMode="auto">
          <a:xfrm flipV="1">
            <a:off x="8721725" y="24526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0971" name="Text Box 29"/>
          <p:cNvSpPr txBox="1">
            <a:spLocks noChangeArrowheads="1"/>
          </p:cNvSpPr>
          <p:nvPr/>
        </p:nvSpPr>
        <p:spPr bwMode="auto">
          <a:xfrm>
            <a:off x="4757738" y="1955800"/>
            <a:ext cx="423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A: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4757738" y="2909888"/>
            <a:ext cx="3852862" cy="1662112"/>
            <a:chOff x="2997" y="1833"/>
            <a:chExt cx="2427" cy="1047"/>
          </a:xfrm>
        </p:grpSpPr>
        <p:grpSp>
          <p:nvGrpSpPr>
            <p:cNvPr id="40976" name="Group 31"/>
            <p:cNvGrpSpPr>
              <a:grpSpLocks/>
            </p:cNvGrpSpPr>
            <p:nvPr/>
          </p:nvGrpSpPr>
          <p:grpSpPr bwMode="auto">
            <a:xfrm>
              <a:off x="3341" y="2181"/>
              <a:ext cx="2083" cy="267"/>
              <a:chOff x="480" y="1152"/>
              <a:chExt cx="2083" cy="267"/>
            </a:xfrm>
          </p:grpSpPr>
          <p:sp>
            <p:nvSpPr>
              <p:cNvPr id="40987" name="Rectangle 32"/>
              <p:cNvSpPr>
                <a:spLocks noChangeArrowheads="1"/>
              </p:cNvSpPr>
              <p:nvPr/>
            </p:nvSpPr>
            <p:spPr bwMode="auto">
              <a:xfrm>
                <a:off x="2303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a</a:t>
                </a:r>
                <a:r>
                  <a:rPr lang="en-US" baseline="-25000">
                    <a:solidFill>
                      <a:schemeClr val="accent2"/>
                    </a:solidFill>
                  </a:rPr>
                  <a:t>r</a:t>
                </a: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40988" name="Rectangle 33"/>
              <p:cNvSpPr>
                <a:spLocks noChangeArrowheads="1"/>
              </p:cNvSpPr>
              <p:nvPr/>
            </p:nvSpPr>
            <p:spPr bwMode="auto">
              <a:xfrm>
                <a:off x="2042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40989" name="Rectangle 34"/>
              <p:cNvSpPr>
                <a:spLocks noChangeArrowheads="1"/>
              </p:cNvSpPr>
              <p:nvPr/>
            </p:nvSpPr>
            <p:spPr bwMode="auto">
              <a:xfrm>
                <a:off x="1782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40990" name="Rectangle 35"/>
              <p:cNvSpPr>
                <a:spLocks noChangeArrowheads="1"/>
              </p:cNvSpPr>
              <p:nvPr/>
            </p:nvSpPr>
            <p:spPr bwMode="auto">
              <a:xfrm>
                <a:off x="1522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40991" name="Rectangle 36"/>
              <p:cNvSpPr>
                <a:spLocks noChangeArrowheads="1"/>
              </p:cNvSpPr>
              <p:nvPr/>
            </p:nvSpPr>
            <p:spPr bwMode="auto">
              <a:xfrm>
                <a:off x="1261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40992" name="Rectangle 37"/>
              <p:cNvSpPr>
                <a:spLocks noChangeArrowheads="1"/>
              </p:cNvSpPr>
              <p:nvPr/>
            </p:nvSpPr>
            <p:spPr bwMode="auto">
              <a:xfrm>
                <a:off x="1001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40993" name="Rectangle 38"/>
              <p:cNvSpPr>
                <a:spLocks noChangeArrowheads="1"/>
              </p:cNvSpPr>
              <p:nvPr/>
            </p:nvSpPr>
            <p:spPr bwMode="auto">
              <a:xfrm>
                <a:off x="740" y="1152"/>
                <a:ext cx="261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40994" name="Rectangle 39"/>
              <p:cNvSpPr>
                <a:spLocks noChangeArrowheads="1"/>
              </p:cNvSpPr>
              <p:nvPr/>
            </p:nvSpPr>
            <p:spPr bwMode="auto">
              <a:xfrm>
                <a:off x="480" y="1152"/>
                <a:ext cx="260" cy="2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ct val="20000"/>
                  </a:spcBef>
                </a:pPr>
                <a:r>
                  <a:rPr lang="en-US">
                    <a:solidFill>
                      <a:schemeClr val="accent2"/>
                    </a:solidFill>
                  </a:rPr>
                  <a:t>a</a:t>
                </a:r>
                <a:r>
                  <a:rPr lang="en-US" baseline="-25000">
                    <a:solidFill>
                      <a:schemeClr val="accent2"/>
                    </a:solidFill>
                  </a:rPr>
                  <a:t>p</a:t>
                </a:r>
                <a:endParaRPr lang="en-US">
                  <a:solidFill>
                    <a:schemeClr val="accent2"/>
                  </a:solidFill>
                </a:endParaRPr>
              </a:p>
            </p:txBody>
          </p:sp>
          <p:sp>
            <p:nvSpPr>
              <p:cNvPr id="40995" name="Line 40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6" name="Line 41"/>
              <p:cNvSpPr>
                <a:spLocks noChangeShapeType="1"/>
              </p:cNvSpPr>
              <p:nvPr/>
            </p:nvSpPr>
            <p:spPr bwMode="auto">
              <a:xfrm>
                <a:off x="480" y="1419"/>
                <a:ext cx="208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7" name="Line 42"/>
              <p:cNvSpPr>
                <a:spLocks noChangeShapeType="1"/>
              </p:cNvSpPr>
              <p:nvPr/>
            </p:nvSpPr>
            <p:spPr bwMode="auto">
              <a:xfrm>
                <a:off x="480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8" name="Line 43"/>
              <p:cNvSpPr>
                <a:spLocks noChangeShapeType="1"/>
              </p:cNvSpPr>
              <p:nvPr/>
            </p:nvSpPr>
            <p:spPr bwMode="auto">
              <a:xfrm>
                <a:off x="740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999" name="Line 44"/>
              <p:cNvSpPr>
                <a:spLocks noChangeShapeType="1"/>
              </p:cNvSpPr>
              <p:nvPr/>
            </p:nvSpPr>
            <p:spPr bwMode="auto">
              <a:xfrm>
                <a:off x="100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0" name="Line 45"/>
              <p:cNvSpPr>
                <a:spLocks noChangeShapeType="1"/>
              </p:cNvSpPr>
              <p:nvPr/>
            </p:nvSpPr>
            <p:spPr bwMode="auto">
              <a:xfrm>
                <a:off x="1261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1" name="Line 46"/>
              <p:cNvSpPr>
                <a:spLocks noChangeShapeType="1"/>
              </p:cNvSpPr>
              <p:nvPr/>
            </p:nvSpPr>
            <p:spPr bwMode="auto">
              <a:xfrm>
                <a:off x="152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2" name="Line 47"/>
              <p:cNvSpPr>
                <a:spLocks noChangeShapeType="1"/>
              </p:cNvSpPr>
              <p:nvPr/>
            </p:nvSpPr>
            <p:spPr bwMode="auto">
              <a:xfrm>
                <a:off x="178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3" name="Line 48"/>
              <p:cNvSpPr>
                <a:spLocks noChangeShapeType="1"/>
              </p:cNvSpPr>
              <p:nvPr/>
            </p:nvSpPr>
            <p:spPr bwMode="auto">
              <a:xfrm>
                <a:off x="2042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4" name="Line 49"/>
              <p:cNvSpPr>
                <a:spLocks noChangeShapeType="1"/>
              </p:cNvSpPr>
              <p:nvPr/>
            </p:nvSpPr>
            <p:spPr bwMode="auto">
              <a:xfrm>
                <a:off x="2303" y="1152"/>
                <a:ext cx="0" cy="26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05" name="Line 50"/>
              <p:cNvSpPr>
                <a:spLocks noChangeShapeType="1"/>
              </p:cNvSpPr>
              <p:nvPr/>
            </p:nvSpPr>
            <p:spPr bwMode="auto">
              <a:xfrm>
                <a:off x="2563" y="1152"/>
                <a:ext cx="0" cy="267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977" name="Text Box 51"/>
            <p:cNvSpPr txBox="1">
              <a:spLocks noChangeArrowheads="1"/>
            </p:cNvSpPr>
            <p:nvPr/>
          </p:nvSpPr>
          <p:spPr bwMode="auto">
            <a:xfrm>
              <a:off x="4700" y="2649"/>
              <a:ext cx="14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i</a:t>
              </a:r>
            </a:p>
          </p:txBody>
        </p:sp>
        <p:sp>
          <p:nvSpPr>
            <p:cNvPr id="40978" name="Text Box 52"/>
            <p:cNvSpPr txBox="1">
              <a:spLocks noChangeArrowheads="1"/>
            </p:cNvSpPr>
            <p:nvPr/>
          </p:nvSpPr>
          <p:spPr bwMode="auto">
            <a:xfrm>
              <a:off x="4392" y="2649"/>
              <a:ext cx="3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j=q</a:t>
              </a:r>
            </a:p>
          </p:txBody>
        </p:sp>
        <p:sp>
          <p:nvSpPr>
            <p:cNvPr id="40979" name="Line 53"/>
            <p:cNvSpPr>
              <a:spLocks noChangeShapeType="1"/>
            </p:cNvSpPr>
            <p:nvPr/>
          </p:nvSpPr>
          <p:spPr bwMode="auto">
            <a:xfrm flipV="1">
              <a:off x="4774" y="250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0" name="Line 54"/>
            <p:cNvSpPr>
              <a:spLocks noChangeShapeType="1"/>
            </p:cNvSpPr>
            <p:nvPr/>
          </p:nvSpPr>
          <p:spPr bwMode="auto">
            <a:xfrm flipV="1">
              <a:off x="4534" y="2505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981" name="Text Box 55"/>
            <p:cNvSpPr txBox="1">
              <a:spLocks noChangeArrowheads="1"/>
            </p:cNvSpPr>
            <p:nvPr/>
          </p:nvSpPr>
          <p:spPr bwMode="auto">
            <a:xfrm>
              <a:off x="2997" y="2192"/>
              <a:ext cx="26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/>
                <a:t>A:</a:t>
              </a:r>
            </a:p>
          </p:txBody>
        </p:sp>
        <p:sp>
          <p:nvSpPr>
            <p:cNvPr id="40982" name="AutoShape 56"/>
            <p:cNvSpPr>
              <a:spLocks/>
            </p:cNvSpPr>
            <p:nvPr/>
          </p:nvSpPr>
          <p:spPr bwMode="auto">
            <a:xfrm rot="5400000">
              <a:off x="3912" y="1464"/>
              <a:ext cx="96" cy="1296"/>
            </a:xfrm>
            <a:prstGeom prst="leftBrace">
              <a:avLst>
                <a:gd name="adj1" fmla="val 112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3" name="AutoShape 57"/>
            <p:cNvSpPr>
              <a:spLocks/>
            </p:cNvSpPr>
            <p:nvPr/>
          </p:nvSpPr>
          <p:spPr bwMode="auto">
            <a:xfrm rot="5400000">
              <a:off x="4992" y="1728"/>
              <a:ext cx="96" cy="768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4" name="Text Box 58"/>
            <p:cNvSpPr txBox="1">
              <a:spLocks noChangeArrowheads="1"/>
            </p:cNvSpPr>
            <p:nvPr/>
          </p:nvSpPr>
          <p:spPr bwMode="auto">
            <a:xfrm>
              <a:off x="3648" y="1833"/>
              <a:ext cx="57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A[p…q]</a:t>
              </a:r>
            </a:p>
          </p:txBody>
        </p:sp>
        <p:sp>
          <p:nvSpPr>
            <p:cNvPr id="40985" name="Text Box 59"/>
            <p:cNvSpPr txBox="1">
              <a:spLocks noChangeArrowheads="1"/>
            </p:cNvSpPr>
            <p:nvPr/>
          </p:nvSpPr>
          <p:spPr bwMode="auto">
            <a:xfrm>
              <a:off x="4704" y="1833"/>
              <a:ext cx="7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A[q+1…r]</a:t>
              </a:r>
            </a:p>
          </p:txBody>
        </p:sp>
        <p:sp>
          <p:nvSpPr>
            <p:cNvPr id="40986" name="Text Box 60"/>
            <p:cNvSpPr txBox="1">
              <a:spLocks noChangeArrowheads="1"/>
            </p:cNvSpPr>
            <p:nvPr/>
          </p:nvSpPr>
          <p:spPr bwMode="auto">
            <a:xfrm>
              <a:off x="4512" y="1881"/>
              <a:ext cx="19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cs typeface="Arial" charset="0"/>
                </a:rPr>
                <a:t>≤</a:t>
              </a:r>
            </a:p>
          </p:txBody>
        </p:sp>
      </p:grpSp>
      <p:sp>
        <p:nvSpPr>
          <p:cNvPr id="40973" name="Text Box 61"/>
          <p:cNvSpPr txBox="1">
            <a:spLocks noChangeArrowheads="1"/>
          </p:cNvSpPr>
          <p:nvPr/>
        </p:nvSpPr>
        <p:spPr bwMode="auto">
          <a:xfrm>
            <a:off x="5368925" y="1592263"/>
            <a:ext cx="284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Monotype Corsiva" pitchFamily="66" charset="0"/>
              </a:rPr>
              <a:t>p</a:t>
            </a:r>
          </a:p>
        </p:txBody>
      </p:sp>
      <p:sp>
        <p:nvSpPr>
          <p:cNvPr id="40974" name="Text Box 62"/>
          <p:cNvSpPr txBox="1">
            <a:spLocks noChangeArrowheads="1"/>
          </p:cNvSpPr>
          <p:nvPr/>
        </p:nvSpPr>
        <p:spPr bwMode="auto">
          <a:xfrm>
            <a:off x="8274050" y="1546225"/>
            <a:ext cx="2524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Monotype Corsiva" pitchFamily="66" charset="0"/>
              </a:rPr>
              <a:t>r</a:t>
            </a:r>
          </a:p>
        </p:txBody>
      </p:sp>
      <p:sp>
        <p:nvSpPr>
          <p:cNvPr id="40975" name="Text Box 63"/>
          <p:cNvSpPr txBox="1">
            <a:spLocks noChangeArrowheads="1"/>
          </p:cNvSpPr>
          <p:nvPr/>
        </p:nvSpPr>
        <p:spPr bwMode="auto">
          <a:xfrm>
            <a:off x="6870700" y="4991100"/>
            <a:ext cx="1809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Each element is</a:t>
            </a:r>
          </a:p>
          <a:p>
            <a:r>
              <a:rPr lang="en-US">
                <a:solidFill>
                  <a:schemeClr val="folHlink"/>
                </a:solidFill>
              </a:rPr>
              <a:t>visited once!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5FF7393-4F53-4567-A979-0A747EDF6F6A}" type="slidenum">
              <a:rPr lang="en-US"/>
              <a:pPr/>
              <a:t>36</a:t>
            </a:fld>
            <a:endParaRPr 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	 Recurrence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sz="2400" smtClean="0">
                <a:latin typeface="Monotype Corsiva" pitchFamily="66" charset="0"/>
              </a:rPr>
              <a:t>Alg.:</a:t>
            </a:r>
            <a:r>
              <a:rPr lang="en-US" sz="2400" smtClean="0"/>
              <a:t> QUICKSORT</a:t>
            </a:r>
            <a:r>
              <a:rPr lang="en-US" sz="2400" smtClean="0">
                <a:latin typeface="Comic Sans MS" pitchFamily="66" charset="0"/>
              </a:rPr>
              <a:t>(A, p, r)</a:t>
            </a:r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sz="2400" smtClean="0"/>
              <a:t>	</a:t>
            </a:r>
            <a:r>
              <a:rPr lang="en-US" sz="2400" b="1" smtClean="0"/>
              <a:t>if</a:t>
            </a:r>
            <a:r>
              <a:rPr lang="en-US" sz="2400" smtClean="0"/>
              <a:t> </a:t>
            </a:r>
            <a:r>
              <a:rPr lang="en-US" sz="2400" smtClean="0">
                <a:latin typeface="Comic Sans MS" pitchFamily="66" charset="0"/>
              </a:rPr>
              <a:t>p &lt; r</a:t>
            </a:r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sz="2400" smtClean="0"/>
              <a:t>	   </a:t>
            </a:r>
            <a:r>
              <a:rPr lang="en-US" sz="2400" b="1" smtClean="0"/>
              <a:t>then</a:t>
            </a:r>
            <a:r>
              <a:rPr lang="en-US" sz="2400" smtClean="0"/>
              <a:t> </a:t>
            </a:r>
            <a:r>
              <a:rPr lang="en-US" sz="2400" smtClean="0">
                <a:latin typeface="Comic Sans MS" pitchFamily="66" charset="0"/>
              </a:rPr>
              <a:t>q</a:t>
            </a:r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 PARTITION</a:t>
            </a:r>
            <a:r>
              <a:rPr lang="en-US" sz="2400" smtClean="0">
                <a:latin typeface="Comic Sans MS" pitchFamily="66" charset="0"/>
                <a:sym typeface="Symbol" pitchFamily="18" charset="2"/>
              </a:rPr>
              <a:t>(A, p, r)</a:t>
            </a:r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sz="2400" smtClean="0">
                <a:sym typeface="Symbol" pitchFamily="18" charset="2"/>
              </a:rPr>
              <a:t>		     QUICKSORT </a:t>
            </a:r>
            <a:r>
              <a:rPr lang="en-US" sz="2400" smtClean="0">
                <a:latin typeface="Comic Sans MS" pitchFamily="66" charset="0"/>
                <a:sym typeface="Symbol" pitchFamily="18" charset="2"/>
              </a:rPr>
              <a:t>(A, p, q)</a:t>
            </a:r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US" sz="2400" smtClean="0">
                <a:sym typeface="Symbol" pitchFamily="18" charset="2"/>
              </a:rPr>
              <a:t>		     QUICKSORT </a:t>
            </a:r>
            <a:r>
              <a:rPr lang="en-US" sz="2400" smtClean="0">
                <a:latin typeface="Comic Sans MS" pitchFamily="66" charset="0"/>
                <a:sym typeface="Symbol" pitchFamily="18" charset="2"/>
              </a:rPr>
              <a:t>(A, q+1, r)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812800" y="5362575"/>
            <a:ext cx="184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Recurrence: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4887913" y="1447800"/>
            <a:ext cx="2420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Initially: p=1, r=n</a:t>
            </a:r>
          </a:p>
        </p:txBody>
      </p:sp>
      <p:sp>
        <p:nvSpPr>
          <p:cNvPr id="41991" name="Rectangle 8"/>
          <p:cNvSpPr>
            <a:spLocks noChangeArrowheads="1"/>
          </p:cNvSpPr>
          <p:nvPr/>
        </p:nvSpPr>
        <p:spPr bwMode="auto">
          <a:xfrm>
            <a:off x="2832100" y="5881688"/>
            <a:ext cx="397192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T(n) = T(q) + T(n – q) + n</a:t>
            </a:r>
            <a:endParaRPr lang="en-US" sz="2400">
              <a:solidFill>
                <a:schemeClr val="accent2"/>
              </a:solidFill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B562A13-2EF8-4F36-8864-649D9ABE4534}" type="slidenum">
              <a:rPr lang="en-US"/>
              <a:pPr/>
              <a:t>37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Worst Case Partitioning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214438"/>
            <a:ext cx="8259762" cy="50768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sz="2400" smtClean="0"/>
              <a:t>Worst-case partitioning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000" smtClean="0"/>
              <a:t>One region has one element and the other  has n – 1 elements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2000" smtClean="0"/>
              <a:t>Maximally unbalanced</a:t>
            </a:r>
          </a:p>
          <a:p>
            <a:pPr eaLnBrk="1" hangingPunct="1">
              <a:lnSpc>
                <a:spcPct val="150000"/>
              </a:lnSpc>
            </a:pPr>
            <a:r>
              <a:rPr lang="en-US" sz="2400" smtClean="0"/>
              <a:t>Recurrence: q=1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en-US" sz="2000" smtClean="0"/>
              <a:t>T(n) = T(1) + T(n – 1) + </a:t>
            </a:r>
            <a:r>
              <a:rPr lang="en-US" sz="2000" smtClean="0">
                <a:sym typeface="Symbol" pitchFamily="18" charset="2"/>
              </a:rPr>
              <a:t>n,  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en-US" sz="2000" smtClean="0">
                <a:sym typeface="Symbol" pitchFamily="18" charset="2"/>
              </a:rPr>
              <a:t>	T(1) = (1)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en-US" sz="2000" smtClean="0">
                <a:sym typeface="Symbol" pitchFamily="18" charset="2"/>
              </a:rPr>
              <a:t>T(n) = T(n – 1) + n</a:t>
            </a:r>
          </a:p>
          <a:p>
            <a:pPr lvl="1" eaLnBrk="1" hangingPunct="1">
              <a:lnSpc>
                <a:spcPct val="150000"/>
              </a:lnSpc>
              <a:buFontTx/>
              <a:buNone/>
            </a:pPr>
            <a:endParaRPr lang="en-US" sz="1800" smtClean="0">
              <a:sym typeface="Symbol" pitchFamily="18" charset="2"/>
            </a:endParaRPr>
          </a:p>
          <a:p>
            <a:pPr lvl="1" eaLnBrk="1" hangingPunct="1">
              <a:lnSpc>
                <a:spcPct val="150000"/>
              </a:lnSpc>
              <a:buFontTx/>
              <a:buNone/>
            </a:pPr>
            <a:r>
              <a:rPr lang="en-US" sz="2000" smtClean="0">
                <a:sym typeface="Symbol" pitchFamily="18" charset="2"/>
              </a:rPr>
              <a:t>	    = </a:t>
            </a:r>
          </a:p>
        </p:txBody>
      </p:sp>
      <p:graphicFrame>
        <p:nvGraphicFramePr>
          <p:cNvPr id="29286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012950" y="5087938"/>
          <a:ext cx="5268913" cy="1036637"/>
        </p:xfrm>
        <a:graphic>
          <a:graphicData uri="http://schemas.openxmlformats.org/presentationml/2006/ole">
            <p:oleObj spid="_x0000_s6146" name="Equation" r:id="rId4" imgW="2323800" imgH="457200" progId="Equation.DSMT4">
              <p:embed/>
            </p:oleObj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648200" y="2757488"/>
            <a:ext cx="4011613" cy="2957512"/>
            <a:chOff x="2928" y="1737"/>
            <a:chExt cx="2527" cy="1863"/>
          </a:xfrm>
        </p:grpSpPr>
        <p:sp>
          <p:nvSpPr>
            <p:cNvPr id="6152" name="Text Box 6"/>
            <p:cNvSpPr txBox="1">
              <a:spLocks noChangeArrowheads="1"/>
            </p:cNvSpPr>
            <p:nvPr/>
          </p:nvSpPr>
          <p:spPr bwMode="auto">
            <a:xfrm>
              <a:off x="3409" y="1737"/>
              <a:ext cx="1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n</a:t>
              </a:r>
            </a:p>
          </p:txBody>
        </p:sp>
        <p:sp>
          <p:nvSpPr>
            <p:cNvPr id="6153" name="Text Box 7"/>
            <p:cNvSpPr txBox="1">
              <a:spLocks noChangeArrowheads="1"/>
            </p:cNvSpPr>
            <p:nvPr/>
          </p:nvSpPr>
          <p:spPr bwMode="auto">
            <a:xfrm>
              <a:off x="3630" y="1938"/>
              <a:ext cx="4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n - 1</a:t>
              </a:r>
            </a:p>
          </p:txBody>
        </p:sp>
        <p:sp>
          <p:nvSpPr>
            <p:cNvPr id="6154" name="Text Box 8"/>
            <p:cNvSpPr txBox="1">
              <a:spLocks noChangeArrowheads="1"/>
            </p:cNvSpPr>
            <p:nvPr/>
          </p:nvSpPr>
          <p:spPr bwMode="auto">
            <a:xfrm>
              <a:off x="3847" y="2178"/>
              <a:ext cx="42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n - 2</a:t>
              </a:r>
            </a:p>
          </p:txBody>
        </p:sp>
        <p:sp>
          <p:nvSpPr>
            <p:cNvPr id="6155" name="Text Box 9"/>
            <p:cNvSpPr txBox="1">
              <a:spLocks noChangeArrowheads="1"/>
            </p:cNvSpPr>
            <p:nvPr/>
          </p:nvSpPr>
          <p:spPr bwMode="auto">
            <a:xfrm>
              <a:off x="4087" y="2418"/>
              <a:ext cx="42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n - 3</a:t>
              </a:r>
            </a:p>
          </p:txBody>
        </p:sp>
        <p:sp>
          <p:nvSpPr>
            <p:cNvPr id="6156" name="Text Box 10"/>
            <p:cNvSpPr txBox="1">
              <a:spLocks noChangeArrowheads="1"/>
            </p:cNvSpPr>
            <p:nvPr/>
          </p:nvSpPr>
          <p:spPr bwMode="auto">
            <a:xfrm>
              <a:off x="4494" y="280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6157" name="Text Box 11"/>
            <p:cNvSpPr txBox="1">
              <a:spLocks noChangeArrowheads="1"/>
            </p:cNvSpPr>
            <p:nvPr/>
          </p:nvSpPr>
          <p:spPr bwMode="auto">
            <a:xfrm>
              <a:off x="4715" y="3042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1</a:t>
              </a:r>
            </a:p>
          </p:txBody>
        </p:sp>
        <p:sp>
          <p:nvSpPr>
            <p:cNvPr id="6158" name="Text Box 12"/>
            <p:cNvSpPr txBox="1">
              <a:spLocks noChangeArrowheads="1"/>
            </p:cNvSpPr>
            <p:nvPr/>
          </p:nvSpPr>
          <p:spPr bwMode="auto">
            <a:xfrm>
              <a:off x="3120" y="1929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1</a:t>
              </a:r>
            </a:p>
          </p:txBody>
        </p:sp>
        <p:sp>
          <p:nvSpPr>
            <p:cNvPr id="6159" name="Text Box 13"/>
            <p:cNvSpPr txBox="1">
              <a:spLocks noChangeArrowheads="1"/>
            </p:cNvSpPr>
            <p:nvPr/>
          </p:nvSpPr>
          <p:spPr bwMode="auto">
            <a:xfrm>
              <a:off x="3323" y="217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1</a:t>
              </a:r>
            </a:p>
          </p:txBody>
        </p:sp>
        <p:sp>
          <p:nvSpPr>
            <p:cNvPr id="6160" name="Text Box 14"/>
            <p:cNvSpPr txBox="1">
              <a:spLocks noChangeArrowheads="1"/>
            </p:cNvSpPr>
            <p:nvPr/>
          </p:nvSpPr>
          <p:spPr bwMode="auto">
            <a:xfrm>
              <a:off x="3552" y="241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1</a:t>
              </a:r>
            </a:p>
          </p:txBody>
        </p:sp>
        <p:sp>
          <p:nvSpPr>
            <p:cNvPr id="6161" name="Text Box 15"/>
            <p:cNvSpPr txBox="1">
              <a:spLocks noChangeArrowheads="1"/>
            </p:cNvSpPr>
            <p:nvPr/>
          </p:nvSpPr>
          <p:spPr bwMode="auto">
            <a:xfrm>
              <a:off x="4235" y="3042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1</a:t>
              </a:r>
            </a:p>
          </p:txBody>
        </p:sp>
        <p:sp>
          <p:nvSpPr>
            <p:cNvPr id="6162" name="Line 16"/>
            <p:cNvSpPr>
              <a:spLocks noChangeShapeType="1"/>
            </p:cNvSpPr>
            <p:nvPr/>
          </p:nvSpPr>
          <p:spPr bwMode="auto">
            <a:xfrm flipH="1">
              <a:off x="3312" y="192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17"/>
            <p:cNvSpPr>
              <a:spLocks noChangeShapeType="1"/>
            </p:cNvSpPr>
            <p:nvPr/>
          </p:nvSpPr>
          <p:spPr bwMode="auto">
            <a:xfrm flipH="1">
              <a:off x="3504" y="2121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18"/>
            <p:cNvSpPr>
              <a:spLocks noChangeShapeType="1"/>
            </p:cNvSpPr>
            <p:nvPr/>
          </p:nvSpPr>
          <p:spPr bwMode="auto">
            <a:xfrm flipH="1">
              <a:off x="3744" y="2361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19"/>
            <p:cNvSpPr>
              <a:spLocks noChangeShapeType="1"/>
            </p:cNvSpPr>
            <p:nvPr/>
          </p:nvSpPr>
          <p:spPr bwMode="auto">
            <a:xfrm flipH="1">
              <a:off x="3984" y="2649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Text Box 20"/>
            <p:cNvSpPr txBox="1">
              <a:spLocks noChangeArrowheads="1"/>
            </p:cNvSpPr>
            <p:nvPr/>
          </p:nvSpPr>
          <p:spPr bwMode="auto">
            <a:xfrm>
              <a:off x="3803" y="2658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1</a:t>
              </a:r>
            </a:p>
          </p:txBody>
        </p:sp>
        <p:sp>
          <p:nvSpPr>
            <p:cNvPr id="6167" name="Line 21"/>
            <p:cNvSpPr>
              <a:spLocks noChangeShapeType="1"/>
            </p:cNvSpPr>
            <p:nvPr/>
          </p:nvSpPr>
          <p:spPr bwMode="auto">
            <a:xfrm>
              <a:off x="3600" y="1920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22"/>
            <p:cNvSpPr>
              <a:spLocks noChangeShapeType="1"/>
            </p:cNvSpPr>
            <p:nvPr/>
          </p:nvSpPr>
          <p:spPr bwMode="auto">
            <a:xfrm>
              <a:off x="3792" y="2121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23"/>
            <p:cNvSpPr>
              <a:spLocks noChangeShapeType="1"/>
            </p:cNvSpPr>
            <p:nvPr/>
          </p:nvSpPr>
          <p:spPr bwMode="auto">
            <a:xfrm>
              <a:off x="4032" y="2361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24"/>
            <p:cNvSpPr>
              <a:spLocks noChangeAspect="1" noChangeShapeType="1"/>
            </p:cNvSpPr>
            <p:nvPr/>
          </p:nvSpPr>
          <p:spPr bwMode="auto">
            <a:xfrm>
              <a:off x="4272" y="2649"/>
              <a:ext cx="173" cy="1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25"/>
            <p:cNvSpPr>
              <a:spLocks noChangeShapeType="1"/>
            </p:cNvSpPr>
            <p:nvPr/>
          </p:nvSpPr>
          <p:spPr bwMode="auto">
            <a:xfrm>
              <a:off x="4656" y="2985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Line 26"/>
            <p:cNvSpPr>
              <a:spLocks noChangeShapeType="1"/>
            </p:cNvSpPr>
            <p:nvPr/>
          </p:nvSpPr>
          <p:spPr bwMode="auto">
            <a:xfrm flipH="1">
              <a:off x="4416" y="2985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Line 27"/>
            <p:cNvSpPr>
              <a:spLocks noChangeShapeType="1"/>
            </p:cNvSpPr>
            <p:nvPr/>
          </p:nvSpPr>
          <p:spPr bwMode="auto">
            <a:xfrm>
              <a:off x="3024" y="1833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4" name="Text Box 28"/>
            <p:cNvSpPr txBox="1">
              <a:spLocks noChangeArrowheads="1"/>
            </p:cNvSpPr>
            <p:nvPr/>
          </p:nvSpPr>
          <p:spPr bwMode="auto">
            <a:xfrm>
              <a:off x="2928" y="2409"/>
              <a:ext cx="191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n</a:t>
              </a:r>
            </a:p>
          </p:txBody>
        </p:sp>
        <p:sp>
          <p:nvSpPr>
            <p:cNvPr id="6175" name="Text Box 29"/>
            <p:cNvSpPr txBox="1">
              <a:spLocks noChangeArrowheads="1"/>
            </p:cNvSpPr>
            <p:nvPr/>
          </p:nvSpPr>
          <p:spPr bwMode="auto">
            <a:xfrm>
              <a:off x="4944" y="1737"/>
              <a:ext cx="1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n</a:t>
              </a:r>
            </a:p>
          </p:txBody>
        </p:sp>
        <p:sp>
          <p:nvSpPr>
            <p:cNvPr id="6176" name="Text Box 30"/>
            <p:cNvSpPr txBox="1">
              <a:spLocks noChangeArrowheads="1"/>
            </p:cNvSpPr>
            <p:nvPr/>
          </p:nvSpPr>
          <p:spPr bwMode="auto">
            <a:xfrm>
              <a:off x="4944" y="1938"/>
              <a:ext cx="1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n</a:t>
              </a:r>
            </a:p>
          </p:txBody>
        </p:sp>
        <p:sp>
          <p:nvSpPr>
            <p:cNvPr id="6177" name="Text Box 31"/>
            <p:cNvSpPr txBox="1">
              <a:spLocks noChangeArrowheads="1"/>
            </p:cNvSpPr>
            <p:nvPr/>
          </p:nvSpPr>
          <p:spPr bwMode="auto">
            <a:xfrm>
              <a:off x="4944" y="2130"/>
              <a:ext cx="4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n - 1</a:t>
              </a:r>
            </a:p>
          </p:txBody>
        </p:sp>
        <p:sp>
          <p:nvSpPr>
            <p:cNvPr id="6178" name="Text Box 32"/>
            <p:cNvSpPr txBox="1">
              <a:spLocks noChangeArrowheads="1"/>
            </p:cNvSpPr>
            <p:nvPr/>
          </p:nvSpPr>
          <p:spPr bwMode="auto">
            <a:xfrm>
              <a:off x="4944" y="2370"/>
              <a:ext cx="42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n - 2</a:t>
              </a:r>
            </a:p>
          </p:txBody>
        </p:sp>
        <p:sp>
          <p:nvSpPr>
            <p:cNvPr id="6179" name="Line 33"/>
            <p:cNvSpPr>
              <a:spLocks noChangeShapeType="1"/>
            </p:cNvSpPr>
            <p:nvPr/>
          </p:nvSpPr>
          <p:spPr bwMode="auto">
            <a:xfrm>
              <a:off x="5136" y="2601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Text Box 34"/>
            <p:cNvSpPr txBox="1">
              <a:spLocks noChangeArrowheads="1"/>
            </p:cNvSpPr>
            <p:nvPr/>
          </p:nvSpPr>
          <p:spPr bwMode="auto">
            <a:xfrm>
              <a:off x="4992" y="2793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3</a:t>
              </a:r>
            </a:p>
          </p:txBody>
        </p:sp>
        <p:sp>
          <p:nvSpPr>
            <p:cNvPr id="6181" name="Text Box 35"/>
            <p:cNvSpPr txBox="1">
              <a:spLocks noChangeArrowheads="1"/>
            </p:cNvSpPr>
            <p:nvPr/>
          </p:nvSpPr>
          <p:spPr bwMode="auto">
            <a:xfrm>
              <a:off x="4992" y="3042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2</a:t>
              </a:r>
            </a:p>
          </p:txBody>
        </p:sp>
        <p:sp>
          <p:nvSpPr>
            <p:cNvPr id="6182" name="Line 36"/>
            <p:cNvSpPr>
              <a:spLocks noChangeShapeType="1"/>
            </p:cNvSpPr>
            <p:nvPr/>
          </p:nvSpPr>
          <p:spPr bwMode="auto">
            <a:xfrm>
              <a:off x="4992" y="3273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3" name="Text Box 37"/>
            <p:cNvSpPr txBox="1">
              <a:spLocks noChangeArrowheads="1"/>
            </p:cNvSpPr>
            <p:nvPr/>
          </p:nvSpPr>
          <p:spPr bwMode="auto">
            <a:xfrm>
              <a:off x="4992" y="3369"/>
              <a:ext cx="46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  <a:sym typeface="Symbol" pitchFamily="18" charset="2"/>
                </a:rPr>
                <a:t>(n</a:t>
              </a:r>
              <a:r>
                <a:rPr lang="en-US" baseline="30000">
                  <a:latin typeface="Comic Sans MS" pitchFamily="66" charset="0"/>
                  <a:sym typeface="Symbol" pitchFamily="18" charset="2"/>
                </a:rPr>
                <a:t>2</a:t>
              </a:r>
              <a:r>
                <a:rPr lang="en-US">
                  <a:latin typeface="Comic Sans MS" pitchFamily="66" charset="0"/>
                  <a:sym typeface="Symbol" pitchFamily="18" charset="2"/>
                </a:rPr>
                <a:t>)</a:t>
              </a:r>
            </a:p>
          </p:txBody>
        </p:sp>
      </p:grpSp>
      <p:sp>
        <p:nvSpPr>
          <p:cNvPr id="6151" name="Text Box 38"/>
          <p:cNvSpPr txBox="1">
            <a:spLocks noChangeArrowheads="1"/>
          </p:cNvSpPr>
          <p:nvPr/>
        </p:nvSpPr>
        <p:spPr bwMode="auto">
          <a:xfrm>
            <a:off x="2587625" y="6249988"/>
            <a:ext cx="5049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folHlink"/>
                </a:solidFill>
              </a:rPr>
              <a:t>When does the worst case happen?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D96BBA0-3DF2-4EF1-88F6-12F0F76FA911}" type="slidenum">
              <a:rPr lang="en-US"/>
              <a:pPr/>
              <a:t>38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Best Case Partitioning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066800"/>
            <a:ext cx="8335962" cy="2747963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smtClean="0"/>
              <a:t>Best-case partitioning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Partitioning produces two regions of size </a:t>
            </a:r>
            <a:r>
              <a:rPr lang="en-US" sz="2000" smtClean="0">
                <a:latin typeface="Comic Sans MS" pitchFamily="66" charset="0"/>
              </a:rPr>
              <a:t>n/2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Recurrence: q=n/2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2000" smtClean="0">
                <a:latin typeface="Comic Sans MS" pitchFamily="66" charset="0"/>
              </a:rPr>
              <a:t>T(n) = 2T(n/2) + </a:t>
            </a:r>
            <a:r>
              <a:rPr lang="en-US" sz="2000" smtClean="0">
                <a:latin typeface="Comic Sans MS" pitchFamily="66" charset="0"/>
                <a:sym typeface="Symbol" pitchFamily="18" charset="2"/>
              </a:rPr>
              <a:t>(n)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2000" smtClean="0">
                <a:latin typeface="Comic Sans MS" pitchFamily="66" charset="0"/>
                <a:sym typeface="Symbol" pitchFamily="18" charset="2"/>
              </a:rPr>
              <a:t>T(n) = (nlgn)</a:t>
            </a:r>
            <a:r>
              <a:rPr lang="en-US" sz="2000" smtClean="0">
                <a:sym typeface="Symbol" pitchFamily="18" charset="2"/>
              </a:rPr>
              <a:t> (Master theorem)</a:t>
            </a:r>
          </a:p>
        </p:txBody>
      </p:sp>
      <p:graphicFrame>
        <p:nvGraphicFramePr>
          <p:cNvPr id="29389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600200" y="3581400"/>
          <a:ext cx="6096000" cy="3074988"/>
        </p:xfrm>
        <a:graphic>
          <a:graphicData uri="http://schemas.openxmlformats.org/presentationml/2006/ole">
            <p:oleObj spid="_x0000_s7170" name="Paint Shop Pro Image" r:id="rId4" imgW="6614634" imgH="3336585" progId="PaintShopPro">
              <p:embed/>
            </p:oleObj>
          </a:graphicData>
        </a:graphic>
      </p:graphicFrame>
      <p:sp>
        <p:nvSpPr>
          <p:cNvPr id="293893" name="Rectangle 5"/>
          <p:cNvSpPr>
            <a:spLocks noChangeArrowheads="1"/>
          </p:cNvSpPr>
          <p:nvPr/>
        </p:nvSpPr>
        <p:spPr bwMode="auto">
          <a:xfrm>
            <a:off x="6248400" y="6400800"/>
            <a:ext cx="11430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93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293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E5F5E02-D785-4CED-89A9-721627E34CA0}" type="slidenum">
              <a:rPr lang="en-US"/>
              <a:pPr/>
              <a:t>39</a:t>
            </a:fld>
            <a:endParaRPr lang="en-US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2098675" y="2370138"/>
          <a:ext cx="4922838" cy="2992437"/>
        </p:xfrm>
        <a:graphic>
          <a:graphicData uri="http://schemas.openxmlformats.org/presentationml/2006/ole">
            <p:oleObj spid="_x0000_s8194" name="Paint Shop Pro Image" r:id="rId4" imgW="6546341" imgH="3980488" progId="PaintShopPro">
              <p:embed/>
            </p:oleObj>
          </a:graphicData>
        </a:graphic>
      </p:graphicFrame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Case Between Worst and Best</a:t>
            </a:r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50838" y="1066800"/>
            <a:ext cx="8259762" cy="2824163"/>
          </a:xfrm>
        </p:spPr>
        <p:txBody>
          <a:bodyPr/>
          <a:lstStyle/>
          <a:p>
            <a:pPr eaLnBrk="1" hangingPunct="1"/>
            <a:endParaRPr lang="en-US" sz="2000" smtClean="0"/>
          </a:p>
          <a:p>
            <a:pPr eaLnBrk="1" hangingPunct="1"/>
            <a:r>
              <a:rPr lang="en-US" sz="2400" smtClean="0"/>
              <a:t>9-to-1 proportional split</a:t>
            </a:r>
          </a:p>
          <a:p>
            <a:pPr eaLnBrk="1" hangingPunct="1">
              <a:buFontTx/>
              <a:buNone/>
            </a:pPr>
            <a:r>
              <a:rPr lang="en-US" sz="2000" smtClean="0">
                <a:latin typeface="Comic Sans MS" pitchFamily="66" charset="0"/>
              </a:rPr>
              <a:t>			</a:t>
            </a:r>
            <a:r>
              <a:rPr lang="en-US" sz="1800" smtClean="0">
                <a:latin typeface="Comic Sans MS" pitchFamily="66" charset="0"/>
              </a:rPr>
              <a:t>Q(n) = Q(9n/10) + Q(n/10) + n</a:t>
            </a:r>
          </a:p>
        </p:txBody>
      </p:sp>
      <p:sp>
        <p:nvSpPr>
          <p:cNvPr id="294917" name="Rectangle 5"/>
          <p:cNvSpPr>
            <a:spLocks noChangeArrowheads="1"/>
          </p:cNvSpPr>
          <p:nvPr/>
        </p:nvSpPr>
        <p:spPr bwMode="auto">
          <a:xfrm>
            <a:off x="5735638" y="5942013"/>
            <a:ext cx="1487487" cy="465137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199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975" y="4424363"/>
            <a:ext cx="5610225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949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8F52AD8-F7EA-4EB2-AE99-9A88C1416B9E}" type="slidenum">
              <a:rPr lang="en-US"/>
              <a:pPr/>
              <a:t>4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Merge Sort Approach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62038"/>
            <a:ext cx="8229600" cy="541496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mtClean="0"/>
              <a:t>To sort an array </a:t>
            </a:r>
            <a:r>
              <a:rPr lang="en-US" smtClean="0">
                <a:latin typeface="Comic Sans MS" pitchFamily="66" charset="0"/>
              </a:rPr>
              <a:t>A[p . . r]:</a:t>
            </a:r>
            <a:endParaRPr lang="en-US" b="1" smtClean="0">
              <a:latin typeface="Comic Sans MS" pitchFamily="66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b="1" smtClean="0"/>
              <a:t>Divide</a:t>
            </a:r>
          </a:p>
          <a:p>
            <a:pPr lvl="1" eaLnBrk="1" hangingPunct="1"/>
            <a:r>
              <a:rPr lang="en-US" smtClean="0"/>
              <a:t>Divide the n-element sequence to be sorted into two subsequences of </a:t>
            </a:r>
            <a:r>
              <a:rPr lang="en-US" smtClean="0">
                <a:latin typeface="Comic Sans MS" pitchFamily="66" charset="0"/>
              </a:rPr>
              <a:t>n/2</a:t>
            </a:r>
            <a:r>
              <a:rPr lang="en-US" smtClean="0"/>
              <a:t> elements each</a:t>
            </a:r>
          </a:p>
          <a:p>
            <a:pPr eaLnBrk="1" hangingPunct="1"/>
            <a:r>
              <a:rPr lang="en-US" b="1" smtClean="0"/>
              <a:t>Conquer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/>
              <a:t>Sort the subsequences recursively using merge sort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/>
              <a:t>When the size of the sequences is 1 there is nothing more to do</a:t>
            </a:r>
          </a:p>
          <a:p>
            <a:pPr eaLnBrk="1" hangingPunct="1">
              <a:lnSpc>
                <a:spcPct val="120000"/>
              </a:lnSpc>
            </a:pPr>
            <a:r>
              <a:rPr lang="en-US" b="1" smtClean="0"/>
              <a:t>Combine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mtClean="0"/>
              <a:t>Merge the two sorted subsequences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87BB9CA-A7E6-40FB-8E5B-6A8042AE42CA}" type="slidenum">
              <a:rPr lang="en-US"/>
              <a:pPr/>
              <a:t>40</a:t>
            </a:fld>
            <a:endParaRPr lang="en-US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How does partition affect performance?</a:t>
            </a:r>
          </a:p>
        </p:txBody>
      </p:sp>
      <p:pic>
        <p:nvPicPr>
          <p:cNvPr id="43012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14425" y="1611313"/>
            <a:ext cx="7173913" cy="42656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16F186A-8278-4AFE-B60C-2F0D6B26EB02}" type="slidenum">
              <a:rPr lang="en-US"/>
              <a:pPr/>
              <a:t>41</a:t>
            </a:fld>
            <a:endParaRPr 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How does partition affect performance?</a:t>
            </a:r>
          </a:p>
        </p:txBody>
      </p:sp>
      <p:pic>
        <p:nvPicPr>
          <p:cNvPr id="44036" name="Picture 5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65275" y="1295400"/>
            <a:ext cx="5861050" cy="53324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F5F67FB-3FC2-49C7-B3D1-E4FBA1263DB2}" type="slidenum">
              <a:rPr lang="en-US"/>
              <a:pPr/>
              <a:t>42</a:t>
            </a:fld>
            <a:endParaRPr 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Performance of Quicksort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214438"/>
            <a:ext cx="8229600" cy="2214562"/>
          </a:xfrm>
        </p:spPr>
        <p:txBody>
          <a:bodyPr/>
          <a:lstStyle/>
          <a:p>
            <a:pPr eaLnBrk="1" hangingPunct="1"/>
            <a:r>
              <a:rPr lang="en-US" sz="2400" smtClean="0"/>
              <a:t>Average case</a:t>
            </a:r>
          </a:p>
          <a:p>
            <a:pPr lvl="1" eaLnBrk="1" hangingPunct="1"/>
            <a:r>
              <a:rPr lang="en-US" sz="2000" smtClean="0"/>
              <a:t>All permutations of the input numbers are equally likely</a:t>
            </a:r>
          </a:p>
          <a:p>
            <a:pPr lvl="1" eaLnBrk="1" hangingPunct="1"/>
            <a:r>
              <a:rPr lang="en-US" sz="2000" smtClean="0"/>
              <a:t>On a random input array, we will have a </a:t>
            </a:r>
            <a:r>
              <a:rPr lang="en-US" sz="2000" b="1" smtClean="0"/>
              <a:t>mix</a:t>
            </a:r>
            <a:r>
              <a:rPr lang="en-US" sz="2000" smtClean="0"/>
              <a:t> of well balanced and unbalanced splits</a:t>
            </a:r>
          </a:p>
          <a:p>
            <a:pPr lvl="1" eaLnBrk="1" hangingPunct="1"/>
            <a:r>
              <a:rPr lang="en-US" sz="2000" smtClean="0"/>
              <a:t>Good and bad splits are randomly distributed across throughout the tree</a:t>
            </a:r>
          </a:p>
        </p:txBody>
      </p:sp>
      <p:sp>
        <p:nvSpPr>
          <p:cNvPr id="295940" name="Text Box 4"/>
          <p:cNvSpPr txBox="1">
            <a:spLocks noChangeArrowheads="1"/>
          </p:cNvSpPr>
          <p:nvPr/>
        </p:nvSpPr>
        <p:spPr bwMode="auto">
          <a:xfrm>
            <a:off x="1127125" y="4710113"/>
            <a:ext cx="211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Alternate of a good</a:t>
            </a:r>
          </a:p>
          <a:p>
            <a:r>
              <a:rPr lang="en-US"/>
              <a:t>and a bad split</a:t>
            </a:r>
          </a:p>
        </p:txBody>
      </p:sp>
      <p:sp>
        <p:nvSpPr>
          <p:cNvPr id="295941" name="Text Box 5"/>
          <p:cNvSpPr txBox="1">
            <a:spLocks noChangeArrowheads="1"/>
          </p:cNvSpPr>
          <p:nvPr/>
        </p:nvSpPr>
        <p:spPr bwMode="auto">
          <a:xfrm>
            <a:off x="5657850" y="4749800"/>
            <a:ext cx="1581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Nearly well</a:t>
            </a:r>
          </a:p>
          <a:p>
            <a:r>
              <a:rPr lang="en-US"/>
              <a:t>balanced split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17588" y="3429000"/>
            <a:ext cx="1447800" cy="685800"/>
            <a:chOff x="641" y="2169"/>
            <a:chExt cx="912" cy="432"/>
          </a:xfrm>
        </p:grpSpPr>
        <p:sp>
          <p:nvSpPr>
            <p:cNvPr id="45080" name="Text Box 7"/>
            <p:cNvSpPr txBox="1">
              <a:spLocks noChangeArrowheads="1"/>
            </p:cNvSpPr>
            <p:nvPr/>
          </p:nvSpPr>
          <p:spPr bwMode="auto">
            <a:xfrm>
              <a:off x="930" y="2169"/>
              <a:ext cx="1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n</a:t>
              </a:r>
            </a:p>
          </p:txBody>
        </p:sp>
        <p:sp>
          <p:nvSpPr>
            <p:cNvPr id="45081" name="Text Box 8"/>
            <p:cNvSpPr txBox="1">
              <a:spLocks noChangeArrowheads="1"/>
            </p:cNvSpPr>
            <p:nvPr/>
          </p:nvSpPr>
          <p:spPr bwMode="auto">
            <a:xfrm>
              <a:off x="1151" y="2370"/>
              <a:ext cx="4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n - 1</a:t>
              </a:r>
            </a:p>
          </p:txBody>
        </p:sp>
        <p:sp>
          <p:nvSpPr>
            <p:cNvPr id="45082" name="Text Box 9"/>
            <p:cNvSpPr txBox="1">
              <a:spLocks noChangeArrowheads="1"/>
            </p:cNvSpPr>
            <p:nvPr/>
          </p:nvSpPr>
          <p:spPr bwMode="auto">
            <a:xfrm>
              <a:off x="641" y="2361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1</a:t>
              </a:r>
            </a:p>
          </p:txBody>
        </p:sp>
        <p:sp>
          <p:nvSpPr>
            <p:cNvPr id="45083" name="Line 10"/>
            <p:cNvSpPr>
              <a:spLocks noChangeShapeType="1"/>
            </p:cNvSpPr>
            <p:nvPr/>
          </p:nvSpPr>
          <p:spPr bwMode="auto">
            <a:xfrm flipH="1">
              <a:off x="833" y="235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84" name="Line 11"/>
            <p:cNvSpPr>
              <a:spLocks noChangeShapeType="1"/>
            </p:cNvSpPr>
            <p:nvPr/>
          </p:nvSpPr>
          <p:spPr bwMode="auto">
            <a:xfrm>
              <a:off x="1121" y="235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990600" y="4038600"/>
            <a:ext cx="2251075" cy="519113"/>
            <a:chOff x="624" y="2553"/>
            <a:chExt cx="1418" cy="327"/>
          </a:xfrm>
        </p:grpSpPr>
        <p:sp>
          <p:nvSpPr>
            <p:cNvPr id="45076" name="Text Box 13"/>
            <p:cNvSpPr txBox="1">
              <a:spLocks noChangeArrowheads="1"/>
            </p:cNvSpPr>
            <p:nvPr/>
          </p:nvSpPr>
          <p:spPr bwMode="auto">
            <a:xfrm>
              <a:off x="1368" y="2649"/>
              <a:ext cx="6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(n – 1)/2</a:t>
              </a:r>
            </a:p>
          </p:txBody>
        </p:sp>
        <p:sp>
          <p:nvSpPr>
            <p:cNvPr id="45077" name="Text Box 14"/>
            <p:cNvSpPr txBox="1">
              <a:spLocks noChangeArrowheads="1"/>
            </p:cNvSpPr>
            <p:nvPr/>
          </p:nvSpPr>
          <p:spPr bwMode="auto">
            <a:xfrm>
              <a:off x="624" y="2649"/>
              <a:ext cx="6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(n – 1)/2</a:t>
              </a:r>
            </a:p>
          </p:txBody>
        </p:sp>
        <p:sp>
          <p:nvSpPr>
            <p:cNvPr id="45078" name="Line 15"/>
            <p:cNvSpPr>
              <a:spLocks noChangeShapeType="1"/>
            </p:cNvSpPr>
            <p:nvPr/>
          </p:nvSpPr>
          <p:spPr bwMode="auto">
            <a:xfrm flipH="1">
              <a:off x="1025" y="2553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9" name="Line 16"/>
            <p:cNvSpPr>
              <a:spLocks noChangeShapeType="1"/>
            </p:cNvSpPr>
            <p:nvPr/>
          </p:nvSpPr>
          <p:spPr bwMode="auto">
            <a:xfrm>
              <a:off x="1313" y="2553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4953000" y="3429000"/>
            <a:ext cx="2641600" cy="900113"/>
            <a:chOff x="2928" y="2265"/>
            <a:chExt cx="1664" cy="567"/>
          </a:xfrm>
        </p:grpSpPr>
        <p:sp>
          <p:nvSpPr>
            <p:cNvPr id="45071" name="Text Box 18"/>
            <p:cNvSpPr txBox="1">
              <a:spLocks noChangeArrowheads="1"/>
            </p:cNvSpPr>
            <p:nvPr/>
          </p:nvSpPr>
          <p:spPr bwMode="auto">
            <a:xfrm>
              <a:off x="3697" y="2265"/>
              <a:ext cx="1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n</a:t>
              </a:r>
            </a:p>
          </p:txBody>
        </p:sp>
        <p:sp>
          <p:nvSpPr>
            <p:cNvPr id="45072" name="Text Box 19"/>
            <p:cNvSpPr txBox="1">
              <a:spLocks noChangeArrowheads="1"/>
            </p:cNvSpPr>
            <p:nvPr/>
          </p:nvSpPr>
          <p:spPr bwMode="auto">
            <a:xfrm>
              <a:off x="3918" y="2601"/>
              <a:ext cx="67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(n – 1)/2</a:t>
              </a:r>
            </a:p>
          </p:txBody>
        </p:sp>
        <p:sp>
          <p:nvSpPr>
            <p:cNvPr id="45073" name="Text Box 20"/>
            <p:cNvSpPr txBox="1">
              <a:spLocks noChangeArrowheads="1"/>
            </p:cNvSpPr>
            <p:nvPr/>
          </p:nvSpPr>
          <p:spPr bwMode="auto">
            <a:xfrm>
              <a:off x="2928" y="2592"/>
              <a:ext cx="8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Comic Sans MS" pitchFamily="66" charset="0"/>
                </a:rPr>
                <a:t>(n – 1)/2 + 1</a:t>
              </a:r>
            </a:p>
          </p:txBody>
        </p:sp>
        <p:sp>
          <p:nvSpPr>
            <p:cNvPr id="45074" name="Line 21"/>
            <p:cNvSpPr>
              <a:spLocks noChangeShapeType="1"/>
            </p:cNvSpPr>
            <p:nvPr/>
          </p:nvSpPr>
          <p:spPr bwMode="auto">
            <a:xfrm flipH="1">
              <a:off x="3600" y="244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5" name="Line 22"/>
            <p:cNvSpPr>
              <a:spLocks noChangeShapeType="1"/>
            </p:cNvSpPr>
            <p:nvPr/>
          </p:nvSpPr>
          <p:spPr bwMode="auto">
            <a:xfrm>
              <a:off x="3888" y="2448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5959" name="Rectangle 23"/>
          <p:cNvSpPr>
            <a:spLocks noChangeArrowheads="1"/>
          </p:cNvSpPr>
          <p:nvPr/>
        </p:nvSpPr>
        <p:spPr bwMode="auto">
          <a:xfrm>
            <a:off x="533400" y="5634038"/>
            <a:ext cx="8229600" cy="84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>
                <a:solidFill>
                  <a:schemeClr val="accent2"/>
                </a:solidFill>
              </a:rPr>
              <a:t>Running time of Quicksort  when levels alternate between good and bad splits is </a:t>
            </a:r>
            <a:r>
              <a:rPr lang="en-US" sz="2400">
                <a:solidFill>
                  <a:schemeClr val="accent2"/>
                </a:solidFill>
                <a:latin typeface="Comic Sans MS" pitchFamily="66" charset="0"/>
              </a:rPr>
              <a:t>O(nlgn)</a:t>
            </a:r>
          </a:p>
        </p:txBody>
      </p:sp>
      <p:sp>
        <p:nvSpPr>
          <p:cNvPr id="295960" name="Text Box 24"/>
          <p:cNvSpPr txBox="1">
            <a:spLocks noChangeArrowheads="1"/>
          </p:cNvSpPr>
          <p:nvPr/>
        </p:nvSpPr>
        <p:spPr bwMode="auto">
          <a:xfrm>
            <a:off x="2774950" y="3397250"/>
            <a:ext cx="2901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combined partitioning cost:</a:t>
            </a:r>
          </a:p>
          <a:p>
            <a:r>
              <a:rPr lang="en-US"/>
              <a:t>2n-1 = </a:t>
            </a:r>
            <a:r>
              <a:rPr lang="en-US">
                <a:sym typeface="Symbol" pitchFamily="18" charset="2"/>
              </a:rPr>
              <a:t>(n)</a:t>
            </a:r>
          </a:p>
        </p:txBody>
      </p:sp>
      <p:sp>
        <p:nvSpPr>
          <p:cNvPr id="295961" name="Text Box 25"/>
          <p:cNvSpPr txBox="1">
            <a:spLocks noChangeArrowheads="1"/>
          </p:cNvSpPr>
          <p:nvPr/>
        </p:nvSpPr>
        <p:spPr bwMode="auto">
          <a:xfrm>
            <a:off x="6734175" y="3232150"/>
            <a:ext cx="1847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partitioning cost:</a:t>
            </a:r>
          </a:p>
          <a:p>
            <a:r>
              <a:rPr lang="en-US"/>
              <a:t>n = </a:t>
            </a:r>
            <a:r>
              <a:rPr lang="en-US">
                <a:sym typeface="Symbol" pitchFamily="18" charset="2"/>
              </a:rPr>
              <a:t>(n)</a:t>
            </a:r>
          </a:p>
        </p:txBody>
      </p:sp>
      <p:sp>
        <p:nvSpPr>
          <p:cNvPr id="295962" name="Oval 26"/>
          <p:cNvSpPr>
            <a:spLocks noChangeArrowheads="1"/>
          </p:cNvSpPr>
          <p:nvPr/>
        </p:nvSpPr>
        <p:spPr bwMode="auto">
          <a:xfrm rot="1809080">
            <a:off x="1346200" y="3563938"/>
            <a:ext cx="1200150" cy="452437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5963" name="Oval 27"/>
          <p:cNvSpPr>
            <a:spLocks noChangeArrowheads="1"/>
          </p:cNvSpPr>
          <p:nvPr/>
        </p:nvSpPr>
        <p:spPr bwMode="auto">
          <a:xfrm>
            <a:off x="6118225" y="3416300"/>
            <a:ext cx="428625" cy="403225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40" grpId="0"/>
      <p:bldP spid="295941" grpId="0"/>
      <p:bldP spid="295959" grpId="0"/>
      <p:bldP spid="295960" grpId="0"/>
      <p:bldP spid="295961" grpId="0"/>
      <p:bldP spid="295962" grpId="0" animBg="1"/>
      <p:bldP spid="2959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07B81A7-5847-49BF-83E9-26BF18F06812}" type="slidenum">
              <a:rPr lang="en-US"/>
              <a:pPr/>
              <a:t>5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Merge Sort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1574800"/>
            <a:ext cx="8716962" cy="46482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smtClean="0">
                <a:solidFill>
                  <a:srgbClr val="DD0111"/>
                </a:solidFill>
                <a:latin typeface="Monotype Corsiva" pitchFamily="66" charset="0"/>
              </a:rPr>
              <a:t>Alg.:</a:t>
            </a:r>
            <a:r>
              <a:rPr lang="en-US" sz="2400" smtClean="0"/>
              <a:t> MERGE-SORT</a:t>
            </a:r>
            <a:r>
              <a:rPr lang="en-US" sz="2400" smtClean="0">
                <a:latin typeface="Comic Sans MS" pitchFamily="66" charset="0"/>
              </a:rPr>
              <a:t>(A, p, r)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b="1" smtClean="0"/>
              <a:t>	</a:t>
            </a:r>
            <a:r>
              <a:rPr lang="en-US" sz="2000" b="1" smtClean="0"/>
              <a:t>if </a:t>
            </a:r>
            <a:r>
              <a:rPr lang="en-US" sz="2000" smtClean="0">
                <a:latin typeface="Comic Sans MS" pitchFamily="66" charset="0"/>
              </a:rPr>
              <a:t>p &lt; r</a:t>
            </a:r>
            <a:r>
              <a:rPr lang="en-US" sz="2000" i="1" smtClean="0"/>
              <a:t>  					</a:t>
            </a:r>
            <a:r>
              <a:rPr lang="en-US" sz="2000" smtClean="0"/>
              <a:t>Check for base case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000" b="1" smtClean="0"/>
              <a:t>	   then </a:t>
            </a:r>
            <a:r>
              <a:rPr lang="en-US" sz="2000" smtClean="0">
                <a:latin typeface="Comic Sans MS" pitchFamily="66" charset="0"/>
              </a:rPr>
              <a:t>q ← </a:t>
            </a:r>
            <a:r>
              <a:rPr lang="en-US" sz="2000" smtClean="0">
                <a:latin typeface="Comic Sans MS" pitchFamily="66" charset="0"/>
                <a:sym typeface="Symbol" pitchFamily="18" charset="2"/>
              </a:rPr>
              <a:t></a:t>
            </a:r>
            <a:r>
              <a:rPr lang="en-US" sz="2000" smtClean="0">
                <a:latin typeface="Comic Sans MS" pitchFamily="66" charset="0"/>
              </a:rPr>
              <a:t>(p + r)/2</a:t>
            </a:r>
            <a:r>
              <a:rPr lang="en-US" sz="2000" smtClean="0">
                <a:latin typeface="Comic Sans MS" pitchFamily="66" charset="0"/>
                <a:sym typeface="Symbol" pitchFamily="18" charset="2"/>
              </a:rPr>
              <a:t></a:t>
            </a:r>
            <a:r>
              <a:rPr lang="en-US" sz="2000" smtClean="0"/>
              <a:t> </a:t>
            </a:r>
            <a:r>
              <a:rPr lang="en-US" sz="2000" i="1" smtClean="0"/>
              <a:t> 			</a:t>
            </a:r>
            <a:r>
              <a:rPr lang="en-US" sz="2000" smtClean="0"/>
              <a:t>Divide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000" smtClean="0"/>
              <a:t>		MERGE-SORT</a:t>
            </a:r>
            <a:r>
              <a:rPr lang="en-US" sz="2000" smtClean="0">
                <a:latin typeface="Comic Sans MS" pitchFamily="66" charset="0"/>
              </a:rPr>
              <a:t>(A, p, q)</a:t>
            </a:r>
            <a:r>
              <a:rPr lang="en-US" sz="2000" i="1" smtClean="0"/>
              <a:t>  		</a:t>
            </a:r>
            <a:r>
              <a:rPr lang="en-US" sz="2000" smtClean="0"/>
              <a:t>Conquer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000" smtClean="0"/>
              <a:t>		MERGE-SORT</a:t>
            </a:r>
            <a:r>
              <a:rPr lang="en-US" sz="2000" smtClean="0">
                <a:latin typeface="Comic Sans MS" pitchFamily="66" charset="0"/>
              </a:rPr>
              <a:t>(A, q + 1, r) </a:t>
            </a:r>
            <a:r>
              <a:rPr lang="en-US" sz="2000" i="1" smtClean="0"/>
              <a:t> 		</a:t>
            </a:r>
            <a:r>
              <a:rPr lang="en-US" sz="2000" smtClean="0"/>
              <a:t>Conquer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000" smtClean="0"/>
              <a:t>		MERGE</a:t>
            </a:r>
            <a:r>
              <a:rPr lang="en-US" sz="2000" smtClean="0">
                <a:latin typeface="Comic Sans MS" pitchFamily="66" charset="0"/>
              </a:rPr>
              <a:t>(A, p, q, r)</a:t>
            </a:r>
            <a:r>
              <a:rPr lang="en-US" sz="2000" i="1" smtClean="0"/>
              <a:t>  			</a:t>
            </a:r>
            <a:r>
              <a:rPr lang="en-US" sz="2000" smtClean="0"/>
              <a:t>Combine</a:t>
            </a:r>
          </a:p>
          <a:p>
            <a:pPr eaLnBrk="1" hangingPunct="1">
              <a:lnSpc>
                <a:spcPct val="150000"/>
              </a:lnSpc>
            </a:pPr>
            <a:endParaRPr lang="en-US" sz="1800" smtClean="0"/>
          </a:p>
          <a:p>
            <a:pPr eaLnBrk="1" hangingPunct="1">
              <a:lnSpc>
                <a:spcPct val="150000"/>
              </a:lnSpc>
            </a:pPr>
            <a:r>
              <a:rPr lang="en-US" sz="2400" smtClean="0">
                <a:solidFill>
                  <a:srgbClr val="DD0111"/>
                </a:solidFill>
              </a:rPr>
              <a:t>Initial call:</a:t>
            </a:r>
            <a:r>
              <a:rPr lang="en-US" sz="2400" b="1" i="1" smtClean="0"/>
              <a:t> </a:t>
            </a:r>
            <a:r>
              <a:rPr lang="en-US" sz="2400" smtClean="0"/>
              <a:t>MERGE-SORT</a:t>
            </a:r>
            <a:r>
              <a:rPr lang="en-US" sz="2400" smtClean="0">
                <a:latin typeface="Comic Sans MS" pitchFamily="66" charset="0"/>
              </a:rPr>
              <a:t>(A, 1, n)</a:t>
            </a:r>
            <a:endParaRPr lang="en-US" sz="2000" smtClean="0"/>
          </a:p>
        </p:txBody>
      </p:sp>
      <p:sp>
        <p:nvSpPr>
          <p:cNvPr id="15365" name="AutoShape 4"/>
          <p:cNvSpPr>
            <a:spLocks noChangeArrowheads="1"/>
          </p:cNvSpPr>
          <p:nvPr/>
        </p:nvSpPr>
        <p:spPr bwMode="auto">
          <a:xfrm rot="-8014074">
            <a:off x="5609432" y="2513806"/>
            <a:ext cx="131762" cy="123825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utoShape 5"/>
          <p:cNvSpPr>
            <a:spLocks noChangeArrowheads="1"/>
          </p:cNvSpPr>
          <p:nvPr/>
        </p:nvSpPr>
        <p:spPr bwMode="auto">
          <a:xfrm rot="-8014074">
            <a:off x="5609432" y="3047206"/>
            <a:ext cx="131762" cy="123825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AutoShape 6"/>
          <p:cNvSpPr>
            <a:spLocks noChangeArrowheads="1"/>
          </p:cNvSpPr>
          <p:nvPr/>
        </p:nvSpPr>
        <p:spPr bwMode="auto">
          <a:xfrm rot="-8014074">
            <a:off x="5609432" y="3580606"/>
            <a:ext cx="131762" cy="123825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AutoShape 7"/>
          <p:cNvSpPr>
            <a:spLocks noChangeArrowheads="1"/>
          </p:cNvSpPr>
          <p:nvPr/>
        </p:nvSpPr>
        <p:spPr bwMode="auto">
          <a:xfrm rot="-8014074">
            <a:off x="5609432" y="4114006"/>
            <a:ext cx="131762" cy="123825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AutoShape 8"/>
          <p:cNvSpPr>
            <a:spLocks noChangeArrowheads="1"/>
          </p:cNvSpPr>
          <p:nvPr/>
        </p:nvSpPr>
        <p:spPr bwMode="auto">
          <a:xfrm rot="-8014074">
            <a:off x="5609432" y="4647406"/>
            <a:ext cx="131762" cy="123825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Text Box 9"/>
          <p:cNvSpPr txBox="1">
            <a:spLocks noChangeArrowheads="1"/>
          </p:cNvSpPr>
          <p:nvPr/>
        </p:nvSpPr>
        <p:spPr bwMode="auto">
          <a:xfrm>
            <a:off x="5418138" y="1550988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1</a:t>
            </a:r>
          </a:p>
        </p:txBody>
      </p:sp>
      <p:sp>
        <p:nvSpPr>
          <p:cNvPr id="15371" name="Text Box 10"/>
          <p:cNvSpPr txBox="1">
            <a:spLocks noChangeArrowheads="1"/>
          </p:cNvSpPr>
          <p:nvPr/>
        </p:nvSpPr>
        <p:spPr bwMode="auto">
          <a:xfrm>
            <a:off x="5799138" y="1550988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2</a:t>
            </a:r>
          </a:p>
        </p:txBody>
      </p:sp>
      <p:sp>
        <p:nvSpPr>
          <p:cNvPr id="15372" name="Text Box 11"/>
          <p:cNvSpPr txBox="1">
            <a:spLocks noChangeArrowheads="1"/>
          </p:cNvSpPr>
          <p:nvPr/>
        </p:nvSpPr>
        <p:spPr bwMode="auto">
          <a:xfrm>
            <a:off x="6180138" y="1550988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3</a:t>
            </a:r>
          </a:p>
        </p:txBody>
      </p:sp>
      <p:sp>
        <p:nvSpPr>
          <p:cNvPr id="15373" name="Text Box 12"/>
          <p:cNvSpPr txBox="1">
            <a:spLocks noChangeArrowheads="1"/>
          </p:cNvSpPr>
          <p:nvPr/>
        </p:nvSpPr>
        <p:spPr bwMode="auto">
          <a:xfrm>
            <a:off x="6561138" y="1550988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4</a:t>
            </a:r>
          </a:p>
        </p:txBody>
      </p:sp>
      <p:sp>
        <p:nvSpPr>
          <p:cNvPr id="15374" name="Text Box 13"/>
          <p:cNvSpPr txBox="1">
            <a:spLocks noChangeArrowheads="1"/>
          </p:cNvSpPr>
          <p:nvPr/>
        </p:nvSpPr>
        <p:spPr bwMode="auto">
          <a:xfrm>
            <a:off x="6942138" y="1550988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5</a:t>
            </a:r>
          </a:p>
        </p:txBody>
      </p:sp>
      <p:sp>
        <p:nvSpPr>
          <p:cNvPr id="15375" name="Text Box 14"/>
          <p:cNvSpPr txBox="1">
            <a:spLocks noChangeArrowheads="1"/>
          </p:cNvSpPr>
          <p:nvPr/>
        </p:nvSpPr>
        <p:spPr bwMode="auto">
          <a:xfrm>
            <a:off x="7323138" y="1550988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6</a:t>
            </a:r>
          </a:p>
        </p:txBody>
      </p:sp>
      <p:sp>
        <p:nvSpPr>
          <p:cNvPr id="15376" name="Text Box 15"/>
          <p:cNvSpPr txBox="1">
            <a:spLocks noChangeArrowheads="1"/>
          </p:cNvSpPr>
          <p:nvPr/>
        </p:nvSpPr>
        <p:spPr bwMode="auto">
          <a:xfrm>
            <a:off x="7704138" y="1550988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7</a:t>
            </a:r>
          </a:p>
        </p:txBody>
      </p:sp>
      <p:sp>
        <p:nvSpPr>
          <p:cNvPr id="15377" name="Text Box 16"/>
          <p:cNvSpPr txBox="1">
            <a:spLocks noChangeArrowheads="1"/>
          </p:cNvSpPr>
          <p:nvPr/>
        </p:nvSpPr>
        <p:spPr bwMode="auto">
          <a:xfrm>
            <a:off x="8085138" y="1550988"/>
            <a:ext cx="228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/>
              <a:t>8</a:t>
            </a:r>
          </a:p>
        </p:txBody>
      </p:sp>
      <p:sp>
        <p:nvSpPr>
          <p:cNvPr id="15378" name="Rectangle 17"/>
          <p:cNvSpPr>
            <a:spLocks noChangeArrowheads="1"/>
          </p:cNvSpPr>
          <p:nvPr/>
        </p:nvSpPr>
        <p:spPr bwMode="auto">
          <a:xfrm>
            <a:off x="8061325" y="1800225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15379" name="Rectangle 18"/>
          <p:cNvSpPr>
            <a:spLocks noChangeArrowheads="1"/>
          </p:cNvSpPr>
          <p:nvPr/>
        </p:nvSpPr>
        <p:spPr bwMode="auto">
          <a:xfrm>
            <a:off x="7680325" y="1800225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5380" name="Rectangle 19"/>
          <p:cNvSpPr>
            <a:spLocks noChangeArrowheads="1"/>
          </p:cNvSpPr>
          <p:nvPr/>
        </p:nvSpPr>
        <p:spPr bwMode="auto">
          <a:xfrm>
            <a:off x="7299325" y="1800225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15381" name="Rectangle 20"/>
          <p:cNvSpPr>
            <a:spLocks noChangeArrowheads="1"/>
          </p:cNvSpPr>
          <p:nvPr/>
        </p:nvSpPr>
        <p:spPr bwMode="auto">
          <a:xfrm>
            <a:off x="6918325" y="1800225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15382" name="Rectangle 21"/>
          <p:cNvSpPr>
            <a:spLocks noChangeArrowheads="1"/>
          </p:cNvSpPr>
          <p:nvPr/>
        </p:nvSpPr>
        <p:spPr bwMode="auto">
          <a:xfrm>
            <a:off x="6537325" y="1800225"/>
            <a:ext cx="381000" cy="3651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7</a:t>
            </a:r>
          </a:p>
        </p:txBody>
      </p:sp>
      <p:sp>
        <p:nvSpPr>
          <p:cNvPr id="15383" name="Rectangle 22"/>
          <p:cNvSpPr>
            <a:spLocks noChangeArrowheads="1"/>
          </p:cNvSpPr>
          <p:nvPr/>
        </p:nvSpPr>
        <p:spPr bwMode="auto">
          <a:xfrm>
            <a:off x="6156325" y="1800225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4</a:t>
            </a:r>
          </a:p>
        </p:txBody>
      </p:sp>
      <p:sp>
        <p:nvSpPr>
          <p:cNvPr id="15384" name="Rectangle 23"/>
          <p:cNvSpPr>
            <a:spLocks noChangeArrowheads="1"/>
          </p:cNvSpPr>
          <p:nvPr/>
        </p:nvSpPr>
        <p:spPr bwMode="auto">
          <a:xfrm>
            <a:off x="5775325" y="1800225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5385" name="Rectangle 24"/>
          <p:cNvSpPr>
            <a:spLocks noChangeArrowheads="1"/>
          </p:cNvSpPr>
          <p:nvPr/>
        </p:nvSpPr>
        <p:spPr bwMode="auto">
          <a:xfrm>
            <a:off x="5394325" y="1800225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</a:rPr>
              <a:t>5</a:t>
            </a:r>
          </a:p>
        </p:txBody>
      </p:sp>
      <p:sp>
        <p:nvSpPr>
          <p:cNvPr id="15386" name="Line 25"/>
          <p:cNvSpPr>
            <a:spLocks noChangeShapeType="1"/>
          </p:cNvSpPr>
          <p:nvPr/>
        </p:nvSpPr>
        <p:spPr bwMode="auto">
          <a:xfrm>
            <a:off x="5394325" y="1800225"/>
            <a:ext cx="3048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7" name="Line 26"/>
          <p:cNvSpPr>
            <a:spLocks noChangeShapeType="1"/>
          </p:cNvSpPr>
          <p:nvPr/>
        </p:nvSpPr>
        <p:spPr bwMode="auto">
          <a:xfrm>
            <a:off x="5394325" y="2165350"/>
            <a:ext cx="30480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8" name="Line 27"/>
          <p:cNvSpPr>
            <a:spLocks noChangeShapeType="1"/>
          </p:cNvSpPr>
          <p:nvPr/>
        </p:nvSpPr>
        <p:spPr bwMode="auto">
          <a:xfrm>
            <a:off x="5394325" y="1800225"/>
            <a:ext cx="0" cy="3651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89" name="Line 28"/>
          <p:cNvSpPr>
            <a:spLocks noChangeShapeType="1"/>
          </p:cNvSpPr>
          <p:nvPr/>
        </p:nvSpPr>
        <p:spPr bwMode="auto">
          <a:xfrm>
            <a:off x="5775325" y="1800225"/>
            <a:ext cx="0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0" name="Line 29"/>
          <p:cNvSpPr>
            <a:spLocks noChangeShapeType="1"/>
          </p:cNvSpPr>
          <p:nvPr/>
        </p:nvSpPr>
        <p:spPr bwMode="auto">
          <a:xfrm>
            <a:off x="6156325" y="1800225"/>
            <a:ext cx="0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1" name="Line 30"/>
          <p:cNvSpPr>
            <a:spLocks noChangeShapeType="1"/>
          </p:cNvSpPr>
          <p:nvPr/>
        </p:nvSpPr>
        <p:spPr bwMode="auto">
          <a:xfrm>
            <a:off x="6537325" y="1800225"/>
            <a:ext cx="0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2" name="Line 31"/>
          <p:cNvSpPr>
            <a:spLocks noChangeShapeType="1"/>
          </p:cNvSpPr>
          <p:nvPr/>
        </p:nvSpPr>
        <p:spPr bwMode="auto">
          <a:xfrm>
            <a:off x="6918325" y="1800225"/>
            <a:ext cx="0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3" name="Line 32"/>
          <p:cNvSpPr>
            <a:spLocks noChangeShapeType="1"/>
          </p:cNvSpPr>
          <p:nvPr/>
        </p:nvSpPr>
        <p:spPr bwMode="auto">
          <a:xfrm>
            <a:off x="7299325" y="1800225"/>
            <a:ext cx="0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4" name="Line 33"/>
          <p:cNvSpPr>
            <a:spLocks noChangeShapeType="1"/>
          </p:cNvSpPr>
          <p:nvPr/>
        </p:nvSpPr>
        <p:spPr bwMode="auto">
          <a:xfrm>
            <a:off x="7680325" y="1800225"/>
            <a:ext cx="0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5" name="Line 34"/>
          <p:cNvSpPr>
            <a:spLocks noChangeShapeType="1"/>
          </p:cNvSpPr>
          <p:nvPr/>
        </p:nvSpPr>
        <p:spPr bwMode="auto">
          <a:xfrm>
            <a:off x="8061325" y="1800225"/>
            <a:ext cx="0" cy="365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6" name="Line 35"/>
          <p:cNvSpPr>
            <a:spLocks noChangeShapeType="1"/>
          </p:cNvSpPr>
          <p:nvPr/>
        </p:nvSpPr>
        <p:spPr bwMode="auto">
          <a:xfrm>
            <a:off x="8442325" y="1800225"/>
            <a:ext cx="0" cy="3651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97" name="Line 36"/>
          <p:cNvSpPr>
            <a:spLocks noChangeShapeType="1"/>
          </p:cNvSpPr>
          <p:nvPr/>
        </p:nvSpPr>
        <p:spPr bwMode="auto">
          <a:xfrm>
            <a:off x="5621338" y="1579563"/>
            <a:ext cx="11112" cy="1809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98" name="Text Box 37"/>
          <p:cNvSpPr txBox="1">
            <a:spLocks noChangeArrowheads="1"/>
          </p:cNvSpPr>
          <p:nvPr/>
        </p:nvSpPr>
        <p:spPr bwMode="auto">
          <a:xfrm>
            <a:off x="5495925" y="1154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p</a:t>
            </a:r>
          </a:p>
        </p:txBody>
      </p:sp>
      <p:sp>
        <p:nvSpPr>
          <p:cNvPr id="15399" name="Line 38"/>
          <p:cNvSpPr>
            <a:spLocks noChangeShapeType="1"/>
          </p:cNvSpPr>
          <p:nvPr/>
        </p:nvSpPr>
        <p:spPr bwMode="auto">
          <a:xfrm>
            <a:off x="8302625" y="1574800"/>
            <a:ext cx="11113" cy="1809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00" name="Text Box 39"/>
          <p:cNvSpPr txBox="1">
            <a:spLocks noChangeArrowheads="1"/>
          </p:cNvSpPr>
          <p:nvPr/>
        </p:nvSpPr>
        <p:spPr bwMode="auto">
          <a:xfrm>
            <a:off x="8177213" y="1149350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r</a:t>
            </a:r>
          </a:p>
        </p:txBody>
      </p:sp>
      <p:sp>
        <p:nvSpPr>
          <p:cNvPr id="15401" name="Line 40"/>
          <p:cNvSpPr>
            <a:spLocks noChangeShapeType="1"/>
          </p:cNvSpPr>
          <p:nvPr/>
        </p:nvSpPr>
        <p:spPr bwMode="auto">
          <a:xfrm>
            <a:off x="6784975" y="1603375"/>
            <a:ext cx="11113" cy="1809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402" name="Text Box 41"/>
          <p:cNvSpPr txBox="1">
            <a:spLocks noChangeArrowheads="1"/>
          </p:cNvSpPr>
          <p:nvPr/>
        </p:nvSpPr>
        <p:spPr bwMode="auto">
          <a:xfrm>
            <a:off x="6659563" y="11779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D737531-C5B3-4826-990F-92C2943EF0D8}" type="slidenum">
              <a:rPr lang="en-US"/>
              <a:pPr/>
              <a:t>6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– </a:t>
            </a:r>
            <a:r>
              <a:rPr lang="en-US" smtClean="0">
                <a:latin typeface="Comic Sans MS" pitchFamily="66" charset="0"/>
              </a:rPr>
              <a:t>n</a:t>
            </a:r>
            <a:r>
              <a:rPr lang="en-US" smtClean="0"/>
              <a:t> Power of 2</a:t>
            </a:r>
          </a:p>
        </p:txBody>
      </p:sp>
      <p:grpSp>
        <p:nvGrpSpPr>
          <p:cNvPr id="16388" name="Group 3"/>
          <p:cNvGrpSpPr>
            <a:grpSpLocks/>
          </p:cNvGrpSpPr>
          <p:nvPr/>
        </p:nvGrpSpPr>
        <p:grpSpPr bwMode="auto">
          <a:xfrm>
            <a:off x="3024188" y="1447800"/>
            <a:ext cx="5586412" cy="614363"/>
            <a:chOff x="1905" y="912"/>
            <a:chExt cx="3519" cy="387"/>
          </a:xfrm>
        </p:grpSpPr>
        <p:sp>
          <p:nvSpPr>
            <p:cNvPr id="16455" name="Text Box 4"/>
            <p:cNvSpPr txBox="1">
              <a:spLocks noChangeArrowheads="1"/>
            </p:cNvSpPr>
            <p:nvPr/>
          </p:nvSpPr>
          <p:spPr bwMode="auto">
            <a:xfrm>
              <a:off x="1920" y="91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16456" name="Text Box 5"/>
            <p:cNvSpPr txBox="1">
              <a:spLocks noChangeArrowheads="1"/>
            </p:cNvSpPr>
            <p:nvPr/>
          </p:nvSpPr>
          <p:spPr bwMode="auto">
            <a:xfrm>
              <a:off x="2160" y="91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16457" name="Text Box 6"/>
            <p:cNvSpPr txBox="1">
              <a:spLocks noChangeArrowheads="1"/>
            </p:cNvSpPr>
            <p:nvPr/>
          </p:nvSpPr>
          <p:spPr bwMode="auto">
            <a:xfrm>
              <a:off x="2400" y="91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16458" name="Text Box 7"/>
            <p:cNvSpPr txBox="1">
              <a:spLocks noChangeArrowheads="1"/>
            </p:cNvSpPr>
            <p:nvPr/>
          </p:nvSpPr>
          <p:spPr bwMode="auto">
            <a:xfrm>
              <a:off x="2640" y="91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16459" name="Text Box 8"/>
            <p:cNvSpPr txBox="1">
              <a:spLocks noChangeArrowheads="1"/>
            </p:cNvSpPr>
            <p:nvPr/>
          </p:nvSpPr>
          <p:spPr bwMode="auto">
            <a:xfrm>
              <a:off x="2880" y="91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16460" name="Text Box 9"/>
            <p:cNvSpPr txBox="1">
              <a:spLocks noChangeArrowheads="1"/>
            </p:cNvSpPr>
            <p:nvPr/>
          </p:nvSpPr>
          <p:spPr bwMode="auto">
            <a:xfrm>
              <a:off x="3120" y="91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16461" name="Text Box 10"/>
            <p:cNvSpPr txBox="1">
              <a:spLocks noChangeArrowheads="1"/>
            </p:cNvSpPr>
            <p:nvPr/>
          </p:nvSpPr>
          <p:spPr bwMode="auto">
            <a:xfrm>
              <a:off x="3360" y="91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16462" name="Text Box 11"/>
            <p:cNvSpPr txBox="1">
              <a:spLocks noChangeArrowheads="1"/>
            </p:cNvSpPr>
            <p:nvPr/>
          </p:nvSpPr>
          <p:spPr bwMode="auto">
            <a:xfrm>
              <a:off x="3600" y="91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16463" name="Text Box 12"/>
            <p:cNvSpPr txBox="1">
              <a:spLocks noChangeArrowheads="1"/>
            </p:cNvSpPr>
            <p:nvPr/>
          </p:nvSpPr>
          <p:spPr bwMode="auto">
            <a:xfrm>
              <a:off x="4800" y="1056"/>
              <a:ext cx="62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q = 4</a:t>
              </a:r>
            </a:p>
          </p:txBody>
        </p:sp>
        <p:sp>
          <p:nvSpPr>
            <p:cNvPr id="16464" name="Rectangle 13"/>
            <p:cNvSpPr>
              <a:spLocks noChangeArrowheads="1"/>
            </p:cNvSpPr>
            <p:nvPr/>
          </p:nvSpPr>
          <p:spPr bwMode="auto">
            <a:xfrm>
              <a:off x="3585" y="1069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6465" name="Rectangle 14"/>
            <p:cNvSpPr>
              <a:spLocks noChangeArrowheads="1"/>
            </p:cNvSpPr>
            <p:nvPr/>
          </p:nvSpPr>
          <p:spPr bwMode="auto">
            <a:xfrm>
              <a:off x="3345" y="1069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6466" name="Rectangle 15"/>
            <p:cNvSpPr>
              <a:spLocks noChangeArrowheads="1"/>
            </p:cNvSpPr>
            <p:nvPr/>
          </p:nvSpPr>
          <p:spPr bwMode="auto">
            <a:xfrm>
              <a:off x="3105" y="1069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6467" name="Rectangle 16"/>
            <p:cNvSpPr>
              <a:spLocks noChangeArrowheads="1"/>
            </p:cNvSpPr>
            <p:nvPr/>
          </p:nvSpPr>
          <p:spPr bwMode="auto">
            <a:xfrm>
              <a:off x="2865" y="1069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6468" name="Rectangle 17"/>
            <p:cNvSpPr>
              <a:spLocks noChangeArrowheads="1"/>
            </p:cNvSpPr>
            <p:nvPr/>
          </p:nvSpPr>
          <p:spPr bwMode="auto">
            <a:xfrm>
              <a:off x="2625" y="1069"/>
              <a:ext cx="240" cy="23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6469" name="Rectangle 18"/>
            <p:cNvSpPr>
              <a:spLocks noChangeArrowheads="1"/>
            </p:cNvSpPr>
            <p:nvPr/>
          </p:nvSpPr>
          <p:spPr bwMode="auto">
            <a:xfrm>
              <a:off x="2385" y="1069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6470" name="Rectangle 19"/>
            <p:cNvSpPr>
              <a:spLocks noChangeArrowheads="1"/>
            </p:cNvSpPr>
            <p:nvPr/>
          </p:nvSpPr>
          <p:spPr bwMode="auto">
            <a:xfrm>
              <a:off x="2145" y="1069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6471" name="Rectangle 20"/>
            <p:cNvSpPr>
              <a:spLocks noChangeArrowheads="1"/>
            </p:cNvSpPr>
            <p:nvPr/>
          </p:nvSpPr>
          <p:spPr bwMode="auto">
            <a:xfrm>
              <a:off x="1905" y="1069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16472" name="Line 21"/>
            <p:cNvSpPr>
              <a:spLocks noChangeShapeType="1"/>
            </p:cNvSpPr>
            <p:nvPr/>
          </p:nvSpPr>
          <p:spPr bwMode="auto">
            <a:xfrm>
              <a:off x="1905" y="1069"/>
              <a:ext cx="19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3" name="Line 22"/>
            <p:cNvSpPr>
              <a:spLocks noChangeShapeType="1"/>
            </p:cNvSpPr>
            <p:nvPr/>
          </p:nvSpPr>
          <p:spPr bwMode="auto">
            <a:xfrm>
              <a:off x="1905" y="1299"/>
              <a:ext cx="19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4" name="Line 23"/>
            <p:cNvSpPr>
              <a:spLocks noChangeShapeType="1"/>
            </p:cNvSpPr>
            <p:nvPr/>
          </p:nvSpPr>
          <p:spPr bwMode="auto">
            <a:xfrm>
              <a:off x="1905" y="1069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5" name="Line 24"/>
            <p:cNvSpPr>
              <a:spLocks noChangeShapeType="1"/>
            </p:cNvSpPr>
            <p:nvPr/>
          </p:nvSpPr>
          <p:spPr bwMode="auto">
            <a:xfrm>
              <a:off x="214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6" name="Line 25"/>
            <p:cNvSpPr>
              <a:spLocks noChangeShapeType="1"/>
            </p:cNvSpPr>
            <p:nvPr/>
          </p:nvSpPr>
          <p:spPr bwMode="auto">
            <a:xfrm>
              <a:off x="238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7" name="Line 26"/>
            <p:cNvSpPr>
              <a:spLocks noChangeShapeType="1"/>
            </p:cNvSpPr>
            <p:nvPr/>
          </p:nvSpPr>
          <p:spPr bwMode="auto">
            <a:xfrm>
              <a:off x="262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8" name="Line 27"/>
            <p:cNvSpPr>
              <a:spLocks noChangeShapeType="1"/>
            </p:cNvSpPr>
            <p:nvPr/>
          </p:nvSpPr>
          <p:spPr bwMode="auto">
            <a:xfrm>
              <a:off x="286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79" name="Line 28"/>
            <p:cNvSpPr>
              <a:spLocks noChangeShapeType="1"/>
            </p:cNvSpPr>
            <p:nvPr/>
          </p:nvSpPr>
          <p:spPr bwMode="auto">
            <a:xfrm>
              <a:off x="310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0" name="Line 29"/>
            <p:cNvSpPr>
              <a:spLocks noChangeShapeType="1"/>
            </p:cNvSpPr>
            <p:nvPr/>
          </p:nvSpPr>
          <p:spPr bwMode="auto">
            <a:xfrm>
              <a:off x="334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1" name="Line 30"/>
            <p:cNvSpPr>
              <a:spLocks noChangeShapeType="1"/>
            </p:cNvSpPr>
            <p:nvPr/>
          </p:nvSpPr>
          <p:spPr bwMode="auto">
            <a:xfrm>
              <a:off x="358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82" name="Line 31"/>
            <p:cNvSpPr>
              <a:spLocks noChangeShapeType="1"/>
            </p:cNvSpPr>
            <p:nvPr/>
          </p:nvSpPr>
          <p:spPr bwMode="auto">
            <a:xfrm>
              <a:off x="3825" y="1069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89" name="Group 32"/>
          <p:cNvGrpSpPr>
            <a:grpSpLocks/>
          </p:cNvGrpSpPr>
          <p:nvPr/>
        </p:nvGrpSpPr>
        <p:grpSpPr bwMode="auto">
          <a:xfrm>
            <a:off x="2514600" y="2209800"/>
            <a:ext cx="3962400" cy="1066800"/>
            <a:chOff x="1584" y="1392"/>
            <a:chExt cx="2496" cy="672"/>
          </a:xfrm>
        </p:grpSpPr>
        <p:sp>
          <p:nvSpPr>
            <p:cNvPr id="16437" name="Text Box 33"/>
            <p:cNvSpPr txBox="1">
              <a:spLocks noChangeArrowheads="1"/>
            </p:cNvSpPr>
            <p:nvPr/>
          </p:nvSpPr>
          <p:spPr bwMode="auto">
            <a:xfrm>
              <a:off x="1599" y="1677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16438" name="Text Box 34"/>
            <p:cNvSpPr txBox="1">
              <a:spLocks noChangeArrowheads="1"/>
            </p:cNvSpPr>
            <p:nvPr/>
          </p:nvSpPr>
          <p:spPr bwMode="auto">
            <a:xfrm>
              <a:off x="1839" y="1677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16439" name="Text Box 35"/>
            <p:cNvSpPr txBox="1">
              <a:spLocks noChangeArrowheads="1"/>
            </p:cNvSpPr>
            <p:nvPr/>
          </p:nvSpPr>
          <p:spPr bwMode="auto">
            <a:xfrm>
              <a:off x="2079" y="1677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16440" name="Text Box 36"/>
            <p:cNvSpPr txBox="1">
              <a:spLocks noChangeArrowheads="1"/>
            </p:cNvSpPr>
            <p:nvPr/>
          </p:nvSpPr>
          <p:spPr bwMode="auto">
            <a:xfrm>
              <a:off x="2319" y="1677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16441" name="Rectangle 37"/>
            <p:cNvSpPr>
              <a:spLocks noChangeArrowheads="1"/>
            </p:cNvSpPr>
            <p:nvPr/>
          </p:nvSpPr>
          <p:spPr bwMode="auto">
            <a:xfrm>
              <a:off x="2304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6442" name="Rectangle 38"/>
            <p:cNvSpPr>
              <a:spLocks noChangeArrowheads="1"/>
            </p:cNvSpPr>
            <p:nvPr/>
          </p:nvSpPr>
          <p:spPr bwMode="auto">
            <a:xfrm>
              <a:off x="2064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6443" name="Rectangle 39"/>
            <p:cNvSpPr>
              <a:spLocks noChangeArrowheads="1"/>
            </p:cNvSpPr>
            <p:nvPr/>
          </p:nvSpPr>
          <p:spPr bwMode="auto">
            <a:xfrm>
              <a:off x="1824" y="1834"/>
              <a:ext cx="240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6444" name="Rectangle 40"/>
            <p:cNvSpPr>
              <a:spLocks noChangeArrowheads="1"/>
            </p:cNvSpPr>
            <p:nvPr/>
          </p:nvSpPr>
          <p:spPr bwMode="auto">
            <a:xfrm>
              <a:off x="1584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16445" name="Text Box 41"/>
            <p:cNvSpPr txBox="1">
              <a:spLocks noChangeArrowheads="1"/>
            </p:cNvSpPr>
            <p:nvPr/>
          </p:nvSpPr>
          <p:spPr bwMode="auto">
            <a:xfrm>
              <a:off x="3168" y="1680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16446" name="Text Box 42"/>
            <p:cNvSpPr txBox="1">
              <a:spLocks noChangeArrowheads="1"/>
            </p:cNvSpPr>
            <p:nvPr/>
          </p:nvSpPr>
          <p:spPr bwMode="auto">
            <a:xfrm>
              <a:off x="3408" y="1680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16447" name="Text Box 43"/>
            <p:cNvSpPr txBox="1">
              <a:spLocks noChangeArrowheads="1"/>
            </p:cNvSpPr>
            <p:nvPr/>
          </p:nvSpPr>
          <p:spPr bwMode="auto">
            <a:xfrm>
              <a:off x="3648" y="1680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16448" name="Text Box 44"/>
            <p:cNvSpPr txBox="1">
              <a:spLocks noChangeArrowheads="1"/>
            </p:cNvSpPr>
            <p:nvPr/>
          </p:nvSpPr>
          <p:spPr bwMode="auto">
            <a:xfrm>
              <a:off x="3888" y="1680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16449" name="Rectangle 45"/>
            <p:cNvSpPr>
              <a:spLocks noChangeArrowheads="1"/>
            </p:cNvSpPr>
            <p:nvPr/>
          </p:nvSpPr>
          <p:spPr bwMode="auto">
            <a:xfrm>
              <a:off x="3840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6450" name="Rectangle 46"/>
            <p:cNvSpPr>
              <a:spLocks noChangeArrowheads="1"/>
            </p:cNvSpPr>
            <p:nvPr/>
          </p:nvSpPr>
          <p:spPr bwMode="auto">
            <a:xfrm>
              <a:off x="3600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6451" name="Rectangle 47"/>
            <p:cNvSpPr>
              <a:spLocks noChangeArrowheads="1"/>
            </p:cNvSpPr>
            <p:nvPr/>
          </p:nvSpPr>
          <p:spPr bwMode="auto">
            <a:xfrm>
              <a:off x="3360" y="1834"/>
              <a:ext cx="240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6452" name="Rectangle 48"/>
            <p:cNvSpPr>
              <a:spLocks noChangeArrowheads="1"/>
            </p:cNvSpPr>
            <p:nvPr/>
          </p:nvSpPr>
          <p:spPr bwMode="auto">
            <a:xfrm>
              <a:off x="3120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6453" name="Line 49"/>
            <p:cNvSpPr>
              <a:spLocks noChangeShapeType="1"/>
            </p:cNvSpPr>
            <p:nvPr/>
          </p:nvSpPr>
          <p:spPr bwMode="auto">
            <a:xfrm flipH="1">
              <a:off x="2208" y="1392"/>
              <a:ext cx="67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4" name="Line 50"/>
            <p:cNvSpPr>
              <a:spLocks noChangeShapeType="1"/>
            </p:cNvSpPr>
            <p:nvPr/>
          </p:nvSpPr>
          <p:spPr bwMode="auto">
            <a:xfrm>
              <a:off x="2880" y="1392"/>
              <a:ext cx="67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90" name="Group 51"/>
          <p:cNvGrpSpPr>
            <a:grpSpLocks/>
          </p:cNvGrpSpPr>
          <p:nvPr/>
        </p:nvGrpSpPr>
        <p:grpSpPr bwMode="auto">
          <a:xfrm>
            <a:off x="2286000" y="3429000"/>
            <a:ext cx="4419600" cy="1066800"/>
            <a:chOff x="1440" y="2160"/>
            <a:chExt cx="2784" cy="672"/>
          </a:xfrm>
        </p:grpSpPr>
        <p:sp>
          <p:nvSpPr>
            <p:cNvPr id="16417" name="Text Box 52"/>
            <p:cNvSpPr txBox="1">
              <a:spLocks noChangeArrowheads="1"/>
            </p:cNvSpPr>
            <p:nvPr/>
          </p:nvSpPr>
          <p:spPr bwMode="auto">
            <a:xfrm>
              <a:off x="1455" y="2445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16418" name="Text Box 53"/>
            <p:cNvSpPr txBox="1">
              <a:spLocks noChangeArrowheads="1"/>
            </p:cNvSpPr>
            <p:nvPr/>
          </p:nvSpPr>
          <p:spPr bwMode="auto">
            <a:xfrm>
              <a:off x="1695" y="2445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16419" name="Rectangle 54"/>
            <p:cNvSpPr>
              <a:spLocks noChangeArrowheads="1"/>
            </p:cNvSpPr>
            <p:nvPr/>
          </p:nvSpPr>
          <p:spPr bwMode="auto">
            <a:xfrm>
              <a:off x="1680" y="2602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6420" name="Rectangle 55"/>
            <p:cNvSpPr>
              <a:spLocks noChangeArrowheads="1"/>
            </p:cNvSpPr>
            <p:nvPr/>
          </p:nvSpPr>
          <p:spPr bwMode="auto">
            <a:xfrm>
              <a:off x="1440" y="2602"/>
              <a:ext cx="240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16421" name="Text Box 56"/>
            <p:cNvSpPr txBox="1">
              <a:spLocks noChangeArrowheads="1"/>
            </p:cNvSpPr>
            <p:nvPr/>
          </p:nvSpPr>
          <p:spPr bwMode="auto">
            <a:xfrm>
              <a:off x="2223" y="2445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16422" name="Text Box 57"/>
            <p:cNvSpPr txBox="1">
              <a:spLocks noChangeArrowheads="1"/>
            </p:cNvSpPr>
            <p:nvPr/>
          </p:nvSpPr>
          <p:spPr bwMode="auto">
            <a:xfrm>
              <a:off x="2463" y="2445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16423" name="Rectangle 58"/>
            <p:cNvSpPr>
              <a:spLocks noChangeArrowheads="1"/>
            </p:cNvSpPr>
            <p:nvPr/>
          </p:nvSpPr>
          <p:spPr bwMode="auto">
            <a:xfrm>
              <a:off x="2448" y="2602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6424" name="Rectangle 59"/>
            <p:cNvSpPr>
              <a:spLocks noChangeArrowheads="1"/>
            </p:cNvSpPr>
            <p:nvPr/>
          </p:nvSpPr>
          <p:spPr bwMode="auto">
            <a:xfrm>
              <a:off x="2208" y="2602"/>
              <a:ext cx="240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6425" name="Text Box 60"/>
            <p:cNvSpPr txBox="1">
              <a:spLocks noChangeArrowheads="1"/>
            </p:cNvSpPr>
            <p:nvPr/>
          </p:nvSpPr>
          <p:spPr bwMode="auto">
            <a:xfrm>
              <a:off x="3024" y="244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16426" name="Text Box 61"/>
            <p:cNvSpPr txBox="1">
              <a:spLocks noChangeArrowheads="1"/>
            </p:cNvSpPr>
            <p:nvPr/>
          </p:nvSpPr>
          <p:spPr bwMode="auto">
            <a:xfrm>
              <a:off x="3264" y="244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16427" name="Rectangle 62"/>
            <p:cNvSpPr>
              <a:spLocks noChangeArrowheads="1"/>
            </p:cNvSpPr>
            <p:nvPr/>
          </p:nvSpPr>
          <p:spPr bwMode="auto">
            <a:xfrm>
              <a:off x="3216" y="2602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6428" name="Rectangle 63"/>
            <p:cNvSpPr>
              <a:spLocks noChangeArrowheads="1"/>
            </p:cNvSpPr>
            <p:nvPr/>
          </p:nvSpPr>
          <p:spPr bwMode="auto">
            <a:xfrm>
              <a:off x="2976" y="2602"/>
              <a:ext cx="240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6429" name="Text Box 64"/>
            <p:cNvSpPr txBox="1">
              <a:spLocks noChangeArrowheads="1"/>
            </p:cNvSpPr>
            <p:nvPr/>
          </p:nvSpPr>
          <p:spPr bwMode="auto">
            <a:xfrm>
              <a:off x="3792" y="244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16430" name="Text Box 65"/>
            <p:cNvSpPr txBox="1">
              <a:spLocks noChangeArrowheads="1"/>
            </p:cNvSpPr>
            <p:nvPr/>
          </p:nvSpPr>
          <p:spPr bwMode="auto">
            <a:xfrm>
              <a:off x="4032" y="244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16431" name="Rectangle 66"/>
            <p:cNvSpPr>
              <a:spLocks noChangeArrowheads="1"/>
            </p:cNvSpPr>
            <p:nvPr/>
          </p:nvSpPr>
          <p:spPr bwMode="auto">
            <a:xfrm>
              <a:off x="3984" y="2602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6432" name="Rectangle 67"/>
            <p:cNvSpPr>
              <a:spLocks noChangeArrowheads="1"/>
            </p:cNvSpPr>
            <p:nvPr/>
          </p:nvSpPr>
          <p:spPr bwMode="auto">
            <a:xfrm>
              <a:off x="3744" y="2602"/>
              <a:ext cx="240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6433" name="Line 68"/>
            <p:cNvSpPr>
              <a:spLocks noChangeShapeType="1"/>
            </p:cNvSpPr>
            <p:nvPr/>
          </p:nvSpPr>
          <p:spPr bwMode="auto">
            <a:xfrm flipH="1">
              <a:off x="1680" y="216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4" name="Line 69"/>
            <p:cNvSpPr>
              <a:spLocks noChangeShapeType="1"/>
            </p:cNvSpPr>
            <p:nvPr/>
          </p:nvSpPr>
          <p:spPr bwMode="auto">
            <a:xfrm>
              <a:off x="2064" y="216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5" name="Line 70"/>
            <p:cNvSpPr>
              <a:spLocks noChangeShapeType="1"/>
            </p:cNvSpPr>
            <p:nvPr/>
          </p:nvSpPr>
          <p:spPr bwMode="auto">
            <a:xfrm flipH="1">
              <a:off x="3216" y="216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6" name="Line 71"/>
            <p:cNvSpPr>
              <a:spLocks noChangeShapeType="1"/>
            </p:cNvSpPr>
            <p:nvPr/>
          </p:nvSpPr>
          <p:spPr bwMode="auto">
            <a:xfrm>
              <a:off x="3600" y="216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91" name="Group 72"/>
          <p:cNvGrpSpPr>
            <a:grpSpLocks/>
          </p:cNvGrpSpPr>
          <p:nvPr/>
        </p:nvGrpSpPr>
        <p:grpSpPr bwMode="auto">
          <a:xfrm>
            <a:off x="2133600" y="4648200"/>
            <a:ext cx="4724400" cy="1143000"/>
            <a:chOff x="1344" y="2928"/>
            <a:chExt cx="2976" cy="720"/>
          </a:xfrm>
        </p:grpSpPr>
        <p:sp>
          <p:nvSpPr>
            <p:cNvPr id="16393" name="Text Box 73"/>
            <p:cNvSpPr txBox="1">
              <a:spLocks noChangeArrowheads="1"/>
            </p:cNvSpPr>
            <p:nvPr/>
          </p:nvSpPr>
          <p:spPr bwMode="auto">
            <a:xfrm>
              <a:off x="1359" y="326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16394" name="Rectangle 74"/>
            <p:cNvSpPr>
              <a:spLocks noChangeArrowheads="1"/>
            </p:cNvSpPr>
            <p:nvPr/>
          </p:nvSpPr>
          <p:spPr bwMode="auto">
            <a:xfrm>
              <a:off x="1344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16395" name="Text Box 75"/>
            <p:cNvSpPr txBox="1">
              <a:spLocks noChangeArrowheads="1"/>
            </p:cNvSpPr>
            <p:nvPr/>
          </p:nvSpPr>
          <p:spPr bwMode="auto">
            <a:xfrm>
              <a:off x="1791" y="326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16396" name="Rectangle 76"/>
            <p:cNvSpPr>
              <a:spLocks noChangeArrowheads="1"/>
            </p:cNvSpPr>
            <p:nvPr/>
          </p:nvSpPr>
          <p:spPr bwMode="auto">
            <a:xfrm>
              <a:off x="1776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6397" name="Text Box 77"/>
            <p:cNvSpPr txBox="1">
              <a:spLocks noChangeArrowheads="1"/>
            </p:cNvSpPr>
            <p:nvPr/>
          </p:nvSpPr>
          <p:spPr bwMode="auto">
            <a:xfrm>
              <a:off x="2127" y="326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16398" name="Rectangle 78"/>
            <p:cNvSpPr>
              <a:spLocks noChangeArrowheads="1"/>
            </p:cNvSpPr>
            <p:nvPr/>
          </p:nvSpPr>
          <p:spPr bwMode="auto">
            <a:xfrm>
              <a:off x="2112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6399" name="Text Box 79"/>
            <p:cNvSpPr txBox="1">
              <a:spLocks noChangeArrowheads="1"/>
            </p:cNvSpPr>
            <p:nvPr/>
          </p:nvSpPr>
          <p:spPr bwMode="auto">
            <a:xfrm>
              <a:off x="2559" y="326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16400" name="Rectangle 80"/>
            <p:cNvSpPr>
              <a:spLocks noChangeArrowheads="1"/>
            </p:cNvSpPr>
            <p:nvPr/>
          </p:nvSpPr>
          <p:spPr bwMode="auto">
            <a:xfrm>
              <a:off x="2544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6401" name="Rectangle 81"/>
            <p:cNvSpPr>
              <a:spLocks noChangeArrowheads="1"/>
            </p:cNvSpPr>
            <p:nvPr/>
          </p:nvSpPr>
          <p:spPr bwMode="auto">
            <a:xfrm>
              <a:off x="2880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6402" name="Text Box 82"/>
            <p:cNvSpPr txBox="1">
              <a:spLocks noChangeArrowheads="1"/>
            </p:cNvSpPr>
            <p:nvPr/>
          </p:nvSpPr>
          <p:spPr bwMode="auto">
            <a:xfrm>
              <a:off x="3360" y="3264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16403" name="Rectangle 83"/>
            <p:cNvSpPr>
              <a:spLocks noChangeArrowheads="1"/>
            </p:cNvSpPr>
            <p:nvPr/>
          </p:nvSpPr>
          <p:spPr bwMode="auto">
            <a:xfrm>
              <a:off x="3312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6404" name="Text Box 84"/>
            <p:cNvSpPr txBox="1">
              <a:spLocks noChangeArrowheads="1"/>
            </p:cNvSpPr>
            <p:nvPr/>
          </p:nvSpPr>
          <p:spPr bwMode="auto">
            <a:xfrm>
              <a:off x="3696" y="3264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16405" name="Rectangle 85"/>
            <p:cNvSpPr>
              <a:spLocks noChangeArrowheads="1"/>
            </p:cNvSpPr>
            <p:nvPr/>
          </p:nvSpPr>
          <p:spPr bwMode="auto">
            <a:xfrm>
              <a:off x="3648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6406" name="Text Box 86"/>
            <p:cNvSpPr txBox="1">
              <a:spLocks noChangeArrowheads="1"/>
            </p:cNvSpPr>
            <p:nvPr/>
          </p:nvSpPr>
          <p:spPr bwMode="auto">
            <a:xfrm>
              <a:off x="4128" y="3264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16407" name="Rectangle 87"/>
            <p:cNvSpPr>
              <a:spLocks noChangeArrowheads="1"/>
            </p:cNvSpPr>
            <p:nvPr/>
          </p:nvSpPr>
          <p:spPr bwMode="auto">
            <a:xfrm>
              <a:off x="4080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6408" name="Text Box 88"/>
            <p:cNvSpPr txBox="1">
              <a:spLocks noChangeArrowheads="1"/>
            </p:cNvSpPr>
            <p:nvPr/>
          </p:nvSpPr>
          <p:spPr bwMode="auto">
            <a:xfrm>
              <a:off x="2928" y="3254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16409" name="Line 89"/>
            <p:cNvSpPr>
              <a:spLocks noChangeShapeType="1"/>
            </p:cNvSpPr>
            <p:nvPr/>
          </p:nvSpPr>
          <p:spPr bwMode="auto">
            <a:xfrm flipH="1">
              <a:off x="1536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Line 90"/>
            <p:cNvSpPr>
              <a:spLocks noChangeShapeType="1"/>
            </p:cNvSpPr>
            <p:nvPr/>
          </p:nvSpPr>
          <p:spPr bwMode="auto">
            <a:xfrm>
              <a:off x="1680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Line 91"/>
            <p:cNvSpPr>
              <a:spLocks noChangeShapeType="1"/>
            </p:cNvSpPr>
            <p:nvPr/>
          </p:nvSpPr>
          <p:spPr bwMode="auto">
            <a:xfrm flipH="1">
              <a:off x="2304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Line 92"/>
            <p:cNvSpPr>
              <a:spLocks noChangeShapeType="1"/>
            </p:cNvSpPr>
            <p:nvPr/>
          </p:nvSpPr>
          <p:spPr bwMode="auto">
            <a:xfrm>
              <a:off x="2448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Line 93"/>
            <p:cNvSpPr>
              <a:spLocks noChangeShapeType="1"/>
            </p:cNvSpPr>
            <p:nvPr/>
          </p:nvSpPr>
          <p:spPr bwMode="auto">
            <a:xfrm flipH="1">
              <a:off x="3072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Line 94"/>
            <p:cNvSpPr>
              <a:spLocks noChangeShapeType="1"/>
            </p:cNvSpPr>
            <p:nvPr/>
          </p:nvSpPr>
          <p:spPr bwMode="auto">
            <a:xfrm>
              <a:off x="3216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Line 95"/>
            <p:cNvSpPr>
              <a:spLocks noChangeShapeType="1"/>
            </p:cNvSpPr>
            <p:nvPr/>
          </p:nvSpPr>
          <p:spPr bwMode="auto">
            <a:xfrm flipH="1">
              <a:off x="3840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Line 96"/>
            <p:cNvSpPr>
              <a:spLocks noChangeShapeType="1"/>
            </p:cNvSpPr>
            <p:nvPr/>
          </p:nvSpPr>
          <p:spPr bwMode="auto">
            <a:xfrm>
              <a:off x="3984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2" name="Text Box 97"/>
          <p:cNvSpPr txBox="1">
            <a:spLocks noChangeArrowheads="1"/>
          </p:cNvSpPr>
          <p:nvPr/>
        </p:nvSpPr>
        <p:spPr bwMode="auto">
          <a:xfrm>
            <a:off x="584200" y="1573213"/>
            <a:ext cx="1174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DD0111"/>
                </a:solidFill>
              </a:rPr>
              <a:t>Divide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F62C71-1656-40EF-90A1-3F7393FC7CE0}" type="slidenum">
              <a:rPr lang="en-US"/>
              <a:pPr/>
              <a:t>7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– </a:t>
            </a:r>
            <a:r>
              <a:rPr lang="en-US" smtClean="0">
                <a:latin typeface="Comic Sans MS" pitchFamily="66" charset="0"/>
              </a:rPr>
              <a:t>n</a:t>
            </a:r>
            <a:r>
              <a:rPr lang="en-US" smtClean="0"/>
              <a:t> Power of 2</a:t>
            </a:r>
          </a:p>
        </p:txBody>
      </p:sp>
      <p:grpSp>
        <p:nvGrpSpPr>
          <p:cNvPr id="17412" name="Group 3"/>
          <p:cNvGrpSpPr>
            <a:grpSpLocks/>
          </p:cNvGrpSpPr>
          <p:nvPr/>
        </p:nvGrpSpPr>
        <p:grpSpPr bwMode="auto">
          <a:xfrm>
            <a:off x="2133600" y="5165725"/>
            <a:ext cx="4724400" cy="625475"/>
            <a:chOff x="1344" y="3254"/>
            <a:chExt cx="2976" cy="394"/>
          </a:xfrm>
        </p:grpSpPr>
        <p:sp>
          <p:nvSpPr>
            <p:cNvPr id="17490" name="Text Box 4"/>
            <p:cNvSpPr txBox="1">
              <a:spLocks noChangeArrowheads="1"/>
            </p:cNvSpPr>
            <p:nvPr/>
          </p:nvSpPr>
          <p:spPr bwMode="auto">
            <a:xfrm>
              <a:off x="1359" y="326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17491" name="Rectangle 5"/>
            <p:cNvSpPr>
              <a:spLocks noChangeArrowheads="1"/>
            </p:cNvSpPr>
            <p:nvPr/>
          </p:nvSpPr>
          <p:spPr bwMode="auto">
            <a:xfrm>
              <a:off x="1344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17492" name="Text Box 6"/>
            <p:cNvSpPr txBox="1">
              <a:spLocks noChangeArrowheads="1"/>
            </p:cNvSpPr>
            <p:nvPr/>
          </p:nvSpPr>
          <p:spPr bwMode="auto">
            <a:xfrm>
              <a:off x="1791" y="326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17493" name="Rectangle 7"/>
            <p:cNvSpPr>
              <a:spLocks noChangeArrowheads="1"/>
            </p:cNvSpPr>
            <p:nvPr/>
          </p:nvSpPr>
          <p:spPr bwMode="auto">
            <a:xfrm>
              <a:off x="1776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7494" name="Text Box 8"/>
            <p:cNvSpPr txBox="1">
              <a:spLocks noChangeArrowheads="1"/>
            </p:cNvSpPr>
            <p:nvPr/>
          </p:nvSpPr>
          <p:spPr bwMode="auto">
            <a:xfrm>
              <a:off x="2127" y="326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17495" name="Rectangle 9"/>
            <p:cNvSpPr>
              <a:spLocks noChangeArrowheads="1"/>
            </p:cNvSpPr>
            <p:nvPr/>
          </p:nvSpPr>
          <p:spPr bwMode="auto">
            <a:xfrm>
              <a:off x="2112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7496" name="Text Box 10"/>
            <p:cNvSpPr txBox="1">
              <a:spLocks noChangeArrowheads="1"/>
            </p:cNvSpPr>
            <p:nvPr/>
          </p:nvSpPr>
          <p:spPr bwMode="auto">
            <a:xfrm>
              <a:off x="2559" y="3261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17497" name="Rectangle 11"/>
            <p:cNvSpPr>
              <a:spLocks noChangeArrowheads="1"/>
            </p:cNvSpPr>
            <p:nvPr/>
          </p:nvSpPr>
          <p:spPr bwMode="auto">
            <a:xfrm>
              <a:off x="2544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7498" name="Rectangle 12"/>
            <p:cNvSpPr>
              <a:spLocks noChangeArrowheads="1"/>
            </p:cNvSpPr>
            <p:nvPr/>
          </p:nvSpPr>
          <p:spPr bwMode="auto">
            <a:xfrm>
              <a:off x="2880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7499" name="Text Box 13"/>
            <p:cNvSpPr txBox="1">
              <a:spLocks noChangeArrowheads="1"/>
            </p:cNvSpPr>
            <p:nvPr/>
          </p:nvSpPr>
          <p:spPr bwMode="auto">
            <a:xfrm>
              <a:off x="3360" y="3264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17500" name="Rectangle 14"/>
            <p:cNvSpPr>
              <a:spLocks noChangeArrowheads="1"/>
            </p:cNvSpPr>
            <p:nvPr/>
          </p:nvSpPr>
          <p:spPr bwMode="auto">
            <a:xfrm>
              <a:off x="3312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7501" name="Text Box 15"/>
            <p:cNvSpPr txBox="1">
              <a:spLocks noChangeArrowheads="1"/>
            </p:cNvSpPr>
            <p:nvPr/>
          </p:nvSpPr>
          <p:spPr bwMode="auto">
            <a:xfrm>
              <a:off x="3696" y="3264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17502" name="Rectangle 16"/>
            <p:cNvSpPr>
              <a:spLocks noChangeArrowheads="1"/>
            </p:cNvSpPr>
            <p:nvPr/>
          </p:nvSpPr>
          <p:spPr bwMode="auto">
            <a:xfrm>
              <a:off x="3648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7503" name="Text Box 17"/>
            <p:cNvSpPr txBox="1">
              <a:spLocks noChangeArrowheads="1"/>
            </p:cNvSpPr>
            <p:nvPr/>
          </p:nvSpPr>
          <p:spPr bwMode="auto">
            <a:xfrm>
              <a:off x="4128" y="3264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17504" name="Rectangle 18"/>
            <p:cNvSpPr>
              <a:spLocks noChangeArrowheads="1"/>
            </p:cNvSpPr>
            <p:nvPr/>
          </p:nvSpPr>
          <p:spPr bwMode="auto">
            <a:xfrm>
              <a:off x="4080" y="3418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7505" name="Text Box 19"/>
            <p:cNvSpPr txBox="1">
              <a:spLocks noChangeArrowheads="1"/>
            </p:cNvSpPr>
            <p:nvPr/>
          </p:nvSpPr>
          <p:spPr bwMode="auto">
            <a:xfrm>
              <a:off x="2928" y="3254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</p:grpSp>
      <p:grpSp>
        <p:nvGrpSpPr>
          <p:cNvPr id="17413" name="Group 20"/>
          <p:cNvGrpSpPr>
            <a:grpSpLocks/>
          </p:cNvGrpSpPr>
          <p:nvPr/>
        </p:nvGrpSpPr>
        <p:grpSpPr bwMode="auto">
          <a:xfrm>
            <a:off x="3024188" y="1447800"/>
            <a:ext cx="3048000" cy="1143000"/>
            <a:chOff x="1905" y="912"/>
            <a:chExt cx="1920" cy="720"/>
          </a:xfrm>
        </p:grpSpPr>
        <p:sp>
          <p:nvSpPr>
            <p:cNvPr id="17461" name="Text Box 21"/>
            <p:cNvSpPr txBox="1">
              <a:spLocks noChangeArrowheads="1"/>
            </p:cNvSpPr>
            <p:nvPr/>
          </p:nvSpPr>
          <p:spPr bwMode="auto">
            <a:xfrm>
              <a:off x="1920" y="91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17462" name="Text Box 22"/>
            <p:cNvSpPr txBox="1">
              <a:spLocks noChangeArrowheads="1"/>
            </p:cNvSpPr>
            <p:nvPr/>
          </p:nvSpPr>
          <p:spPr bwMode="auto">
            <a:xfrm>
              <a:off x="2160" y="91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17463" name="Text Box 23"/>
            <p:cNvSpPr txBox="1">
              <a:spLocks noChangeArrowheads="1"/>
            </p:cNvSpPr>
            <p:nvPr/>
          </p:nvSpPr>
          <p:spPr bwMode="auto">
            <a:xfrm>
              <a:off x="2400" y="91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17464" name="Text Box 24"/>
            <p:cNvSpPr txBox="1">
              <a:spLocks noChangeArrowheads="1"/>
            </p:cNvSpPr>
            <p:nvPr/>
          </p:nvSpPr>
          <p:spPr bwMode="auto">
            <a:xfrm>
              <a:off x="2640" y="91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17465" name="Text Box 25"/>
            <p:cNvSpPr txBox="1">
              <a:spLocks noChangeArrowheads="1"/>
            </p:cNvSpPr>
            <p:nvPr/>
          </p:nvSpPr>
          <p:spPr bwMode="auto">
            <a:xfrm>
              <a:off x="2880" y="91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17466" name="Text Box 26"/>
            <p:cNvSpPr txBox="1">
              <a:spLocks noChangeArrowheads="1"/>
            </p:cNvSpPr>
            <p:nvPr/>
          </p:nvSpPr>
          <p:spPr bwMode="auto">
            <a:xfrm>
              <a:off x="3120" y="91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17467" name="Text Box 27"/>
            <p:cNvSpPr txBox="1">
              <a:spLocks noChangeArrowheads="1"/>
            </p:cNvSpPr>
            <p:nvPr/>
          </p:nvSpPr>
          <p:spPr bwMode="auto">
            <a:xfrm>
              <a:off x="3360" y="91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17468" name="Text Box 28"/>
            <p:cNvSpPr txBox="1">
              <a:spLocks noChangeArrowheads="1"/>
            </p:cNvSpPr>
            <p:nvPr/>
          </p:nvSpPr>
          <p:spPr bwMode="auto">
            <a:xfrm>
              <a:off x="3600" y="91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17469" name="Rectangle 29"/>
            <p:cNvSpPr>
              <a:spLocks noChangeArrowheads="1"/>
            </p:cNvSpPr>
            <p:nvPr/>
          </p:nvSpPr>
          <p:spPr bwMode="auto">
            <a:xfrm>
              <a:off x="3585" y="1069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7470" name="Rectangle 30"/>
            <p:cNvSpPr>
              <a:spLocks noChangeArrowheads="1"/>
            </p:cNvSpPr>
            <p:nvPr/>
          </p:nvSpPr>
          <p:spPr bwMode="auto">
            <a:xfrm>
              <a:off x="3345" y="1069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7471" name="Rectangle 31"/>
            <p:cNvSpPr>
              <a:spLocks noChangeArrowheads="1"/>
            </p:cNvSpPr>
            <p:nvPr/>
          </p:nvSpPr>
          <p:spPr bwMode="auto">
            <a:xfrm>
              <a:off x="3105" y="1069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17472" name="Rectangle 32"/>
            <p:cNvSpPr>
              <a:spLocks noChangeArrowheads="1"/>
            </p:cNvSpPr>
            <p:nvPr/>
          </p:nvSpPr>
          <p:spPr bwMode="auto">
            <a:xfrm>
              <a:off x="2865" y="1069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7473" name="Rectangle 33"/>
            <p:cNvSpPr>
              <a:spLocks noChangeArrowheads="1"/>
            </p:cNvSpPr>
            <p:nvPr/>
          </p:nvSpPr>
          <p:spPr bwMode="auto">
            <a:xfrm>
              <a:off x="2625" y="1069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7474" name="Rectangle 34"/>
            <p:cNvSpPr>
              <a:spLocks noChangeArrowheads="1"/>
            </p:cNvSpPr>
            <p:nvPr/>
          </p:nvSpPr>
          <p:spPr bwMode="auto">
            <a:xfrm>
              <a:off x="2385" y="1069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7475" name="Rectangle 35"/>
            <p:cNvSpPr>
              <a:spLocks noChangeArrowheads="1"/>
            </p:cNvSpPr>
            <p:nvPr/>
          </p:nvSpPr>
          <p:spPr bwMode="auto">
            <a:xfrm>
              <a:off x="2145" y="1069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7476" name="Rectangle 36"/>
            <p:cNvSpPr>
              <a:spLocks noChangeArrowheads="1"/>
            </p:cNvSpPr>
            <p:nvPr/>
          </p:nvSpPr>
          <p:spPr bwMode="auto">
            <a:xfrm>
              <a:off x="1905" y="1069"/>
              <a:ext cx="24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7477" name="Line 37"/>
            <p:cNvSpPr>
              <a:spLocks noChangeShapeType="1"/>
            </p:cNvSpPr>
            <p:nvPr/>
          </p:nvSpPr>
          <p:spPr bwMode="auto">
            <a:xfrm>
              <a:off x="1905" y="1069"/>
              <a:ext cx="19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8" name="Line 38"/>
            <p:cNvSpPr>
              <a:spLocks noChangeShapeType="1"/>
            </p:cNvSpPr>
            <p:nvPr/>
          </p:nvSpPr>
          <p:spPr bwMode="auto">
            <a:xfrm>
              <a:off x="1905" y="1299"/>
              <a:ext cx="192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79" name="Line 39"/>
            <p:cNvSpPr>
              <a:spLocks noChangeShapeType="1"/>
            </p:cNvSpPr>
            <p:nvPr/>
          </p:nvSpPr>
          <p:spPr bwMode="auto">
            <a:xfrm>
              <a:off x="1905" y="1069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0" name="Line 40"/>
            <p:cNvSpPr>
              <a:spLocks noChangeShapeType="1"/>
            </p:cNvSpPr>
            <p:nvPr/>
          </p:nvSpPr>
          <p:spPr bwMode="auto">
            <a:xfrm>
              <a:off x="214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1" name="Line 41"/>
            <p:cNvSpPr>
              <a:spLocks noChangeShapeType="1"/>
            </p:cNvSpPr>
            <p:nvPr/>
          </p:nvSpPr>
          <p:spPr bwMode="auto">
            <a:xfrm>
              <a:off x="238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2" name="Line 42"/>
            <p:cNvSpPr>
              <a:spLocks noChangeShapeType="1"/>
            </p:cNvSpPr>
            <p:nvPr/>
          </p:nvSpPr>
          <p:spPr bwMode="auto">
            <a:xfrm>
              <a:off x="262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3" name="Line 43"/>
            <p:cNvSpPr>
              <a:spLocks noChangeShapeType="1"/>
            </p:cNvSpPr>
            <p:nvPr/>
          </p:nvSpPr>
          <p:spPr bwMode="auto">
            <a:xfrm>
              <a:off x="286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4" name="Line 44"/>
            <p:cNvSpPr>
              <a:spLocks noChangeShapeType="1"/>
            </p:cNvSpPr>
            <p:nvPr/>
          </p:nvSpPr>
          <p:spPr bwMode="auto">
            <a:xfrm>
              <a:off x="310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5" name="Line 45"/>
            <p:cNvSpPr>
              <a:spLocks noChangeShapeType="1"/>
            </p:cNvSpPr>
            <p:nvPr/>
          </p:nvSpPr>
          <p:spPr bwMode="auto">
            <a:xfrm>
              <a:off x="334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6" name="Line 46"/>
            <p:cNvSpPr>
              <a:spLocks noChangeShapeType="1"/>
            </p:cNvSpPr>
            <p:nvPr/>
          </p:nvSpPr>
          <p:spPr bwMode="auto">
            <a:xfrm>
              <a:off x="3585" y="1069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7" name="Line 47"/>
            <p:cNvSpPr>
              <a:spLocks noChangeShapeType="1"/>
            </p:cNvSpPr>
            <p:nvPr/>
          </p:nvSpPr>
          <p:spPr bwMode="auto">
            <a:xfrm>
              <a:off x="3825" y="1069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8" name="Line 48"/>
            <p:cNvSpPr>
              <a:spLocks noChangeShapeType="1"/>
            </p:cNvSpPr>
            <p:nvPr/>
          </p:nvSpPr>
          <p:spPr bwMode="auto">
            <a:xfrm flipH="1">
              <a:off x="2208" y="1392"/>
              <a:ext cx="67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9" name="Line 49"/>
            <p:cNvSpPr>
              <a:spLocks noChangeShapeType="1"/>
            </p:cNvSpPr>
            <p:nvPr/>
          </p:nvSpPr>
          <p:spPr bwMode="auto">
            <a:xfrm>
              <a:off x="2880" y="1392"/>
              <a:ext cx="67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14" name="Group 50"/>
          <p:cNvGrpSpPr>
            <a:grpSpLocks/>
          </p:cNvGrpSpPr>
          <p:nvPr/>
        </p:nvGrpSpPr>
        <p:grpSpPr bwMode="auto">
          <a:xfrm>
            <a:off x="2514600" y="2662238"/>
            <a:ext cx="3962400" cy="1223962"/>
            <a:chOff x="1584" y="1677"/>
            <a:chExt cx="2496" cy="771"/>
          </a:xfrm>
        </p:grpSpPr>
        <p:sp>
          <p:nvSpPr>
            <p:cNvPr id="17441" name="Text Box 51"/>
            <p:cNvSpPr txBox="1">
              <a:spLocks noChangeArrowheads="1"/>
            </p:cNvSpPr>
            <p:nvPr/>
          </p:nvSpPr>
          <p:spPr bwMode="auto">
            <a:xfrm>
              <a:off x="1599" y="1677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17442" name="Text Box 52"/>
            <p:cNvSpPr txBox="1">
              <a:spLocks noChangeArrowheads="1"/>
            </p:cNvSpPr>
            <p:nvPr/>
          </p:nvSpPr>
          <p:spPr bwMode="auto">
            <a:xfrm>
              <a:off x="1839" y="1677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17443" name="Text Box 53"/>
            <p:cNvSpPr txBox="1">
              <a:spLocks noChangeArrowheads="1"/>
            </p:cNvSpPr>
            <p:nvPr/>
          </p:nvSpPr>
          <p:spPr bwMode="auto">
            <a:xfrm>
              <a:off x="2079" y="1677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17444" name="Text Box 54"/>
            <p:cNvSpPr txBox="1">
              <a:spLocks noChangeArrowheads="1"/>
            </p:cNvSpPr>
            <p:nvPr/>
          </p:nvSpPr>
          <p:spPr bwMode="auto">
            <a:xfrm>
              <a:off x="2319" y="1677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17445" name="Rectangle 55"/>
            <p:cNvSpPr>
              <a:spLocks noChangeArrowheads="1"/>
            </p:cNvSpPr>
            <p:nvPr/>
          </p:nvSpPr>
          <p:spPr bwMode="auto">
            <a:xfrm>
              <a:off x="2304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7446" name="Rectangle 56"/>
            <p:cNvSpPr>
              <a:spLocks noChangeArrowheads="1"/>
            </p:cNvSpPr>
            <p:nvPr/>
          </p:nvSpPr>
          <p:spPr bwMode="auto">
            <a:xfrm>
              <a:off x="2064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17447" name="Rectangle 57"/>
            <p:cNvSpPr>
              <a:spLocks noChangeArrowheads="1"/>
            </p:cNvSpPr>
            <p:nvPr/>
          </p:nvSpPr>
          <p:spPr bwMode="auto">
            <a:xfrm>
              <a:off x="1824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7448" name="Rectangle 58"/>
            <p:cNvSpPr>
              <a:spLocks noChangeArrowheads="1"/>
            </p:cNvSpPr>
            <p:nvPr/>
          </p:nvSpPr>
          <p:spPr bwMode="auto">
            <a:xfrm>
              <a:off x="1584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7449" name="Text Box 59"/>
            <p:cNvSpPr txBox="1">
              <a:spLocks noChangeArrowheads="1"/>
            </p:cNvSpPr>
            <p:nvPr/>
          </p:nvSpPr>
          <p:spPr bwMode="auto">
            <a:xfrm>
              <a:off x="3168" y="1680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17450" name="Text Box 60"/>
            <p:cNvSpPr txBox="1">
              <a:spLocks noChangeArrowheads="1"/>
            </p:cNvSpPr>
            <p:nvPr/>
          </p:nvSpPr>
          <p:spPr bwMode="auto">
            <a:xfrm>
              <a:off x="3408" y="1680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17451" name="Text Box 61"/>
            <p:cNvSpPr txBox="1">
              <a:spLocks noChangeArrowheads="1"/>
            </p:cNvSpPr>
            <p:nvPr/>
          </p:nvSpPr>
          <p:spPr bwMode="auto">
            <a:xfrm>
              <a:off x="3648" y="1680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17452" name="Text Box 62"/>
            <p:cNvSpPr txBox="1">
              <a:spLocks noChangeArrowheads="1"/>
            </p:cNvSpPr>
            <p:nvPr/>
          </p:nvSpPr>
          <p:spPr bwMode="auto">
            <a:xfrm>
              <a:off x="3888" y="1680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17453" name="Rectangle 63"/>
            <p:cNvSpPr>
              <a:spLocks noChangeArrowheads="1"/>
            </p:cNvSpPr>
            <p:nvPr/>
          </p:nvSpPr>
          <p:spPr bwMode="auto">
            <a:xfrm>
              <a:off x="3840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7454" name="Rectangle 64"/>
            <p:cNvSpPr>
              <a:spLocks noChangeArrowheads="1"/>
            </p:cNvSpPr>
            <p:nvPr/>
          </p:nvSpPr>
          <p:spPr bwMode="auto">
            <a:xfrm>
              <a:off x="3600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7455" name="Rectangle 65"/>
            <p:cNvSpPr>
              <a:spLocks noChangeArrowheads="1"/>
            </p:cNvSpPr>
            <p:nvPr/>
          </p:nvSpPr>
          <p:spPr bwMode="auto">
            <a:xfrm>
              <a:off x="3360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7456" name="Rectangle 66"/>
            <p:cNvSpPr>
              <a:spLocks noChangeArrowheads="1"/>
            </p:cNvSpPr>
            <p:nvPr/>
          </p:nvSpPr>
          <p:spPr bwMode="auto">
            <a:xfrm>
              <a:off x="3120" y="1834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7457" name="Line 67"/>
            <p:cNvSpPr>
              <a:spLocks noChangeShapeType="1"/>
            </p:cNvSpPr>
            <p:nvPr/>
          </p:nvSpPr>
          <p:spPr bwMode="auto">
            <a:xfrm flipH="1">
              <a:off x="1680" y="216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Line 68"/>
            <p:cNvSpPr>
              <a:spLocks noChangeShapeType="1"/>
            </p:cNvSpPr>
            <p:nvPr/>
          </p:nvSpPr>
          <p:spPr bwMode="auto">
            <a:xfrm>
              <a:off x="2064" y="216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59" name="Line 69"/>
            <p:cNvSpPr>
              <a:spLocks noChangeShapeType="1"/>
            </p:cNvSpPr>
            <p:nvPr/>
          </p:nvSpPr>
          <p:spPr bwMode="auto">
            <a:xfrm flipH="1">
              <a:off x="3216" y="216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70"/>
            <p:cNvSpPr>
              <a:spLocks noChangeShapeType="1"/>
            </p:cNvSpPr>
            <p:nvPr/>
          </p:nvSpPr>
          <p:spPr bwMode="auto">
            <a:xfrm>
              <a:off x="3600" y="216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15" name="Group 71"/>
          <p:cNvGrpSpPr>
            <a:grpSpLocks/>
          </p:cNvGrpSpPr>
          <p:nvPr/>
        </p:nvGrpSpPr>
        <p:grpSpPr bwMode="auto">
          <a:xfrm>
            <a:off x="2286000" y="3881438"/>
            <a:ext cx="4419600" cy="1300162"/>
            <a:chOff x="1440" y="2445"/>
            <a:chExt cx="2784" cy="819"/>
          </a:xfrm>
        </p:grpSpPr>
        <p:sp>
          <p:nvSpPr>
            <p:cNvPr id="17417" name="Text Box 72"/>
            <p:cNvSpPr txBox="1">
              <a:spLocks noChangeArrowheads="1"/>
            </p:cNvSpPr>
            <p:nvPr/>
          </p:nvSpPr>
          <p:spPr bwMode="auto">
            <a:xfrm>
              <a:off x="1455" y="2445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17418" name="Text Box 73"/>
            <p:cNvSpPr txBox="1">
              <a:spLocks noChangeArrowheads="1"/>
            </p:cNvSpPr>
            <p:nvPr/>
          </p:nvSpPr>
          <p:spPr bwMode="auto">
            <a:xfrm>
              <a:off x="1695" y="2445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17419" name="Rectangle 74"/>
            <p:cNvSpPr>
              <a:spLocks noChangeArrowheads="1"/>
            </p:cNvSpPr>
            <p:nvPr/>
          </p:nvSpPr>
          <p:spPr bwMode="auto">
            <a:xfrm>
              <a:off x="1680" y="2602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17420" name="Rectangle 75"/>
            <p:cNvSpPr>
              <a:spLocks noChangeArrowheads="1"/>
            </p:cNvSpPr>
            <p:nvPr/>
          </p:nvSpPr>
          <p:spPr bwMode="auto">
            <a:xfrm>
              <a:off x="1440" y="2602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7421" name="Text Box 76"/>
            <p:cNvSpPr txBox="1">
              <a:spLocks noChangeArrowheads="1"/>
            </p:cNvSpPr>
            <p:nvPr/>
          </p:nvSpPr>
          <p:spPr bwMode="auto">
            <a:xfrm>
              <a:off x="2223" y="2445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17422" name="Text Box 77"/>
            <p:cNvSpPr txBox="1">
              <a:spLocks noChangeArrowheads="1"/>
            </p:cNvSpPr>
            <p:nvPr/>
          </p:nvSpPr>
          <p:spPr bwMode="auto">
            <a:xfrm>
              <a:off x="2463" y="2445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17423" name="Rectangle 78"/>
            <p:cNvSpPr>
              <a:spLocks noChangeArrowheads="1"/>
            </p:cNvSpPr>
            <p:nvPr/>
          </p:nvSpPr>
          <p:spPr bwMode="auto">
            <a:xfrm>
              <a:off x="2448" y="2602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7424" name="Rectangle 79"/>
            <p:cNvSpPr>
              <a:spLocks noChangeArrowheads="1"/>
            </p:cNvSpPr>
            <p:nvPr/>
          </p:nvSpPr>
          <p:spPr bwMode="auto">
            <a:xfrm>
              <a:off x="2208" y="2602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7425" name="Text Box 80"/>
            <p:cNvSpPr txBox="1">
              <a:spLocks noChangeArrowheads="1"/>
            </p:cNvSpPr>
            <p:nvPr/>
          </p:nvSpPr>
          <p:spPr bwMode="auto">
            <a:xfrm>
              <a:off x="3024" y="244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17426" name="Text Box 81"/>
            <p:cNvSpPr txBox="1">
              <a:spLocks noChangeArrowheads="1"/>
            </p:cNvSpPr>
            <p:nvPr/>
          </p:nvSpPr>
          <p:spPr bwMode="auto">
            <a:xfrm>
              <a:off x="3264" y="244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17427" name="Rectangle 82"/>
            <p:cNvSpPr>
              <a:spLocks noChangeArrowheads="1"/>
            </p:cNvSpPr>
            <p:nvPr/>
          </p:nvSpPr>
          <p:spPr bwMode="auto">
            <a:xfrm>
              <a:off x="3216" y="2602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7428" name="Rectangle 83"/>
            <p:cNvSpPr>
              <a:spLocks noChangeArrowheads="1"/>
            </p:cNvSpPr>
            <p:nvPr/>
          </p:nvSpPr>
          <p:spPr bwMode="auto">
            <a:xfrm>
              <a:off x="2976" y="2602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7429" name="Text Box 84"/>
            <p:cNvSpPr txBox="1">
              <a:spLocks noChangeArrowheads="1"/>
            </p:cNvSpPr>
            <p:nvPr/>
          </p:nvSpPr>
          <p:spPr bwMode="auto">
            <a:xfrm>
              <a:off x="3792" y="244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17430" name="Text Box 85"/>
            <p:cNvSpPr txBox="1">
              <a:spLocks noChangeArrowheads="1"/>
            </p:cNvSpPr>
            <p:nvPr/>
          </p:nvSpPr>
          <p:spPr bwMode="auto">
            <a:xfrm>
              <a:off x="4032" y="244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17431" name="Rectangle 86"/>
            <p:cNvSpPr>
              <a:spLocks noChangeArrowheads="1"/>
            </p:cNvSpPr>
            <p:nvPr/>
          </p:nvSpPr>
          <p:spPr bwMode="auto">
            <a:xfrm>
              <a:off x="3984" y="2602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7432" name="Rectangle 87"/>
            <p:cNvSpPr>
              <a:spLocks noChangeArrowheads="1"/>
            </p:cNvSpPr>
            <p:nvPr/>
          </p:nvSpPr>
          <p:spPr bwMode="auto">
            <a:xfrm>
              <a:off x="3744" y="2602"/>
              <a:ext cx="240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7433" name="Line 88"/>
            <p:cNvSpPr>
              <a:spLocks noChangeShapeType="1"/>
            </p:cNvSpPr>
            <p:nvPr/>
          </p:nvSpPr>
          <p:spPr bwMode="auto">
            <a:xfrm flipH="1">
              <a:off x="1536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Line 89"/>
            <p:cNvSpPr>
              <a:spLocks noChangeShapeType="1"/>
            </p:cNvSpPr>
            <p:nvPr/>
          </p:nvSpPr>
          <p:spPr bwMode="auto">
            <a:xfrm>
              <a:off x="1680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Line 90"/>
            <p:cNvSpPr>
              <a:spLocks noChangeShapeType="1"/>
            </p:cNvSpPr>
            <p:nvPr/>
          </p:nvSpPr>
          <p:spPr bwMode="auto">
            <a:xfrm flipH="1">
              <a:off x="2304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Line 91"/>
            <p:cNvSpPr>
              <a:spLocks noChangeShapeType="1"/>
            </p:cNvSpPr>
            <p:nvPr/>
          </p:nvSpPr>
          <p:spPr bwMode="auto">
            <a:xfrm>
              <a:off x="2448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92"/>
            <p:cNvSpPr>
              <a:spLocks noChangeShapeType="1"/>
            </p:cNvSpPr>
            <p:nvPr/>
          </p:nvSpPr>
          <p:spPr bwMode="auto">
            <a:xfrm flipH="1">
              <a:off x="3072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Line 93"/>
            <p:cNvSpPr>
              <a:spLocks noChangeShapeType="1"/>
            </p:cNvSpPr>
            <p:nvPr/>
          </p:nvSpPr>
          <p:spPr bwMode="auto">
            <a:xfrm>
              <a:off x="3216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Line 94"/>
            <p:cNvSpPr>
              <a:spLocks noChangeShapeType="1"/>
            </p:cNvSpPr>
            <p:nvPr/>
          </p:nvSpPr>
          <p:spPr bwMode="auto">
            <a:xfrm flipH="1">
              <a:off x="3840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Line 95"/>
            <p:cNvSpPr>
              <a:spLocks noChangeShapeType="1"/>
            </p:cNvSpPr>
            <p:nvPr/>
          </p:nvSpPr>
          <p:spPr bwMode="auto">
            <a:xfrm>
              <a:off x="3984" y="2928"/>
              <a:ext cx="14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6" name="Text Box 96"/>
          <p:cNvSpPr txBox="1">
            <a:spLocks noChangeArrowheads="1"/>
          </p:cNvSpPr>
          <p:nvPr/>
        </p:nvSpPr>
        <p:spPr bwMode="auto">
          <a:xfrm>
            <a:off x="584200" y="1573213"/>
            <a:ext cx="15525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DD0111"/>
                </a:solidFill>
              </a:rPr>
              <a:t>Conquer</a:t>
            </a:r>
          </a:p>
          <a:p>
            <a:r>
              <a:rPr lang="en-US" sz="2800">
                <a:solidFill>
                  <a:srgbClr val="DD0111"/>
                </a:solidFill>
              </a:rPr>
              <a:t>and</a:t>
            </a:r>
          </a:p>
          <a:p>
            <a:r>
              <a:rPr lang="en-US" sz="2800">
                <a:solidFill>
                  <a:srgbClr val="DD0111"/>
                </a:solidFill>
              </a:rPr>
              <a:t>Merge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C2E1C29-54A3-4B95-A572-8970BEDD7525}" type="slidenum">
              <a:rPr lang="en-US"/>
              <a:pPr/>
              <a:t>8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– </a:t>
            </a:r>
            <a:r>
              <a:rPr lang="en-US" smtClean="0">
                <a:latin typeface="Comic Sans MS" pitchFamily="66" charset="0"/>
              </a:rPr>
              <a:t>n</a:t>
            </a:r>
            <a:r>
              <a:rPr lang="en-US" smtClean="0"/>
              <a:t> Not a Power of 2</a:t>
            </a:r>
          </a:p>
        </p:txBody>
      </p:sp>
      <p:grpSp>
        <p:nvGrpSpPr>
          <p:cNvPr id="18436" name="Group 3"/>
          <p:cNvGrpSpPr>
            <a:grpSpLocks/>
          </p:cNvGrpSpPr>
          <p:nvPr/>
        </p:nvGrpSpPr>
        <p:grpSpPr bwMode="auto">
          <a:xfrm>
            <a:off x="2438400" y="1219200"/>
            <a:ext cx="5638800" cy="609600"/>
            <a:chOff x="1536" y="768"/>
            <a:chExt cx="3552" cy="384"/>
          </a:xfrm>
        </p:grpSpPr>
        <p:sp>
          <p:nvSpPr>
            <p:cNvPr id="18585" name="Rectangle 4"/>
            <p:cNvSpPr>
              <a:spLocks noChangeArrowheads="1"/>
            </p:cNvSpPr>
            <p:nvPr/>
          </p:nvSpPr>
          <p:spPr bwMode="auto">
            <a:xfrm>
              <a:off x="3953" y="922"/>
              <a:ext cx="24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8586" name="Rectangle 5"/>
            <p:cNvSpPr>
              <a:spLocks noChangeArrowheads="1"/>
            </p:cNvSpPr>
            <p:nvPr/>
          </p:nvSpPr>
          <p:spPr bwMode="auto">
            <a:xfrm>
              <a:off x="3712" y="922"/>
              <a:ext cx="24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8587" name="Rectangle 6"/>
            <p:cNvSpPr>
              <a:spLocks noChangeArrowheads="1"/>
            </p:cNvSpPr>
            <p:nvPr/>
          </p:nvSpPr>
          <p:spPr bwMode="auto">
            <a:xfrm>
              <a:off x="3470" y="922"/>
              <a:ext cx="24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18588" name="Rectangle 7"/>
            <p:cNvSpPr>
              <a:spLocks noChangeArrowheads="1"/>
            </p:cNvSpPr>
            <p:nvPr/>
          </p:nvSpPr>
          <p:spPr bwMode="auto">
            <a:xfrm>
              <a:off x="3228" y="922"/>
              <a:ext cx="24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8589" name="Rectangle 8"/>
            <p:cNvSpPr>
              <a:spLocks noChangeArrowheads="1"/>
            </p:cNvSpPr>
            <p:nvPr/>
          </p:nvSpPr>
          <p:spPr bwMode="auto">
            <a:xfrm>
              <a:off x="2987" y="922"/>
              <a:ext cx="24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8590" name="Rectangle 9"/>
            <p:cNvSpPr>
              <a:spLocks noChangeArrowheads="1"/>
            </p:cNvSpPr>
            <p:nvPr/>
          </p:nvSpPr>
          <p:spPr bwMode="auto">
            <a:xfrm>
              <a:off x="2744" y="922"/>
              <a:ext cx="243" cy="230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8591" name="Rectangle 10"/>
            <p:cNvSpPr>
              <a:spLocks noChangeArrowheads="1"/>
            </p:cNvSpPr>
            <p:nvPr/>
          </p:nvSpPr>
          <p:spPr bwMode="auto">
            <a:xfrm>
              <a:off x="2503" y="922"/>
              <a:ext cx="24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8592" name="Rectangle 11"/>
            <p:cNvSpPr>
              <a:spLocks noChangeArrowheads="1"/>
            </p:cNvSpPr>
            <p:nvPr/>
          </p:nvSpPr>
          <p:spPr bwMode="auto">
            <a:xfrm>
              <a:off x="2261" y="922"/>
              <a:ext cx="24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8593" name="Rectangle 12"/>
            <p:cNvSpPr>
              <a:spLocks noChangeArrowheads="1"/>
            </p:cNvSpPr>
            <p:nvPr/>
          </p:nvSpPr>
          <p:spPr bwMode="auto">
            <a:xfrm>
              <a:off x="2019" y="922"/>
              <a:ext cx="24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8594" name="Rectangle 13"/>
            <p:cNvSpPr>
              <a:spLocks noChangeArrowheads="1"/>
            </p:cNvSpPr>
            <p:nvPr/>
          </p:nvSpPr>
          <p:spPr bwMode="auto">
            <a:xfrm>
              <a:off x="1778" y="922"/>
              <a:ext cx="24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8595" name="Rectangle 14"/>
            <p:cNvSpPr>
              <a:spLocks noChangeArrowheads="1"/>
            </p:cNvSpPr>
            <p:nvPr/>
          </p:nvSpPr>
          <p:spPr bwMode="auto">
            <a:xfrm>
              <a:off x="1536" y="922"/>
              <a:ext cx="24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8596" name="Line 15"/>
            <p:cNvSpPr>
              <a:spLocks noChangeShapeType="1"/>
            </p:cNvSpPr>
            <p:nvPr/>
          </p:nvSpPr>
          <p:spPr bwMode="auto">
            <a:xfrm>
              <a:off x="1536" y="922"/>
              <a:ext cx="265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597" name="Line 16"/>
            <p:cNvSpPr>
              <a:spLocks noChangeShapeType="1"/>
            </p:cNvSpPr>
            <p:nvPr/>
          </p:nvSpPr>
          <p:spPr bwMode="auto">
            <a:xfrm>
              <a:off x="1536" y="1152"/>
              <a:ext cx="265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598" name="Line 17"/>
            <p:cNvSpPr>
              <a:spLocks noChangeShapeType="1"/>
            </p:cNvSpPr>
            <p:nvPr/>
          </p:nvSpPr>
          <p:spPr bwMode="auto">
            <a:xfrm>
              <a:off x="1536" y="922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599" name="Line 18"/>
            <p:cNvSpPr>
              <a:spLocks noChangeShapeType="1"/>
            </p:cNvSpPr>
            <p:nvPr/>
          </p:nvSpPr>
          <p:spPr bwMode="auto">
            <a:xfrm>
              <a:off x="1778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600" name="Line 19"/>
            <p:cNvSpPr>
              <a:spLocks noChangeShapeType="1"/>
            </p:cNvSpPr>
            <p:nvPr/>
          </p:nvSpPr>
          <p:spPr bwMode="auto">
            <a:xfrm>
              <a:off x="2019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601" name="Line 20"/>
            <p:cNvSpPr>
              <a:spLocks noChangeShapeType="1"/>
            </p:cNvSpPr>
            <p:nvPr/>
          </p:nvSpPr>
          <p:spPr bwMode="auto">
            <a:xfrm>
              <a:off x="2261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602" name="Line 21"/>
            <p:cNvSpPr>
              <a:spLocks noChangeShapeType="1"/>
            </p:cNvSpPr>
            <p:nvPr/>
          </p:nvSpPr>
          <p:spPr bwMode="auto">
            <a:xfrm>
              <a:off x="2503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603" name="Line 22"/>
            <p:cNvSpPr>
              <a:spLocks noChangeShapeType="1"/>
            </p:cNvSpPr>
            <p:nvPr/>
          </p:nvSpPr>
          <p:spPr bwMode="auto">
            <a:xfrm>
              <a:off x="2744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604" name="Line 23"/>
            <p:cNvSpPr>
              <a:spLocks noChangeShapeType="1"/>
            </p:cNvSpPr>
            <p:nvPr/>
          </p:nvSpPr>
          <p:spPr bwMode="auto">
            <a:xfrm>
              <a:off x="2987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605" name="Line 24"/>
            <p:cNvSpPr>
              <a:spLocks noChangeShapeType="1"/>
            </p:cNvSpPr>
            <p:nvPr/>
          </p:nvSpPr>
          <p:spPr bwMode="auto">
            <a:xfrm>
              <a:off x="3228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606" name="Line 25"/>
            <p:cNvSpPr>
              <a:spLocks noChangeShapeType="1"/>
            </p:cNvSpPr>
            <p:nvPr/>
          </p:nvSpPr>
          <p:spPr bwMode="auto">
            <a:xfrm>
              <a:off x="3470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607" name="Line 26"/>
            <p:cNvSpPr>
              <a:spLocks noChangeShapeType="1"/>
            </p:cNvSpPr>
            <p:nvPr/>
          </p:nvSpPr>
          <p:spPr bwMode="auto">
            <a:xfrm>
              <a:off x="3712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608" name="Line 27"/>
            <p:cNvSpPr>
              <a:spLocks noChangeShapeType="1"/>
            </p:cNvSpPr>
            <p:nvPr/>
          </p:nvSpPr>
          <p:spPr bwMode="auto">
            <a:xfrm>
              <a:off x="3953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609" name="Line 28"/>
            <p:cNvSpPr>
              <a:spLocks noChangeShapeType="1"/>
            </p:cNvSpPr>
            <p:nvPr/>
          </p:nvSpPr>
          <p:spPr bwMode="auto">
            <a:xfrm>
              <a:off x="4195" y="922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610" name="Text Box 29"/>
            <p:cNvSpPr txBox="1">
              <a:spLocks noChangeArrowheads="1"/>
            </p:cNvSpPr>
            <p:nvPr/>
          </p:nvSpPr>
          <p:spPr bwMode="auto">
            <a:xfrm>
              <a:off x="1584" y="76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18611" name="Text Box 30"/>
            <p:cNvSpPr txBox="1">
              <a:spLocks noChangeArrowheads="1"/>
            </p:cNvSpPr>
            <p:nvPr/>
          </p:nvSpPr>
          <p:spPr bwMode="auto">
            <a:xfrm>
              <a:off x="1824" y="76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18612" name="Text Box 31"/>
            <p:cNvSpPr txBox="1">
              <a:spLocks noChangeArrowheads="1"/>
            </p:cNvSpPr>
            <p:nvPr/>
          </p:nvSpPr>
          <p:spPr bwMode="auto">
            <a:xfrm>
              <a:off x="2064" y="76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18613" name="Text Box 32"/>
            <p:cNvSpPr txBox="1">
              <a:spLocks noChangeArrowheads="1"/>
            </p:cNvSpPr>
            <p:nvPr/>
          </p:nvSpPr>
          <p:spPr bwMode="auto">
            <a:xfrm>
              <a:off x="2304" y="76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18614" name="Text Box 33"/>
            <p:cNvSpPr txBox="1">
              <a:spLocks noChangeArrowheads="1"/>
            </p:cNvSpPr>
            <p:nvPr/>
          </p:nvSpPr>
          <p:spPr bwMode="auto">
            <a:xfrm>
              <a:off x="2544" y="76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18615" name="Text Box 34"/>
            <p:cNvSpPr txBox="1">
              <a:spLocks noChangeArrowheads="1"/>
            </p:cNvSpPr>
            <p:nvPr/>
          </p:nvSpPr>
          <p:spPr bwMode="auto">
            <a:xfrm>
              <a:off x="2784" y="76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18616" name="Text Box 35"/>
            <p:cNvSpPr txBox="1">
              <a:spLocks noChangeArrowheads="1"/>
            </p:cNvSpPr>
            <p:nvPr/>
          </p:nvSpPr>
          <p:spPr bwMode="auto">
            <a:xfrm>
              <a:off x="3024" y="76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18617" name="Text Box 36"/>
            <p:cNvSpPr txBox="1">
              <a:spLocks noChangeArrowheads="1"/>
            </p:cNvSpPr>
            <p:nvPr/>
          </p:nvSpPr>
          <p:spPr bwMode="auto">
            <a:xfrm>
              <a:off x="3264" y="76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18618" name="Text Box 37"/>
            <p:cNvSpPr txBox="1">
              <a:spLocks noChangeArrowheads="1"/>
            </p:cNvSpPr>
            <p:nvPr/>
          </p:nvSpPr>
          <p:spPr bwMode="auto">
            <a:xfrm>
              <a:off x="3504" y="76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9</a:t>
              </a:r>
            </a:p>
          </p:txBody>
        </p:sp>
        <p:sp>
          <p:nvSpPr>
            <p:cNvPr id="18619" name="Text Box 38"/>
            <p:cNvSpPr txBox="1">
              <a:spLocks noChangeArrowheads="1"/>
            </p:cNvSpPr>
            <p:nvPr/>
          </p:nvSpPr>
          <p:spPr bwMode="auto">
            <a:xfrm>
              <a:off x="3696" y="768"/>
              <a:ext cx="2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10</a:t>
              </a:r>
            </a:p>
          </p:txBody>
        </p:sp>
        <p:sp>
          <p:nvSpPr>
            <p:cNvPr id="18620" name="Text Box 39"/>
            <p:cNvSpPr txBox="1">
              <a:spLocks noChangeArrowheads="1"/>
            </p:cNvSpPr>
            <p:nvPr/>
          </p:nvSpPr>
          <p:spPr bwMode="auto">
            <a:xfrm>
              <a:off x="3936" y="768"/>
              <a:ext cx="2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11</a:t>
              </a:r>
            </a:p>
          </p:txBody>
        </p:sp>
        <p:sp>
          <p:nvSpPr>
            <p:cNvPr id="18621" name="Text Box 40"/>
            <p:cNvSpPr txBox="1">
              <a:spLocks noChangeArrowheads="1"/>
            </p:cNvSpPr>
            <p:nvPr/>
          </p:nvSpPr>
          <p:spPr bwMode="auto">
            <a:xfrm>
              <a:off x="4464" y="912"/>
              <a:ext cx="62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q = 6</a:t>
              </a:r>
            </a:p>
          </p:txBody>
        </p:sp>
      </p:grpSp>
      <p:grpSp>
        <p:nvGrpSpPr>
          <p:cNvPr id="18437" name="Group 41"/>
          <p:cNvGrpSpPr>
            <a:grpSpLocks/>
          </p:cNvGrpSpPr>
          <p:nvPr/>
        </p:nvGrpSpPr>
        <p:grpSpPr bwMode="auto">
          <a:xfrm>
            <a:off x="762000" y="1905000"/>
            <a:ext cx="7315200" cy="914400"/>
            <a:chOff x="480" y="1200"/>
            <a:chExt cx="4608" cy="576"/>
          </a:xfrm>
        </p:grpSpPr>
        <p:sp>
          <p:nvSpPr>
            <p:cNvPr id="18550" name="Rectangle 42"/>
            <p:cNvSpPr>
              <a:spLocks noChangeArrowheads="1"/>
            </p:cNvSpPr>
            <p:nvPr/>
          </p:nvSpPr>
          <p:spPr bwMode="auto">
            <a:xfrm>
              <a:off x="2360" y="1546"/>
              <a:ext cx="243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8551" name="Rectangle 43"/>
            <p:cNvSpPr>
              <a:spLocks noChangeArrowheads="1"/>
            </p:cNvSpPr>
            <p:nvPr/>
          </p:nvSpPr>
          <p:spPr bwMode="auto">
            <a:xfrm>
              <a:off x="2119" y="1546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8552" name="Rectangle 44"/>
            <p:cNvSpPr>
              <a:spLocks noChangeArrowheads="1"/>
            </p:cNvSpPr>
            <p:nvPr/>
          </p:nvSpPr>
          <p:spPr bwMode="auto">
            <a:xfrm>
              <a:off x="1877" y="1546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8553" name="Rectangle 45"/>
            <p:cNvSpPr>
              <a:spLocks noChangeArrowheads="1"/>
            </p:cNvSpPr>
            <p:nvPr/>
          </p:nvSpPr>
          <p:spPr bwMode="auto">
            <a:xfrm>
              <a:off x="1635" y="1546"/>
              <a:ext cx="242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8554" name="Rectangle 46"/>
            <p:cNvSpPr>
              <a:spLocks noChangeArrowheads="1"/>
            </p:cNvSpPr>
            <p:nvPr/>
          </p:nvSpPr>
          <p:spPr bwMode="auto">
            <a:xfrm>
              <a:off x="1394" y="1546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8555" name="Rectangle 47"/>
            <p:cNvSpPr>
              <a:spLocks noChangeArrowheads="1"/>
            </p:cNvSpPr>
            <p:nvPr/>
          </p:nvSpPr>
          <p:spPr bwMode="auto">
            <a:xfrm>
              <a:off x="1152" y="1546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8556" name="Line 48"/>
            <p:cNvSpPr>
              <a:spLocks noChangeShapeType="1"/>
            </p:cNvSpPr>
            <p:nvPr/>
          </p:nvSpPr>
          <p:spPr bwMode="auto">
            <a:xfrm>
              <a:off x="1394" y="1546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557" name="Line 49"/>
            <p:cNvSpPr>
              <a:spLocks noChangeShapeType="1"/>
            </p:cNvSpPr>
            <p:nvPr/>
          </p:nvSpPr>
          <p:spPr bwMode="auto">
            <a:xfrm>
              <a:off x="1635" y="1546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558" name="Line 50"/>
            <p:cNvSpPr>
              <a:spLocks noChangeShapeType="1"/>
            </p:cNvSpPr>
            <p:nvPr/>
          </p:nvSpPr>
          <p:spPr bwMode="auto">
            <a:xfrm>
              <a:off x="1877" y="1546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559" name="Line 51"/>
            <p:cNvSpPr>
              <a:spLocks noChangeShapeType="1"/>
            </p:cNvSpPr>
            <p:nvPr/>
          </p:nvSpPr>
          <p:spPr bwMode="auto">
            <a:xfrm>
              <a:off x="2119" y="1546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560" name="Line 52"/>
            <p:cNvSpPr>
              <a:spLocks noChangeShapeType="1"/>
            </p:cNvSpPr>
            <p:nvPr/>
          </p:nvSpPr>
          <p:spPr bwMode="auto">
            <a:xfrm>
              <a:off x="2360" y="1546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561" name="Line 53"/>
            <p:cNvSpPr>
              <a:spLocks noChangeShapeType="1"/>
            </p:cNvSpPr>
            <p:nvPr/>
          </p:nvSpPr>
          <p:spPr bwMode="auto">
            <a:xfrm>
              <a:off x="2603" y="1546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562" name="Text Box 54"/>
            <p:cNvSpPr txBox="1">
              <a:spLocks noChangeArrowheads="1"/>
            </p:cNvSpPr>
            <p:nvPr/>
          </p:nvSpPr>
          <p:spPr bwMode="auto">
            <a:xfrm>
              <a:off x="1200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18563" name="Text Box 55"/>
            <p:cNvSpPr txBox="1">
              <a:spLocks noChangeArrowheads="1"/>
            </p:cNvSpPr>
            <p:nvPr/>
          </p:nvSpPr>
          <p:spPr bwMode="auto">
            <a:xfrm>
              <a:off x="1440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18564" name="Text Box 56"/>
            <p:cNvSpPr txBox="1">
              <a:spLocks noChangeArrowheads="1"/>
            </p:cNvSpPr>
            <p:nvPr/>
          </p:nvSpPr>
          <p:spPr bwMode="auto">
            <a:xfrm>
              <a:off x="1680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18565" name="Text Box 57"/>
            <p:cNvSpPr txBox="1">
              <a:spLocks noChangeArrowheads="1"/>
            </p:cNvSpPr>
            <p:nvPr/>
          </p:nvSpPr>
          <p:spPr bwMode="auto">
            <a:xfrm>
              <a:off x="1920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18566" name="Text Box 58"/>
            <p:cNvSpPr txBox="1">
              <a:spLocks noChangeArrowheads="1"/>
            </p:cNvSpPr>
            <p:nvPr/>
          </p:nvSpPr>
          <p:spPr bwMode="auto">
            <a:xfrm>
              <a:off x="2160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18567" name="Text Box 59"/>
            <p:cNvSpPr txBox="1">
              <a:spLocks noChangeArrowheads="1"/>
            </p:cNvSpPr>
            <p:nvPr/>
          </p:nvSpPr>
          <p:spPr bwMode="auto">
            <a:xfrm>
              <a:off x="2400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18568" name="Rectangle 60"/>
            <p:cNvSpPr>
              <a:spLocks noChangeArrowheads="1"/>
            </p:cNvSpPr>
            <p:nvPr/>
          </p:nvSpPr>
          <p:spPr bwMode="auto">
            <a:xfrm>
              <a:off x="4134" y="1546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8569" name="Rectangle 61"/>
            <p:cNvSpPr>
              <a:spLocks noChangeArrowheads="1"/>
            </p:cNvSpPr>
            <p:nvPr/>
          </p:nvSpPr>
          <p:spPr bwMode="auto">
            <a:xfrm>
              <a:off x="3893" y="1546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8570" name="Rectangle 62"/>
            <p:cNvSpPr>
              <a:spLocks noChangeArrowheads="1"/>
            </p:cNvSpPr>
            <p:nvPr/>
          </p:nvSpPr>
          <p:spPr bwMode="auto">
            <a:xfrm>
              <a:off x="3651" y="1546"/>
              <a:ext cx="242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18571" name="Rectangle 63"/>
            <p:cNvSpPr>
              <a:spLocks noChangeArrowheads="1"/>
            </p:cNvSpPr>
            <p:nvPr/>
          </p:nvSpPr>
          <p:spPr bwMode="auto">
            <a:xfrm>
              <a:off x="3409" y="1546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8572" name="Rectangle 64"/>
            <p:cNvSpPr>
              <a:spLocks noChangeArrowheads="1"/>
            </p:cNvSpPr>
            <p:nvPr/>
          </p:nvSpPr>
          <p:spPr bwMode="auto">
            <a:xfrm>
              <a:off x="3168" y="1546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8573" name="Line 65"/>
            <p:cNvSpPr>
              <a:spLocks noChangeShapeType="1"/>
            </p:cNvSpPr>
            <p:nvPr/>
          </p:nvSpPr>
          <p:spPr bwMode="auto">
            <a:xfrm>
              <a:off x="3168" y="1546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574" name="Line 66"/>
            <p:cNvSpPr>
              <a:spLocks noChangeShapeType="1"/>
            </p:cNvSpPr>
            <p:nvPr/>
          </p:nvSpPr>
          <p:spPr bwMode="auto">
            <a:xfrm>
              <a:off x="3409" y="1546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575" name="Line 67"/>
            <p:cNvSpPr>
              <a:spLocks noChangeShapeType="1"/>
            </p:cNvSpPr>
            <p:nvPr/>
          </p:nvSpPr>
          <p:spPr bwMode="auto">
            <a:xfrm>
              <a:off x="4134" y="1546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576" name="Text Box 68"/>
            <p:cNvSpPr txBox="1">
              <a:spLocks noChangeArrowheads="1"/>
            </p:cNvSpPr>
            <p:nvPr/>
          </p:nvSpPr>
          <p:spPr bwMode="auto">
            <a:xfrm>
              <a:off x="3205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18577" name="Text Box 69"/>
            <p:cNvSpPr txBox="1">
              <a:spLocks noChangeArrowheads="1"/>
            </p:cNvSpPr>
            <p:nvPr/>
          </p:nvSpPr>
          <p:spPr bwMode="auto">
            <a:xfrm>
              <a:off x="3445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18578" name="Text Box 70"/>
            <p:cNvSpPr txBox="1">
              <a:spLocks noChangeArrowheads="1"/>
            </p:cNvSpPr>
            <p:nvPr/>
          </p:nvSpPr>
          <p:spPr bwMode="auto">
            <a:xfrm>
              <a:off x="3685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9</a:t>
              </a:r>
            </a:p>
          </p:txBody>
        </p:sp>
        <p:sp>
          <p:nvSpPr>
            <p:cNvPr id="18579" name="Text Box 71"/>
            <p:cNvSpPr txBox="1">
              <a:spLocks noChangeArrowheads="1"/>
            </p:cNvSpPr>
            <p:nvPr/>
          </p:nvSpPr>
          <p:spPr bwMode="auto">
            <a:xfrm>
              <a:off x="3877" y="1392"/>
              <a:ext cx="2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10</a:t>
              </a:r>
            </a:p>
          </p:txBody>
        </p:sp>
        <p:sp>
          <p:nvSpPr>
            <p:cNvPr id="18580" name="Text Box 72"/>
            <p:cNvSpPr txBox="1">
              <a:spLocks noChangeArrowheads="1"/>
            </p:cNvSpPr>
            <p:nvPr/>
          </p:nvSpPr>
          <p:spPr bwMode="auto">
            <a:xfrm>
              <a:off x="4117" y="1392"/>
              <a:ext cx="2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11</a:t>
              </a:r>
            </a:p>
          </p:txBody>
        </p:sp>
        <p:sp>
          <p:nvSpPr>
            <p:cNvPr id="18581" name="Text Box 73"/>
            <p:cNvSpPr txBox="1">
              <a:spLocks noChangeArrowheads="1"/>
            </p:cNvSpPr>
            <p:nvPr/>
          </p:nvSpPr>
          <p:spPr bwMode="auto">
            <a:xfrm>
              <a:off x="4464" y="1564"/>
              <a:ext cx="62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q = 9</a:t>
              </a:r>
            </a:p>
          </p:txBody>
        </p:sp>
        <p:sp>
          <p:nvSpPr>
            <p:cNvPr id="18582" name="Text Box 74"/>
            <p:cNvSpPr txBox="1">
              <a:spLocks noChangeArrowheads="1"/>
            </p:cNvSpPr>
            <p:nvPr/>
          </p:nvSpPr>
          <p:spPr bwMode="auto">
            <a:xfrm>
              <a:off x="480" y="1536"/>
              <a:ext cx="48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/>
                <a:t>q = 3</a:t>
              </a:r>
            </a:p>
          </p:txBody>
        </p:sp>
        <p:sp>
          <p:nvSpPr>
            <p:cNvPr id="18583" name="Line 75"/>
            <p:cNvSpPr>
              <a:spLocks noChangeShapeType="1"/>
            </p:cNvSpPr>
            <p:nvPr/>
          </p:nvSpPr>
          <p:spPr bwMode="auto">
            <a:xfrm flipH="1">
              <a:off x="2112" y="1200"/>
              <a:ext cx="72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84" name="Line 76"/>
            <p:cNvSpPr>
              <a:spLocks noChangeShapeType="1"/>
            </p:cNvSpPr>
            <p:nvPr/>
          </p:nvSpPr>
          <p:spPr bwMode="auto">
            <a:xfrm>
              <a:off x="2832" y="1200"/>
              <a:ext cx="72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38" name="Group 77"/>
          <p:cNvGrpSpPr>
            <a:grpSpLocks/>
          </p:cNvGrpSpPr>
          <p:nvPr/>
        </p:nvGrpSpPr>
        <p:grpSpPr bwMode="auto">
          <a:xfrm>
            <a:off x="1516063" y="2895600"/>
            <a:ext cx="5583237" cy="914400"/>
            <a:chOff x="955" y="1824"/>
            <a:chExt cx="3517" cy="576"/>
          </a:xfrm>
        </p:grpSpPr>
        <p:sp>
          <p:nvSpPr>
            <p:cNvPr id="18514" name="Rectangle 78"/>
            <p:cNvSpPr>
              <a:spLocks noChangeArrowheads="1"/>
            </p:cNvSpPr>
            <p:nvPr/>
          </p:nvSpPr>
          <p:spPr bwMode="auto">
            <a:xfrm>
              <a:off x="1438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8515" name="Rectangle 79"/>
            <p:cNvSpPr>
              <a:spLocks noChangeArrowheads="1"/>
            </p:cNvSpPr>
            <p:nvPr/>
          </p:nvSpPr>
          <p:spPr bwMode="auto">
            <a:xfrm>
              <a:off x="1197" y="2170"/>
              <a:ext cx="241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8516" name="Rectangle 80"/>
            <p:cNvSpPr>
              <a:spLocks noChangeArrowheads="1"/>
            </p:cNvSpPr>
            <p:nvPr/>
          </p:nvSpPr>
          <p:spPr bwMode="auto">
            <a:xfrm>
              <a:off x="955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8517" name="Line 81"/>
            <p:cNvSpPr>
              <a:spLocks noChangeShapeType="1"/>
            </p:cNvSpPr>
            <p:nvPr/>
          </p:nvSpPr>
          <p:spPr bwMode="auto">
            <a:xfrm>
              <a:off x="1197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518" name="Line 82"/>
            <p:cNvSpPr>
              <a:spLocks noChangeShapeType="1"/>
            </p:cNvSpPr>
            <p:nvPr/>
          </p:nvSpPr>
          <p:spPr bwMode="auto">
            <a:xfrm>
              <a:off x="1438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519" name="Line 83"/>
            <p:cNvSpPr>
              <a:spLocks noChangeShapeType="1"/>
            </p:cNvSpPr>
            <p:nvPr/>
          </p:nvSpPr>
          <p:spPr bwMode="auto">
            <a:xfrm>
              <a:off x="1680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520" name="Text Box 84"/>
            <p:cNvSpPr txBox="1">
              <a:spLocks noChangeArrowheads="1"/>
            </p:cNvSpPr>
            <p:nvPr/>
          </p:nvSpPr>
          <p:spPr bwMode="auto">
            <a:xfrm>
              <a:off x="1003" y="2016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18521" name="Text Box 85"/>
            <p:cNvSpPr txBox="1">
              <a:spLocks noChangeArrowheads="1"/>
            </p:cNvSpPr>
            <p:nvPr/>
          </p:nvSpPr>
          <p:spPr bwMode="auto">
            <a:xfrm>
              <a:off x="1243" y="2016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18522" name="Text Box 86"/>
            <p:cNvSpPr txBox="1">
              <a:spLocks noChangeArrowheads="1"/>
            </p:cNvSpPr>
            <p:nvPr/>
          </p:nvSpPr>
          <p:spPr bwMode="auto">
            <a:xfrm>
              <a:off x="1483" y="2016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18523" name="Rectangle 87"/>
            <p:cNvSpPr>
              <a:spLocks noChangeArrowheads="1"/>
            </p:cNvSpPr>
            <p:nvPr/>
          </p:nvSpPr>
          <p:spPr bwMode="auto">
            <a:xfrm>
              <a:off x="2499" y="2170"/>
              <a:ext cx="243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8524" name="Rectangle 88"/>
            <p:cNvSpPr>
              <a:spLocks noChangeArrowheads="1"/>
            </p:cNvSpPr>
            <p:nvPr/>
          </p:nvSpPr>
          <p:spPr bwMode="auto">
            <a:xfrm>
              <a:off x="2258" y="2170"/>
              <a:ext cx="241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8525" name="Rectangle 89"/>
            <p:cNvSpPr>
              <a:spLocks noChangeArrowheads="1"/>
            </p:cNvSpPr>
            <p:nvPr/>
          </p:nvSpPr>
          <p:spPr bwMode="auto">
            <a:xfrm>
              <a:off x="2016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8526" name="Line 90"/>
            <p:cNvSpPr>
              <a:spLocks noChangeShapeType="1"/>
            </p:cNvSpPr>
            <p:nvPr/>
          </p:nvSpPr>
          <p:spPr bwMode="auto">
            <a:xfrm>
              <a:off x="2016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527" name="Line 91"/>
            <p:cNvSpPr>
              <a:spLocks noChangeShapeType="1"/>
            </p:cNvSpPr>
            <p:nvPr/>
          </p:nvSpPr>
          <p:spPr bwMode="auto">
            <a:xfrm>
              <a:off x="2258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528" name="Line 92"/>
            <p:cNvSpPr>
              <a:spLocks noChangeShapeType="1"/>
            </p:cNvSpPr>
            <p:nvPr/>
          </p:nvSpPr>
          <p:spPr bwMode="auto">
            <a:xfrm>
              <a:off x="2499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529" name="Line 93"/>
            <p:cNvSpPr>
              <a:spLocks noChangeShapeType="1"/>
            </p:cNvSpPr>
            <p:nvPr/>
          </p:nvSpPr>
          <p:spPr bwMode="auto">
            <a:xfrm>
              <a:off x="2742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530" name="Text Box 94"/>
            <p:cNvSpPr txBox="1">
              <a:spLocks noChangeArrowheads="1"/>
            </p:cNvSpPr>
            <p:nvPr/>
          </p:nvSpPr>
          <p:spPr bwMode="auto">
            <a:xfrm>
              <a:off x="2059" y="2016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18531" name="Text Box 95"/>
            <p:cNvSpPr txBox="1">
              <a:spLocks noChangeArrowheads="1"/>
            </p:cNvSpPr>
            <p:nvPr/>
          </p:nvSpPr>
          <p:spPr bwMode="auto">
            <a:xfrm>
              <a:off x="2299" y="2016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18532" name="Text Box 96"/>
            <p:cNvSpPr txBox="1">
              <a:spLocks noChangeArrowheads="1"/>
            </p:cNvSpPr>
            <p:nvPr/>
          </p:nvSpPr>
          <p:spPr bwMode="auto">
            <a:xfrm>
              <a:off x="2539" y="2016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18533" name="Rectangle 97"/>
            <p:cNvSpPr>
              <a:spLocks noChangeArrowheads="1"/>
            </p:cNvSpPr>
            <p:nvPr/>
          </p:nvSpPr>
          <p:spPr bwMode="auto">
            <a:xfrm>
              <a:off x="3507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18534" name="Rectangle 98"/>
            <p:cNvSpPr>
              <a:spLocks noChangeArrowheads="1"/>
            </p:cNvSpPr>
            <p:nvPr/>
          </p:nvSpPr>
          <p:spPr bwMode="auto">
            <a:xfrm>
              <a:off x="3265" y="2170"/>
              <a:ext cx="242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8535" name="Rectangle 99"/>
            <p:cNvSpPr>
              <a:spLocks noChangeArrowheads="1"/>
            </p:cNvSpPr>
            <p:nvPr/>
          </p:nvSpPr>
          <p:spPr bwMode="auto">
            <a:xfrm>
              <a:off x="3024" y="2170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8536" name="Line 100"/>
            <p:cNvSpPr>
              <a:spLocks noChangeShapeType="1"/>
            </p:cNvSpPr>
            <p:nvPr/>
          </p:nvSpPr>
          <p:spPr bwMode="auto">
            <a:xfrm>
              <a:off x="3265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537" name="Text Box 101"/>
            <p:cNvSpPr txBox="1">
              <a:spLocks noChangeArrowheads="1"/>
            </p:cNvSpPr>
            <p:nvPr/>
          </p:nvSpPr>
          <p:spPr bwMode="auto">
            <a:xfrm>
              <a:off x="3061" y="2016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18538" name="Text Box 102"/>
            <p:cNvSpPr txBox="1">
              <a:spLocks noChangeArrowheads="1"/>
            </p:cNvSpPr>
            <p:nvPr/>
          </p:nvSpPr>
          <p:spPr bwMode="auto">
            <a:xfrm>
              <a:off x="3301" y="2016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18539" name="Text Box 103"/>
            <p:cNvSpPr txBox="1">
              <a:spLocks noChangeArrowheads="1"/>
            </p:cNvSpPr>
            <p:nvPr/>
          </p:nvSpPr>
          <p:spPr bwMode="auto">
            <a:xfrm>
              <a:off x="3541" y="2016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9</a:t>
              </a:r>
            </a:p>
          </p:txBody>
        </p:sp>
        <p:sp>
          <p:nvSpPr>
            <p:cNvPr id="18540" name="Rectangle 104"/>
            <p:cNvSpPr>
              <a:spLocks noChangeArrowheads="1"/>
            </p:cNvSpPr>
            <p:nvPr/>
          </p:nvSpPr>
          <p:spPr bwMode="auto">
            <a:xfrm>
              <a:off x="4230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8541" name="Rectangle 105"/>
            <p:cNvSpPr>
              <a:spLocks noChangeArrowheads="1"/>
            </p:cNvSpPr>
            <p:nvPr/>
          </p:nvSpPr>
          <p:spPr bwMode="auto">
            <a:xfrm>
              <a:off x="3989" y="2170"/>
              <a:ext cx="241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8542" name="Line 106"/>
            <p:cNvSpPr>
              <a:spLocks noChangeShapeType="1"/>
            </p:cNvSpPr>
            <p:nvPr/>
          </p:nvSpPr>
          <p:spPr bwMode="auto">
            <a:xfrm>
              <a:off x="3989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543" name="Line 107"/>
            <p:cNvSpPr>
              <a:spLocks noChangeShapeType="1"/>
            </p:cNvSpPr>
            <p:nvPr/>
          </p:nvSpPr>
          <p:spPr bwMode="auto">
            <a:xfrm>
              <a:off x="4230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544" name="Text Box 108"/>
            <p:cNvSpPr txBox="1">
              <a:spLocks noChangeArrowheads="1"/>
            </p:cNvSpPr>
            <p:nvPr/>
          </p:nvSpPr>
          <p:spPr bwMode="auto">
            <a:xfrm>
              <a:off x="3973" y="2016"/>
              <a:ext cx="2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10</a:t>
              </a:r>
            </a:p>
          </p:txBody>
        </p:sp>
        <p:sp>
          <p:nvSpPr>
            <p:cNvPr id="18545" name="Text Box 109"/>
            <p:cNvSpPr txBox="1">
              <a:spLocks noChangeArrowheads="1"/>
            </p:cNvSpPr>
            <p:nvPr/>
          </p:nvSpPr>
          <p:spPr bwMode="auto">
            <a:xfrm>
              <a:off x="4213" y="2016"/>
              <a:ext cx="2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11</a:t>
              </a:r>
            </a:p>
          </p:txBody>
        </p:sp>
        <p:sp>
          <p:nvSpPr>
            <p:cNvPr id="18546" name="Line 110"/>
            <p:cNvSpPr>
              <a:spLocks noChangeShapeType="1"/>
            </p:cNvSpPr>
            <p:nvPr/>
          </p:nvSpPr>
          <p:spPr bwMode="auto">
            <a:xfrm flipH="1">
              <a:off x="1344" y="1824"/>
              <a:ext cx="38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47" name="Line 111"/>
            <p:cNvSpPr>
              <a:spLocks noChangeShapeType="1"/>
            </p:cNvSpPr>
            <p:nvPr/>
          </p:nvSpPr>
          <p:spPr bwMode="auto">
            <a:xfrm>
              <a:off x="1728" y="1824"/>
              <a:ext cx="38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48" name="Line 112"/>
            <p:cNvSpPr>
              <a:spLocks noChangeShapeType="1"/>
            </p:cNvSpPr>
            <p:nvPr/>
          </p:nvSpPr>
          <p:spPr bwMode="auto">
            <a:xfrm flipH="1">
              <a:off x="3360" y="1824"/>
              <a:ext cx="38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49" name="Line 113"/>
            <p:cNvSpPr>
              <a:spLocks noChangeShapeType="1"/>
            </p:cNvSpPr>
            <p:nvPr/>
          </p:nvSpPr>
          <p:spPr bwMode="auto">
            <a:xfrm>
              <a:off x="3744" y="1824"/>
              <a:ext cx="38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39" name="Group 114"/>
          <p:cNvGrpSpPr>
            <a:grpSpLocks/>
          </p:cNvGrpSpPr>
          <p:nvPr/>
        </p:nvGrpSpPr>
        <p:grpSpPr bwMode="auto">
          <a:xfrm>
            <a:off x="1143000" y="3886200"/>
            <a:ext cx="6108700" cy="914400"/>
            <a:chOff x="720" y="2448"/>
            <a:chExt cx="3848" cy="576"/>
          </a:xfrm>
        </p:grpSpPr>
        <p:sp>
          <p:nvSpPr>
            <p:cNvPr id="18470" name="Rectangle 115"/>
            <p:cNvSpPr>
              <a:spLocks noChangeArrowheads="1"/>
            </p:cNvSpPr>
            <p:nvPr/>
          </p:nvSpPr>
          <p:spPr bwMode="auto">
            <a:xfrm>
              <a:off x="959" y="2794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8471" name="Rectangle 116"/>
            <p:cNvSpPr>
              <a:spLocks noChangeArrowheads="1"/>
            </p:cNvSpPr>
            <p:nvPr/>
          </p:nvSpPr>
          <p:spPr bwMode="auto">
            <a:xfrm>
              <a:off x="720" y="2794"/>
              <a:ext cx="242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8472" name="Line 117"/>
            <p:cNvSpPr>
              <a:spLocks noChangeShapeType="1"/>
            </p:cNvSpPr>
            <p:nvPr/>
          </p:nvSpPr>
          <p:spPr bwMode="auto">
            <a:xfrm>
              <a:off x="959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73" name="Line 118"/>
            <p:cNvSpPr>
              <a:spLocks noChangeShapeType="1"/>
            </p:cNvSpPr>
            <p:nvPr/>
          </p:nvSpPr>
          <p:spPr bwMode="auto">
            <a:xfrm>
              <a:off x="1200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74" name="Text Box 119"/>
            <p:cNvSpPr txBox="1">
              <a:spLocks noChangeArrowheads="1"/>
            </p:cNvSpPr>
            <p:nvPr/>
          </p:nvSpPr>
          <p:spPr bwMode="auto">
            <a:xfrm>
              <a:off x="768" y="2640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18475" name="Text Box 120"/>
            <p:cNvSpPr txBox="1">
              <a:spLocks noChangeArrowheads="1"/>
            </p:cNvSpPr>
            <p:nvPr/>
          </p:nvSpPr>
          <p:spPr bwMode="auto">
            <a:xfrm>
              <a:off x="1005" y="2640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18476" name="Rectangle 121"/>
            <p:cNvSpPr>
              <a:spLocks noChangeArrowheads="1"/>
            </p:cNvSpPr>
            <p:nvPr/>
          </p:nvSpPr>
          <p:spPr bwMode="auto">
            <a:xfrm>
              <a:off x="1440" y="2794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8477" name="Line 122"/>
            <p:cNvSpPr>
              <a:spLocks noChangeShapeType="1"/>
            </p:cNvSpPr>
            <p:nvPr/>
          </p:nvSpPr>
          <p:spPr bwMode="auto">
            <a:xfrm>
              <a:off x="1440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78" name="Line 123"/>
            <p:cNvSpPr>
              <a:spLocks noChangeShapeType="1"/>
            </p:cNvSpPr>
            <p:nvPr/>
          </p:nvSpPr>
          <p:spPr bwMode="auto">
            <a:xfrm>
              <a:off x="1682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79" name="Text Box 124"/>
            <p:cNvSpPr txBox="1">
              <a:spLocks noChangeArrowheads="1"/>
            </p:cNvSpPr>
            <p:nvPr/>
          </p:nvSpPr>
          <p:spPr bwMode="auto">
            <a:xfrm>
              <a:off x="1485" y="2640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18480" name="Rectangle 125"/>
            <p:cNvSpPr>
              <a:spLocks noChangeArrowheads="1"/>
            </p:cNvSpPr>
            <p:nvPr/>
          </p:nvSpPr>
          <p:spPr bwMode="auto">
            <a:xfrm>
              <a:off x="2114" y="2794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8481" name="Rectangle 126"/>
            <p:cNvSpPr>
              <a:spLocks noChangeArrowheads="1"/>
            </p:cNvSpPr>
            <p:nvPr/>
          </p:nvSpPr>
          <p:spPr bwMode="auto">
            <a:xfrm>
              <a:off x="1872" y="2794"/>
              <a:ext cx="242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8482" name="Line 127"/>
            <p:cNvSpPr>
              <a:spLocks noChangeShapeType="1"/>
            </p:cNvSpPr>
            <p:nvPr/>
          </p:nvSpPr>
          <p:spPr bwMode="auto">
            <a:xfrm>
              <a:off x="1872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83" name="Line 128"/>
            <p:cNvSpPr>
              <a:spLocks noChangeShapeType="1"/>
            </p:cNvSpPr>
            <p:nvPr/>
          </p:nvSpPr>
          <p:spPr bwMode="auto">
            <a:xfrm>
              <a:off x="2114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84" name="Line 129"/>
            <p:cNvSpPr>
              <a:spLocks noChangeShapeType="1"/>
            </p:cNvSpPr>
            <p:nvPr/>
          </p:nvSpPr>
          <p:spPr bwMode="auto">
            <a:xfrm>
              <a:off x="2355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85" name="Text Box 130"/>
            <p:cNvSpPr txBox="1">
              <a:spLocks noChangeArrowheads="1"/>
            </p:cNvSpPr>
            <p:nvPr/>
          </p:nvSpPr>
          <p:spPr bwMode="auto">
            <a:xfrm>
              <a:off x="1915" y="2640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18486" name="Text Box 131"/>
            <p:cNvSpPr txBox="1">
              <a:spLocks noChangeArrowheads="1"/>
            </p:cNvSpPr>
            <p:nvPr/>
          </p:nvSpPr>
          <p:spPr bwMode="auto">
            <a:xfrm>
              <a:off x="2155" y="2640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18487" name="Rectangle 132"/>
            <p:cNvSpPr>
              <a:spLocks noChangeArrowheads="1"/>
            </p:cNvSpPr>
            <p:nvPr/>
          </p:nvSpPr>
          <p:spPr bwMode="auto">
            <a:xfrm>
              <a:off x="2496" y="2794"/>
              <a:ext cx="243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8488" name="Line 133"/>
            <p:cNvSpPr>
              <a:spLocks noChangeShapeType="1"/>
            </p:cNvSpPr>
            <p:nvPr/>
          </p:nvSpPr>
          <p:spPr bwMode="auto">
            <a:xfrm>
              <a:off x="2496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89" name="Line 134"/>
            <p:cNvSpPr>
              <a:spLocks noChangeShapeType="1"/>
            </p:cNvSpPr>
            <p:nvPr/>
          </p:nvSpPr>
          <p:spPr bwMode="auto">
            <a:xfrm>
              <a:off x="2739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90" name="Text Box 135"/>
            <p:cNvSpPr txBox="1">
              <a:spLocks noChangeArrowheads="1"/>
            </p:cNvSpPr>
            <p:nvPr/>
          </p:nvSpPr>
          <p:spPr bwMode="auto">
            <a:xfrm>
              <a:off x="2536" y="2640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18491" name="Rectangle 136"/>
            <p:cNvSpPr>
              <a:spLocks noChangeArrowheads="1"/>
            </p:cNvSpPr>
            <p:nvPr/>
          </p:nvSpPr>
          <p:spPr bwMode="auto">
            <a:xfrm>
              <a:off x="3121" y="2794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8492" name="Rectangle 137"/>
            <p:cNvSpPr>
              <a:spLocks noChangeArrowheads="1"/>
            </p:cNvSpPr>
            <p:nvPr/>
          </p:nvSpPr>
          <p:spPr bwMode="auto">
            <a:xfrm>
              <a:off x="2880" y="2794"/>
              <a:ext cx="241" cy="23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8493" name="Line 138"/>
            <p:cNvSpPr>
              <a:spLocks noChangeShapeType="1"/>
            </p:cNvSpPr>
            <p:nvPr/>
          </p:nvSpPr>
          <p:spPr bwMode="auto">
            <a:xfrm>
              <a:off x="3121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94" name="Line 139"/>
            <p:cNvSpPr>
              <a:spLocks noChangeShapeType="1"/>
            </p:cNvSpPr>
            <p:nvPr/>
          </p:nvSpPr>
          <p:spPr bwMode="auto">
            <a:xfrm>
              <a:off x="3363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95" name="Text Box 140"/>
            <p:cNvSpPr txBox="1">
              <a:spLocks noChangeArrowheads="1"/>
            </p:cNvSpPr>
            <p:nvPr/>
          </p:nvSpPr>
          <p:spPr bwMode="auto">
            <a:xfrm>
              <a:off x="2917" y="2640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18496" name="Text Box 141"/>
            <p:cNvSpPr txBox="1">
              <a:spLocks noChangeArrowheads="1"/>
            </p:cNvSpPr>
            <p:nvPr/>
          </p:nvSpPr>
          <p:spPr bwMode="auto">
            <a:xfrm>
              <a:off x="3157" y="2640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18497" name="Rectangle 142"/>
            <p:cNvSpPr>
              <a:spLocks noChangeArrowheads="1"/>
            </p:cNvSpPr>
            <p:nvPr/>
          </p:nvSpPr>
          <p:spPr bwMode="auto">
            <a:xfrm>
              <a:off x="3502" y="2794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18498" name="Text Box 143"/>
            <p:cNvSpPr txBox="1">
              <a:spLocks noChangeArrowheads="1"/>
            </p:cNvSpPr>
            <p:nvPr/>
          </p:nvSpPr>
          <p:spPr bwMode="auto">
            <a:xfrm>
              <a:off x="3536" y="2640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9</a:t>
              </a:r>
            </a:p>
          </p:txBody>
        </p:sp>
        <p:sp>
          <p:nvSpPr>
            <p:cNvPr id="18499" name="Rectangle 144"/>
            <p:cNvSpPr>
              <a:spLocks noChangeArrowheads="1"/>
            </p:cNvSpPr>
            <p:nvPr/>
          </p:nvSpPr>
          <p:spPr bwMode="auto">
            <a:xfrm>
              <a:off x="3904" y="2794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8500" name="Line 145"/>
            <p:cNvSpPr>
              <a:spLocks noChangeShapeType="1"/>
            </p:cNvSpPr>
            <p:nvPr/>
          </p:nvSpPr>
          <p:spPr bwMode="auto">
            <a:xfrm>
              <a:off x="3904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501" name="Line 146"/>
            <p:cNvSpPr>
              <a:spLocks noChangeShapeType="1"/>
            </p:cNvSpPr>
            <p:nvPr/>
          </p:nvSpPr>
          <p:spPr bwMode="auto">
            <a:xfrm>
              <a:off x="4145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502" name="Text Box 147"/>
            <p:cNvSpPr txBox="1">
              <a:spLocks noChangeArrowheads="1"/>
            </p:cNvSpPr>
            <p:nvPr/>
          </p:nvSpPr>
          <p:spPr bwMode="auto">
            <a:xfrm>
              <a:off x="3888" y="2640"/>
              <a:ext cx="2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10</a:t>
              </a:r>
            </a:p>
          </p:txBody>
        </p:sp>
        <p:sp>
          <p:nvSpPr>
            <p:cNvPr id="18503" name="Rectangle 148"/>
            <p:cNvSpPr>
              <a:spLocks noChangeArrowheads="1"/>
            </p:cNvSpPr>
            <p:nvPr/>
          </p:nvSpPr>
          <p:spPr bwMode="auto">
            <a:xfrm>
              <a:off x="4326" y="2794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8504" name="Line 149"/>
            <p:cNvSpPr>
              <a:spLocks noChangeShapeType="1"/>
            </p:cNvSpPr>
            <p:nvPr/>
          </p:nvSpPr>
          <p:spPr bwMode="auto">
            <a:xfrm>
              <a:off x="4326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505" name="Text Box 150"/>
            <p:cNvSpPr txBox="1">
              <a:spLocks noChangeArrowheads="1"/>
            </p:cNvSpPr>
            <p:nvPr/>
          </p:nvSpPr>
          <p:spPr bwMode="auto">
            <a:xfrm>
              <a:off x="4309" y="2640"/>
              <a:ext cx="2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11</a:t>
              </a:r>
            </a:p>
          </p:txBody>
        </p:sp>
        <p:sp>
          <p:nvSpPr>
            <p:cNvPr id="18506" name="Line 151"/>
            <p:cNvSpPr>
              <a:spLocks noChangeShapeType="1"/>
            </p:cNvSpPr>
            <p:nvPr/>
          </p:nvSpPr>
          <p:spPr bwMode="auto">
            <a:xfrm flipH="1">
              <a:off x="1008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7" name="Line 152"/>
            <p:cNvSpPr>
              <a:spLocks noChangeShapeType="1"/>
            </p:cNvSpPr>
            <p:nvPr/>
          </p:nvSpPr>
          <p:spPr bwMode="auto">
            <a:xfrm>
              <a:off x="1296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8" name="Line 153"/>
            <p:cNvSpPr>
              <a:spLocks noChangeShapeType="1"/>
            </p:cNvSpPr>
            <p:nvPr/>
          </p:nvSpPr>
          <p:spPr bwMode="auto">
            <a:xfrm flipH="1">
              <a:off x="2064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09" name="Line 154"/>
            <p:cNvSpPr>
              <a:spLocks noChangeShapeType="1"/>
            </p:cNvSpPr>
            <p:nvPr/>
          </p:nvSpPr>
          <p:spPr bwMode="auto">
            <a:xfrm>
              <a:off x="2352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0" name="Line 155"/>
            <p:cNvSpPr>
              <a:spLocks noChangeShapeType="1"/>
            </p:cNvSpPr>
            <p:nvPr/>
          </p:nvSpPr>
          <p:spPr bwMode="auto">
            <a:xfrm flipH="1">
              <a:off x="3072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1" name="Line 156"/>
            <p:cNvSpPr>
              <a:spLocks noChangeShapeType="1"/>
            </p:cNvSpPr>
            <p:nvPr/>
          </p:nvSpPr>
          <p:spPr bwMode="auto">
            <a:xfrm>
              <a:off x="3360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2" name="Line 157"/>
            <p:cNvSpPr>
              <a:spLocks noChangeShapeType="1"/>
            </p:cNvSpPr>
            <p:nvPr/>
          </p:nvSpPr>
          <p:spPr bwMode="auto">
            <a:xfrm flipH="1">
              <a:off x="3936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513" name="Line 158"/>
            <p:cNvSpPr>
              <a:spLocks noChangeShapeType="1"/>
            </p:cNvSpPr>
            <p:nvPr/>
          </p:nvSpPr>
          <p:spPr bwMode="auto">
            <a:xfrm>
              <a:off x="4224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40" name="Group 159"/>
          <p:cNvGrpSpPr>
            <a:grpSpLocks/>
          </p:cNvGrpSpPr>
          <p:nvPr/>
        </p:nvGrpSpPr>
        <p:grpSpPr bwMode="auto">
          <a:xfrm>
            <a:off x="990600" y="4876800"/>
            <a:ext cx="4498975" cy="914400"/>
            <a:chOff x="624" y="3072"/>
            <a:chExt cx="2834" cy="576"/>
          </a:xfrm>
        </p:grpSpPr>
        <p:sp>
          <p:nvSpPr>
            <p:cNvPr id="18442" name="Rectangle 160"/>
            <p:cNvSpPr>
              <a:spLocks noChangeArrowheads="1"/>
            </p:cNvSpPr>
            <p:nvPr/>
          </p:nvSpPr>
          <p:spPr bwMode="auto">
            <a:xfrm>
              <a:off x="624" y="3418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8443" name="Line 161"/>
            <p:cNvSpPr>
              <a:spLocks noChangeShapeType="1"/>
            </p:cNvSpPr>
            <p:nvPr/>
          </p:nvSpPr>
          <p:spPr bwMode="auto">
            <a:xfrm>
              <a:off x="866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44" name="Text Box 162"/>
            <p:cNvSpPr txBox="1">
              <a:spLocks noChangeArrowheads="1"/>
            </p:cNvSpPr>
            <p:nvPr/>
          </p:nvSpPr>
          <p:spPr bwMode="auto">
            <a:xfrm>
              <a:off x="672" y="3264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18445" name="Rectangle 163"/>
            <p:cNvSpPr>
              <a:spLocks noChangeArrowheads="1"/>
            </p:cNvSpPr>
            <p:nvPr/>
          </p:nvSpPr>
          <p:spPr bwMode="auto">
            <a:xfrm>
              <a:off x="1056" y="3418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8446" name="Line 164"/>
            <p:cNvSpPr>
              <a:spLocks noChangeShapeType="1"/>
            </p:cNvSpPr>
            <p:nvPr/>
          </p:nvSpPr>
          <p:spPr bwMode="auto">
            <a:xfrm>
              <a:off x="1056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47" name="Line 165"/>
            <p:cNvSpPr>
              <a:spLocks noChangeShapeType="1"/>
            </p:cNvSpPr>
            <p:nvPr/>
          </p:nvSpPr>
          <p:spPr bwMode="auto">
            <a:xfrm>
              <a:off x="1297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48" name="Text Box 166"/>
            <p:cNvSpPr txBox="1">
              <a:spLocks noChangeArrowheads="1"/>
            </p:cNvSpPr>
            <p:nvPr/>
          </p:nvSpPr>
          <p:spPr bwMode="auto">
            <a:xfrm>
              <a:off x="1102" y="3264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18449" name="Rectangle 167"/>
            <p:cNvSpPr>
              <a:spLocks noChangeArrowheads="1"/>
            </p:cNvSpPr>
            <p:nvPr/>
          </p:nvSpPr>
          <p:spPr bwMode="auto">
            <a:xfrm>
              <a:off x="1774" y="3418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8450" name="Line 168"/>
            <p:cNvSpPr>
              <a:spLocks noChangeShapeType="1"/>
            </p:cNvSpPr>
            <p:nvPr/>
          </p:nvSpPr>
          <p:spPr bwMode="auto">
            <a:xfrm>
              <a:off x="1774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51" name="Line 169"/>
            <p:cNvSpPr>
              <a:spLocks noChangeShapeType="1"/>
            </p:cNvSpPr>
            <p:nvPr/>
          </p:nvSpPr>
          <p:spPr bwMode="auto">
            <a:xfrm>
              <a:off x="2016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52" name="Text Box 170"/>
            <p:cNvSpPr txBox="1">
              <a:spLocks noChangeArrowheads="1"/>
            </p:cNvSpPr>
            <p:nvPr/>
          </p:nvSpPr>
          <p:spPr bwMode="auto">
            <a:xfrm>
              <a:off x="1817" y="3264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18453" name="Rectangle 171"/>
            <p:cNvSpPr>
              <a:spLocks noChangeArrowheads="1"/>
            </p:cNvSpPr>
            <p:nvPr/>
          </p:nvSpPr>
          <p:spPr bwMode="auto">
            <a:xfrm>
              <a:off x="2208" y="3418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8454" name="Line 172"/>
            <p:cNvSpPr>
              <a:spLocks noChangeShapeType="1"/>
            </p:cNvSpPr>
            <p:nvPr/>
          </p:nvSpPr>
          <p:spPr bwMode="auto">
            <a:xfrm>
              <a:off x="2208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55" name="Line 173"/>
            <p:cNvSpPr>
              <a:spLocks noChangeShapeType="1"/>
            </p:cNvSpPr>
            <p:nvPr/>
          </p:nvSpPr>
          <p:spPr bwMode="auto">
            <a:xfrm>
              <a:off x="2449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56" name="Text Box 174"/>
            <p:cNvSpPr txBox="1">
              <a:spLocks noChangeArrowheads="1"/>
            </p:cNvSpPr>
            <p:nvPr/>
          </p:nvSpPr>
          <p:spPr bwMode="auto">
            <a:xfrm>
              <a:off x="2249" y="3264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18457" name="Rectangle 175"/>
            <p:cNvSpPr>
              <a:spLocks noChangeArrowheads="1"/>
            </p:cNvSpPr>
            <p:nvPr/>
          </p:nvSpPr>
          <p:spPr bwMode="auto">
            <a:xfrm>
              <a:off x="2783" y="3418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8458" name="Line 176"/>
            <p:cNvSpPr>
              <a:spLocks noChangeShapeType="1"/>
            </p:cNvSpPr>
            <p:nvPr/>
          </p:nvSpPr>
          <p:spPr bwMode="auto">
            <a:xfrm>
              <a:off x="3024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59" name="Text Box 177"/>
            <p:cNvSpPr txBox="1">
              <a:spLocks noChangeArrowheads="1"/>
            </p:cNvSpPr>
            <p:nvPr/>
          </p:nvSpPr>
          <p:spPr bwMode="auto">
            <a:xfrm>
              <a:off x="2820" y="3264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18460" name="Rectangle 178"/>
            <p:cNvSpPr>
              <a:spLocks noChangeArrowheads="1"/>
            </p:cNvSpPr>
            <p:nvPr/>
          </p:nvSpPr>
          <p:spPr bwMode="auto">
            <a:xfrm>
              <a:off x="3216" y="3418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8461" name="Line 179"/>
            <p:cNvSpPr>
              <a:spLocks noChangeShapeType="1"/>
            </p:cNvSpPr>
            <p:nvPr/>
          </p:nvSpPr>
          <p:spPr bwMode="auto">
            <a:xfrm>
              <a:off x="3216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62" name="Line 180"/>
            <p:cNvSpPr>
              <a:spLocks noChangeShapeType="1"/>
            </p:cNvSpPr>
            <p:nvPr/>
          </p:nvSpPr>
          <p:spPr bwMode="auto">
            <a:xfrm>
              <a:off x="3458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8463" name="Text Box 181"/>
            <p:cNvSpPr txBox="1">
              <a:spLocks noChangeArrowheads="1"/>
            </p:cNvSpPr>
            <p:nvPr/>
          </p:nvSpPr>
          <p:spPr bwMode="auto">
            <a:xfrm>
              <a:off x="3252" y="3264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18464" name="Line 182"/>
            <p:cNvSpPr>
              <a:spLocks noChangeShapeType="1"/>
            </p:cNvSpPr>
            <p:nvPr/>
          </p:nvSpPr>
          <p:spPr bwMode="auto">
            <a:xfrm flipH="1">
              <a:off x="816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Line 183"/>
            <p:cNvSpPr>
              <a:spLocks noChangeShapeType="1"/>
            </p:cNvSpPr>
            <p:nvPr/>
          </p:nvSpPr>
          <p:spPr bwMode="auto">
            <a:xfrm>
              <a:off x="960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Line 184"/>
            <p:cNvSpPr>
              <a:spLocks noChangeShapeType="1"/>
            </p:cNvSpPr>
            <p:nvPr/>
          </p:nvSpPr>
          <p:spPr bwMode="auto">
            <a:xfrm flipH="1">
              <a:off x="1968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Line 185"/>
            <p:cNvSpPr>
              <a:spLocks noChangeShapeType="1"/>
            </p:cNvSpPr>
            <p:nvPr/>
          </p:nvSpPr>
          <p:spPr bwMode="auto">
            <a:xfrm>
              <a:off x="2112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Line 186"/>
            <p:cNvSpPr>
              <a:spLocks noChangeShapeType="1"/>
            </p:cNvSpPr>
            <p:nvPr/>
          </p:nvSpPr>
          <p:spPr bwMode="auto">
            <a:xfrm flipH="1">
              <a:off x="2976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9" name="Line 187"/>
            <p:cNvSpPr>
              <a:spLocks noChangeShapeType="1"/>
            </p:cNvSpPr>
            <p:nvPr/>
          </p:nvSpPr>
          <p:spPr bwMode="auto">
            <a:xfrm>
              <a:off x="3120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41" name="Text Box 188"/>
          <p:cNvSpPr txBox="1">
            <a:spLocks noChangeArrowheads="1"/>
          </p:cNvSpPr>
          <p:nvPr/>
        </p:nvSpPr>
        <p:spPr bwMode="auto">
          <a:xfrm>
            <a:off x="584200" y="1573213"/>
            <a:ext cx="1174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DD0111"/>
                </a:solidFill>
              </a:rPr>
              <a:t>Divide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394B2CA-06A3-4AEE-AECA-97C09071B979}" type="slidenum">
              <a:rPr lang="en-US"/>
              <a:pPr/>
              <a:t>9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– </a:t>
            </a:r>
            <a:r>
              <a:rPr lang="en-US" smtClean="0">
                <a:latin typeface="Comic Sans MS" pitchFamily="66" charset="0"/>
              </a:rPr>
              <a:t>n</a:t>
            </a:r>
            <a:r>
              <a:rPr lang="en-US" smtClean="0"/>
              <a:t> Not a Power of 2</a:t>
            </a:r>
          </a:p>
        </p:txBody>
      </p:sp>
      <p:grpSp>
        <p:nvGrpSpPr>
          <p:cNvPr id="19460" name="Group 3"/>
          <p:cNvGrpSpPr>
            <a:grpSpLocks/>
          </p:cNvGrpSpPr>
          <p:nvPr/>
        </p:nvGrpSpPr>
        <p:grpSpPr bwMode="auto">
          <a:xfrm>
            <a:off x="2438400" y="1219200"/>
            <a:ext cx="4221163" cy="990600"/>
            <a:chOff x="1536" y="768"/>
            <a:chExt cx="2659" cy="624"/>
          </a:xfrm>
        </p:grpSpPr>
        <p:sp>
          <p:nvSpPr>
            <p:cNvPr id="19605" name="Rectangle 4"/>
            <p:cNvSpPr>
              <a:spLocks noChangeArrowheads="1"/>
            </p:cNvSpPr>
            <p:nvPr/>
          </p:nvSpPr>
          <p:spPr bwMode="auto">
            <a:xfrm>
              <a:off x="3953" y="922"/>
              <a:ext cx="24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9606" name="Rectangle 5"/>
            <p:cNvSpPr>
              <a:spLocks noChangeArrowheads="1"/>
            </p:cNvSpPr>
            <p:nvPr/>
          </p:nvSpPr>
          <p:spPr bwMode="auto">
            <a:xfrm>
              <a:off x="3712" y="922"/>
              <a:ext cx="24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9607" name="Rectangle 6"/>
            <p:cNvSpPr>
              <a:spLocks noChangeArrowheads="1"/>
            </p:cNvSpPr>
            <p:nvPr/>
          </p:nvSpPr>
          <p:spPr bwMode="auto">
            <a:xfrm>
              <a:off x="3470" y="922"/>
              <a:ext cx="24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9608" name="Rectangle 7"/>
            <p:cNvSpPr>
              <a:spLocks noChangeArrowheads="1"/>
            </p:cNvSpPr>
            <p:nvPr/>
          </p:nvSpPr>
          <p:spPr bwMode="auto">
            <a:xfrm>
              <a:off x="3228" y="922"/>
              <a:ext cx="24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9609" name="Rectangle 8"/>
            <p:cNvSpPr>
              <a:spLocks noChangeArrowheads="1"/>
            </p:cNvSpPr>
            <p:nvPr/>
          </p:nvSpPr>
          <p:spPr bwMode="auto">
            <a:xfrm>
              <a:off x="2987" y="922"/>
              <a:ext cx="24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19610" name="Rectangle 9"/>
            <p:cNvSpPr>
              <a:spLocks noChangeArrowheads="1"/>
            </p:cNvSpPr>
            <p:nvPr/>
          </p:nvSpPr>
          <p:spPr bwMode="auto">
            <a:xfrm>
              <a:off x="2744" y="922"/>
              <a:ext cx="243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9611" name="Rectangle 10"/>
            <p:cNvSpPr>
              <a:spLocks noChangeArrowheads="1"/>
            </p:cNvSpPr>
            <p:nvPr/>
          </p:nvSpPr>
          <p:spPr bwMode="auto">
            <a:xfrm>
              <a:off x="2503" y="922"/>
              <a:ext cx="24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9612" name="Rectangle 11"/>
            <p:cNvSpPr>
              <a:spLocks noChangeArrowheads="1"/>
            </p:cNvSpPr>
            <p:nvPr/>
          </p:nvSpPr>
          <p:spPr bwMode="auto">
            <a:xfrm>
              <a:off x="2261" y="922"/>
              <a:ext cx="24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9613" name="Rectangle 12"/>
            <p:cNvSpPr>
              <a:spLocks noChangeArrowheads="1"/>
            </p:cNvSpPr>
            <p:nvPr/>
          </p:nvSpPr>
          <p:spPr bwMode="auto">
            <a:xfrm>
              <a:off x="2019" y="922"/>
              <a:ext cx="24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9614" name="Rectangle 13"/>
            <p:cNvSpPr>
              <a:spLocks noChangeArrowheads="1"/>
            </p:cNvSpPr>
            <p:nvPr/>
          </p:nvSpPr>
          <p:spPr bwMode="auto">
            <a:xfrm>
              <a:off x="1778" y="922"/>
              <a:ext cx="24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9615" name="Rectangle 14"/>
            <p:cNvSpPr>
              <a:spLocks noChangeArrowheads="1"/>
            </p:cNvSpPr>
            <p:nvPr/>
          </p:nvSpPr>
          <p:spPr bwMode="auto">
            <a:xfrm>
              <a:off x="1536" y="922"/>
              <a:ext cx="242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9616" name="Line 15"/>
            <p:cNvSpPr>
              <a:spLocks noChangeShapeType="1"/>
            </p:cNvSpPr>
            <p:nvPr/>
          </p:nvSpPr>
          <p:spPr bwMode="auto">
            <a:xfrm>
              <a:off x="1536" y="922"/>
              <a:ext cx="265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617" name="Line 16"/>
            <p:cNvSpPr>
              <a:spLocks noChangeShapeType="1"/>
            </p:cNvSpPr>
            <p:nvPr/>
          </p:nvSpPr>
          <p:spPr bwMode="auto">
            <a:xfrm>
              <a:off x="1536" y="1152"/>
              <a:ext cx="2659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618" name="Line 17"/>
            <p:cNvSpPr>
              <a:spLocks noChangeShapeType="1"/>
            </p:cNvSpPr>
            <p:nvPr/>
          </p:nvSpPr>
          <p:spPr bwMode="auto">
            <a:xfrm>
              <a:off x="1536" y="922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619" name="Line 18"/>
            <p:cNvSpPr>
              <a:spLocks noChangeShapeType="1"/>
            </p:cNvSpPr>
            <p:nvPr/>
          </p:nvSpPr>
          <p:spPr bwMode="auto">
            <a:xfrm>
              <a:off x="1778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620" name="Line 19"/>
            <p:cNvSpPr>
              <a:spLocks noChangeShapeType="1"/>
            </p:cNvSpPr>
            <p:nvPr/>
          </p:nvSpPr>
          <p:spPr bwMode="auto">
            <a:xfrm>
              <a:off x="2019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621" name="Line 20"/>
            <p:cNvSpPr>
              <a:spLocks noChangeShapeType="1"/>
            </p:cNvSpPr>
            <p:nvPr/>
          </p:nvSpPr>
          <p:spPr bwMode="auto">
            <a:xfrm>
              <a:off x="2261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622" name="Line 21"/>
            <p:cNvSpPr>
              <a:spLocks noChangeShapeType="1"/>
            </p:cNvSpPr>
            <p:nvPr/>
          </p:nvSpPr>
          <p:spPr bwMode="auto">
            <a:xfrm>
              <a:off x="2503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623" name="Line 22"/>
            <p:cNvSpPr>
              <a:spLocks noChangeShapeType="1"/>
            </p:cNvSpPr>
            <p:nvPr/>
          </p:nvSpPr>
          <p:spPr bwMode="auto">
            <a:xfrm>
              <a:off x="2744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624" name="Line 23"/>
            <p:cNvSpPr>
              <a:spLocks noChangeShapeType="1"/>
            </p:cNvSpPr>
            <p:nvPr/>
          </p:nvSpPr>
          <p:spPr bwMode="auto">
            <a:xfrm>
              <a:off x="2987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625" name="Line 24"/>
            <p:cNvSpPr>
              <a:spLocks noChangeShapeType="1"/>
            </p:cNvSpPr>
            <p:nvPr/>
          </p:nvSpPr>
          <p:spPr bwMode="auto">
            <a:xfrm>
              <a:off x="3228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626" name="Line 25"/>
            <p:cNvSpPr>
              <a:spLocks noChangeShapeType="1"/>
            </p:cNvSpPr>
            <p:nvPr/>
          </p:nvSpPr>
          <p:spPr bwMode="auto">
            <a:xfrm>
              <a:off x="3470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627" name="Line 26"/>
            <p:cNvSpPr>
              <a:spLocks noChangeShapeType="1"/>
            </p:cNvSpPr>
            <p:nvPr/>
          </p:nvSpPr>
          <p:spPr bwMode="auto">
            <a:xfrm>
              <a:off x="3712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628" name="Line 27"/>
            <p:cNvSpPr>
              <a:spLocks noChangeShapeType="1"/>
            </p:cNvSpPr>
            <p:nvPr/>
          </p:nvSpPr>
          <p:spPr bwMode="auto">
            <a:xfrm>
              <a:off x="3953" y="922"/>
              <a:ext cx="0" cy="2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629" name="Line 28"/>
            <p:cNvSpPr>
              <a:spLocks noChangeShapeType="1"/>
            </p:cNvSpPr>
            <p:nvPr/>
          </p:nvSpPr>
          <p:spPr bwMode="auto">
            <a:xfrm>
              <a:off x="4195" y="922"/>
              <a:ext cx="0" cy="23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630" name="Text Box 29"/>
            <p:cNvSpPr txBox="1">
              <a:spLocks noChangeArrowheads="1"/>
            </p:cNvSpPr>
            <p:nvPr/>
          </p:nvSpPr>
          <p:spPr bwMode="auto">
            <a:xfrm>
              <a:off x="1584" y="76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19631" name="Text Box 30"/>
            <p:cNvSpPr txBox="1">
              <a:spLocks noChangeArrowheads="1"/>
            </p:cNvSpPr>
            <p:nvPr/>
          </p:nvSpPr>
          <p:spPr bwMode="auto">
            <a:xfrm>
              <a:off x="1824" y="76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19632" name="Text Box 31"/>
            <p:cNvSpPr txBox="1">
              <a:spLocks noChangeArrowheads="1"/>
            </p:cNvSpPr>
            <p:nvPr/>
          </p:nvSpPr>
          <p:spPr bwMode="auto">
            <a:xfrm>
              <a:off x="2064" y="76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19633" name="Text Box 32"/>
            <p:cNvSpPr txBox="1">
              <a:spLocks noChangeArrowheads="1"/>
            </p:cNvSpPr>
            <p:nvPr/>
          </p:nvSpPr>
          <p:spPr bwMode="auto">
            <a:xfrm>
              <a:off x="2304" y="76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19634" name="Text Box 33"/>
            <p:cNvSpPr txBox="1">
              <a:spLocks noChangeArrowheads="1"/>
            </p:cNvSpPr>
            <p:nvPr/>
          </p:nvSpPr>
          <p:spPr bwMode="auto">
            <a:xfrm>
              <a:off x="2544" y="76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19635" name="Text Box 34"/>
            <p:cNvSpPr txBox="1">
              <a:spLocks noChangeArrowheads="1"/>
            </p:cNvSpPr>
            <p:nvPr/>
          </p:nvSpPr>
          <p:spPr bwMode="auto">
            <a:xfrm>
              <a:off x="2784" y="76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19636" name="Text Box 35"/>
            <p:cNvSpPr txBox="1">
              <a:spLocks noChangeArrowheads="1"/>
            </p:cNvSpPr>
            <p:nvPr/>
          </p:nvSpPr>
          <p:spPr bwMode="auto">
            <a:xfrm>
              <a:off x="3024" y="76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19637" name="Text Box 36"/>
            <p:cNvSpPr txBox="1">
              <a:spLocks noChangeArrowheads="1"/>
            </p:cNvSpPr>
            <p:nvPr/>
          </p:nvSpPr>
          <p:spPr bwMode="auto">
            <a:xfrm>
              <a:off x="3264" y="76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19638" name="Text Box 37"/>
            <p:cNvSpPr txBox="1">
              <a:spLocks noChangeArrowheads="1"/>
            </p:cNvSpPr>
            <p:nvPr/>
          </p:nvSpPr>
          <p:spPr bwMode="auto">
            <a:xfrm>
              <a:off x="3504" y="768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9</a:t>
              </a:r>
            </a:p>
          </p:txBody>
        </p:sp>
        <p:sp>
          <p:nvSpPr>
            <p:cNvPr id="19639" name="Text Box 38"/>
            <p:cNvSpPr txBox="1">
              <a:spLocks noChangeArrowheads="1"/>
            </p:cNvSpPr>
            <p:nvPr/>
          </p:nvSpPr>
          <p:spPr bwMode="auto">
            <a:xfrm>
              <a:off x="3696" y="768"/>
              <a:ext cx="2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10</a:t>
              </a:r>
            </a:p>
          </p:txBody>
        </p:sp>
        <p:sp>
          <p:nvSpPr>
            <p:cNvPr id="19640" name="Text Box 39"/>
            <p:cNvSpPr txBox="1">
              <a:spLocks noChangeArrowheads="1"/>
            </p:cNvSpPr>
            <p:nvPr/>
          </p:nvSpPr>
          <p:spPr bwMode="auto">
            <a:xfrm>
              <a:off x="3936" y="768"/>
              <a:ext cx="2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11</a:t>
              </a:r>
            </a:p>
          </p:txBody>
        </p:sp>
        <p:sp>
          <p:nvSpPr>
            <p:cNvPr id="19641" name="Line 40"/>
            <p:cNvSpPr>
              <a:spLocks noChangeShapeType="1"/>
            </p:cNvSpPr>
            <p:nvPr/>
          </p:nvSpPr>
          <p:spPr bwMode="auto">
            <a:xfrm flipH="1">
              <a:off x="2112" y="1200"/>
              <a:ext cx="72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42" name="Line 41"/>
            <p:cNvSpPr>
              <a:spLocks noChangeShapeType="1"/>
            </p:cNvSpPr>
            <p:nvPr/>
          </p:nvSpPr>
          <p:spPr bwMode="auto">
            <a:xfrm>
              <a:off x="2832" y="1200"/>
              <a:ext cx="72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61" name="Group 42"/>
          <p:cNvGrpSpPr>
            <a:grpSpLocks/>
          </p:cNvGrpSpPr>
          <p:nvPr/>
        </p:nvGrpSpPr>
        <p:grpSpPr bwMode="auto">
          <a:xfrm>
            <a:off x="1828800" y="2209800"/>
            <a:ext cx="5118100" cy="914400"/>
            <a:chOff x="1152" y="1392"/>
            <a:chExt cx="3224" cy="576"/>
          </a:xfrm>
        </p:grpSpPr>
        <p:sp>
          <p:nvSpPr>
            <p:cNvPr id="19570" name="Rectangle 43"/>
            <p:cNvSpPr>
              <a:spLocks noChangeArrowheads="1"/>
            </p:cNvSpPr>
            <p:nvPr/>
          </p:nvSpPr>
          <p:spPr bwMode="auto">
            <a:xfrm>
              <a:off x="2360" y="1546"/>
              <a:ext cx="243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9571" name="Rectangle 44"/>
            <p:cNvSpPr>
              <a:spLocks noChangeArrowheads="1"/>
            </p:cNvSpPr>
            <p:nvPr/>
          </p:nvSpPr>
          <p:spPr bwMode="auto">
            <a:xfrm>
              <a:off x="2119" y="1546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9572" name="Rectangle 45"/>
            <p:cNvSpPr>
              <a:spLocks noChangeArrowheads="1"/>
            </p:cNvSpPr>
            <p:nvPr/>
          </p:nvSpPr>
          <p:spPr bwMode="auto">
            <a:xfrm>
              <a:off x="1877" y="1546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9573" name="Rectangle 46"/>
            <p:cNvSpPr>
              <a:spLocks noChangeArrowheads="1"/>
            </p:cNvSpPr>
            <p:nvPr/>
          </p:nvSpPr>
          <p:spPr bwMode="auto">
            <a:xfrm>
              <a:off x="1635" y="1546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9574" name="Rectangle 47"/>
            <p:cNvSpPr>
              <a:spLocks noChangeArrowheads="1"/>
            </p:cNvSpPr>
            <p:nvPr/>
          </p:nvSpPr>
          <p:spPr bwMode="auto">
            <a:xfrm>
              <a:off x="1394" y="1546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9575" name="Rectangle 48"/>
            <p:cNvSpPr>
              <a:spLocks noChangeArrowheads="1"/>
            </p:cNvSpPr>
            <p:nvPr/>
          </p:nvSpPr>
          <p:spPr bwMode="auto">
            <a:xfrm>
              <a:off x="1152" y="1546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9576" name="Line 49"/>
            <p:cNvSpPr>
              <a:spLocks noChangeShapeType="1"/>
            </p:cNvSpPr>
            <p:nvPr/>
          </p:nvSpPr>
          <p:spPr bwMode="auto">
            <a:xfrm>
              <a:off x="1394" y="1546"/>
              <a:ext cx="1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577" name="Line 50"/>
            <p:cNvSpPr>
              <a:spLocks noChangeShapeType="1"/>
            </p:cNvSpPr>
            <p:nvPr/>
          </p:nvSpPr>
          <p:spPr bwMode="auto">
            <a:xfrm>
              <a:off x="1635" y="1546"/>
              <a:ext cx="1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578" name="Line 51"/>
            <p:cNvSpPr>
              <a:spLocks noChangeShapeType="1"/>
            </p:cNvSpPr>
            <p:nvPr/>
          </p:nvSpPr>
          <p:spPr bwMode="auto">
            <a:xfrm>
              <a:off x="1877" y="1546"/>
              <a:ext cx="1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579" name="Line 52"/>
            <p:cNvSpPr>
              <a:spLocks noChangeShapeType="1"/>
            </p:cNvSpPr>
            <p:nvPr/>
          </p:nvSpPr>
          <p:spPr bwMode="auto">
            <a:xfrm>
              <a:off x="2119" y="1546"/>
              <a:ext cx="1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580" name="Line 53"/>
            <p:cNvSpPr>
              <a:spLocks noChangeShapeType="1"/>
            </p:cNvSpPr>
            <p:nvPr/>
          </p:nvSpPr>
          <p:spPr bwMode="auto">
            <a:xfrm>
              <a:off x="2360" y="1546"/>
              <a:ext cx="1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581" name="Line 54"/>
            <p:cNvSpPr>
              <a:spLocks noChangeShapeType="1"/>
            </p:cNvSpPr>
            <p:nvPr/>
          </p:nvSpPr>
          <p:spPr bwMode="auto">
            <a:xfrm>
              <a:off x="2603" y="1546"/>
              <a:ext cx="1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582" name="Text Box 55"/>
            <p:cNvSpPr txBox="1">
              <a:spLocks noChangeArrowheads="1"/>
            </p:cNvSpPr>
            <p:nvPr/>
          </p:nvSpPr>
          <p:spPr bwMode="auto">
            <a:xfrm>
              <a:off x="1200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19583" name="Text Box 56"/>
            <p:cNvSpPr txBox="1">
              <a:spLocks noChangeArrowheads="1"/>
            </p:cNvSpPr>
            <p:nvPr/>
          </p:nvSpPr>
          <p:spPr bwMode="auto">
            <a:xfrm>
              <a:off x="1440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19584" name="Text Box 57"/>
            <p:cNvSpPr txBox="1">
              <a:spLocks noChangeArrowheads="1"/>
            </p:cNvSpPr>
            <p:nvPr/>
          </p:nvSpPr>
          <p:spPr bwMode="auto">
            <a:xfrm>
              <a:off x="1680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19585" name="Text Box 58"/>
            <p:cNvSpPr txBox="1">
              <a:spLocks noChangeArrowheads="1"/>
            </p:cNvSpPr>
            <p:nvPr/>
          </p:nvSpPr>
          <p:spPr bwMode="auto">
            <a:xfrm>
              <a:off x="1920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19586" name="Text Box 59"/>
            <p:cNvSpPr txBox="1">
              <a:spLocks noChangeArrowheads="1"/>
            </p:cNvSpPr>
            <p:nvPr/>
          </p:nvSpPr>
          <p:spPr bwMode="auto">
            <a:xfrm>
              <a:off x="2160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19587" name="Text Box 60"/>
            <p:cNvSpPr txBox="1">
              <a:spLocks noChangeArrowheads="1"/>
            </p:cNvSpPr>
            <p:nvPr/>
          </p:nvSpPr>
          <p:spPr bwMode="auto">
            <a:xfrm>
              <a:off x="2400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19588" name="Rectangle 61"/>
            <p:cNvSpPr>
              <a:spLocks noChangeArrowheads="1"/>
            </p:cNvSpPr>
            <p:nvPr/>
          </p:nvSpPr>
          <p:spPr bwMode="auto">
            <a:xfrm>
              <a:off x="4134" y="1546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9589" name="Rectangle 62"/>
            <p:cNvSpPr>
              <a:spLocks noChangeArrowheads="1"/>
            </p:cNvSpPr>
            <p:nvPr/>
          </p:nvSpPr>
          <p:spPr bwMode="auto">
            <a:xfrm>
              <a:off x="3893" y="1546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9590" name="Rectangle 63"/>
            <p:cNvSpPr>
              <a:spLocks noChangeArrowheads="1"/>
            </p:cNvSpPr>
            <p:nvPr/>
          </p:nvSpPr>
          <p:spPr bwMode="auto">
            <a:xfrm>
              <a:off x="3651" y="1546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19591" name="Rectangle 64"/>
            <p:cNvSpPr>
              <a:spLocks noChangeArrowheads="1"/>
            </p:cNvSpPr>
            <p:nvPr/>
          </p:nvSpPr>
          <p:spPr bwMode="auto">
            <a:xfrm>
              <a:off x="3409" y="1546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9592" name="Rectangle 65"/>
            <p:cNvSpPr>
              <a:spLocks noChangeArrowheads="1"/>
            </p:cNvSpPr>
            <p:nvPr/>
          </p:nvSpPr>
          <p:spPr bwMode="auto">
            <a:xfrm>
              <a:off x="3168" y="1546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9593" name="Line 66"/>
            <p:cNvSpPr>
              <a:spLocks noChangeShapeType="1"/>
            </p:cNvSpPr>
            <p:nvPr/>
          </p:nvSpPr>
          <p:spPr bwMode="auto">
            <a:xfrm>
              <a:off x="3168" y="1546"/>
              <a:ext cx="1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594" name="Line 67"/>
            <p:cNvSpPr>
              <a:spLocks noChangeShapeType="1"/>
            </p:cNvSpPr>
            <p:nvPr/>
          </p:nvSpPr>
          <p:spPr bwMode="auto">
            <a:xfrm>
              <a:off x="3409" y="1546"/>
              <a:ext cx="1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595" name="Line 68"/>
            <p:cNvSpPr>
              <a:spLocks noChangeShapeType="1"/>
            </p:cNvSpPr>
            <p:nvPr/>
          </p:nvSpPr>
          <p:spPr bwMode="auto">
            <a:xfrm>
              <a:off x="4134" y="1546"/>
              <a:ext cx="1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596" name="Text Box 69"/>
            <p:cNvSpPr txBox="1">
              <a:spLocks noChangeArrowheads="1"/>
            </p:cNvSpPr>
            <p:nvPr/>
          </p:nvSpPr>
          <p:spPr bwMode="auto">
            <a:xfrm>
              <a:off x="3205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19597" name="Text Box 70"/>
            <p:cNvSpPr txBox="1">
              <a:spLocks noChangeArrowheads="1"/>
            </p:cNvSpPr>
            <p:nvPr/>
          </p:nvSpPr>
          <p:spPr bwMode="auto">
            <a:xfrm>
              <a:off x="3445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19598" name="Text Box 71"/>
            <p:cNvSpPr txBox="1">
              <a:spLocks noChangeArrowheads="1"/>
            </p:cNvSpPr>
            <p:nvPr/>
          </p:nvSpPr>
          <p:spPr bwMode="auto">
            <a:xfrm>
              <a:off x="3685" y="1392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9</a:t>
              </a:r>
            </a:p>
          </p:txBody>
        </p:sp>
        <p:sp>
          <p:nvSpPr>
            <p:cNvPr id="19599" name="Text Box 72"/>
            <p:cNvSpPr txBox="1">
              <a:spLocks noChangeArrowheads="1"/>
            </p:cNvSpPr>
            <p:nvPr/>
          </p:nvSpPr>
          <p:spPr bwMode="auto">
            <a:xfrm>
              <a:off x="3877" y="1392"/>
              <a:ext cx="2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10</a:t>
              </a:r>
            </a:p>
          </p:txBody>
        </p:sp>
        <p:sp>
          <p:nvSpPr>
            <p:cNvPr id="19600" name="Text Box 73"/>
            <p:cNvSpPr txBox="1">
              <a:spLocks noChangeArrowheads="1"/>
            </p:cNvSpPr>
            <p:nvPr/>
          </p:nvSpPr>
          <p:spPr bwMode="auto">
            <a:xfrm>
              <a:off x="4117" y="1392"/>
              <a:ext cx="2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11</a:t>
              </a:r>
            </a:p>
          </p:txBody>
        </p:sp>
        <p:sp>
          <p:nvSpPr>
            <p:cNvPr id="19601" name="Line 74"/>
            <p:cNvSpPr>
              <a:spLocks noChangeShapeType="1"/>
            </p:cNvSpPr>
            <p:nvPr/>
          </p:nvSpPr>
          <p:spPr bwMode="auto">
            <a:xfrm flipH="1">
              <a:off x="1344" y="1824"/>
              <a:ext cx="38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02" name="Line 75"/>
            <p:cNvSpPr>
              <a:spLocks noChangeShapeType="1"/>
            </p:cNvSpPr>
            <p:nvPr/>
          </p:nvSpPr>
          <p:spPr bwMode="auto">
            <a:xfrm>
              <a:off x="1728" y="1824"/>
              <a:ext cx="38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03" name="Line 76"/>
            <p:cNvSpPr>
              <a:spLocks noChangeShapeType="1"/>
            </p:cNvSpPr>
            <p:nvPr/>
          </p:nvSpPr>
          <p:spPr bwMode="auto">
            <a:xfrm flipH="1">
              <a:off x="3360" y="1824"/>
              <a:ext cx="38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604" name="Line 77"/>
            <p:cNvSpPr>
              <a:spLocks noChangeShapeType="1"/>
            </p:cNvSpPr>
            <p:nvPr/>
          </p:nvSpPr>
          <p:spPr bwMode="auto">
            <a:xfrm>
              <a:off x="3744" y="1824"/>
              <a:ext cx="384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62" name="Group 78"/>
          <p:cNvGrpSpPr>
            <a:grpSpLocks/>
          </p:cNvGrpSpPr>
          <p:nvPr/>
        </p:nvGrpSpPr>
        <p:grpSpPr bwMode="auto">
          <a:xfrm>
            <a:off x="1516063" y="3200400"/>
            <a:ext cx="5646737" cy="990600"/>
            <a:chOff x="955" y="2016"/>
            <a:chExt cx="3557" cy="624"/>
          </a:xfrm>
        </p:grpSpPr>
        <p:sp>
          <p:nvSpPr>
            <p:cNvPr id="19530" name="Rectangle 79"/>
            <p:cNvSpPr>
              <a:spLocks noChangeArrowheads="1"/>
            </p:cNvSpPr>
            <p:nvPr/>
          </p:nvSpPr>
          <p:spPr bwMode="auto">
            <a:xfrm>
              <a:off x="1438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9531" name="Rectangle 80"/>
            <p:cNvSpPr>
              <a:spLocks noChangeArrowheads="1"/>
            </p:cNvSpPr>
            <p:nvPr/>
          </p:nvSpPr>
          <p:spPr bwMode="auto">
            <a:xfrm>
              <a:off x="1197" y="2170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9532" name="Rectangle 81"/>
            <p:cNvSpPr>
              <a:spLocks noChangeArrowheads="1"/>
            </p:cNvSpPr>
            <p:nvPr/>
          </p:nvSpPr>
          <p:spPr bwMode="auto">
            <a:xfrm>
              <a:off x="955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9533" name="Line 82"/>
            <p:cNvSpPr>
              <a:spLocks noChangeShapeType="1"/>
            </p:cNvSpPr>
            <p:nvPr/>
          </p:nvSpPr>
          <p:spPr bwMode="auto">
            <a:xfrm>
              <a:off x="1197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534" name="Line 83"/>
            <p:cNvSpPr>
              <a:spLocks noChangeShapeType="1"/>
            </p:cNvSpPr>
            <p:nvPr/>
          </p:nvSpPr>
          <p:spPr bwMode="auto">
            <a:xfrm>
              <a:off x="1438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535" name="Line 84"/>
            <p:cNvSpPr>
              <a:spLocks noChangeShapeType="1"/>
            </p:cNvSpPr>
            <p:nvPr/>
          </p:nvSpPr>
          <p:spPr bwMode="auto">
            <a:xfrm>
              <a:off x="1680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536" name="Text Box 85"/>
            <p:cNvSpPr txBox="1">
              <a:spLocks noChangeArrowheads="1"/>
            </p:cNvSpPr>
            <p:nvPr/>
          </p:nvSpPr>
          <p:spPr bwMode="auto">
            <a:xfrm>
              <a:off x="1003" y="2016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19537" name="Text Box 86"/>
            <p:cNvSpPr txBox="1">
              <a:spLocks noChangeArrowheads="1"/>
            </p:cNvSpPr>
            <p:nvPr/>
          </p:nvSpPr>
          <p:spPr bwMode="auto">
            <a:xfrm>
              <a:off x="1243" y="2016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19538" name="Text Box 87"/>
            <p:cNvSpPr txBox="1">
              <a:spLocks noChangeArrowheads="1"/>
            </p:cNvSpPr>
            <p:nvPr/>
          </p:nvSpPr>
          <p:spPr bwMode="auto">
            <a:xfrm>
              <a:off x="1483" y="2016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19539" name="Rectangle 88"/>
            <p:cNvSpPr>
              <a:spLocks noChangeArrowheads="1"/>
            </p:cNvSpPr>
            <p:nvPr/>
          </p:nvSpPr>
          <p:spPr bwMode="auto">
            <a:xfrm>
              <a:off x="2499" y="2170"/>
              <a:ext cx="243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9540" name="Rectangle 89"/>
            <p:cNvSpPr>
              <a:spLocks noChangeArrowheads="1"/>
            </p:cNvSpPr>
            <p:nvPr/>
          </p:nvSpPr>
          <p:spPr bwMode="auto">
            <a:xfrm>
              <a:off x="2258" y="2170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9541" name="Rectangle 90"/>
            <p:cNvSpPr>
              <a:spLocks noChangeArrowheads="1"/>
            </p:cNvSpPr>
            <p:nvPr/>
          </p:nvSpPr>
          <p:spPr bwMode="auto">
            <a:xfrm>
              <a:off x="2016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9542" name="Line 91"/>
            <p:cNvSpPr>
              <a:spLocks noChangeShapeType="1"/>
            </p:cNvSpPr>
            <p:nvPr/>
          </p:nvSpPr>
          <p:spPr bwMode="auto">
            <a:xfrm>
              <a:off x="2016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543" name="Line 92"/>
            <p:cNvSpPr>
              <a:spLocks noChangeShapeType="1"/>
            </p:cNvSpPr>
            <p:nvPr/>
          </p:nvSpPr>
          <p:spPr bwMode="auto">
            <a:xfrm>
              <a:off x="2258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544" name="Line 93"/>
            <p:cNvSpPr>
              <a:spLocks noChangeShapeType="1"/>
            </p:cNvSpPr>
            <p:nvPr/>
          </p:nvSpPr>
          <p:spPr bwMode="auto">
            <a:xfrm>
              <a:off x="2499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545" name="Line 94"/>
            <p:cNvSpPr>
              <a:spLocks noChangeShapeType="1"/>
            </p:cNvSpPr>
            <p:nvPr/>
          </p:nvSpPr>
          <p:spPr bwMode="auto">
            <a:xfrm>
              <a:off x="2742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546" name="Text Box 95"/>
            <p:cNvSpPr txBox="1">
              <a:spLocks noChangeArrowheads="1"/>
            </p:cNvSpPr>
            <p:nvPr/>
          </p:nvSpPr>
          <p:spPr bwMode="auto">
            <a:xfrm>
              <a:off x="2059" y="2016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19547" name="Text Box 96"/>
            <p:cNvSpPr txBox="1">
              <a:spLocks noChangeArrowheads="1"/>
            </p:cNvSpPr>
            <p:nvPr/>
          </p:nvSpPr>
          <p:spPr bwMode="auto">
            <a:xfrm>
              <a:off x="2299" y="2016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19548" name="Text Box 97"/>
            <p:cNvSpPr txBox="1">
              <a:spLocks noChangeArrowheads="1"/>
            </p:cNvSpPr>
            <p:nvPr/>
          </p:nvSpPr>
          <p:spPr bwMode="auto">
            <a:xfrm>
              <a:off x="2539" y="2016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19549" name="Rectangle 98"/>
            <p:cNvSpPr>
              <a:spLocks noChangeArrowheads="1"/>
            </p:cNvSpPr>
            <p:nvPr/>
          </p:nvSpPr>
          <p:spPr bwMode="auto">
            <a:xfrm>
              <a:off x="3507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9550" name="Rectangle 99"/>
            <p:cNvSpPr>
              <a:spLocks noChangeArrowheads="1"/>
            </p:cNvSpPr>
            <p:nvPr/>
          </p:nvSpPr>
          <p:spPr bwMode="auto">
            <a:xfrm>
              <a:off x="3265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19551" name="Rectangle 100"/>
            <p:cNvSpPr>
              <a:spLocks noChangeArrowheads="1"/>
            </p:cNvSpPr>
            <p:nvPr/>
          </p:nvSpPr>
          <p:spPr bwMode="auto">
            <a:xfrm>
              <a:off x="3024" y="2170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9552" name="Line 101"/>
            <p:cNvSpPr>
              <a:spLocks noChangeShapeType="1"/>
            </p:cNvSpPr>
            <p:nvPr/>
          </p:nvSpPr>
          <p:spPr bwMode="auto">
            <a:xfrm>
              <a:off x="3265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553" name="Text Box 102"/>
            <p:cNvSpPr txBox="1">
              <a:spLocks noChangeArrowheads="1"/>
            </p:cNvSpPr>
            <p:nvPr/>
          </p:nvSpPr>
          <p:spPr bwMode="auto">
            <a:xfrm>
              <a:off x="3061" y="2016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19554" name="Text Box 103"/>
            <p:cNvSpPr txBox="1">
              <a:spLocks noChangeArrowheads="1"/>
            </p:cNvSpPr>
            <p:nvPr/>
          </p:nvSpPr>
          <p:spPr bwMode="auto">
            <a:xfrm>
              <a:off x="3301" y="2016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19555" name="Text Box 104"/>
            <p:cNvSpPr txBox="1">
              <a:spLocks noChangeArrowheads="1"/>
            </p:cNvSpPr>
            <p:nvPr/>
          </p:nvSpPr>
          <p:spPr bwMode="auto">
            <a:xfrm>
              <a:off x="3541" y="2016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9</a:t>
              </a:r>
            </a:p>
          </p:txBody>
        </p:sp>
        <p:sp>
          <p:nvSpPr>
            <p:cNvPr id="19556" name="Rectangle 105"/>
            <p:cNvSpPr>
              <a:spLocks noChangeArrowheads="1"/>
            </p:cNvSpPr>
            <p:nvPr/>
          </p:nvSpPr>
          <p:spPr bwMode="auto">
            <a:xfrm>
              <a:off x="4230" y="2170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9557" name="Rectangle 106"/>
            <p:cNvSpPr>
              <a:spLocks noChangeArrowheads="1"/>
            </p:cNvSpPr>
            <p:nvPr/>
          </p:nvSpPr>
          <p:spPr bwMode="auto">
            <a:xfrm>
              <a:off x="3989" y="2170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9558" name="Line 107"/>
            <p:cNvSpPr>
              <a:spLocks noChangeShapeType="1"/>
            </p:cNvSpPr>
            <p:nvPr/>
          </p:nvSpPr>
          <p:spPr bwMode="auto">
            <a:xfrm>
              <a:off x="3989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559" name="Line 108"/>
            <p:cNvSpPr>
              <a:spLocks noChangeShapeType="1"/>
            </p:cNvSpPr>
            <p:nvPr/>
          </p:nvSpPr>
          <p:spPr bwMode="auto">
            <a:xfrm>
              <a:off x="4230" y="2170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560" name="Text Box 109"/>
            <p:cNvSpPr txBox="1">
              <a:spLocks noChangeArrowheads="1"/>
            </p:cNvSpPr>
            <p:nvPr/>
          </p:nvSpPr>
          <p:spPr bwMode="auto">
            <a:xfrm>
              <a:off x="3973" y="2016"/>
              <a:ext cx="2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10</a:t>
              </a:r>
            </a:p>
          </p:txBody>
        </p:sp>
        <p:sp>
          <p:nvSpPr>
            <p:cNvPr id="19561" name="Text Box 110"/>
            <p:cNvSpPr txBox="1">
              <a:spLocks noChangeArrowheads="1"/>
            </p:cNvSpPr>
            <p:nvPr/>
          </p:nvSpPr>
          <p:spPr bwMode="auto">
            <a:xfrm>
              <a:off x="4213" y="2016"/>
              <a:ext cx="2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11</a:t>
              </a:r>
            </a:p>
          </p:txBody>
        </p:sp>
        <p:sp>
          <p:nvSpPr>
            <p:cNvPr id="19562" name="Line 111"/>
            <p:cNvSpPr>
              <a:spLocks noChangeShapeType="1"/>
            </p:cNvSpPr>
            <p:nvPr/>
          </p:nvSpPr>
          <p:spPr bwMode="auto">
            <a:xfrm flipH="1">
              <a:off x="1008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63" name="Line 112"/>
            <p:cNvSpPr>
              <a:spLocks noChangeShapeType="1"/>
            </p:cNvSpPr>
            <p:nvPr/>
          </p:nvSpPr>
          <p:spPr bwMode="auto">
            <a:xfrm>
              <a:off x="1296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64" name="Line 113"/>
            <p:cNvSpPr>
              <a:spLocks noChangeShapeType="1"/>
            </p:cNvSpPr>
            <p:nvPr/>
          </p:nvSpPr>
          <p:spPr bwMode="auto">
            <a:xfrm flipH="1">
              <a:off x="2064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65" name="Line 114"/>
            <p:cNvSpPr>
              <a:spLocks noChangeShapeType="1"/>
            </p:cNvSpPr>
            <p:nvPr/>
          </p:nvSpPr>
          <p:spPr bwMode="auto">
            <a:xfrm>
              <a:off x="2352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66" name="Line 115"/>
            <p:cNvSpPr>
              <a:spLocks noChangeShapeType="1"/>
            </p:cNvSpPr>
            <p:nvPr/>
          </p:nvSpPr>
          <p:spPr bwMode="auto">
            <a:xfrm flipH="1">
              <a:off x="3072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67" name="Line 116"/>
            <p:cNvSpPr>
              <a:spLocks noChangeShapeType="1"/>
            </p:cNvSpPr>
            <p:nvPr/>
          </p:nvSpPr>
          <p:spPr bwMode="auto">
            <a:xfrm>
              <a:off x="3360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68" name="Line 117"/>
            <p:cNvSpPr>
              <a:spLocks noChangeShapeType="1"/>
            </p:cNvSpPr>
            <p:nvPr/>
          </p:nvSpPr>
          <p:spPr bwMode="auto">
            <a:xfrm flipH="1">
              <a:off x="3936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69" name="Line 118"/>
            <p:cNvSpPr>
              <a:spLocks noChangeShapeType="1"/>
            </p:cNvSpPr>
            <p:nvPr/>
          </p:nvSpPr>
          <p:spPr bwMode="auto">
            <a:xfrm>
              <a:off x="4224" y="2448"/>
              <a:ext cx="288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63" name="Group 119"/>
          <p:cNvGrpSpPr>
            <a:grpSpLocks/>
          </p:cNvGrpSpPr>
          <p:nvPr/>
        </p:nvGrpSpPr>
        <p:grpSpPr bwMode="auto">
          <a:xfrm>
            <a:off x="990600" y="4191000"/>
            <a:ext cx="6261100" cy="1600200"/>
            <a:chOff x="624" y="2640"/>
            <a:chExt cx="3944" cy="1008"/>
          </a:xfrm>
        </p:grpSpPr>
        <p:sp>
          <p:nvSpPr>
            <p:cNvPr id="19491" name="Rectangle 120"/>
            <p:cNvSpPr>
              <a:spLocks noChangeArrowheads="1"/>
            </p:cNvSpPr>
            <p:nvPr/>
          </p:nvSpPr>
          <p:spPr bwMode="auto">
            <a:xfrm>
              <a:off x="1440" y="2794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9492" name="Line 121"/>
            <p:cNvSpPr>
              <a:spLocks noChangeShapeType="1"/>
            </p:cNvSpPr>
            <p:nvPr/>
          </p:nvSpPr>
          <p:spPr bwMode="auto">
            <a:xfrm>
              <a:off x="1440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493" name="Line 122"/>
            <p:cNvSpPr>
              <a:spLocks noChangeShapeType="1"/>
            </p:cNvSpPr>
            <p:nvPr/>
          </p:nvSpPr>
          <p:spPr bwMode="auto">
            <a:xfrm>
              <a:off x="1682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494" name="Text Box 123"/>
            <p:cNvSpPr txBox="1">
              <a:spLocks noChangeArrowheads="1"/>
            </p:cNvSpPr>
            <p:nvPr/>
          </p:nvSpPr>
          <p:spPr bwMode="auto">
            <a:xfrm>
              <a:off x="1485" y="2640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3</a:t>
              </a:r>
            </a:p>
          </p:txBody>
        </p:sp>
        <p:sp>
          <p:nvSpPr>
            <p:cNvPr id="19495" name="Rectangle 124"/>
            <p:cNvSpPr>
              <a:spLocks noChangeArrowheads="1"/>
            </p:cNvSpPr>
            <p:nvPr/>
          </p:nvSpPr>
          <p:spPr bwMode="auto">
            <a:xfrm>
              <a:off x="2496" y="2794"/>
              <a:ext cx="243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9496" name="Line 125"/>
            <p:cNvSpPr>
              <a:spLocks noChangeShapeType="1"/>
            </p:cNvSpPr>
            <p:nvPr/>
          </p:nvSpPr>
          <p:spPr bwMode="auto">
            <a:xfrm>
              <a:off x="2496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497" name="Line 126"/>
            <p:cNvSpPr>
              <a:spLocks noChangeShapeType="1"/>
            </p:cNvSpPr>
            <p:nvPr/>
          </p:nvSpPr>
          <p:spPr bwMode="auto">
            <a:xfrm>
              <a:off x="2739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498" name="Text Box 127"/>
            <p:cNvSpPr txBox="1">
              <a:spLocks noChangeArrowheads="1"/>
            </p:cNvSpPr>
            <p:nvPr/>
          </p:nvSpPr>
          <p:spPr bwMode="auto">
            <a:xfrm>
              <a:off x="2536" y="2640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6</a:t>
              </a:r>
            </a:p>
          </p:txBody>
        </p:sp>
        <p:sp>
          <p:nvSpPr>
            <p:cNvPr id="19499" name="Rectangle 128"/>
            <p:cNvSpPr>
              <a:spLocks noChangeArrowheads="1"/>
            </p:cNvSpPr>
            <p:nvPr/>
          </p:nvSpPr>
          <p:spPr bwMode="auto">
            <a:xfrm>
              <a:off x="3502" y="2794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5</a:t>
              </a:r>
            </a:p>
          </p:txBody>
        </p:sp>
        <p:sp>
          <p:nvSpPr>
            <p:cNvPr id="19500" name="Text Box 129"/>
            <p:cNvSpPr txBox="1">
              <a:spLocks noChangeArrowheads="1"/>
            </p:cNvSpPr>
            <p:nvPr/>
          </p:nvSpPr>
          <p:spPr bwMode="auto">
            <a:xfrm>
              <a:off x="3536" y="2640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9</a:t>
              </a:r>
            </a:p>
          </p:txBody>
        </p:sp>
        <p:sp>
          <p:nvSpPr>
            <p:cNvPr id="19501" name="Rectangle 130"/>
            <p:cNvSpPr>
              <a:spLocks noChangeArrowheads="1"/>
            </p:cNvSpPr>
            <p:nvPr/>
          </p:nvSpPr>
          <p:spPr bwMode="auto">
            <a:xfrm>
              <a:off x="3904" y="2794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19502" name="Line 131"/>
            <p:cNvSpPr>
              <a:spLocks noChangeShapeType="1"/>
            </p:cNvSpPr>
            <p:nvPr/>
          </p:nvSpPr>
          <p:spPr bwMode="auto">
            <a:xfrm>
              <a:off x="3904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503" name="Line 132"/>
            <p:cNvSpPr>
              <a:spLocks noChangeShapeType="1"/>
            </p:cNvSpPr>
            <p:nvPr/>
          </p:nvSpPr>
          <p:spPr bwMode="auto">
            <a:xfrm>
              <a:off x="4145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504" name="Text Box 133"/>
            <p:cNvSpPr txBox="1">
              <a:spLocks noChangeArrowheads="1"/>
            </p:cNvSpPr>
            <p:nvPr/>
          </p:nvSpPr>
          <p:spPr bwMode="auto">
            <a:xfrm>
              <a:off x="3888" y="2640"/>
              <a:ext cx="2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10</a:t>
              </a:r>
            </a:p>
          </p:txBody>
        </p:sp>
        <p:sp>
          <p:nvSpPr>
            <p:cNvPr id="19505" name="Rectangle 134"/>
            <p:cNvSpPr>
              <a:spLocks noChangeArrowheads="1"/>
            </p:cNvSpPr>
            <p:nvPr/>
          </p:nvSpPr>
          <p:spPr bwMode="auto">
            <a:xfrm>
              <a:off x="4326" y="2794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9506" name="Line 135"/>
            <p:cNvSpPr>
              <a:spLocks noChangeShapeType="1"/>
            </p:cNvSpPr>
            <p:nvPr/>
          </p:nvSpPr>
          <p:spPr bwMode="auto">
            <a:xfrm>
              <a:off x="4326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507" name="Text Box 136"/>
            <p:cNvSpPr txBox="1">
              <a:spLocks noChangeArrowheads="1"/>
            </p:cNvSpPr>
            <p:nvPr/>
          </p:nvSpPr>
          <p:spPr bwMode="auto">
            <a:xfrm>
              <a:off x="4309" y="2640"/>
              <a:ext cx="2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11</a:t>
              </a:r>
            </a:p>
          </p:txBody>
        </p:sp>
        <p:sp>
          <p:nvSpPr>
            <p:cNvPr id="19508" name="Rectangle 137"/>
            <p:cNvSpPr>
              <a:spLocks noChangeArrowheads="1"/>
            </p:cNvSpPr>
            <p:nvPr/>
          </p:nvSpPr>
          <p:spPr bwMode="auto">
            <a:xfrm>
              <a:off x="624" y="3418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9509" name="Line 138"/>
            <p:cNvSpPr>
              <a:spLocks noChangeShapeType="1"/>
            </p:cNvSpPr>
            <p:nvPr/>
          </p:nvSpPr>
          <p:spPr bwMode="auto">
            <a:xfrm>
              <a:off x="866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510" name="Text Box 139"/>
            <p:cNvSpPr txBox="1">
              <a:spLocks noChangeArrowheads="1"/>
            </p:cNvSpPr>
            <p:nvPr/>
          </p:nvSpPr>
          <p:spPr bwMode="auto">
            <a:xfrm>
              <a:off x="672" y="3264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19511" name="Rectangle 140"/>
            <p:cNvSpPr>
              <a:spLocks noChangeArrowheads="1"/>
            </p:cNvSpPr>
            <p:nvPr/>
          </p:nvSpPr>
          <p:spPr bwMode="auto">
            <a:xfrm>
              <a:off x="1056" y="3418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9512" name="Line 141"/>
            <p:cNvSpPr>
              <a:spLocks noChangeShapeType="1"/>
            </p:cNvSpPr>
            <p:nvPr/>
          </p:nvSpPr>
          <p:spPr bwMode="auto">
            <a:xfrm>
              <a:off x="1056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513" name="Line 142"/>
            <p:cNvSpPr>
              <a:spLocks noChangeShapeType="1"/>
            </p:cNvSpPr>
            <p:nvPr/>
          </p:nvSpPr>
          <p:spPr bwMode="auto">
            <a:xfrm>
              <a:off x="1297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514" name="Text Box 143"/>
            <p:cNvSpPr txBox="1">
              <a:spLocks noChangeArrowheads="1"/>
            </p:cNvSpPr>
            <p:nvPr/>
          </p:nvSpPr>
          <p:spPr bwMode="auto">
            <a:xfrm>
              <a:off x="1102" y="3264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19515" name="Rectangle 144"/>
            <p:cNvSpPr>
              <a:spLocks noChangeArrowheads="1"/>
            </p:cNvSpPr>
            <p:nvPr/>
          </p:nvSpPr>
          <p:spPr bwMode="auto">
            <a:xfrm>
              <a:off x="1774" y="3418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9516" name="Line 145"/>
            <p:cNvSpPr>
              <a:spLocks noChangeShapeType="1"/>
            </p:cNvSpPr>
            <p:nvPr/>
          </p:nvSpPr>
          <p:spPr bwMode="auto">
            <a:xfrm>
              <a:off x="1774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517" name="Line 146"/>
            <p:cNvSpPr>
              <a:spLocks noChangeShapeType="1"/>
            </p:cNvSpPr>
            <p:nvPr/>
          </p:nvSpPr>
          <p:spPr bwMode="auto">
            <a:xfrm>
              <a:off x="2016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518" name="Text Box 147"/>
            <p:cNvSpPr txBox="1">
              <a:spLocks noChangeArrowheads="1"/>
            </p:cNvSpPr>
            <p:nvPr/>
          </p:nvSpPr>
          <p:spPr bwMode="auto">
            <a:xfrm>
              <a:off x="1817" y="3264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19519" name="Rectangle 148"/>
            <p:cNvSpPr>
              <a:spLocks noChangeArrowheads="1"/>
            </p:cNvSpPr>
            <p:nvPr/>
          </p:nvSpPr>
          <p:spPr bwMode="auto">
            <a:xfrm>
              <a:off x="2208" y="3418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9520" name="Line 149"/>
            <p:cNvSpPr>
              <a:spLocks noChangeShapeType="1"/>
            </p:cNvSpPr>
            <p:nvPr/>
          </p:nvSpPr>
          <p:spPr bwMode="auto">
            <a:xfrm>
              <a:off x="2208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521" name="Line 150"/>
            <p:cNvSpPr>
              <a:spLocks noChangeShapeType="1"/>
            </p:cNvSpPr>
            <p:nvPr/>
          </p:nvSpPr>
          <p:spPr bwMode="auto">
            <a:xfrm>
              <a:off x="2449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522" name="Text Box 151"/>
            <p:cNvSpPr txBox="1">
              <a:spLocks noChangeArrowheads="1"/>
            </p:cNvSpPr>
            <p:nvPr/>
          </p:nvSpPr>
          <p:spPr bwMode="auto">
            <a:xfrm>
              <a:off x="2249" y="3264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19523" name="Rectangle 152"/>
            <p:cNvSpPr>
              <a:spLocks noChangeArrowheads="1"/>
            </p:cNvSpPr>
            <p:nvPr/>
          </p:nvSpPr>
          <p:spPr bwMode="auto">
            <a:xfrm>
              <a:off x="2783" y="3418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9524" name="Line 153"/>
            <p:cNvSpPr>
              <a:spLocks noChangeShapeType="1"/>
            </p:cNvSpPr>
            <p:nvPr/>
          </p:nvSpPr>
          <p:spPr bwMode="auto">
            <a:xfrm>
              <a:off x="3024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525" name="Text Box 154"/>
            <p:cNvSpPr txBox="1">
              <a:spLocks noChangeArrowheads="1"/>
            </p:cNvSpPr>
            <p:nvPr/>
          </p:nvSpPr>
          <p:spPr bwMode="auto">
            <a:xfrm>
              <a:off x="2820" y="3264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19526" name="Rectangle 155"/>
            <p:cNvSpPr>
              <a:spLocks noChangeArrowheads="1"/>
            </p:cNvSpPr>
            <p:nvPr/>
          </p:nvSpPr>
          <p:spPr bwMode="auto">
            <a:xfrm>
              <a:off x="3216" y="3418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9527" name="Line 156"/>
            <p:cNvSpPr>
              <a:spLocks noChangeShapeType="1"/>
            </p:cNvSpPr>
            <p:nvPr/>
          </p:nvSpPr>
          <p:spPr bwMode="auto">
            <a:xfrm>
              <a:off x="3216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528" name="Line 157"/>
            <p:cNvSpPr>
              <a:spLocks noChangeShapeType="1"/>
            </p:cNvSpPr>
            <p:nvPr/>
          </p:nvSpPr>
          <p:spPr bwMode="auto">
            <a:xfrm>
              <a:off x="3458" y="3418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529" name="Text Box 158"/>
            <p:cNvSpPr txBox="1">
              <a:spLocks noChangeArrowheads="1"/>
            </p:cNvSpPr>
            <p:nvPr/>
          </p:nvSpPr>
          <p:spPr bwMode="auto">
            <a:xfrm>
              <a:off x="3252" y="3264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</p:grpSp>
      <p:grpSp>
        <p:nvGrpSpPr>
          <p:cNvPr id="19464" name="Group 159"/>
          <p:cNvGrpSpPr>
            <a:grpSpLocks/>
          </p:cNvGrpSpPr>
          <p:nvPr/>
        </p:nvGrpSpPr>
        <p:grpSpPr bwMode="auto">
          <a:xfrm>
            <a:off x="1143000" y="4191000"/>
            <a:ext cx="4195763" cy="990600"/>
            <a:chOff x="720" y="2640"/>
            <a:chExt cx="2643" cy="624"/>
          </a:xfrm>
        </p:grpSpPr>
        <p:sp>
          <p:nvSpPr>
            <p:cNvPr id="19466" name="Rectangle 160"/>
            <p:cNvSpPr>
              <a:spLocks noChangeArrowheads="1"/>
            </p:cNvSpPr>
            <p:nvPr/>
          </p:nvSpPr>
          <p:spPr bwMode="auto">
            <a:xfrm>
              <a:off x="959" y="2794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9467" name="Rectangle 161"/>
            <p:cNvSpPr>
              <a:spLocks noChangeArrowheads="1"/>
            </p:cNvSpPr>
            <p:nvPr/>
          </p:nvSpPr>
          <p:spPr bwMode="auto">
            <a:xfrm>
              <a:off x="720" y="2794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19468" name="Line 162"/>
            <p:cNvSpPr>
              <a:spLocks noChangeShapeType="1"/>
            </p:cNvSpPr>
            <p:nvPr/>
          </p:nvSpPr>
          <p:spPr bwMode="auto">
            <a:xfrm>
              <a:off x="959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469" name="Line 163"/>
            <p:cNvSpPr>
              <a:spLocks noChangeShapeType="1"/>
            </p:cNvSpPr>
            <p:nvPr/>
          </p:nvSpPr>
          <p:spPr bwMode="auto">
            <a:xfrm>
              <a:off x="1200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470" name="Text Box 164"/>
            <p:cNvSpPr txBox="1">
              <a:spLocks noChangeArrowheads="1"/>
            </p:cNvSpPr>
            <p:nvPr/>
          </p:nvSpPr>
          <p:spPr bwMode="auto">
            <a:xfrm>
              <a:off x="768" y="2640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1</a:t>
              </a:r>
            </a:p>
          </p:txBody>
        </p:sp>
        <p:sp>
          <p:nvSpPr>
            <p:cNvPr id="19471" name="Text Box 165"/>
            <p:cNvSpPr txBox="1">
              <a:spLocks noChangeArrowheads="1"/>
            </p:cNvSpPr>
            <p:nvPr/>
          </p:nvSpPr>
          <p:spPr bwMode="auto">
            <a:xfrm>
              <a:off x="1005" y="2640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2</a:t>
              </a:r>
            </a:p>
          </p:txBody>
        </p:sp>
        <p:sp>
          <p:nvSpPr>
            <p:cNvPr id="19472" name="Rectangle 166"/>
            <p:cNvSpPr>
              <a:spLocks noChangeArrowheads="1"/>
            </p:cNvSpPr>
            <p:nvPr/>
          </p:nvSpPr>
          <p:spPr bwMode="auto">
            <a:xfrm>
              <a:off x="2114" y="2794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6</a:t>
              </a:r>
            </a:p>
          </p:txBody>
        </p:sp>
        <p:sp>
          <p:nvSpPr>
            <p:cNvPr id="19473" name="Rectangle 167"/>
            <p:cNvSpPr>
              <a:spLocks noChangeArrowheads="1"/>
            </p:cNvSpPr>
            <p:nvPr/>
          </p:nvSpPr>
          <p:spPr bwMode="auto">
            <a:xfrm>
              <a:off x="1872" y="2794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19474" name="Line 168"/>
            <p:cNvSpPr>
              <a:spLocks noChangeShapeType="1"/>
            </p:cNvSpPr>
            <p:nvPr/>
          </p:nvSpPr>
          <p:spPr bwMode="auto">
            <a:xfrm>
              <a:off x="1872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475" name="Line 169"/>
            <p:cNvSpPr>
              <a:spLocks noChangeShapeType="1"/>
            </p:cNvSpPr>
            <p:nvPr/>
          </p:nvSpPr>
          <p:spPr bwMode="auto">
            <a:xfrm>
              <a:off x="2114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476" name="Line 170"/>
            <p:cNvSpPr>
              <a:spLocks noChangeShapeType="1"/>
            </p:cNvSpPr>
            <p:nvPr/>
          </p:nvSpPr>
          <p:spPr bwMode="auto">
            <a:xfrm>
              <a:off x="2355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477" name="Text Box 171"/>
            <p:cNvSpPr txBox="1">
              <a:spLocks noChangeArrowheads="1"/>
            </p:cNvSpPr>
            <p:nvPr/>
          </p:nvSpPr>
          <p:spPr bwMode="auto">
            <a:xfrm>
              <a:off x="1915" y="2640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4</a:t>
              </a:r>
            </a:p>
          </p:txBody>
        </p:sp>
        <p:sp>
          <p:nvSpPr>
            <p:cNvPr id="19478" name="Text Box 172"/>
            <p:cNvSpPr txBox="1">
              <a:spLocks noChangeArrowheads="1"/>
            </p:cNvSpPr>
            <p:nvPr/>
          </p:nvSpPr>
          <p:spPr bwMode="auto">
            <a:xfrm>
              <a:off x="2155" y="2640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5</a:t>
              </a:r>
            </a:p>
          </p:txBody>
        </p:sp>
        <p:sp>
          <p:nvSpPr>
            <p:cNvPr id="19479" name="Rectangle 173"/>
            <p:cNvSpPr>
              <a:spLocks noChangeArrowheads="1"/>
            </p:cNvSpPr>
            <p:nvPr/>
          </p:nvSpPr>
          <p:spPr bwMode="auto">
            <a:xfrm>
              <a:off x="3121" y="2794"/>
              <a:ext cx="242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7</a:t>
              </a:r>
            </a:p>
          </p:txBody>
        </p:sp>
        <p:sp>
          <p:nvSpPr>
            <p:cNvPr id="19480" name="Rectangle 174"/>
            <p:cNvSpPr>
              <a:spLocks noChangeArrowheads="1"/>
            </p:cNvSpPr>
            <p:nvPr/>
          </p:nvSpPr>
          <p:spPr bwMode="auto">
            <a:xfrm>
              <a:off x="2880" y="2794"/>
              <a:ext cx="241" cy="23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/>
            <a:p>
              <a:pPr>
                <a:spcBef>
                  <a:spcPct val="20000"/>
                </a:spcBef>
              </a:pPr>
              <a:r>
                <a:rPr lang="en-US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19481" name="Line 175"/>
            <p:cNvSpPr>
              <a:spLocks noChangeShapeType="1"/>
            </p:cNvSpPr>
            <p:nvPr/>
          </p:nvSpPr>
          <p:spPr bwMode="auto">
            <a:xfrm>
              <a:off x="3121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482" name="Line 176"/>
            <p:cNvSpPr>
              <a:spLocks noChangeShapeType="1"/>
            </p:cNvSpPr>
            <p:nvPr/>
          </p:nvSpPr>
          <p:spPr bwMode="auto">
            <a:xfrm>
              <a:off x="3363" y="2794"/>
              <a:ext cx="0" cy="2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19483" name="Text Box 177"/>
            <p:cNvSpPr txBox="1">
              <a:spLocks noChangeArrowheads="1"/>
            </p:cNvSpPr>
            <p:nvPr/>
          </p:nvSpPr>
          <p:spPr bwMode="auto">
            <a:xfrm>
              <a:off x="2917" y="2640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7</a:t>
              </a:r>
            </a:p>
          </p:txBody>
        </p:sp>
        <p:sp>
          <p:nvSpPr>
            <p:cNvPr id="19484" name="Text Box 178"/>
            <p:cNvSpPr txBox="1">
              <a:spLocks noChangeArrowheads="1"/>
            </p:cNvSpPr>
            <p:nvPr/>
          </p:nvSpPr>
          <p:spPr bwMode="auto">
            <a:xfrm>
              <a:off x="3157" y="2640"/>
              <a:ext cx="14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000"/>
                <a:t>8</a:t>
              </a:r>
            </a:p>
          </p:txBody>
        </p:sp>
        <p:sp>
          <p:nvSpPr>
            <p:cNvPr id="19485" name="Line 179"/>
            <p:cNvSpPr>
              <a:spLocks noChangeShapeType="1"/>
            </p:cNvSpPr>
            <p:nvPr/>
          </p:nvSpPr>
          <p:spPr bwMode="auto">
            <a:xfrm flipH="1">
              <a:off x="816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6" name="Line 180"/>
            <p:cNvSpPr>
              <a:spLocks noChangeShapeType="1"/>
            </p:cNvSpPr>
            <p:nvPr/>
          </p:nvSpPr>
          <p:spPr bwMode="auto">
            <a:xfrm>
              <a:off x="960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7" name="Line 181"/>
            <p:cNvSpPr>
              <a:spLocks noChangeShapeType="1"/>
            </p:cNvSpPr>
            <p:nvPr/>
          </p:nvSpPr>
          <p:spPr bwMode="auto">
            <a:xfrm flipH="1">
              <a:off x="1968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8" name="Line 182"/>
            <p:cNvSpPr>
              <a:spLocks noChangeShapeType="1"/>
            </p:cNvSpPr>
            <p:nvPr/>
          </p:nvSpPr>
          <p:spPr bwMode="auto">
            <a:xfrm>
              <a:off x="2112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9" name="Line 183"/>
            <p:cNvSpPr>
              <a:spLocks noChangeShapeType="1"/>
            </p:cNvSpPr>
            <p:nvPr/>
          </p:nvSpPr>
          <p:spPr bwMode="auto">
            <a:xfrm flipH="1">
              <a:off x="2976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0" name="Line 184"/>
            <p:cNvSpPr>
              <a:spLocks noChangeShapeType="1"/>
            </p:cNvSpPr>
            <p:nvPr/>
          </p:nvSpPr>
          <p:spPr bwMode="auto">
            <a:xfrm>
              <a:off x="3120" y="3072"/>
              <a:ext cx="14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5" name="Text Box 185"/>
          <p:cNvSpPr txBox="1">
            <a:spLocks noChangeArrowheads="1"/>
          </p:cNvSpPr>
          <p:nvPr/>
        </p:nvSpPr>
        <p:spPr bwMode="auto">
          <a:xfrm>
            <a:off x="358775" y="1320800"/>
            <a:ext cx="15525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DD0111"/>
                </a:solidFill>
              </a:rPr>
              <a:t>Conquer</a:t>
            </a:r>
          </a:p>
          <a:p>
            <a:r>
              <a:rPr lang="en-US" sz="2800">
                <a:solidFill>
                  <a:srgbClr val="DD0111"/>
                </a:solidFill>
              </a:rPr>
              <a:t>and</a:t>
            </a:r>
          </a:p>
          <a:p>
            <a:r>
              <a:rPr lang="en-US" sz="2800">
                <a:solidFill>
                  <a:srgbClr val="DD0111"/>
                </a:solidFill>
              </a:rPr>
              <a:t>Merge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3038</TotalTime>
  <Words>2096</Words>
  <Application>Microsoft Office PowerPoint</Application>
  <PresentationFormat>On-screen Show (4:3)</PresentationFormat>
  <Paragraphs>936</Paragraphs>
  <Slides>42</Slides>
  <Notes>42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Comic Sans MS</vt:lpstr>
      <vt:lpstr>Symbol</vt:lpstr>
      <vt:lpstr>Monotype Corsiva</vt:lpstr>
      <vt:lpstr>Wingdings</vt:lpstr>
      <vt:lpstr>Default Design</vt:lpstr>
      <vt:lpstr>Paint Shop Pro Image</vt:lpstr>
      <vt:lpstr>MathType 5.0 Equation</vt:lpstr>
      <vt:lpstr>Sorting</vt:lpstr>
      <vt:lpstr>Sorting</vt:lpstr>
      <vt:lpstr>Divide-and-Conquer</vt:lpstr>
      <vt:lpstr>Merge Sort Approach</vt:lpstr>
      <vt:lpstr>Merge Sort</vt:lpstr>
      <vt:lpstr>Example – n Power of 2</vt:lpstr>
      <vt:lpstr>Example – n Power of 2</vt:lpstr>
      <vt:lpstr>Example – n Not a Power of 2</vt:lpstr>
      <vt:lpstr>Example – n Not a Power of 2</vt:lpstr>
      <vt:lpstr>Merging</vt:lpstr>
      <vt:lpstr>Merging</vt:lpstr>
      <vt:lpstr>Example: MERGE(A, 9, 12, 16)</vt:lpstr>
      <vt:lpstr>Example: MERGE(A, 9, 12, 16)</vt:lpstr>
      <vt:lpstr>Example (cont.)</vt:lpstr>
      <vt:lpstr>Example (cont.)</vt:lpstr>
      <vt:lpstr>Example (cont.)</vt:lpstr>
      <vt:lpstr>Merge - Pseudocode</vt:lpstr>
      <vt:lpstr>Running Time of Merge (assume last for loop)</vt:lpstr>
      <vt:lpstr>Analyzing Divide-and Conquer Algorithms</vt:lpstr>
      <vt:lpstr>MERGE-SORT Running Time</vt:lpstr>
      <vt:lpstr>Solve the Recurrence</vt:lpstr>
      <vt:lpstr>Merge Sort - Discussion</vt:lpstr>
      <vt:lpstr>Sorting Challenge 1</vt:lpstr>
      <vt:lpstr>Sorting Files with Huge Records and Small Keys</vt:lpstr>
      <vt:lpstr>Sorting Challenge 2</vt:lpstr>
      <vt:lpstr>Sorting Huge, Randomly - Ordered Files</vt:lpstr>
      <vt:lpstr>Sorting Challenge 3</vt:lpstr>
      <vt:lpstr>Sorting Files That are Almost in Order</vt:lpstr>
      <vt:lpstr>Quicksort</vt:lpstr>
      <vt:lpstr>Quicksort</vt:lpstr>
      <vt:lpstr> QUICKSORT</vt:lpstr>
      <vt:lpstr>Partitioning the Array</vt:lpstr>
      <vt:lpstr>Example</vt:lpstr>
      <vt:lpstr>Example</vt:lpstr>
      <vt:lpstr>Partitioning the Array</vt:lpstr>
      <vt:lpstr>  Recurrence</vt:lpstr>
      <vt:lpstr>Worst Case Partitioning</vt:lpstr>
      <vt:lpstr>Best Case Partitioning</vt:lpstr>
      <vt:lpstr>Case Between Worst and Best</vt:lpstr>
      <vt:lpstr>How does partition affect performance?</vt:lpstr>
      <vt:lpstr>How does partition affect performance?</vt:lpstr>
      <vt:lpstr>Performance of Quicksort</vt:lpstr>
    </vt:vector>
  </TitlesOfParts>
  <Company>University of Nevada, Reno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Algorithms CS 465/665</dc:title>
  <dc:creator>Monica Nicolescu</dc:creator>
  <cp:lastModifiedBy>SONY</cp:lastModifiedBy>
  <cp:revision>533</cp:revision>
  <dcterms:created xsi:type="dcterms:W3CDTF">2003-07-26T00:47:08Z</dcterms:created>
  <dcterms:modified xsi:type="dcterms:W3CDTF">2022-01-10T12:12:13Z</dcterms:modified>
</cp:coreProperties>
</file>