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E2D2EF3-C67E-4D24-BE1E-CDF13F3A283B}" type="datetimeFigureOut">
              <a:rPr lang="en-IN" smtClean="0"/>
              <a:t>11-06-2022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40786F-E080-4AC2-A9C1-7080DDB08122}" type="slidenum">
              <a:rPr lang="en-IN" smtClean="0"/>
              <a:t>‹#›</a:t>
            </a:fld>
            <a:endParaRPr lang="en-IN"/>
          </a:p>
        </p:txBody>
      </p:sp>
    </p:spTree>
    <p:extLst>
      <p:ext uri="{BB962C8B-B14F-4D97-AF65-F5344CB8AC3E}">
        <p14:creationId xmlns:p14="http://schemas.microsoft.com/office/powerpoint/2010/main" val="2630960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E2D2EF3-C67E-4D24-BE1E-CDF13F3A283B}" type="datetimeFigureOut">
              <a:rPr lang="en-IN" smtClean="0"/>
              <a:t>11-06-2022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40786F-E080-4AC2-A9C1-7080DDB08122}" type="slidenum">
              <a:rPr lang="en-IN" smtClean="0"/>
              <a:t>‹#›</a:t>
            </a:fld>
            <a:endParaRPr lang="en-IN"/>
          </a:p>
        </p:txBody>
      </p:sp>
    </p:spTree>
    <p:extLst>
      <p:ext uri="{BB962C8B-B14F-4D97-AF65-F5344CB8AC3E}">
        <p14:creationId xmlns:p14="http://schemas.microsoft.com/office/powerpoint/2010/main" val="3750865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E2D2EF3-C67E-4D24-BE1E-CDF13F3A283B}" type="datetimeFigureOut">
              <a:rPr lang="en-IN" smtClean="0"/>
              <a:t>11-06-2022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40786F-E080-4AC2-A9C1-7080DDB08122}" type="slidenum">
              <a:rPr lang="en-IN" smtClean="0"/>
              <a:t>‹#›</a:t>
            </a:fld>
            <a:endParaRPr lang="en-IN"/>
          </a:p>
        </p:txBody>
      </p:sp>
    </p:spTree>
    <p:extLst>
      <p:ext uri="{BB962C8B-B14F-4D97-AF65-F5344CB8AC3E}">
        <p14:creationId xmlns:p14="http://schemas.microsoft.com/office/powerpoint/2010/main" val="594822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E2D2EF3-C67E-4D24-BE1E-CDF13F3A283B}" type="datetimeFigureOut">
              <a:rPr lang="en-IN" smtClean="0"/>
              <a:t>11-06-2022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40786F-E080-4AC2-A9C1-7080DDB08122}" type="slidenum">
              <a:rPr lang="en-IN" smtClean="0"/>
              <a:t>‹#›</a:t>
            </a:fld>
            <a:endParaRPr lang="en-IN"/>
          </a:p>
        </p:txBody>
      </p:sp>
    </p:spTree>
    <p:extLst>
      <p:ext uri="{BB962C8B-B14F-4D97-AF65-F5344CB8AC3E}">
        <p14:creationId xmlns:p14="http://schemas.microsoft.com/office/powerpoint/2010/main" val="4097222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2D2EF3-C67E-4D24-BE1E-CDF13F3A283B}" type="datetimeFigureOut">
              <a:rPr lang="en-IN" smtClean="0"/>
              <a:t>11-06-2022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40786F-E080-4AC2-A9C1-7080DDB08122}" type="slidenum">
              <a:rPr lang="en-IN" smtClean="0"/>
              <a:t>‹#›</a:t>
            </a:fld>
            <a:endParaRPr lang="en-IN"/>
          </a:p>
        </p:txBody>
      </p:sp>
    </p:spTree>
    <p:extLst>
      <p:ext uri="{BB962C8B-B14F-4D97-AF65-F5344CB8AC3E}">
        <p14:creationId xmlns:p14="http://schemas.microsoft.com/office/powerpoint/2010/main" val="121419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E2D2EF3-C67E-4D24-BE1E-CDF13F3A283B}" type="datetimeFigureOut">
              <a:rPr lang="en-IN" smtClean="0"/>
              <a:t>11-06-2022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F40786F-E080-4AC2-A9C1-7080DDB08122}" type="slidenum">
              <a:rPr lang="en-IN" smtClean="0"/>
              <a:t>‹#›</a:t>
            </a:fld>
            <a:endParaRPr lang="en-IN"/>
          </a:p>
        </p:txBody>
      </p:sp>
    </p:spTree>
    <p:extLst>
      <p:ext uri="{BB962C8B-B14F-4D97-AF65-F5344CB8AC3E}">
        <p14:creationId xmlns:p14="http://schemas.microsoft.com/office/powerpoint/2010/main" val="3139572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E2D2EF3-C67E-4D24-BE1E-CDF13F3A283B}" type="datetimeFigureOut">
              <a:rPr lang="en-IN" smtClean="0"/>
              <a:t>11-06-2022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F40786F-E080-4AC2-A9C1-7080DDB08122}" type="slidenum">
              <a:rPr lang="en-IN" smtClean="0"/>
              <a:t>‹#›</a:t>
            </a:fld>
            <a:endParaRPr lang="en-IN"/>
          </a:p>
        </p:txBody>
      </p:sp>
    </p:spTree>
    <p:extLst>
      <p:ext uri="{BB962C8B-B14F-4D97-AF65-F5344CB8AC3E}">
        <p14:creationId xmlns:p14="http://schemas.microsoft.com/office/powerpoint/2010/main" val="316512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E2D2EF3-C67E-4D24-BE1E-CDF13F3A283B}" type="datetimeFigureOut">
              <a:rPr lang="en-IN" smtClean="0"/>
              <a:t>11-06-2022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F40786F-E080-4AC2-A9C1-7080DDB08122}" type="slidenum">
              <a:rPr lang="en-IN" smtClean="0"/>
              <a:t>‹#›</a:t>
            </a:fld>
            <a:endParaRPr lang="en-IN"/>
          </a:p>
        </p:txBody>
      </p:sp>
    </p:spTree>
    <p:extLst>
      <p:ext uri="{BB962C8B-B14F-4D97-AF65-F5344CB8AC3E}">
        <p14:creationId xmlns:p14="http://schemas.microsoft.com/office/powerpoint/2010/main" val="2015774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2D2EF3-C67E-4D24-BE1E-CDF13F3A283B}" type="datetimeFigureOut">
              <a:rPr lang="en-IN" smtClean="0"/>
              <a:t>11-06-2022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F40786F-E080-4AC2-A9C1-7080DDB08122}" type="slidenum">
              <a:rPr lang="en-IN" smtClean="0"/>
              <a:t>‹#›</a:t>
            </a:fld>
            <a:endParaRPr lang="en-IN"/>
          </a:p>
        </p:txBody>
      </p:sp>
    </p:spTree>
    <p:extLst>
      <p:ext uri="{BB962C8B-B14F-4D97-AF65-F5344CB8AC3E}">
        <p14:creationId xmlns:p14="http://schemas.microsoft.com/office/powerpoint/2010/main" val="3764991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2D2EF3-C67E-4D24-BE1E-CDF13F3A283B}" type="datetimeFigureOut">
              <a:rPr lang="en-IN" smtClean="0"/>
              <a:t>11-06-2022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F40786F-E080-4AC2-A9C1-7080DDB08122}" type="slidenum">
              <a:rPr lang="en-IN" smtClean="0"/>
              <a:t>‹#›</a:t>
            </a:fld>
            <a:endParaRPr lang="en-IN"/>
          </a:p>
        </p:txBody>
      </p:sp>
    </p:spTree>
    <p:extLst>
      <p:ext uri="{BB962C8B-B14F-4D97-AF65-F5344CB8AC3E}">
        <p14:creationId xmlns:p14="http://schemas.microsoft.com/office/powerpoint/2010/main" val="119274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2D2EF3-C67E-4D24-BE1E-CDF13F3A283B}" type="datetimeFigureOut">
              <a:rPr lang="en-IN" smtClean="0"/>
              <a:t>11-06-2022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F40786F-E080-4AC2-A9C1-7080DDB08122}" type="slidenum">
              <a:rPr lang="en-IN" smtClean="0"/>
              <a:t>‹#›</a:t>
            </a:fld>
            <a:endParaRPr lang="en-IN"/>
          </a:p>
        </p:txBody>
      </p:sp>
    </p:spTree>
    <p:extLst>
      <p:ext uri="{BB962C8B-B14F-4D97-AF65-F5344CB8AC3E}">
        <p14:creationId xmlns:p14="http://schemas.microsoft.com/office/powerpoint/2010/main" val="2033047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2D2EF3-C67E-4D24-BE1E-CDF13F3A283B}" type="datetimeFigureOut">
              <a:rPr lang="en-IN" smtClean="0"/>
              <a:t>11-06-2022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0786F-E080-4AC2-A9C1-7080DDB08122}" type="slidenum">
              <a:rPr lang="en-IN" smtClean="0"/>
              <a:t>‹#›</a:t>
            </a:fld>
            <a:endParaRPr lang="en-IN"/>
          </a:p>
        </p:txBody>
      </p:sp>
    </p:spTree>
    <p:extLst>
      <p:ext uri="{BB962C8B-B14F-4D97-AF65-F5344CB8AC3E}">
        <p14:creationId xmlns:p14="http://schemas.microsoft.com/office/powerpoint/2010/main" val="4014569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OSTEOPOROSIS</a:t>
            </a:r>
            <a:endParaRPr lang="en-IN" dirty="0"/>
          </a:p>
        </p:txBody>
      </p:sp>
      <p:sp>
        <p:nvSpPr>
          <p:cNvPr id="3" name="Subtitle 2"/>
          <p:cNvSpPr>
            <a:spLocks noGrp="1"/>
          </p:cNvSpPr>
          <p:nvPr>
            <p:ph type="subTitle" idx="1"/>
          </p:nvPr>
        </p:nvSpPr>
        <p:spPr/>
        <p:txBody>
          <a:bodyPr>
            <a:normAutofit fontScale="70000" lnSpcReduction="20000"/>
          </a:bodyPr>
          <a:lstStyle/>
          <a:p>
            <a:r>
              <a:rPr lang="en-IN" dirty="0" smtClean="0"/>
              <a:t>By</a:t>
            </a:r>
          </a:p>
          <a:p>
            <a:r>
              <a:rPr lang="en-IN" dirty="0" err="1" smtClean="0"/>
              <a:t>Swarnakshi</a:t>
            </a:r>
            <a:r>
              <a:rPr lang="en-IN" dirty="0" smtClean="0"/>
              <a:t> </a:t>
            </a:r>
            <a:r>
              <a:rPr lang="en-IN" dirty="0" err="1" smtClean="0"/>
              <a:t>Upadhyay</a:t>
            </a:r>
            <a:endParaRPr lang="en-IN" dirty="0" smtClean="0"/>
          </a:p>
          <a:p>
            <a:r>
              <a:rPr lang="en-IN" dirty="0" smtClean="0"/>
              <a:t>Assistant Professor</a:t>
            </a:r>
          </a:p>
          <a:p>
            <a:r>
              <a:rPr lang="en-IN" dirty="0" smtClean="0"/>
              <a:t>School of Pharmaceutical Sciences</a:t>
            </a:r>
          </a:p>
          <a:p>
            <a:r>
              <a:rPr lang="en-IN" dirty="0" smtClean="0"/>
              <a:t>CSJM University</a:t>
            </a:r>
            <a:endParaRPr lang="en-IN" dirty="0"/>
          </a:p>
        </p:txBody>
      </p:sp>
    </p:spTree>
    <p:extLst>
      <p:ext uri="{BB962C8B-B14F-4D97-AF65-F5344CB8AC3E}">
        <p14:creationId xmlns:p14="http://schemas.microsoft.com/office/powerpoint/2010/main" val="270772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Postmenopausal Osteoporosis</a:t>
            </a:r>
            <a:br>
              <a:rPr lang="en-IN" dirty="0" smtClean="0"/>
            </a:br>
            <a:endParaRPr lang="en-IN" dirty="0"/>
          </a:p>
        </p:txBody>
      </p:sp>
      <p:sp>
        <p:nvSpPr>
          <p:cNvPr id="3" name="Content Placeholder 2"/>
          <p:cNvSpPr>
            <a:spLocks noGrp="1"/>
          </p:cNvSpPr>
          <p:nvPr>
            <p:ph idx="1"/>
          </p:nvPr>
        </p:nvSpPr>
        <p:spPr/>
        <p:txBody>
          <a:bodyPr/>
          <a:lstStyle/>
          <a:p>
            <a:r>
              <a:rPr lang="en-IN" dirty="0" smtClean="0"/>
              <a:t>Results of the loss in ovarian hormone production, </a:t>
            </a:r>
            <a:r>
              <a:rPr lang="en-IN" dirty="0" err="1" smtClean="0"/>
              <a:t>especifically</a:t>
            </a:r>
            <a:r>
              <a:rPr lang="en-IN" dirty="0" smtClean="0"/>
              <a:t> </a:t>
            </a:r>
            <a:r>
              <a:rPr lang="en-IN" dirty="0" err="1" smtClean="0"/>
              <a:t>estrogen</a:t>
            </a:r>
            <a:r>
              <a:rPr lang="en-IN" dirty="0" smtClean="0"/>
              <a:t>.</a:t>
            </a:r>
          </a:p>
          <a:p>
            <a:r>
              <a:rPr lang="en-IN" dirty="0" err="1" smtClean="0"/>
              <a:t>Estrogen</a:t>
            </a:r>
            <a:r>
              <a:rPr lang="en-IN" dirty="0" smtClean="0"/>
              <a:t> deficiency increases proliferation, differentiation, and activation of new osteoclasts and prolongs survival of mature osteoclasts.</a:t>
            </a:r>
          </a:p>
          <a:p>
            <a:r>
              <a:rPr lang="en-IN" dirty="0" smtClean="0"/>
              <a:t>Significant bone density is lost and bone architecture is compromised.</a:t>
            </a:r>
          </a:p>
          <a:p>
            <a:endParaRPr lang="en-IN" dirty="0"/>
          </a:p>
        </p:txBody>
      </p:sp>
    </p:spTree>
    <p:extLst>
      <p:ext uri="{BB962C8B-B14F-4D97-AF65-F5344CB8AC3E}">
        <p14:creationId xmlns:p14="http://schemas.microsoft.com/office/powerpoint/2010/main" val="2772965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Male osteoporosis</a:t>
            </a:r>
            <a:endParaRPr lang="en-IN" dirty="0"/>
          </a:p>
        </p:txBody>
      </p:sp>
      <p:sp>
        <p:nvSpPr>
          <p:cNvPr id="3" name="Content Placeholder 2"/>
          <p:cNvSpPr>
            <a:spLocks noGrp="1"/>
          </p:cNvSpPr>
          <p:nvPr>
            <p:ph idx="1"/>
          </p:nvPr>
        </p:nvSpPr>
        <p:spPr/>
        <p:txBody>
          <a:bodyPr/>
          <a:lstStyle/>
          <a:p>
            <a:r>
              <a:rPr lang="en-IN" dirty="0" smtClean="0"/>
              <a:t>Men are at a lower risk for developing osteoporosis and </a:t>
            </a:r>
            <a:r>
              <a:rPr lang="en-IN" dirty="0" err="1" smtClean="0"/>
              <a:t>osterporotic</a:t>
            </a:r>
            <a:r>
              <a:rPr lang="en-IN" dirty="0" smtClean="0"/>
              <a:t> fractures because of larger bone size, greater peak bone mass and fewer falls.</a:t>
            </a:r>
          </a:p>
          <a:p>
            <a:r>
              <a:rPr lang="en-IN" dirty="0" smtClean="0"/>
              <a:t>It occurs due to secondary causes and ageing.</a:t>
            </a:r>
          </a:p>
          <a:p>
            <a:pPr marL="0" indent="0">
              <a:buNone/>
            </a:pPr>
            <a:endParaRPr lang="en-IN" dirty="0"/>
          </a:p>
        </p:txBody>
      </p:sp>
    </p:spTree>
    <p:extLst>
      <p:ext uri="{BB962C8B-B14F-4D97-AF65-F5344CB8AC3E}">
        <p14:creationId xmlns:p14="http://schemas.microsoft.com/office/powerpoint/2010/main" val="2227474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Age related </a:t>
            </a:r>
            <a:r>
              <a:rPr lang="en-IN" dirty="0" err="1" smtClean="0"/>
              <a:t>osteopororis</a:t>
            </a:r>
            <a:endParaRPr lang="en-IN" dirty="0"/>
          </a:p>
        </p:txBody>
      </p:sp>
      <p:sp>
        <p:nvSpPr>
          <p:cNvPr id="3" name="Content Placeholder 2"/>
          <p:cNvSpPr>
            <a:spLocks noGrp="1"/>
          </p:cNvSpPr>
          <p:nvPr>
            <p:ph idx="1"/>
          </p:nvPr>
        </p:nvSpPr>
        <p:spPr/>
        <p:txBody>
          <a:bodyPr>
            <a:normAutofit lnSpcReduction="10000"/>
          </a:bodyPr>
          <a:lstStyle/>
          <a:p>
            <a:r>
              <a:rPr lang="en-IN" dirty="0" smtClean="0"/>
              <a:t>Age related osteoporosis occurs in seniors mainly as a result of hormone, calcium and vitamin D deficiencies leading to an accelerated bone turnover rate in combination with reduced osteoblast bone formation.</a:t>
            </a:r>
          </a:p>
          <a:p>
            <a:r>
              <a:rPr lang="en-IN" dirty="0" smtClean="0"/>
              <a:t>Hip fracture risk rises dramatically in seniors as a consequences of the cumulative loss of cortical and trabecular bone and an increased risk for falls.</a:t>
            </a:r>
            <a:endParaRPr lang="en-IN" dirty="0"/>
          </a:p>
        </p:txBody>
      </p:sp>
    </p:spTree>
    <p:extLst>
      <p:ext uri="{BB962C8B-B14F-4D97-AF65-F5344CB8AC3E}">
        <p14:creationId xmlns:p14="http://schemas.microsoft.com/office/powerpoint/2010/main" val="2510776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GENERAL PATHOPHYSIOLOGY</a:t>
            </a:r>
            <a:endParaRPr lang="en-IN"/>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67544" y="1340768"/>
            <a:ext cx="8280920" cy="4968551"/>
          </a:xfrm>
        </p:spPr>
      </p:pic>
    </p:spTree>
    <p:extLst>
      <p:ext uri="{BB962C8B-B14F-4D97-AF65-F5344CB8AC3E}">
        <p14:creationId xmlns:p14="http://schemas.microsoft.com/office/powerpoint/2010/main" val="3177540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DEFINITION</a:t>
            </a:r>
            <a:endParaRPr lang="en-IN" dirty="0"/>
          </a:p>
        </p:txBody>
      </p:sp>
      <p:sp>
        <p:nvSpPr>
          <p:cNvPr id="3" name="Content Placeholder 2"/>
          <p:cNvSpPr>
            <a:spLocks noGrp="1"/>
          </p:cNvSpPr>
          <p:nvPr>
            <p:ph idx="1"/>
          </p:nvPr>
        </p:nvSpPr>
        <p:spPr/>
        <p:txBody>
          <a:bodyPr>
            <a:normAutofit fontScale="92500" lnSpcReduction="20000"/>
          </a:bodyPr>
          <a:lstStyle/>
          <a:p>
            <a:r>
              <a:rPr lang="en-IN" dirty="0"/>
              <a:t>Osteoporosis is a metabolic bone disease that, on a cellular level, </a:t>
            </a:r>
            <a:r>
              <a:rPr lang="en-IN" b="1" dirty="0"/>
              <a:t>results from osteoclastic bone resorption not compensated by osteoblastic bone formation</a:t>
            </a:r>
            <a:r>
              <a:rPr lang="en-IN" dirty="0"/>
              <a:t>. </a:t>
            </a:r>
            <a:endParaRPr lang="en-IN" dirty="0" smtClean="0"/>
          </a:p>
          <a:p>
            <a:r>
              <a:rPr lang="en-IN" dirty="0" smtClean="0"/>
              <a:t>This </a:t>
            </a:r>
            <a:r>
              <a:rPr lang="en-IN" dirty="0"/>
              <a:t>causes bones to become weak and fragile, thus increasing the risk of fractures</a:t>
            </a:r>
            <a:r>
              <a:rPr lang="en-IN" dirty="0" smtClean="0"/>
              <a:t>.</a:t>
            </a:r>
          </a:p>
          <a:p>
            <a:r>
              <a:rPr lang="en-IN" dirty="0" smtClean="0"/>
              <a:t>These occurs due to loss in bone density.</a:t>
            </a:r>
          </a:p>
          <a:p>
            <a:r>
              <a:rPr lang="en-IN" dirty="0" smtClean="0"/>
              <a:t>Most commonly it is seen in women at the age of 45-50 i.e. post-menopausal stage.</a:t>
            </a:r>
          </a:p>
          <a:p>
            <a:r>
              <a:rPr lang="en-IN" dirty="0" smtClean="0"/>
              <a:t>Generally in men, it is observed after the age of 50.</a:t>
            </a:r>
            <a:endParaRPr lang="en-IN" dirty="0"/>
          </a:p>
        </p:txBody>
      </p:sp>
    </p:spTree>
    <p:extLst>
      <p:ext uri="{BB962C8B-B14F-4D97-AF65-F5344CB8AC3E}">
        <p14:creationId xmlns:p14="http://schemas.microsoft.com/office/powerpoint/2010/main" val="1061472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CAUSES</a:t>
            </a:r>
            <a:endParaRPr lang="en-IN" dirty="0"/>
          </a:p>
        </p:txBody>
      </p:sp>
      <p:sp>
        <p:nvSpPr>
          <p:cNvPr id="3" name="Content Placeholder 2"/>
          <p:cNvSpPr>
            <a:spLocks noGrp="1"/>
          </p:cNvSpPr>
          <p:nvPr>
            <p:ph idx="1"/>
          </p:nvPr>
        </p:nvSpPr>
        <p:spPr/>
        <p:txBody>
          <a:bodyPr>
            <a:normAutofit fontScale="62500" lnSpcReduction="20000"/>
          </a:bodyPr>
          <a:lstStyle/>
          <a:p>
            <a:pPr marL="514350" indent="-514350">
              <a:buAutoNum type="alphaUcPeriod"/>
            </a:pPr>
            <a:r>
              <a:rPr lang="en-IN" dirty="0" smtClean="0"/>
              <a:t>Idiopathic age-related osteoporosis (most common):</a:t>
            </a:r>
          </a:p>
          <a:p>
            <a:pPr marL="571500" indent="-571500">
              <a:buFont typeface="+mj-lt"/>
              <a:buAutoNum type="romanUcPeriod"/>
            </a:pPr>
            <a:r>
              <a:rPr lang="en-IN" dirty="0" smtClean="0"/>
              <a:t>Young adults</a:t>
            </a:r>
          </a:p>
          <a:p>
            <a:pPr marL="571500" indent="-571500">
              <a:buFont typeface="+mj-lt"/>
              <a:buAutoNum type="romanUcPeriod"/>
            </a:pPr>
            <a:r>
              <a:rPr lang="en-IN" dirty="0" smtClean="0"/>
              <a:t>Postmenopausal (type I)</a:t>
            </a:r>
          </a:p>
          <a:p>
            <a:pPr marL="571500" indent="-571500">
              <a:buFont typeface="+mj-lt"/>
              <a:buAutoNum type="romanUcPeriod"/>
            </a:pPr>
            <a:r>
              <a:rPr lang="en-IN" dirty="0" smtClean="0"/>
              <a:t>Senile (type II)</a:t>
            </a:r>
          </a:p>
          <a:p>
            <a:pPr marL="0" indent="0">
              <a:buNone/>
            </a:pPr>
            <a:r>
              <a:rPr lang="en-IN" dirty="0" smtClean="0"/>
              <a:t>B. Osteoporosis secondary to disease states:</a:t>
            </a:r>
          </a:p>
          <a:p>
            <a:pPr marL="571500" indent="-571500">
              <a:buFont typeface="+mj-lt"/>
              <a:buAutoNum type="romanUcPeriod"/>
            </a:pPr>
            <a:r>
              <a:rPr lang="en-IN" dirty="0" smtClean="0"/>
              <a:t>Metabolic conditions: </a:t>
            </a:r>
            <a:r>
              <a:rPr lang="en-IN" dirty="0" err="1" smtClean="0"/>
              <a:t>e.g</a:t>
            </a:r>
            <a:r>
              <a:rPr lang="en-IN" dirty="0" smtClean="0"/>
              <a:t> Calcium deficiency, </a:t>
            </a:r>
            <a:r>
              <a:rPr lang="en-IN" dirty="0" err="1" smtClean="0"/>
              <a:t>Vit</a:t>
            </a:r>
            <a:r>
              <a:rPr lang="en-IN" dirty="0" smtClean="0"/>
              <a:t>. D deficiency, malnutrition, scurvy.</a:t>
            </a:r>
          </a:p>
          <a:p>
            <a:pPr marL="571500" indent="-571500">
              <a:buFont typeface="+mj-lt"/>
              <a:buAutoNum type="romanUcPeriod"/>
            </a:pPr>
            <a:r>
              <a:rPr lang="en-IN" dirty="0" smtClean="0"/>
              <a:t>Endocrine condition: e.g. Hyperparathyroidism</a:t>
            </a:r>
          </a:p>
          <a:p>
            <a:pPr marL="571500" indent="-571500">
              <a:buFont typeface="+mj-lt"/>
              <a:buAutoNum type="romanUcPeriod"/>
            </a:pPr>
            <a:r>
              <a:rPr lang="en-IN" dirty="0" smtClean="0"/>
              <a:t>Renal disease</a:t>
            </a:r>
          </a:p>
          <a:p>
            <a:pPr marL="571500" indent="-571500">
              <a:buFont typeface="+mj-lt"/>
              <a:buAutoNum type="romanUcPeriod"/>
            </a:pPr>
            <a:r>
              <a:rPr lang="en-IN" dirty="0" smtClean="0"/>
              <a:t>Gastrointestinal-liver disease</a:t>
            </a:r>
          </a:p>
          <a:p>
            <a:pPr marL="571500" indent="-571500">
              <a:buFont typeface="+mj-lt"/>
              <a:buAutoNum type="romanUcPeriod"/>
            </a:pPr>
            <a:r>
              <a:rPr lang="en-IN" dirty="0" smtClean="0"/>
              <a:t>Bone marrow infiltration: e.g. </a:t>
            </a:r>
            <a:r>
              <a:rPr lang="en-IN" dirty="0" err="1" smtClean="0"/>
              <a:t>leukemia</a:t>
            </a:r>
            <a:endParaRPr lang="en-IN" dirty="0" smtClean="0"/>
          </a:p>
          <a:p>
            <a:pPr marL="571500" indent="-571500">
              <a:buFont typeface="+mj-lt"/>
              <a:buAutoNum type="romanUcPeriod"/>
            </a:pPr>
            <a:r>
              <a:rPr lang="en-IN" dirty="0" smtClean="0"/>
              <a:t>Drugs: e.g. phenobarbital, thyroid hormones, corticosteroid</a:t>
            </a:r>
          </a:p>
          <a:p>
            <a:pPr marL="571500" indent="-571500">
              <a:buFont typeface="+mj-lt"/>
              <a:buAutoNum type="romanUcPeriod"/>
            </a:pPr>
            <a:r>
              <a:rPr lang="en-IN" dirty="0" smtClean="0"/>
              <a:t>Life styles: e.g. nutrition, alcohol, smoking, excessive caffeine</a:t>
            </a:r>
          </a:p>
          <a:p>
            <a:pPr marL="571500" indent="-571500">
              <a:buFont typeface="+mj-lt"/>
              <a:buAutoNum type="romanUcPeriod"/>
            </a:pPr>
            <a:r>
              <a:rPr lang="en-IN" dirty="0" smtClean="0"/>
              <a:t>Miscellaneous: Rheumatoid arthritis </a:t>
            </a:r>
            <a:endParaRPr lang="en-IN" dirty="0"/>
          </a:p>
        </p:txBody>
      </p:sp>
    </p:spTree>
    <p:extLst>
      <p:ext uri="{BB962C8B-B14F-4D97-AF65-F5344CB8AC3E}">
        <p14:creationId xmlns:p14="http://schemas.microsoft.com/office/powerpoint/2010/main" val="2439338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SYMPTOMS</a:t>
            </a:r>
            <a:endParaRPr lang="en-IN" dirty="0"/>
          </a:p>
        </p:txBody>
      </p:sp>
      <p:sp>
        <p:nvSpPr>
          <p:cNvPr id="3" name="Content Placeholder 2"/>
          <p:cNvSpPr>
            <a:spLocks noGrp="1"/>
          </p:cNvSpPr>
          <p:nvPr>
            <p:ph idx="1"/>
          </p:nvPr>
        </p:nvSpPr>
        <p:spPr/>
        <p:txBody>
          <a:bodyPr>
            <a:normAutofit fontScale="92500" lnSpcReduction="20000"/>
          </a:bodyPr>
          <a:lstStyle/>
          <a:p>
            <a:pPr marL="0" indent="0">
              <a:buNone/>
            </a:pPr>
            <a:r>
              <a:rPr lang="en-IN" dirty="0"/>
              <a:t>There typically are no symptoms in the early stages of bone loss. But once your bones have been weakened by osteoporosis, you might have signs and symptoms that include:</a:t>
            </a:r>
          </a:p>
          <a:p>
            <a:r>
              <a:rPr lang="en-IN" dirty="0"/>
              <a:t>Back pain, caused by a fractured or collapsed vertebra</a:t>
            </a:r>
          </a:p>
          <a:p>
            <a:r>
              <a:rPr lang="en-IN" dirty="0"/>
              <a:t>Loss of height over time</a:t>
            </a:r>
          </a:p>
          <a:p>
            <a:r>
              <a:rPr lang="en-IN" dirty="0"/>
              <a:t>A stooped posture</a:t>
            </a:r>
          </a:p>
          <a:p>
            <a:r>
              <a:rPr lang="en-IN" dirty="0"/>
              <a:t>A bone that breaks much more easily than expected</a:t>
            </a:r>
          </a:p>
          <a:p>
            <a:endParaRPr lang="en-IN" dirty="0"/>
          </a:p>
        </p:txBody>
      </p:sp>
    </p:spTree>
    <p:extLst>
      <p:ext uri="{BB962C8B-B14F-4D97-AF65-F5344CB8AC3E}">
        <p14:creationId xmlns:p14="http://schemas.microsoft.com/office/powerpoint/2010/main" val="880641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RISK FACTORS</a:t>
            </a:r>
            <a:endParaRPr lang="en-IN" dirty="0"/>
          </a:p>
        </p:txBody>
      </p:sp>
      <p:sp>
        <p:nvSpPr>
          <p:cNvPr id="3" name="Content Placeholder 2"/>
          <p:cNvSpPr>
            <a:spLocks noGrp="1"/>
          </p:cNvSpPr>
          <p:nvPr>
            <p:ph idx="1"/>
          </p:nvPr>
        </p:nvSpPr>
        <p:spPr/>
        <p:txBody>
          <a:bodyPr>
            <a:normAutofit fontScale="70000" lnSpcReduction="20000"/>
          </a:bodyPr>
          <a:lstStyle/>
          <a:p>
            <a:pPr marL="0" indent="0">
              <a:buNone/>
            </a:pPr>
            <a:r>
              <a:rPr lang="en-IN" b="1" dirty="0" smtClean="0"/>
              <a:t>A) Unchangeable risks: </a:t>
            </a:r>
            <a:r>
              <a:rPr lang="en-IN" dirty="0" smtClean="0"/>
              <a:t>Some </a:t>
            </a:r>
            <a:r>
              <a:rPr lang="en-IN" dirty="0"/>
              <a:t>risk factors for osteoporosis are out of your control, including:</a:t>
            </a:r>
          </a:p>
          <a:p>
            <a:r>
              <a:rPr lang="en-IN" b="1" dirty="0"/>
              <a:t>Your sex.</a:t>
            </a:r>
            <a:r>
              <a:rPr lang="en-IN" dirty="0"/>
              <a:t> Women are much more likely to develop osteoporosis than are men.</a:t>
            </a:r>
          </a:p>
          <a:p>
            <a:r>
              <a:rPr lang="en-IN" b="1" dirty="0"/>
              <a:t>Age.</a:t>
            </a:r>
            <a:r>
              <a:rPr lang="en-IN" dirty="0"/>
              <a:t> The older you get, the greater your risk of osteoporosis.</a:t>
            </a:r>
          </a:p>
          <a:p>
            <a:r>
              <a:rPr lang="en-IN" b="1" dirty="0"/>
              <a:t>Race.</a:t>
            </a:r>
            <a:r>
              <a:rPr lang="en-IN" dirty="0"/>
              <a:t> You're at greatest risk of osteoporosis if you're white or of Asian descent.</a:t>
            </a:r>
          </a:p>
          <a:p>
            <a:r>
              <a:rPr lang="en-IN" b="1" dirty="0"/>
              <a:t>Family history.</a:t>
            </a:r>
            <a:r>
              <a:rPr lang="en-IN" dirty="0"/>
              <a:t> Having a parent or sibling with osteoporosis puts you at greater risk, especially if your mother or father fractured a hip.</a:t>
            </a:r>
          </a:p>
          <a:p>
            <a:r>
              <a:rPr lang="en-IN" b="1" dirty="0"/>
              <a:t>Body frame size.</a:t>
            </a:r>
            <a:r>
              <a:rPr lang="en-IN" dirty="0"/>
              <a:t> Men and women who have small body frames tend to have a higher risk because they might have less bone mass to draw from as they age.</a:t>
            </a:r>
          </a:p>
          <a:p>
            <a:endParaRPr lang="en-IN" dirty="0"/>
          </a:p>
        </p:txBody>
      </p:sp>
    </p:spTree>
    <p:extLst>
      <p:ext uri="{BB962C8B-B14F-4D97-AF65-F5344CB8AC3E}">
        <p14:creationId xmlns:p14="http://schemas.microsoft.com/office/powerpoint/2010/main" val="173058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normAutofit fontScale="85000" lnSpcReduction="20000"/>
          </a:bodyPr>
          <a:lstStyle/>
          <a:p>
            <a:pPr marL="0" indent="0">
              <a:buNone/>
            </a:pPr>
            <a:r>
              <a:rPr lang="en-IN" b="1" dirty="0" smtClean="0"/>
              <a:t>B) Hormone levels: </a:t>
            </a:r>
            <a:r>
              <a:rPr lang="en-IN" dirty="0" smtClean="0"/>
              <a:t>Osteoporosis </a:t>
            </a:r>
            <a:r>
              <a:rPr lang="en-IN" dirty="0"/>
              <a:t>is more common in people who have too much or too little of certain hormones in their bodies. Examples include:</a:t>
            </a:r>
          </a:p>
          <a:p>
            <a:r>
              <a:rPr lang="en-IN" b="1" dirty="0"/>
              <a:t>Sex hormones.</a:t>
            </a:r>
            <a:r>
              <a:rPr lang="en-IN" dirty="0"/>
              <a:t> Lowered sex hormone levels tend to weaken bone. The fall in </a:t>
            </a:r>
            <a:r>
              <a:rPr lang="en-IN" dirty="0" err="1"/>
              <a:t>estrogen</a:t>
            </a:r>
            <a:r>
              <a:rPr lang="en-IN" dirty="0"/>
              <a:t> levels in women at menopause is one of the strongest risk factors for developing osteoporosis. Treatments for prostate cancer that reduce testosterone levels in men and treatments for breast cancer that reduce </a:t>
            </a:r>
            <a:r>
              <a:rPr lang="en-IN" dirty="0" err="1"/>
              <a:t>estrogen</a:t>
            </a:r>
            <a:r>
              <a:rPr lang="en-IN" dirty="0"/>
              <a:t> levels in women are likely to accelerate bone loss.</a:t>
            </a:r>
          </a:p>
          <a:p>
            <a:r>
              <a:rPr lang="en-IN" b="1" dirty="0"/>
              <a:t>Thyroid problems.</a:t>
            </a:r>
            <a:r>
              <a:rPr lang="en-IN" dirty="0"/>
              <a:t> Too much thyroid hormone can cause bone loss. This can occur if your thyroid is overactive or if you take too much thyroid hormone medication to treat an underactive thyroid.</a:t>
            </a:r>
          </a:p>
          <a:p>
            <a:r>
              <a:rPr lang="en-IN" b="1" dirty="0"/>
              <a:t>Other glands.</a:t>
            </a:r>
            <a:r>
              <a:rPr lang="en-IN" dirty="0"/>
              <a:t> Osteoporosis has also been associated with overactive parathyroid and adrenal glands.</a:t>
            </a:r>
          </a:p>
          <a:p>
            <a:endParaRPr lang="en-IN" dirty="0"/>
          </a:p>
        </p:txBody>
      </p:sp>
    </p:spTree>
    <p:extLst>
      <p:ext uri="{BB962C8B-B14F-4D97-AF65-F5344CB8AC3E}">
        <p14:creationId xmlns:p14="http://schemas.microsoft.com/office/powerpoint/2010/main" val="2577600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fontScale="85000" lnSpcReduction="10000"/>
          </a:bodyPr>
          <a:lstStyle/>
          <a:p>
            <a:pPr marL="0" indent="0">
              <a:buNone/>
            </a:pPr>
            <a:r>
              <a:rPr lang="en-IN" b="1" dirty="0" smtClean="0"/>
              <a:t>C) Dietary factors: </a:t>
            </a:r>
            <a:r>
              <a:rPr lang="en-IN" dirty="0" smtClean="0"/>
              <a:t>Osteoporosis </a:t>
            </a:r>
            <a:r>
              <a:rPr lang="en-IN" dirty="0"/>
              <a:t>is more likely to occur in people who have:</a:t>
            </a:r>
          </a:p>
          <a:p>
            <a:r>
              <a:rPr lang="en-IN" b="1" dirty="0"/>
              <a:t>Low calcium intake.</a:t>
            </a:r>
            <a:r>
              <a:rPr lang="en-IN" dirty="0"/>
              <a:t> A lifelong lack of calcium plays a role in the development of osteoporosis. Low calcium intake contributes to diminished bone density, early bone loss and an increased risk of fractures.</a:t>
            </a:r>
          </a:p>
          <a:p>
            <a:r>
              <a:rPr lang="en-IN" b="1" dirty="0"/>
              <a:t>Eating disorders.</a:t>
            </a:r>
            <a:r>
              <a:rPr lang="en-IN" dirty="0"/>
              <a:t> Severely restricting food intake and being underweight weakens bone in both men and women.</a:t>
            </a:r>
          </a:p>
          <a:p>
            <a:r>
              <a:rPr lang="en-IN" b="1" dirty="0"/>
              <a:t>Gastrointestinal surgery.</a:t>
            </a:r>
            <a:r>
              <a:rPr lang="en-IN" dirty="0"/>
              <a:t> Surgery to reduce the size of your stomach or to remove part of the intestine limits the amount of surface area available to absorb nutrients, including calcium. These surgeries include those to help you lose weight and for other gastrointestinal disorders.</a:t>
            </a:r>
          </a:p>
          <a:p>
            <a:endParaRPr lang="en-IN" dirty="0"/>
          </a:p>
        </p:txBody>
      </p:sp>
    </p:spTree>
    <p:extLst>
      <p:ext uri="{BB962C8B-B14F-4D97-AF65-F5344CB8AC3E}">
        <p14:creationId xmlns:p14="http://schemas.microsoft.com/office/powerpoint/2010/main" val="449983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188913"/>
            <a:ext cx="8229600" cy="5937250"/>
          </a:xfrm>
        </p:spPr>
        <p:txBody>
          <a:bodyPr/>
          <a:lstStyle/>
          <a:p>
            <a:pPr marL="0" indent="0">
              <a:buNone/>
            </a:pPr>
            <a:r>
              <a:rPr lang="en-IN" b="1" dirty="0" smtClean="0"/>
              <a:t>D) Medical conditions: </a:t>
            </a:r>
            <a:r>
              <a:rPr lang="en-IN" dirty="0" smtClean="0"/>
              <a:t>The </a:t>
            </a:r>
            <a:r>
              <a:rPr lang="en-IN" dirty="0"/>
              <a:t>risk of osteoporosis is higher in people who have certain medical problems, including:</a:t>
            </a:r>
          </a:p>
          <a:p>
            <a:r>
              <a:rPr lang="en-IN" dirty="0"/>
              <a:t>Celiac disease</a:t>
            </a:r>
          </a:p>
          <a:p>
            <a:r>
              <a:rPr lang="en-IN" dirty="0"/>
              <a:t>Inflammatory bowel disease</a:t>
            </a:r>
          </a:p>
          <a:p>
            <a:r>
              <a:rPr lang="en-IN" dirty="0"/>
              <a:t>Kidney or liver disease</a:t>
            </a:r>
          </a:p>
          <a:p>
            <a:r>
              <a:rPr lang="en-IN" dirty="0"/>
              <a:t>Cancer</a:t>
            </a:r>
          </a:p>
          <a:p>
            <a:r>
              <a:rPr lang="en-IN" dirty="0"/>
              <a:t>Multiple myeloma</a:t>
            </a:r>
          </a:p>
          <a:p>
            <a:r>
              <a:rPr lang="en-IN" dirty="0"/>
              <a:t>Rheumatoid arthritis</a:t>
            </a:r>
          </a:p>
          <a:p>
            <a:pPr marL="0" indent="0">
              <a:buNone/>
            </a:pPr>
            <a:endParaRPr lang="en-IN" dirty="0"/>
          </a:p>
        </p:txBody>
      </p:sp>
    </p:spTree>
    <p:extLst>
      <p:ext uri="{BB962C8B-B14F-4D97-AF65-F5344CB8AC3E}">
        <p14:creationId xmlns:p14="http://schemas.microsoft.com/office/powerpoint/2010/main" val="1808493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PATHOPHYSIOLOGY</a:t>
            </a:r>
            <a:endParaRPr lang="en-IN" dirty="0"/>
          </a:p>
        </p:txBody>
      </p:sp>
      <p:sp>
        <p:nvSpPr>
          <p:cNvPr id="3" name="Content Placeholder 2"/>
          <p:cNvSpPr>
            <a:spLocks noGrp="1"/>
          </p:cNvSpPr>
          <p:nvPr>
            <p:ph idx="1"/>
          </p:nvPr>
        </p:nvSpPr>
        <p:spPr/>
        <p:txBody>
          <a:bodyPr/>
          <a:lstStyle/>
          <a:p>
            <a:r>
              <a:rPr lang="en-IN" dirty="0" smtClean="0"/>
              <a:t>Osteoporosis pathophysiology depends on gender, age etc.</a:t>
            </a:r>
          </a:p>
          <a:p>
            <a:pPr marL="514350" indent="-514350">
              <a:buFont typeface="+mj-lt"/>
              <a:buAutoNum type="arabicPeriod"/>
            </a:pPr>
            <a:r>
              <a:rPr lang="en-IN" dirty="0" smtClean="0"/>
              <a:t>Postmenopausal osteoporosis</a:t>
            </a:r>
          </a:p>
          <a:p>
            <a:pPr marL="514350" indent="-514350">
              <a:buFont typeface="+mj-lt"/>
              <a:buAutoNum type="arabicPeriod"/>
            </a:pPr>
            <a:r>
              <a:rPr lang="en-IN" dirty="0" smtClean="0"/>
              <a:t>Male osteoporosis</a:t>
            </a:r>
          </a:p>
          <a:p>
            <a:pPr marL="514350" indent="-514350">
              <a:buFont typeface="+mj-lt"/>
              <a:buAutoNum type="arabicPeriod"/>
            </a:pPr>
            <a:r>
              <a:rPr lang="en-IN" dirty="0" smtClean="0"/>
              <a:t>Age related </a:t>
            </a:r>
            <a:r>
              <a:rPr lang="en-IN" dirty="0" err="1" smtClean="0"/>
              <a:t>osteopororis</a:t>
            </a:r>
            <a:endParaRPr lang="en-IN" dirty="0" smtClean="0"/>
          </a:p>
          <a:p>
            <a:pPr marL="0" indent="0">
              <a:buNone/>
            </a:pPr>
            <a:endParaRPr lang="en-IN" dirty="0"/>
          </a:p>
        </p:txBody>
      </p:sp>
    </p:spTree>
    <p:extLst>
      <p:ext uri="{BB962C8B-B14F-4D97-AF65-F5344CB8AC3E}">
        <p14:creationId xmlns:p14="http://schemas.microsoft.com/office/powerpoint/2010/main" val="2572127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445</Words>
  <Application>Microsoft Office PowerPoint</Application>
  <PresentationFormat>On-screen Show (4:3)</PresentationFormat>
  <Paragraphs>70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OSTEOPOROSIS</vt:lpstr>
      <vt:lpstr>DEFINITION</vt:lpstr>
      <vt:lpstr>CAUSES</vt:lpstr>
      <vt:lpstr>SYMPTOMS</vt:lpstr>
      <vt:lpstr>RISK FACTORS</vt:lpstr>
      <vt:lpstr>PowerPoint Presentation</vt:lpstr>
      <vt:lpstr>PowerPoint Presentation</vt:lpstr>
      <vt:lpstr>PowerPoint Presentation</vt:lpstr>
      <vt:lpstr>PATHOPHYSIOLOGY</vt:lpstr>
      <vt:lpstr>Postmenopausal Osteoporosis </vt:lpstr>
      <vt:lpstr>Male osteoporosis</vt:lpstr>
      <vt:lpstr>Age related osteopororis</vt:lpstr>
      <vt:lpstr>GENERAL PATHOPHYSIOLOGY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OSTEOPOROSIS</dc:title>
  <dc:creator>R C TRIPATHI</dc:creator>
  <cp:lastModifiedBy>R C TRIPATHI</cp:lastModifiedBy>
  <cp:revision>5</cp:revision>
  <dcterms:created xsi:type="dcterms:W3CDTF">2022-06-11T07:42:44Z</dcterms:created>
  <dcterms:modified xsi:type="dcterms:W3CDTF">2022-06-11T08:27:59Z</dcterms:modified>
</cp:coreProperties>
</file>