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7" r:id="rId2"/>
    <p:sldId id="258" r:id="rId3"/>
    <p:sldId id="259" r:id="rId4"/>
    <p:sldId id="260" r:id="rId5"/>
    <p:sldId id="261" r:id="rId6"/>
    <p:sldId id="262" r:id="rId7"/>
    <p:sldId id="263" r:id="rId8"/>
    <p:sldId id="264" r:id="rId9"/>
    <p:sldId id="265" r:id="rId10"/>
    <p:sldId id="266" r:id="rId11"/>
    <p:sldId id="267" r:id="rId12"/>
    <p:sldId id="274" r:id="rId13"/>
    <p:sldId id="269" r:id="rId14"/>
    <p:sldId id="270" r:id="rId15"/>
    <p:sldId id="271" r:id="rId16"/>
    <p:sldId id="272"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3C9585-5FA8-4E03-98A3-2C6C81739744}" type="datetimeFigureOut">
              <a:rPr lang="en-IN" smtClean="0"/>
              <a:t>15-01-2022</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6A9D5C-8E40-44CE-AECF-693B80B6D7ED}" type="slidenum">
              <a:rPr lang="en-IN" smtClean="0"/>
              <a:t>‹#›</a:t>
            </a:fld>
            <a:endParaRPr lang="en-IN"/>
          </a:p>
        </p:txBody>
      </p:sp>
    </p:spTree>
    <p:extLst>
      <p:ext uri="{BB962C8B-B14F-4D97-AF65-F5344CB8AC3E}">
        <p14:creationId xmlns:p14="http://schemas.microsoft.com/office/powerpoint/2010/main" val="841298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B51B3AE-C47F-4149-89C8-B4C865F9A8D1}" type="datetime1">
              <a:rPr lang="en-US" smtClean="0"/>
              <a:t>1/15/2022</a:t>
            </a:fld>
            <a:endParaRPr lang="en-US"/>
          </a:p>
        </p:txBody>
      </p:sp>
      <p:sp>
        <p:nvSpPr>
          <p:cNvPr id="19" name="Footer Placeholder 18"/>
          <p:cNvSpPr>
            <a:spLocks noGrp="1"/>
          </p:cNvSpPr>
          <p:nvPr>
            <p:ph type="ftr" sz="quarter" idx="11"/>
          </p:nvPr>
        </p:nvSpPr>
        <p:spPr/>
        <p:txBody>
          <a:bodyPr/>
          <a:lstStyle/>
          <a:p>
            <a:r>
              <a:rPr lang="en-US" smtClean="0"/>
              <a:t>By Dr. Sravan Kumar Yadav</a:t>
            </a:r>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674ECD-A334-4D7D-AD14-B89B9CB10F0D}" type="datetime1">
              <a:rPr lang="en-US" smtClean="0"/>
              <a:t>1/15/2022</a:t>
            </a:fld>
            <a:endParaRPr lang="en-US"/>
          </a:p>
        </p:txBody>
      </p:sp>
      <p:sp>
        <p:nvSpPr>
          <p:cNvPr id="5" name="Footer Placeholder 4"/>
          <p:cNvSpPr>
            <a:spLocks noGrp="1"/>
          </p:cNvSpPr>
          <p:nvPr>
            <p:ph type="ftr" sz="quarter" idx="11"/>
          </p:nvPr>
        </p:nvSpPr>
        <p:spPr/>
        <p:txBody>
          <a:bodyPr/>
          <a:lstStyle/>
          <a:p>
            <a:r>
              <a:rPr lang="en-US" smtClean="0"/>
              <a:t>By Dr. Sravan Kumar Yadav</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1BBEBD-E1B1-4232-8478-4FCF58BCBE42}" type="datetime1">
              <a:rPr lang="en-US" smtClean="0"/>
              <a:t>1/15/2022</a:t>
            </a:fld>
            <a:endParaRPr lang="en-US"/>
          </a:p>
        </p:txBody>
      </p:sp>
      <p:sp>
        <p:nvSpPr>
          <p:cNvPr id="5" name="Footer Placeholder 4"/>
          <p:cNvSpPr>
            <a:spLocks noGrp="1"/>
          </p:cNvSpPr>
          <p:nvPr>
            <p:ph type="ftr" sz="quarter" idx="11"/>
          </p:nvPr>
        </p:nvSpPr>
        <p:spPr/>
        <p:txBody>
          <a:bodyPr/>
          <a:lstStyle/>
          <a:p>
            <a:r>
              <a:rPr lang="en-US" smtClean="0"/>
              <a:t>By Dr. Sravan Kumar Yadav</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B50132-8EE7-4D85-A4E6-B5E8F5AF2634}" type="datetime1">
              <a:rPr lang="en-US" smtClean="0"/>
              <a:t>1/15/2022</a:t>
            </a:fld>
            <a:endParaRPr lang="en-US"/>
          </a:p>
        </p:txBody>
      </p:sp>
      <p:sp>
        <p:nvSpPr>
          <p:cNvPr id="5" name="Footer Placeholder 4"/>
          <p:cNvSpPr>
            <a:spLocks noGrp="1"/>
          </p:cNvSpPr>
          <p:nvPr>
            <p:ph type="ftr" sz="quarter" idx="11"/>
          </p:nvPr>
        </p:nvSpPr>
        <p:spPr/>
        <p:txBody>
          <a:bodyPr/>
          <a:lstStyle/>
          <a:p>
            <a:r>
              <a:rPr lang="en-US" smtClean="0"/>
              <a:t>By Dr. Sravan Kumar Yadav</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A865921-6375-47ED-BE86-A3B16721A5AD}" type="datetime1">
              <a:rPr lang="en-US" smtClean="0"/>
              <a:t>1/15/2022</a:t>
            </a:fld>
            <a:endParaRPr lang="en-US"/>
          </a:p>
        </p:txBody>
      </p:sp>
      <p:sp>
        <p:nvSpPr>
          <p:cNvPr id="5" name="Footer Placeholder 4"/>
          <p:cNvSpPr>
            <a:spLocks noGrp="1"/>
          </p:cNvSpPr>
          <p:nvPr>
            <p:ph type="ftr" sz="quarter" idx="11"/>
          </p:nvPr>
        </p:nvSpPr>
        <p:spPr/>
        <p:txBody>
          <a:bodyPr/>
          <a:lstStyle/>
          <a:p>
            <a:r>
              <a:rPr lang="en-US" smtClean="0"/>
              <a:t>By Dr. Sravan Kumar Yadav</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AA5E0E2-10A8-46E6-AF41-17171087D2EA}" type="datetime1">
              <a:rPr lang="en-US" smtClean="0"/>
              <a:t>1/15/2022</a:t>
            </a:fld>
            <a:endParaRPr lang="en-US"/>
          </a:p>
        </p:txBody>
      </p:sp>
      <p:sp>
        <p:nvSpPr>
          <p:cNvPr id="6" name="Footer Placeholder 5"/>
          <p:cNvSpPr>
            <a:spLocks noGrp="1"/>
          </p:cNvSpPr>
          <p:nvPr>
            <p:ph type="ftr" sz="quarter" idx="11"/>
          </p:nvPr>
        </p:nvSpPr>
        <p:spPr/>
        <p:txBody>
          <a:bodyPr/>
          <a:lstStyle/>
          <a:p>
            <a:r>
              <a:rPr lang="en-US" smtClean="0"/>
              <a:t>By Dr. Sravan Kumar Yadav</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9EB2F3B-E595-4DE9-A25F-94EC905AD45F}" type="datetime1">
              <a:rPr lang="en-US" smtClean="0"/>
              <a:t>1/15/2022</a:t>
            </a:fld>
            <a:endParaRPr lang="en-US"/>
          </a:p>
        </p:txBody>
      </p:sp>
      <p:sp>
        <p:nvSpPr>
          <p:cNvPr id="8" name="Footer Placeholder 7"/>
          <p:cNvSpPr>
            <a:spLocks noGrp="1"/>
          </p:cNvSpPr>
          <p:nvPr>
            <p:ph type="ftr" sz="quarter" idx="11"/>
          </p:nvPr>
        </p:nvSpPr>
        <p:spPr/>
        <p:txBody>
          <a:bodyPr/>
          <a:lstStyle/>
          <a:p>
            <a:r>
              <a:rPr lang="en-US" smtClean="0"/>
              <a:t>By Dr. Sravan Kumar Yadav</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0669599-3776-40D9-BD06-0D8147884EC4}" type="datetime1">
              <a:rPr lang="en-US" smtClean="0"/>
              <a:t>1/15/2022</a:t>
            </a:fld>
            <a:endParaRPr lang="en-US"/>
          </a:p>
        </p:txBody>
      </p:sp>
      <p:sp>
        <p:nvSpPr>
          <p:cNvPr id="4" name="Footer Placeholder 3"/>
          <p:cNvSpPr>
            <a:spLocks noGrp="1"/>
          </p:cNvSpPr>
          <p:nvPr>
            <p:ph type="ftr" sz="quarter" idx="11"/>
          </p:nvPr>
        </p:nvSpPr>
        <p:spPr/>
        <p:txBody>
          <a:bodyPr/>
          <a:lstStyle/>
          <a:p>
            <a:r>
              <a:rPr lang="en-US" smtClean="0"/>
              <a:t>By Dr. Sravan Kumar Yadav</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176D27-837F-47D0-8180-6D1C4712285C}" type="datetime1">
              <a:rPr lang="en-US" smtClean="0"/>
              <a:t>1/15/2022</a:t>
            </a:fld>
            <a:endParaRPr lang="en-US"/>
          </a:p>
        </p:txBody>
      </p:sp>
      <p:sp>
        <p:nvSpPr>
          <p:cNvPr id="3" name="Footer Placeholder 2"/>
          <p:cNvSpPr>
            <a:spLocks noGrp="1"/>
          </p:cNvSpPr>
          <p:nvPr>
            <p:ph type="ftr" sz="quarter" idx="11"/>
          </p:nvPr>
        </p:nvSpPr>
        <p:spPr/>
        <p:txBody>
          <a:bodyPr/>
          <a:lstStyle/>
          <a:p>
            <a:r>
              <a:rPr lang="en-US" smtClean="0"/>
              <a:t>By Dr. Sravan Kumar Yadav</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2AF41E1-98D4-4DAA-8324-B3E4EEAD93C3}" type="datetime1">
              <a:rPr lang="en-US" smtClean="0"/>
              <a:t>1/15/2022</a:t>
            </a:fld>
            <a:endParaRPr lang="en-US"/>
          </a:p>
        </p:txBody>
      </p:sp>
      <p:sp>
        <p:nvSpPr>
          <p:cNvPr id="6" name="Footer Placeholder 5"/>
          <p:cNvSpPr>
            <a:spLocks noGrp="1"/>
          </p:cNvSpPr>
          <p:nvPr>
            <p:ph type="ftr" sz="quarter" idx="11"/>
          </p:nvPr>
        </p:nvSpPr>
        <p:spPr/>
        <p:txBody>
          <a:bodyPr/>
          <a:lstStyle/>
          <a:p>
            <a:r>
              <a:rPr lang="en-US" smtClean="0"/>
              <a:t>By Dr. Sravan Kumar Yadav</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D9FC893-9F1C-425F-9456-F08A78D2E680}" type="datetime1">
              <a:rPr lang="en-US" smtClean="0"/>
              <a:t>1/15/2022</a:t>
            </a:fld>
            <a:endParaRPr lang="en-US"/>
          </a:p>
        </p:txBody>
      </p:sp>
      <p:sp>
        <p:nvSpPr>
          <p:cNvPr id="6" name="Footer Placeholder 5"/>
          <p:cNvSpPr>
            <a:spLocks noGrp="1"/>
          </p:cNvSpPr>
          <p:nvPr>
            <p:ph type="ftr" sz="quarter" idx="11"/>
          </p:nvPr>
        </p:nvSpPr>
        <p:spPr/>
        <p:txBody>
          <a:bodyPr/>
          <a:lstStyle/>
          <a:p>
            <a:r>
              <a:rPr lang="en-US" smtClean="0"/>
              <a:t>By Dr. Sravan Kumar Yadav</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6CEE4E-6578-42BB-AE12-F80CB9ED92FC}" type="datetime1">
              <a:rPr lang="en-US" smtClean="0"/>
              <a:t>1/15/2022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By Dr. Sravan Kumar Yadav</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normAutofit/>
          </a:bodyPr>
          <a:lstStyle/>
          <a:p>
            <a:pPr algn="ctr"/>
            <a:r>
              <a:rPr lang="en-IN" sz="5400" dirty="0" smtClean="0">
                <a:solidFill>
                  <a:srgbClr val="FF0000"/>
                </a:solidFill>
                <a:latin typeface="Algerian" panose="04020705040A02060702" pitchFamily="82" charset="0"/>
              </a:rPr>
              <a:t>Sports Training</a:t>
            </a:r>
            <a:r>
              <a:rPr lang="en-IN" dirty="0" smtClean="0">
                <a:latin typeface="Algerian" panose="04020705040A02060702" pitchFamily="82" charset="0"/>
              </a:rPr>
              <a:t/>
            </a:r>
            <a:br>
              <a:rPr lang="en-IN" dirty="0" smtClean="0">
                <a:latin typeface="Algerian" panose="04020705040A02060702" pitchFamily="82" charset="0"/>
              </a:rPr>
            </a:br>
            <a:r>
              <a:rPr lang="en-IN" dirty="0" smtClean="0">
                <a:latin typeface="Algerian" panose="04020705040A02060702" pitchFamily="82" charset="0"/>
              </a:rPr>
              <a:t>By</a:t>
            </a:r>
            <a:br>
              <a:rPr lang="en-IN" dirty="0" smtClean="0">
                <a:latin typeface="Algerian" panose="04020705040A02060702" pitchFamily="82" charset="0"/>
              </a:rPr>
            </a:br>
            <a:r>
              <a:rPr lang="en-IN" dirty="0" smtClean="0">
                <a:latin typeface="Algerian" panose="04020705040A02060702" pitchFamily="82" charset="0"/>
              </a:rPr>
              <a:t>DR. </a:t>
            </a:r>
            <a:r>
              <a:rPr lang="en-IN" dirty="0" err="1" smtClean="0">
                <a:solidFill>
                  <a:srgbClr val="7030A0"/>
                </a:solidFill>
                <a:latin typeface="AR JULIAN" panose="02000000000000000000" pitchFamily="2" charset="0"/>
              </a:rPr>
              <a:t>Sravan</a:t>
            </a:r>
            <a:r>
              <a:rPr lang="en-IN" dirty="0" smtClean="0">
                <a:solidFill>
                  <a:srgbClr val="7030A0"/>
                </a:solidFill>
                <a:latin typeface="AR JULIAN" panose="02000000000000000000" pitchFamily="2" charset="0"/>
              </a:rPr>
              <a:t> </a:t>
            </a:r>
            <a:r>
              <a:rPr lang="en-IN" dirty="0" smtClean="0">
                <a:solidFill>
                  <a:srgbClr val="7030A0"/>
                </a:solidFill>
                <a:latin typeface="AR JULIAN" panose="02000000000000000000" pitchFamily="2" charset="0"/>
              </a:rPr>
              <a:t>Kumar Yadav</a:t>
            </a:r>
            <a:br>
              <a:rPr lang="en-IN" dirty="0" smtClean="0">
                <a:solidFill>
                  <a:srgbClr val="7030A0"/>
                </a:solidFill>
                <a:latin typeface="AR JULIAN" panose="02000000000000000000" pitchFamily="2" charset="0"/>
              </a:rPr>
            </a:br>
            <a:r>
              <a:rPr lang="en-IN" b="1" dirty="0" smtClean="0">
                <a:latin typeface="Times New Roman" panose="02020603050405020304" pitchFamily="18" charset="0"/>
                <a:cs typeface="Times New Roman" panose="02020603050405020304" pitchFamily="18" charset="0"/>
              </a:rPr>
              <a:t>Assistant Professor</a:t>
            </a:r>
            <a:r>
              <a:rPr lang="en-IN" dirty="0" smtClean="0">
                <a:latin typeface="Times New Roman" panose="02020603050405020304" pitchFamily="18" charset="0"/>
                <a:cs typeface="Times New Roman" panose="02020603050405020304" pitchFamily="18" charset="0"/>
              </a:rPr>
              <a:t/>
            </a:r>
            <a:br>
              <a:rPr lang="en-IN" dirty="0" smtClean="0">
                <a:latin typeface="Times New Roman" panose="02020603050405020304" pitchFamily="18" charset="0"/>
                <a:cs typeface="Times New Roman" panose="02020603050405020304" pitchFamily="18" charset="0"/>
              </a:rPr>
            </a:br>
            <a:r>
              <a:rPr lang="en-IN" dirty="0" smtClean="0">
                <a:latin typeface="Times New Roman" panose="02020603050405020304" pitchFamily="18" charset="0"/>
                <a:cs typeface="Times New Roman" panose="02020603050405020304" pitchFamily="18" charset="0"/>
              </a:rPr>
              <a:t> </a:t>
            </a:r>
            <a:r>
              <a:rPr lang="en-IN" sz="4000" dirty="0" smtClean="0">
                <a:latin typeface="Times New Roman" panose="02020603050405020304" pitchFamily="18" charset="0"/>
                <a:cs typeface="Times New Roman" panose="02020603050405020304" pitchFamily="18" charset="0"/>
              </a:rPr>
              <a:t>Department of Physical Education, </a:t>
            </a:r>
            <a:r>
              <a:rPr lang="en-IN" sz="4000" dirty="0" smtClean="0">
                <a:latin typeface="Times New Roman" panose="02020603050405020304" pitchFamily="18" charset="0"/>
                <a:cs typeface="Times New Roman" panose="02020603050405020304" pitchFamily="18" charset="0"/>
              </a:rPr>
              <a:t>CSJM University</a:t>
            </a:r>
            <a:r>
              <a:rPr lang="en-IN" sz="4000" smtClean="0">
                <a:latin typeface="Times New Roman" panose="02020603050405020304" pitchFamily="18" charset="0"/>
                <a:cs typeface="Times New Roman" panose="02020603050405020304" pitchFamily="18" charset="0"/>
              </a:rPr>
              <a:t>, Kanpur (U.P.)</a:t>
            </a:r>
            <a:r>
              <a:rPr lang="en-IN" sz="4000" dirty="0" smtClean="0">
                <a:latin typeface="Times New Roman" panose="02020603050405020304" pitchFamily="18" charset="0"/>
                <a:cs typeface="Times New Roman" panose="02020603050405020304" pitchFamily="18" charset="0"/>
              </a:rPr>
              <a:t/>
            </a:r>
            <a:br>
              <a:rPr lang="en-IN" sz="4000" dirty="0" smtClean="0">
                <a:latin typeface="Times New Roman" panose="02020603050405020304" pitchFamily="18" charset="0"/>
                <a:cs typeface="Times New Roman" panose="02020603050405020304" pitchFamily="18" charset="0"/>
              </a:rPr>
            </a:br>
            <a:endParaRPr lang="en-IN" sz="40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By Dr. Sravan Kumar Yadav</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4085024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b="1" dirty="0" smtClean="0">
                <a:solidFill>
                  <a:srgbClr val="FF0000"/>
                </a:solidFill>
                <a:latin typeface="Times New Roman" panose="02020603050405020304" pitchFamily="18" charset="0"/>
                <a:cs typeface="Times New Roman" panose="02020603050405020304" pitchFamily="18" charset="0"/>
              </a:rPr>
              <a:t>Systematization of Sports Training Process</a:t>
            </a:r>
            <a:endParaRPr lang="en-IN"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IN" dirty="0" smtClean="0">
                <a:latin typeface="Times New Roman" panose="02020603050405020304" pitchFamily="18" charset="0"/>
                <a:cs typeface="Times New Roman" panose="02020603050405020304" pitchFamily="18" charset="0"/>
              </a:rPr>
              <a:t>Systematization of training process of a sports person begin with basic level and end with the achievement of high performance.</a:t>
            </a:r>
          </a:p>
          <a:p>
            <a:pPr marL="0" indent="0">
              <a:buNone/>
            </a:pPr>
            <a:r>
              <a:rPr lang="en-IN" dirty="0" smtClean="0">
                <a:latin typeface="Times New Roman" panose="02020603050405020304" pitchFamily="18" charset="0"/>
                <a:cs typeface="Times New Roman" panose="02020603050405020304" pitchFamily="18" charset="0"/>
              </a:rPr>
              <a:t>   There are three level of sports persons:-</a:t>
            </a:r>
          </a:p>
          <a:p>
            <a:pPr>
              <a:buFont typeface="Wingdings" panose="05000000000000000000" pitchFamily="2" charset="2"/>
              <a:buChar char="Ø"/>
            </a:pPr>
            <a:r>
              <a:rPr lang="en-IN" dirty="0" smtClean="0">
                <a:latin typeface="Times New Roman" panose="02020603050405020304" pitchFamily="18" charset="0"/>
                <a:cs typeface="Times New Roman" panose="02020603050405020304" pitchFamily="18" charset="0"/>
              </a:rPr>
              <a:t>Basic Training (beginners)</a:t>
            </a:r>
          </a:p>
          <a:p>
            <a:pPr>
              <a:buFont typeface="Wingdings" panose="05000000000000000000" pitchFamily="2" charset="2"/>
              <a:buChar char="Ø"/>
            </a:pPr>
            <a:r>
              <a:rPr lang="en-IN" dirty="0" smtClean="0">
                <a:latin typeface="Times New Roman" panose="02020603050405020304" pitchFamily="18" charset="0"/>
                <a:cs typeface="Times New Roman" panose="02020603050405020304" pitchFamily="18" charset="0"/>
              </a:rPr>
              <a:t>Advanced Training (Intermediate Level)</a:t>
            </a:r>
          </a:p>
          <a:p>
            <a:pPr>
              <a:buFont typeface="Wingdings" panose="05000000000000000000" pitchFamily="2" charset="2"/>
              <a:buChar char="Ø"/>
            </a:pPr>
            <a:r>
              <a:rPr lang="en-IN" dirty="0" smtClean="0">
                <a:latin typeface="Times New Roman" panose="02020603050405020304" pitchFamily="18" charset="0"/>
                <a:cs typeface="Times New Roman" panose="02020603050405020304" pitchFamily="18" charset="0"/>
              </a:rPr>
              <a:t>High Performance level Training</a:t>
            </a:r>
            <a:endParaRPr lang="en-IN" dirty="0">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US" smtClean="0"/>
              <a:t>By Dr. Sravan Kumar Yadav</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22798293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rgbClr val="FF0000"/>
                </a:solidFill>
                <a:latin typeface="Times New Roman" panose="02020603050405020304" pitchFamily="18" charset="0"/>
                <a:cs typeface="Times New Roman" panose="02020603050405020304" pitchFamily="18" charset="0"/>
              </a:rPr>
              <a:t>Basic Training</a:t>
            </a:r>
            <a:endParaRPr lang="en-IN"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IN" b="1" dirty="0" smtClean="0">
                <a:latin typeface="Times New Roman" panose="02020603050405020304" pitchFamily="18" charset="0"/>
                <a:cs typeface="Times New Roman" panose="02020603050405020304" pitchFamily="18" charset="0"/>
              </a:rPr>
              <a:t>Aim: </a:t>
            </a:r>
            <a:r>
              <a:rPr lang="en-IN" sz="2400" dirty="0" smtClean="0">
                <a:latin typeface="Times New Roman" panose="02020603050405020304" pitchFamily="18" charset="0"/>
                <a:cs typeface="Times New Roman" panose="02020603050405020304" pitchFamily="18" charset="0"/>
              </a:rPr>
              <a:t>To develop of quality of character.</a:t>
            </a:r>
          </a:p>
          <a:p>
            <a:pPr>
              <a:buFont typeface="Wingdings" panose="05000000000000000000" pitchFamily="2" charset="2"/>
              <a:buChar char="Ø"/>
            </a:pPr>
            <a:r>
              <a:rPr lang="en-IN" sz="2400" dirty="0" smtClean="0">
                <a:latin typeface="Times New Roman" panose="02020603050405020304" pitchFamily="18" charset="0"/>
                <a:cs typeface="Times New Roman" panose="02020603050405020304" pitchFamily="18" charset="0"/>
              </a:rPr>
              <a:t>Started with 10-12 years age.</a:t>
            </a:r>
          </a:p>
          <a:p>
            <a:pPr>
              <a:buFont typeface="Wingdings" panose="05000000000000000000" pitchFamily="2" charset="2"/>
              <a:buChar char="Ø"/>
            </a:pPr>
            <a:r>
              <a:rPr lang="en-IN" sz="2400" dirty="0" smtClean="0">
                <a:latin typeface="Times New Roman" panose="02020603050405020304" pitchFamily="18" charset="0"/>
                <a:cs typeface="Times New Roman" panose="02020603050405020304" pitchFamily="18" charset="0"/>
              </a:rPr>
              <a:t>Duration 3-4 years.</a:t>
            </a:r>
          </a:p>
          <a:p>
            <a:pPr marL="0" indent="0">
              <a:buNone/>
            </a:pPr>
            <a:r>
              <a:rPr lang="en-IN" b="1" dirty="0" smtClean="0">
                <a:latin typeface="Times New Roman" panose="02020603050405020304" pitchFamily="18" charset="0"/>
                <a:cs typeface="Times New Roman" panose="02020603050405020304" pitchFamily="18" charset="0"/>
              </a:rPr>
              <a:t>Task to be fulfilled:</a:t>
            </a:r>
          </a:p>
          <a:p>
            <a:pPr>
              <a:buFont typeface="Wingdings" panose="05000000000000000000" pitchFamily="2" charset="2"/>
              <a:buChar char="Ø"/>
            </a:pPr>
            <a:r>
              <a:rPr lang="en-IN" sz="2400" dirty="0" smtClean="0">
                <a:latin typeface="Times New Roman" panose="02020603050405020304" pitchFamily="18" charset="0"/>
                <a:cs typeface="Times New Roman" panose="02020603050405020304" pitchFamily="18" charset="0"/>
              </a:rPr>
              <a:t>Consolidation of health.</a:t>
            </a:r>
          </a:p>
          <a:p>
            <a:pPr>
              <a:buFont typeface="Wingdings" panose="05000000000000000000" pitchFamily="2" charset="2"/>
              <a:buChar char="Ø"/>
            </a:pPr>
            <a:r>
              <a:rPr lang="en-IN" sz="2400" dirty="0" smtClean="0">
                <a:latin typeface="Times New Roman" panose="02020603050405020304" pitchFamily="18" charset="0"/>
                <a:cs typeface="Times New Roman" panose="02020603050405020304" pitchFamily="18" charset="0"/>
              </a:rPr>
              <a:t>Development of basic physical ability.</a:t>
            </a:r>
          </a:p>
          <a:p>
            <a:pPr>
              <a:buFont typeface="Wingdings" panose="05000000000000000000" pitchFamily="2" charset="2"/>
              <a:buChar char="Ø"/>
            </a:pPr>
            <a:r>
              <a:rPr lang="en-IN" sz="2400" dirty="0" smtClean="0">
                <a:latin typeface="Times New Roman" panose="02020603050405020304" pitchFamily="18" charset="0"/>
                <a:cs typeface="Times New Roman" panose="02020603050405020304" pitchFamily="18" charset="0"/>
              </a:rPr>
              <a:t>To develop rough form of skills of sports.</a:t>
            </a:r>
          </a:p>
          <a:p>
            <a:pPr>
              <a:buFont typeface="Wingdings" panose="05000000000000000000" pitchFamily="2" charset="2"/>
              <a:buChar char="Ø"/>
            </a:pPr>
            <a:r>
              <a:rPr lang="en-IN" sz="2400" dirty="0" smtClean="0">
                <a:latin typeface="Times New Roman" panose="02020603050405020304" pitchFamily="18" charset="0"/>
                <a:cs typeface="Times New Roman" panose="02020603050405020304" pitchFamily="18" charset="0"/>
              </a:rPr>
              <a:t>To provide competitive experience.</a:t>
            </a:r>
            <a:endParaRPr lang="en-IN" sz="2400" dirty="0">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US" smtClean="0"/>
              <a:t>By Dr. Sravan Kumar Yadav</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32818664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b="1" dirty="0" smtClean="0">
                <a:solidFill>
                  <a:srgbClr val="FF0000"/>
                </a:solidFill>
                <a:latin typeface="Times New Roman" panose="02020603050405020304" pitchFamily="18" charset="0"/>
                <a:cs typeface="Times New Roman" panose="02020603050405020304" pitchFamily="18" charset="0"/>
              </a:rPr>
              <a:t>Cont..</a:t>
            </a:r>
            <a:endParaRPr lang="en-IN"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IN" b="1" dirty="0" smtClean="0">
                <a:latin typeface="Times New Roman" panose="02020603050405020304" pitchFamily="18" charset="0"/>
                <a:cs typeface="Times New Roman" panose="02020603050405020304" pitchFamily="18" charset="0"/>
              </a:rPr>
              <a:t>Content of Training:</a:t>
            </a:r>
          </a:p>
          <a:p>
            <a:pPr>
              <a:buFont typeface="Wingdings" panose="05000000000000000000" pitchFamily="2" charset="2"/>
              <a:buChar char="Ø"/>
            </a:pPr>
            <a:r>
              <a:rPr lang="en-IN" sz="2600" dirty="0" smtClean="0">
                <a:latin typeface="Times New Roman" panose="02020603050405020304" pitchFamily="18" charset="0"/>
                <a:cs typeface="Times New Roman" panose="02020603050405020304" pitchFamily="18" charset="0"/>
              </a:rPr>
              <a:t>Variety of Training Method.</a:t>
            </a:r>
          </a:p>
          <a:p>
            <a:pPr>
              <a:buFont typeface="Wingdings" panose="05000000000000000000" pitchFamily="2" charset="2"/>
              <a:buChar char="Ø"/>
            </a:pPr>
            <a:r>
              <a:rPr lang="en-IN" sz="2600" dirty="0" smtClean="0">
                <a:latin typeface="Times New Roman" panose="02020603050405020304" pitchFamily="18" charset="0"/>
                <a:cs typeface="Times New Roman" panose="02020603050405020304" pitchFamily="18" charset="0"/>
              </a:rPr>
              <a:t>To select and perform exercises from others game.</a:t>
            </a:r>
          </a:p>
          <a:p>
            <a:pPr>
              <a:buFont typeface="Wingdings" panose="05000000000000000000" pitchFamily="2" charset="2"/>
              <a:buChar char="Ø"/>
            </a:pPr>
            <a:r>
              <a:rPr lang="en-IN" sz="2600" dirty="0" smtClean="0">
                <a:latin typeface="Times New Roman" panose="02020603050405020304" pitchFamily="18" charset="0"/>
                <a:cs typeface="Times New Roman" panose="02020603050405020304" pitchFamily="18" charset="0"/>
              </a:rPr>
              <a:t>Equal selection and application of exercises of different motor abilities.</a:t>
            </a:r>
          </a:p>
          <a:p>
            <a:pPr>
              <a:buFont typeface="Wingdings" panose="05000000000000000000" pitchFamily="2" charset="2"/>
              <a:buChar char="Ø"/>
            </a:pPr>
            <a:r>
              <a:rPr lang="en-IN" sz="2600" dirty="0" smtClean="0">
                <a:latin typeface="Times New Roman" panose="02020603050405020304" pitchFamily="18" charset="0"/>
                <a:cs typeface="Times New Roman" panose="02020603050405020304" pitchFamily="18" charset="0"/>
              </a:rPr>
              <a:t>Ratio of General and Specific Training-70:30</a:t>
            </a:r>
          </a:p>
          <a:p>
            <a:pPr marL="0" indent="0">
              <a:buNone/>
            </a:pPr>
            <a:r>
              <a:rPr lang="en-IN" b="1" dirty="0" smtClean="0">
                <a:latin typeface="Times New Roman" panose="02020603050405020304" pitchFamily="18" charset="0"/>
                <a:cs typeface="Times New Roman" panose="02020603050405020304" pitchFamily="18" charset="0"/>
              </a:rPr>
              <a:t>Beginning and end of this stage.</a:t>
            </a:r>
            <a:endParaRPr lang="en-IN" b="1" dirty="0">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US" smtClean="0"/>
              <a:t>By Dr. Sravan Kumar Yadav</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29061488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rgbClr val="FF0000"/>
                </a:solidFill>
                <a:latin typeface="Times New Roman" panose="02020603050405020304" pitchFamily="18" charset="0"/>
                <a:cs typeface="Times New Roman" panose="02020603050405020304" pitchFamily="18" charset="0"/>
              </a:rPr>
              <a:t>Advanced Training</a:t>
            </a:r>
            <a:endParaRPr lang="en-IN"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marL="0" indent="0">
              <a:buNone/>
            </a:pPr>
            <a:r>
              <a:rPr lang="en-IN" b="1" dirty="0" smtClean="0">
                <a:latin typeface="Times New Roman" panose="02020603050405020304" pitchFamily="18" charset="0"/>
                <a:cs typeface="Times New Roman" panose="02020603050405020304" pitchFamily="18" charset="0"/>
              </a:rPr>
              <a:t>Aim: </a:t>
            </a:r>
            <a:r>
              <a:rPr lang="en-IN" sz="2400" dirty="0" smtClean="0">
                <a:latin typeface="Times New Roman" panose="02020603050405020304" pitchFamily="18" charset="0"/>
                <a:cs typeface="Times New Roman" panose="02020603050405020304" pitchFamily="18" charset="0"/>
              </a:rPr>
              <a:t>Participation in competition is to be increased.</a:t>
            </a:r>
          </a:p>
          <a:p>
            <a:pPr>
              <a:buFont typeface="Wingdings" panose="05000000000000000000" pitchFamily="2" charset="2"/>
              <a:buChar char="Ø"/>
            </a:pPr>
            <a:r>
              <a:rPr lang="en-IN" sz="2400" dirty="0" smtClean="0">
                <a:latin typeface="Times New Roman" panose="02020603050405020304" pitchFamily="18" charset="0"/>
                <a:cs typeface="Times New Roman" panose="02020603050405020304" pitchFamily="18" charset="0"/>
              </a:rPr>
              <a:t>To improve motor quality and motor skills.</a:t>
            </a:r>
          </a:p>
          <a:p>
            <a:pPr>
              <a:buFont typeface="Wingdings" panose="05000000000000000000" pitchFamily="2" charset="2"/>
              <a:buChar char="Ø"/>
            </a:pPr>
            <a:r>
              <a:rPr lang="en-IN" sz="2400" dirty="0" smtClean="0">
                <a:latin typeface="Times New Roman" panose="02020603050405020304" pitchFamily="18" charset="0"/>
                <a:cs typeface="Times New Roman" panose="02020603050405020304" pitchFamily="18" charset="0"/>
              </a:rPr>
              <a:t>To increase the load of training.</a:t>
            </a:r>
          </a:p>
          <a:p>
            <a:pPr>
              <a:buFont typeface="Wingdings" panose="05000000000000000000" pitchFamily="2" charset="2"/>
              <a:buChar char="Ø"/>
            </a:pPr>
            <a:r>
              <a:rPr lang="en-IN" sz="2400" dirty="0">
                <a:latin typeface="Times New Roman" panose="02020603050405020304" pitchFamily="18" charset="0"/>
                <a:cs typeface="Times New Roman" panose="02020603050405020304" pitchFamily="18" charset="0"/>
              </a:rPr>
              <a:t>Duration </a:t>
            </a:r>
            <a:r>
              <a:rPr lang="en-IN" sz="2400" dirty="0" smtClean="0">
                <a:latin typeface="Times New Roman" panose="02020603050405020304" pitchFamily="18" charset="0"/>
                <a:cs typeface="Times New Roman" panose="02020603050405020304" pitchFamily="18" charset="0"/>
              </a:rPr>
              <a:t>2-4 </a:t>
            </a:r>
            <a:r>
              <a:rPr lang="en-IN" sz="2400" dirty="0">
                <a:latin typeface="Times New Roman" panose="02020603050405020304" pitchFamily="18" charset="0"/>
                <a:cs typeface="Times New Roman" panose="02020603050405020304" pitchFamily="18" charset="0"/>
              </a:rPr>
              <a:t>years</a:t>
            </a:r>
            <a:r>
              <a:rPr lang="en-IN" sz="2400" dirty="0" smtClean="0">
                <a:latin typeface="Times New Roman" panose="02020603050405020304" pitchFamily="18" charset="0"/>
                <a:cs typeface="Times New Roman" panose="02020603050405020304" pitchFamily="18" charset="0"/>
              </a:rPr>
              <a:t>.</a:t>
            </a:r>
          </a:p>
          <a:p>
            <a:pPr marL="0" indent="0">
              <a:buNone/>
            </a:pPr>
            <a:r>
              <a:rPr lang="en-IN" b="1" dirty="0" smtClean="0">
                <a:latin typeface="Times New Roman" panose="02020603050405020304" pitchFamily="18" charset="0"/>
                <a:cs typeface="Times New Roman" panose="02020603050405020304" pitchFamily="18" charset="0"/>
              </a:rPr>
              <a:t>Task to be fulfilled:</a:t>
            </a:r>
          </a:p>
          <a:p>
            <a:pPr>
              <a:buFont typeface="Wingdings" panose="05000000000000000000" pitchFamily="2" charset="2"/>
              <a:buChar char="Ø"/>
            </a:pPr>
            <a:r>
              <a:rPr lang="en-IN" sz="2400" dirty="0" smtClean="0">
                <a:latin typeface="Times New Roman" panose="02020603050405020304" pitchFamily="18" charset="0"/>
                <a:cs typeface="Times New Roman" panose="02020603050405020304" pitchFamily="18" charset="0"/>
              </a:rPr>
              <a:t>Further consolidation and strengthening of health.</a:t>
            </a:r>
          </a:p>
          <a:p>
            <a:pPr>
              <a:buFont typeface="Wingdings" panose="05000000000000000000" pitchFamily="2" charset="2"/>
              <a:buChar char="Ø"/>
            </a:pPr>
            <a:r>
              <a:rPr lang="en-IN" sz="2400" dirty="0" smtClean="0">
                <a:latin typeface="Times New Roman" panose="02020603050405020304" pitchFamily="18" charset="0"/>
                <a:cs typeface="Times New Roman" panose="02020603050405020304" pitchFamily="18" charset="0"/>
              </a:rPr>
              <a:t>Further development of motor ability.</a:t>
            </a:r>
          </a:p>
          <a:p>
            <a:pPr>
              <a:buFont typeface="Wingdings" panose="05000000000000000000" pitchFamily="2" charset="2"/>
              <a:buChar char="Ø"/>
            </a:pPr>
            <a:r>
              <a:rPr lang="en-IN" sz="2400" dirty="0" smtClean="0">
                <a:latin typeface="Times New Roman" panose="02020603050405020304" pitchFamily="18" charset="0"/>
                <a:cs typeface="Times New Roman" panose="02020603050405020304" pitchFamily="18" charset="0"/>
              </a:rPr>
              <a:t>Development of technique up to final form.</a:t>
            </a:r>
          </a:p>
          <a:p>
            <a:pPr>
              <a:buFont typeface="Wingdings" panose="05000000000000000000" pitchFamily="2" charset="2"/>
              <a:buChar char="Ø"/>
            </a:pPr>
            <a:r>
              <a:rPr lang="en-IN" sz="2400" dirty="0" smtClean="0">
                <a:latin typeface="Times New Roman" panose="02020603050405020304" pitchFamily="18" charset="0"/>
                <a:cs typeface="Times New Roman" panose="02020603050405020304" pitchFamily="18" charset="0"/>
              </a:rPr>
              <a:t>Readiness to undertake risk.</a:t>
            </a:r>
          </a:p>
          <a:p>
            <a:pPr>
              <a:buFont typeface="Wingdings" panose="05000000000000000000" pitchFamily="2" charset="2"/>
              <a:buChar char="Ø"/>
            </a:pPr>
            <a:r>
              <a:rPr lang="en-IN" sz="2400" dirty="0" smtClean="0">
                <a:latin typeface="Times New Roman" panose="02020603050405020304" pitchFamily="18" charset="0"/>
                <a:cs typeface="Times New Roman" panose="02020603050405020304" pitchFamily="18" charset="0"/>
              </a:rPr>
              <a:t>Development of self realisation.</a:t>
            </a:r>
            <a:endParaRPr lang="en-IN" sz="2400" dirty="0">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US" smtClean="0"/>
              <a:t>By Dr. Sravan Kumar Yadav</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36295829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b="1" dirty="0" smtClean="0">
                <a:solidFill>
                  <a:srgbClr val="FF0000"/>
                </a:solidFill>
                <a:latin typeface="Times New Roman" panose="02020603050405020304" pitchFamily="18" charset="0"/>
                <a:cs typeface="Times New Roman" panose="02020603050405020304" pitchFamily="18" charset="0"/>
              </a:rPr>
              <a:t>Cont..</a:t>
            </a:r>
            <a:endParaRPr lang="en-IN"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IN" b="1" dirty="0" smtClean="0">
                <a:latin typeface="Times New Roman" panose="02020603050405020304" pitchFamily="18" charset="0"/>
                <a:cs typeface="Times New Roman" panose="02020603050405020304" pitchFamily="18" charset="0"/>
              </a:rPr>
              <a:t>Content of Training: </a:t>
            </a:r>
          </a:p>
          <a:p>
            <a:pPr>
              <a:buFont typeface="Wingdings" panose="05000000000000000000" pitchFamily="2" charset="2"/>
              <a:buChar char="Ø"/>
            </a:pPr>
            <a:r>
              <a:rPr lang="en-IN" sz="2400" dirty="0" smtClean="0">
                <a:latin typeface="Times New Roman" panose="02020603050405020304" pitchFamily="18" charset="0"/>
                <a:cs typeface="Times New Roman" panose="02020603050405020304" pitchFamily="18" charset="0"/>
              </a:rPr>
              <a:t>General and specific Training.</a:t>
            </a:r>
          </a:p>
          <a:p>
            <a:pPr>
              <a:buFont typeface="Wingdings" panose="05000000000000000000" pitchFamily="2" charset="2"/>
              <a:buChar char="Ø"/>
            </a:pPr>
            <a:r>
              <a:rPr lang="en-IN" sz="2400" dirty="0" smtClean="0">
                <a:latin typeface="Times New Roman" panose="02020603050405020304" pitchFamily="18" charset="0"/>
                <a:cs typeface="Times New Roman" panose="02020603050405020304" pitchFamily="18" charset="0"/>
              </a:rPr>
              <a:t>Supplementary sports are applied.</a:t>
            </a:r>
          </a:p>
          <a:p>
            <a:pPr>
              <a:buFont typeface="Wingdings" panose="05000000000000000000" pitchFamily="2" charset="2"/>
              <a:buChar char="Ø"/>
            </a:pPr>
            <a:r>
              <a:rPr lang="en-IN" sz="2400" dirty="0" smtClean="0">
                <a:latin typeface="Times New Roman" panose="02020603050405020304" pitchFamily="18" charset="0"/>
                <a:cs typeface="Times New Roman" panose="02020603050405020304" pitchFamily="18" charset="0"/>
              </a:rPr>
              <a:t>General and Specific Training Ratio- 50:50 or 60:40.</a:t>
            </a:r>
          </a:p>
          <a:p>
            <a:pPr marL="0" indent="0">
              <a:buNone/>
            </a:pPr>
            <a:r>
              <a:rPr lang="en-IN" b="1" dirty="0" smtClean="0">
                <a:latin typeface="Times New Roman" panose="02020603050405020304" pitchFamily="18" charset="0"/>
                <a:cs typeface="Times New Roman" panose="02020603050405020304" pitchFamily="18" charset="0"/>
              </a:rPr>
              <a:t>Beginning and end of this stage:</a:t>
            </a:r>
          </a:p>
          <a:p>
            <a:pPr marL="0" indent="0">
              <a:buNone/>
            </a:pPr>
            <a:endParaRPr lang="en-IN" dirty="0">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US" smtClean="0"/>
              <a:t>By Dr. Sravan Kumar Yadav</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36236419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rgbClr val="FF0000"/>
                </a:solidFill>
                <a:latin typeface="Times New Roman" panose="02020603050405020304" pitchFamily="18" charset="0"/>
                <a:cs typeface="Times New Roman" panose="02020603050405020304" pitchFamily="18" charset="0"/>
              </a:rPr>
              <a:t>High Performance Training</a:t>
            </a:r>
            <a:endParaRPr lang="en-IN"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IN" b="1" dirty="0" smtClean="0">
                <a:latin typeface="Times New Roman" panose="02020603050405020304" pitchFamily="18" charset="0"/>
                <a:cs typeface="Times New Roman" panose="02020603050405020304" pitchFamily="18" charset="0"/>
              </a:rPr>
              <a:t>Aim: </a:t>
            </a:r>
          </a:p>
          <a:p>
            <a:pPr>
              <a:buFont typeface="Wingdings" panose="05000000000000000000" pitchFamily="2" charset="2"/>
              <a:buChar char="Ø"/>
            </a:pPr>
            <a:r>
              <a:rPr lang="en-IN" sz="2400" dirty="0" smtClean="0">
                <a:latin typeface="Times New Roman" panose="02020603050405020304" pitchFamily="18" charset="0"/>
                <a:cs typeface="Times New Roman" panose="02020603050405020304" pitchFamily="18" charset="0"/>
              </a:rPr>
              <a:t>To reach optimal performance standard in your sports.</a:t>
            </a:r>
          </a:p>
          <a:p>
            <a:pPr marL="0" indent="0">
              <a:buNone/>
            </a:pPr>
            <a:r>
              <a:rPr lang="en-IN" b="1" dirty="0" smtClean="0">
                <a:latin typeface="Times New Roman" panose="02020603050405020304" pitchFamily="18" charset="0"/>
                <a:cs typeface="Times New Roman" panose="02020603050405020304" pitchFamily="18" charset="0"/>
              </a:rPr>
              <a:t>Task to be fulfilled:</a:t>
            </a:r>
          </a:p>
          <a:p>
            <a:pPr>
              <a:buFont typeface="Wingdings" panose="05000000000000000000" pitchFamily="2" charset="2"/>
              <a:buChar char="Ø"/>
            </a:pPr>
            <a:r>
              <a:rPr lang="en-IN" sz="2400" dirty="0" smtClean="0">
                <a:latin typeface="Times New Roman" panose="02020603050405020304" pitchFamily="18" charset="0"/>
                <a:cs typeface="Times New Roman" panose="02020603050405020304" pitchFamily="18" charset="0"/>
              </a:rPr>
              <a:t>Specific motor quality to be developed optimal level.</a:t>
            </a:r>
          </a:p>
          <a:p>
            <a:pPr>
              <a:buFont typeface="Wingdings" panose="05000000000000000000" pitchFamily="2" charset="2"/>
              <a:buChar char="Ø"/>
            </a:pPr>
            <a:r>
              <a:rPr lang="en-IN" sz="2400" dirty="0" smtClean="0">
                <a:latin typeface="Times New Roman" panose="02020603050405020304" pitchFamily="18" charset="0"/>
                <a:cs typeface="Times New Roman" panose="02020603050405020304" pitchFamily="18" charset="0"/>
              </a:rPr>
              <a:t>General condition is to be developed in accordance with the specific requirement.</a:t>
            </a:r>
          </a:p>
          <a:p>
            <a:pPr>
              <a:buFont typeface="Wingdings" panose="05000000000000000000" pitchFamily="2" charset="2"/>
              <a:buChar char="Ø"/>
            </a:pPr>
            <a:r>
              <a:rPr lang="en-IN" sz="2400" dirty="0" smtClean="0">
                <a:latin typeface="Times New Roman" panose="02020603050405020304" pitchFamily="18" charset="0"/>
                <a:cs typeface="Times New Roman" panose="02020603050405020304" pitchFamily="18" charset="0"/>
              </a:rPr>
              <a:t>Character quality should be high competitive requirement.</a:t>
            </a:r>
            <a:endParaRPr lang="en-IN" sz="2400" dirty="0">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US" smtClean="0"/>
              <a:t>By Dr. Sravan Kumar Yadav</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16648094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rgbClr val="FF0000"/>
                </a:solidFill>
                <a:latin typeface="Times New Roman" panose="02020603050405020304" pitchFamily="18" charset="0"/>
                <a:cs typeface="Times New Roman" panose="02020603050405020304" pitchFamily="18" charset="0"/>
              </a:rPr>
              <a:t>Cont..</a:t>
            </a:r>
            <a:endParaRPr lang="en-IN"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IN" b="1" dirty="0" smtClean="0">
                <a:latin typeface="Times New Roman" panose="02020603050405020304" pitchFamily="18" charset="0"/>
                <a:cs typeface="Times New Roman" panose="02020603050405020304" pitchFamily="18" charset="0"/>
              </a:rPr>
              <a:t>Content of Training:</a:t>
            </a:r>
            <a:r>
              <a:rPr lang="en-IN" sz="2400" dirty="0" smtClean="0">
                <a:latin typeface="Times New Roman" panose="02020603050405020304" pitchFamily="18" charset="0"/>
                <a:cs typeface="Times New Roman" panose="02020603050405020304" pitchFamily="18" charset="0"/>
              </a:rPr>
              <a:t> </a:t>
            </a:r>
          </a:p>
          <a:p>
            <a:pPr>
              <a:buFont typeface="Wingdings" panose="05000000000000000000" pitchFamily="2" charset="2"/>
              <a:buChar char="Ø"/>
            </a:pPr>
            <a:r>
              <a:rPr lang="en-IN" sz="2400" dirty="0" smtClean="0">
                <a:latin typeface="Times New Roman" panose="02020603050405020304" pitchFamily="18" charset="0"/>
                <a:cs typeface="Times New Roman" panose="02020603050405020304" pitchFamily="18" charset="0"/>
              </a:rPr>
              <a:t>The selection of training methods depend upon the aim of high performance training.</a:t>
            </a:r>
          </a:p>
          <a:p>
            <a:pPr>
              <a:buFont typeface="Wingdings" panose="05000000000000000000" pitchFamily="2" charset="2"/>
              <a:buChar char="Ø"/>
            </a:pPr>
            <a:r>
              <a:rPr lang="en-IN" sz="2400" dirty="0" smtClean="0">
                <a:latin typeface="Times New Roman" panose="02020603050405020304" pitchFamily="18" charset="0"/>
                <a:cs typeface="Times New Roman" panose="02020603050405020304" pitchFamily="18" charset="0"/>
              </a:rPr>
              <a:t>The Ratio of General and Specific Training- 20:80 or 10:90.</a:t>
            </a:r>
          </a:p>
          <a:p>
            <a:pPr marL="0" indent="0">
              <a:buNone/>
            </a:pPr>
            <a:r>
              <a:rPr lang="en-IN" b="1" dirty="0" smtClean="0">
                <a:latin typeface="Times New Roman" panose="02020603050405020304" pitchFamily="18" charset="0"/>
                <a:cs typeface="Times New Roman" panose="02020603050405020304" pitchFamily="18" charset="0"/>
              </a:rPr>
              <a:t>Beginning and end of this stage:</a:t>
            </a:r>
            <a:endParaRPr lang="en-IN" b="1" dirty="0">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US" smtClean="0"/>
              <a:t>By Dr. Sravan Kumar Yadav</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33052923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410712"/>
          </a:xfrm>
        </p:spPr>
        <p:txBody>
          <a:bodyPr>
            <a:normAutofit/>
          </a:bodyPr>
          <a:lstStyle/>
          <a:p>
            <a:pPr algn="ctr"/>
            <a:r>
              <a:rPr lang="en-IN" sz="9600" dirty="0" smtClean="0">
                <a:solidFill>
                  <a:srgbClr val="FF0000"/>
                </a:solidFill>
                <a:latin typeface="Times New Roman" panose="02020603050405020304" pitchFamily="18" charset="0"/>
                <a:cs typeface="Times New Roman" panose="02020603050405020304" pitchFamily="18" charset="0"/>
              </a:rPr>
              <a:t>Thank You</a:t>
            </a:r>
            <a:endParaRPr lang="en-IN" sz="9600" dirty="0">
              <a:solidFill>
                <a:srgbClr val="FF0000"/>
              </a:solidFill>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US" smtClean="0"/>
              <a:t>By Dr. Sravan Kumar Yadav</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37278561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a:bodyPr>
          <a:lstStyle/>
          <a:p>
            <a:pPr algn="just"/>
            <a:r>
              <a:rPr lang="en-IN" b="1" dirty="0" smtClean="0">
                <a:solidFill>
                  <a:srgbClr val="FF0000"/>
                </a:solidFill>
                <a:latin typeface="Times New Roman" panose="02020603050405020304" pitchFamily="18" charset="0"/>
                <a:cs typeface="Times New Roman" panose="02020603050405020304" pitchFamily="18" charset="0"/>
              </a:rPr>
              <a:t>Introduction:</a:t>
            </a:r>
            <a:r>
              <a:rPr lang="en-IN" dirty="0" smtClean="0">
                <a:latin typeface="Times New Roman" panose="02020603050405020304" pitchFamily="18" charset="0"/>
                <a:cs typeface="Times New Roman" panose="02020603050405020304" pitchFamily="18" charset="0"/>
              </a:rPr>
              <a:t/>
            </a:r>
            <a:br>
              <a:rPr lang="en-IN" dirty="0" smtClean="0">
                <a:latin typeface="Times New Roman" panose="02020603050405020304" pitchFamily="18" charset="0"/>
                <a:cs typeface="Times New Roman" panose="02020603050405020304" pitchFamily="18" charset="0"/>
              </a:rPr>
            </a:br>
            <a:r>
              <a:rPr lang="en-IN" sz="3600" dirty="0" smtClean="0">
                <a:latin typeface="Times New Roman" panose="02020603050405020304" pitchFamily="18" charset="0"/>
                <a:cs typeface="Times New Roman" panose="02020603050405020304" pitchFamily="18" charset="0"/>
              </a:rPr>
              <a:t>In </a:t>
            </a:r>
            <a:r>
              <a:rPr lang="en-IN" sz="3600" dirty="0">
                <a:latin typeface="Times New Roman" panose="02020603050405020304" pitchFamily="18" charset="0"/>
                <a:cs typeface="Times New Roman" panose="02020603050405020304" pitchFamily="18" charset="0"/>
              </a:rPr>
              <a:t>general the word </a:t>
            </a:r>
            <a:r>
              <a:rPr lang="en-IN" sz="3600" b="1" dirty="0">
                <a:latin typeface="Times New Roman" panose="02020603050405020304" pitchFamily="18" charset="0"/>
                <a:cs typeface="Times New Roman" panose="02020603050405020304" pitchFamily="18" charset="0"/>
              </a:rPr>
              <a:t>training</a:t>
            </a:r>
            <a:r>
              <a:rPr lang="en-IN" sz="3600" dirty="0">
                <a:latin typeface="Times New Roman" panose="02020603050405020304" pitchFamily="18" charset="0"/>
                <a:cs typeface="Times New Roman" panose="02020603050405020304" pitchFamily="18" charset="0"/>
              </a:rPr>
              <a:t> is commonly used term in human language but in broad sense training may be define as an organised and systematic instructional process which aim is to improve the individual’s physical ,psychological and intellectual performance capacity.</a:t>
            </a:r>
          </a:p>
        </p:txBody>
      </p:sp>
      <p:sp>
        <p:nvSpPr>
          <p:cNvPr id="4" name="Footer Placeholder 3"/>
          <p:cNvSpPr>
            <a:spLocks noGrp="1"/>
          </p:cNvSpPr>
          <p:nvPr>
            <p:ph type="ftr" sz="quarter" idx="11"/>
          </p:nvPr>
        </p:nvSpPr>
        <p:spPr/>
        <p:txBody>
          <a:bodyPr/>
          <a:lstStyle/>
          <a:p>
            <a:r>
              <a:rPr lang="en-US" smtClean="0"/>
              <a:t>By Dr. Sravan Kumar Yadav</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5226900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ormAutofit/>
          </a:bodyPr>
          <a:lstStyle/>
          <a:p>
            <a:pPr algn="just"/>
            <a:r>
              <a:rPr lang="en-IN" sz="3200" dirty="0" smtClean="0">
                <a:latin typeface="Times New Roman" panose="02020603050405020304" pitchFamily="18" charset="0"/>
                <a:cs typeface="Times New Roman" panose="02020603050405020304" pitchFamily="18" charset="0"/>
              </a:rPr>
              <a:t>In </a:t>
            </a:r>
            <a:r>
              <a:rPr lang="en-IN" sz="3200" dirty="0">
                <a:latin typeface="Times New Roman" panose="02020603050405020304" pitchFamily="18" charset="0"/>
                <a:cs typeface="Times New Roman" panose="02020603050405020304" pitchFamily="18" charset="0"/>
              </a:rPr>
              <a:t>sports the term training is often used by the players, coaches and scientists but there are some disagreement among the coaches and scientists regarding the exact meaning of this term , because the experts those who belongs to sports medicine are in the opinion that </a:t>
            </a:r>
            <a:r>
              <a:rPr lang="en-IN" sz="3200" b="1" dirty="0">
                <a:latin typeface="Times New Roman" panose="02020603050405020304" pitchFamily="18" charset="0"/>
                <a:cs typeface="Times New Roman" panose="02020603050405020304" pitchFamily="18" charset="0"/>
              </a:rPr>
              <a:t>sports training </a:t>
            </a:r>
            <a:r>
              <a:rPr lang="en-IN" sz="3200" dirty="0">
                <a:latin typeface="Times New Roman" panose="02020603050405020304" pitchFamily="18" charset="0"/>
                <a:cs typeface="Times New Roman" panose="02020603050405020304" pitchFamily="18" charset="0"/>
              </a:rPr>
              <a:t>is simply a doing of physical exercise, where as some other experts understood the meaning of the word in the form of </a:t>
            </a:r>
            <a:r>
              <a:rPr lang="en-IN" sz="3200">
                <a:latin typeface="Times New Roman" panose="02020603050405020304" pitchFamily="18" charset="0"/>
                <a:cs typeface="Times New Roman" panose="02020603050405020304" pitchFamily="18" charset="0"/>
              </a:rPr>
              <a:t>interval </a:t>
            </a:r>
            <a:r>
              <a:rPr lang="en-IN" sz="3200" smtClean="0">
                <a:latin typeface="Times New Roman" panose="02020603050405020304" pitchFamily="18" charset="0"/>
                <a:cs typeface="Times New Roman" panose="02020603050405020304" pitchFamily="18" charset="0"/>
              </a:rPr>
              <a:t>training, </a:t>
            </a:r>
            <a:r>
              <a:rPr lang="en-IN" sz="3200" dirty="0" smtClean="0">
                <a:latin typeface="Times New Roman" panose="02020603050405020304" pitchFamily="18" charset="0"/>
                <a:cs typeface="Times New Roman" panose="02020603050405020304" pitchFamily="18" charset="0"/>
              </a:rPr>
              <a:t>strength </a:t>
            </a:r>
            <a:r>
              <a:rPr lang="en-IN" sz="3200" dirty="0">
                <a:latin typeface="Times New Roman" panose="02020603050405020304" pitchFamily="18" charset="0"/>
                <a:cs typeface="Times New Roman" panose="02020603050405020304" pitchFamily="18" charset="0"/>
              </a:rPr>
              <a:t>training, technical training and tactical training.</a:t>
            </a:r>
          </a:p>
        </p:txBody>
      </p:sp>
      <p:sp>
        <p:nvSpPr>
          <p:cNvPr id="4" name="Footer Placeholder 3"/>
          <p:cNvSpPr>
            <a:spLocks noGrp="1"/>
          </p:cNvSpPr>
          <p:nvPr>
            <p:ph type="ftr" sz="quarter" idx="11"/>
          </p:nvPr>
        </p:nvSpPr>
        <p:spPr/>
        <p:txBody>
          <a:bodyPr/>
          <a:lstStyle/>
          <a:p>
            <a:r>
              <a:rPr lang="en-US" smtClean="0"/>
              <a:t>By Dr. Sravan Kumar Yadav</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35298613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lstStyle/>
          <a:p>
            <a:pPr algn="l">
              <a:lnSpc>
                <a:spcPct val="150000"/>
              </a:lnSpc>
            </a:pPr>
            <a:r>
              <a:rPr lang="en-IN" b="1" dirty="0" smtClean="0">
                <a:solidFill>
                  <a:srgbClr val="C00000"/>
                </a:solidFill>
                <a:latin typeface="Times New Roman" panose="02020603050405020304" pitchFamily="18" charset="0"/>
                <a:cs typeface="Times New Roman" panose="02020603050405020304" pitchFamily="18" charset="0"/>
              </a:rPr>
              <a:t>Meaning of Sports Training:</a:t>
            </a:r>
            <a:r>
              <a:rPr lang="en-IN" dirty="0" smtClean="0">
                <a:solidFill>
                  <a:srgbClr val="C00000"/>
                </a:solidFill>
                <a:latin typeface="Times New Roman" panose="02020603050405020304" pitchFamily="18" charset="0"/>
                <a:cs typeface="Times New Roman" panose="02020603050405020304" pitchFamily="18" charset="0"/>
              </a:rPr>
              <a:t/>
            </a:r>
            <a:br>
              <a:rPr lang="en-IN" dirty="0" smtClean="0">
                <a:solidFill>
                  <a:srgbClr val="C00000"/>
                </a:solidFill>
                <a:latin typeface="Times New Roman" panose="02020603050405020304" pitchFamily="18" charset="0"/>
                <a:cs typeface="Times New Roman" panose="02020603050405020304" pitchFamily="18" charset="0"/>
              </a:rPr>
            </a:br>
            <a:r>
              <a:rPr lang="en-IN" sz="3200" dirty="0" smtClean="0">
                <a:latin typeface="Times New Roman" panose="02020603050405020304" pitchFamily="18" charset="0"/>
                <a:cs typeface="Times New Roman" panose="02020603050405020304" pitchFamily="18" charset="0"/>
              </a:rPr>
              <a:t>-“Sports training is a process of sports perfections.”</a:t>
            </a:r>
            <a:br>
              <a:rPr lang="en-IN" sz="3200" dirty="0" smtClean="0">
                <a:latin typeface="Times New Roman" panose="02020603050405020304" pitchFamily="18" charset="0"/>
                <a:cs typeface="Times New Roman" panose="02020603050405020304" pitchFamily="18" charset="0"/>
              </a:rPr>
            </a:br>
            <a:r>
              <a:rPr lang="en-IN" sz="3200" dirty="0" smtClean="0">
                <a:latin typeface="Times New Roman" panose="02020603050405020304" pitchFamily="18" charset="0"/>
                <a:cs typeface="Times New Roman" panose="02020603050405020304" pitchFamily="18" charset="0"/>
              </a:rPr>
              <a:t>-“Sports Training is a Process of planning.”</a:t>
            </a:r>
            <a:br>
              <a:rPr lang="en-IN" sz="3200" dirty="0" smtClean="0">
                <a:latin typeface="Times New Roman" panose="02020603050405020304" pitchFamily="18" charset="0"/>
                <a:cs typeface="Times New Roman" panose="02020603050405020304" pitchFamily="18" charset="0"/>
              </a:rPr>
            </a:br>
            <a:r>
              <a:rPr lang="en-IN" sz="3200" dirty="0" smtClean="0">
                <a:latin typeface="Times New Roman" panose="02020603050405020304" pitchFamily="18" charset="0"/>
                <a:cs typeface="Times New Roman" panose="02020603050405020304" pitchFamily="18" charset="0"/>
              </a:rPr>
              <a:t>-“Sports training is a Educational process.”</a:t>
            </a:r>
            <a:br>
              <a:rPr lang="en-IN" sz="3200" dirty="0" smtClean="0">
                <a:latin typeface="Times New Roman" panose="02020603050405020304" pitchFamily="18" charset="0"/>
                <a:cs typeface="Times New Roman" panose="02020603050405020304" pitchFamily="18" charset="0"/>
              </a:rPr>
            </a:br>
            <a:r>
              <a:rPr lang="en-IN" sz="3200" dirty="0" smtClean="0">
                <a:latin typeface="Times New Roman" panose="02020603050405020304" pitchFamily="18" charset="0"/>
                <a:cs typeface="Times New Roman" panose="02020603050405020304" pitchFamily="18" charset="0"/>
              </a:rPr>
              <a:t>-“Sports Training is a process of systematic improvement of performance.”</a:t>
            </a:r>
            <a:endParaRPr lang="en-IN" sz="32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By Dr. Sravan Kumar Yadav</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27177795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normAutofit/>
          </a:bodyPr>
          <a:lstStyle/>
          <a:p>
            <a:r>
              <a:rPr lang="en-IN" sz="4800" b="1" dirty="0" smtClean="0">
                <a:solidFill>
                  <a:srgbClr val="C00000"/>
                </a:solidFill>
                <a:latin typeface="Times New Roman" panose="02020603050405020304" pitchFamily="18" charset="0"/>
                <a:cs typeface="Times New Roman" panose="02020603050405020304" pitchFamily="18" charset="0"/>
              </a:rPr>
              <a:t>Definitions </a:t>
            </a:r>
            <a:r>
              <a:rPr lang="en-IN" sz="4800" b="1" dirty="0">
                <a:solidFill>
                  <a:srgbClr val="C00000"/>
                </a:solidFill>
                <a:latin typeface="Times New Roman" panose="02020603050405020304" pitchFamily="18" charset="0"/>
                <a:cs typeface="Times New Roman" panose="02020603050405020304" pitchFamily="18" charset="0"/>
              </a:rPr>
              <a:t>of </a:t>
            </a:r>
            <a:r>
              <a:rPr lang="en-IN" sz="4800" b="1" dirty="0" smtClean="0">
                <a:solidFill>
                  <a:srgbClr val="C00000"/>
                </a:solidFill>
                <a:latin typeface="Times New Roman" panose="02020603050405020304" pitchFamily="18" charset="0"/>
                <a:cs typeface="Times New Roman" panose="02020603050405020304" pitchFamily="18" charset="0"/>
              </a:rPr>
              <a:t>Sports Training:</a:t>
            </a:r>
            <a:br>
              <a:rPr lang="en-IN" sz="4800" b="1" dirty="0" smtClean="0">
                <a:solidFill>
                  <a:srgbClr val="C00000"/>
                </a:solidFill>
                <a:latin typeface="Times New Roman" panose="02020603050405020304" pitchFamily="18" charset="0"/>
                <a:cs typeface="Times New Roman" panose="02020603050405020304" pitchFamily="18" charset="0"/>
              </a:rPr>
            </a:br>
            <a:r>
              <a:rPr lang="en-IN" sz="4800" b="1" dirty="0" smtClean="0">
                <a:solidFill>
                  <a:srgbClr val="C00000"/>
                </a:solidFill>
                <a:latin typeface="Times New Roman" panose="02020603050405020304" pitchFamily="18" charset="0"/>
                <a:cs typeface="Times New Roman" panose="02020603050405020304" pitchFamily="18" charset="0"/>
              </a:rPr>
              <a:t/>
            </a:r>
            <a:br>
              <a:rPr lang="en-IN" sz="4800" b="1" dirty="0" smtClean="0">
                <a:solidFill>
                  <a:srgbClr val="C00000"/>
                </a:solidFill>
                <a:latin typeface="Times New Roman" panose="02020603050405020304" pitchFamily="18" charset="0"/>
                <a:cs typeface="Times New Roman" panose="02020603050405020304" pitchFamily="18" charset="0"/>
              </a:rPr>
            </a:br>
            <a:r>
              <a:rPr lang="en-IN" sz="3200" dirty="0" smtClean="0">
                <a:latin typeface="Times New Roman" panose="02020603050405020304" pitchFamily="18" charset="0"/>
                <a:cs typeface="Times New Roman" panose="02020603050405020304" pitchFamily="18" charset="0"/>
              </a:rPr>
              <a:t>“Sports Training is a systematic and continuous process, through its to achieve goal and target.”</a:t>
            </a:r>
            <a:br>
              <a:rPr lang="en-IN" sz="3200" dirty="0" smtClean="0">
                <a:latin typeface="Times New Roman" panose="02020603050405020304" pitchFamily="18" charset="0"/>
                <a:cs typeface="Times New Roman" panose="02020603050405020304" pitchFamily="18" charset="0"/>
              </a:rPr>
            </a:br>
            <a:r>
              <a:rPr lang="en-IN" sz="3200" dirty="0" smtClean="0">
                <a:latin typeface="Times New Roman" panose="02020603050405020304" pitchFamily="18" charset="0"/>
                <a:cs typeface="Times New Roman" panose="02020603050405020304" pitchFamily="18" charset="0"/>
              </a:rPr>
              <a:t>                                                            </a:t>
            </a:r>
            <a:r>
              <a:rPr lang="en-IN" sz="3200" dirty="0" smtClean="0">
                <a:solidFill>
                  <a:srgbClr val="FF0000"/>
                </a:solidFill>
                <a:latin typeface="Times New Roman" panose="02020603050405020304" pitchFamily="18" charset="0"/>
                <a:cs typeface="Times New Roman" panose="02020603050405020304" pitchFamily="18" charset="0"/>
              </a:rPr>
              <a:t>-Martin</a:t>
            </a:r>
            <a:br>
              <a:rPr lang="en-IN" sz="3200" dirty="0" smtClean="0">
                <a:solidFill>
                  <a:srgbClr val="FF0000"/>
                </a:solidFill>
                <a:latin typeface="Times New Roman" panose="02020603050405020304" pitchFamily="18" charset="0"/>
                <a:cs typeface="Times New Roman" panose="02020603050405020304" pitchFamily="18" charset="0"/>
              </a:rPr>
            </a:br>
            <a:r>
              <a:rPr lang="en-IN" sz="3200" dirty="0" smtClean="0">
                <a:latin typeface="Times New Roman" panose="02020603050405020304" pitchFamily="18" charset="0"/>
                <a:cs typeface="Times New Roman" panose="02020603050405020304" pitchFamily="18" charset="0"/>
              </a:rPr>
              <a:t>“Sports training is the basic form of preparation of sportsmen.”</a:t>
            </a:r>
            <a:br>
              <a:rPr lang="en-IN" sz="3200" dirty="0" smtClean="0">
                <a:latin typeface="Times New Roman" panose="02020603050405020304" pitchFamily="18" charset="0"/>
                <a:cs typeface="Times New Roman" panose="02020603050405020304" pitchFamily="18" charset="0"/>
              </a:rPr>
            </a:br>
            <a:r>
              <a:rPr lang="en-IN" sz="3200" dirty="0" smtClean="0">
                <a:latin typeface="Times New Roman" panose="02020603050405020304" pitchFamily="18" charset="0"/>
                <a:cs typeface="Times New Roman" panose="02020603050405020304" pitchFamily="18" charset="0"/>
              </a:rPr>
              <a:t>                                                            </a:t>
            </a:r>
            <a:r>
              <a:rPr lang="en-IN" sz="3200" dirty="0" smtClean="0">
                <a:solidFill>
                  <a:srgbClr val="FF0000"/>
                </a:solidFill>
                <a:latin typeface="Times New Roman" panose="02020603050405020304" pitchFamily="18" charset="0"/>
                <a:cs typeface="Times New Roman" panose="02020603050405020304" pitchFamily="18" charset="0"/>
              </a:rPr>
              <a:t>-Mathew</a:t>
            </a:r>
            <a:r>
              <a:rPr lang="en-IN" dirty="0">
                <a:solidFill>
                  <a:srgbClr val="C00000"/>
                </a:solidFill>
                <a:latin typeface="Times New Roman" panose="02020603050405020304" pitchFamily="18" charset="0"/>
                <a:cs typeface="Times New Roman" panose="02020603050405020304" pitchFamily="18" charset="0"/>
              </a:rPr>
              <a:t/>
            </a:r>
            <a:br>
              <a:rPr lang="en-IN" dirty="0">
                <a:solidFill>
                  <a:srgbClr val="C00000"/>
                </a:solidFill>
                <a:latin typeface="Times New Roman" panose="02020603050405020304" pitchFamily="18" charset="0"/>
                <a:cs typeface="Times New Roman" panose="02020603050405020304" pitchFamily="18" charset="0"/>
              </a:rPr>
            </a:br>
            <a:endParaRPr lang="en-IN" dirty="0"/>
          </a:p>
        </p:txBody>
      </p:sp>
      <p:sp>
        <p:nvSpPr>
          <p:cNvPr id="4" name="Footer Placeholder 3"/>
          <p:cNvSpPr>
            <a:spLocks noGrp="1"/>
          </p:cNvSpPr>
          <p:nvPr>
            <p:ph type="ftr" sz="quarter" idx="11"/>
          </p:nvPr>
        </p:nvSpPr>
        <p:spPr/>
        <p:txBody>
          <a:bodyPr/>
          <a:lstStyle/>
          <a:p>
            <a:r>
              <a:rPr lang="en-US" smtClean="0"/>
              <a:t>By Dr. Sravan Kumar Yadav</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17259264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rgbClr val="FF0000"/>
                </a:solidFill>
                <a:latin typeface="Times New Roman" panose="02020603050405020304" pitchFamily="18" charset="0"/>
                <a:cs typeface="Times New Roman" panose="02020603050405020304" pitchFamily="18" charset="0"/>
              </a:rPr>
              <a:t>Aims of Sports Training</a:t>
            </a:r>
            <a:endParaRPr lang="en-IN"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buFont typeface="Wingdings" panose="05000000000000000000" pitchFamily="2" charset="2"/>
              <a:buChar char="Ø"/>
            </a:pPr>
            <a:r>
              <a:rPr lang="en-IN" sz="4000" dirty="0" smtClean="0">
                <a:latin typeface="Times New Roman" panose="02020603050405020304" pitchFamily="18" charset="0"/>
                <a:cs typeface="Times New Roman" panose="02020603050405020304" pitchFamily="18" charset="0"/>
              </a:rPr>
              <a:t>To Prepare Physically.</a:t>
            </a:r>
          </a:p>
          <a:p>
            <a:pPr>
              <a:buFont typeface="Wingdings" panose="05000000000000000000" pitchFamily="2" charset="2"/>
              <a:buChar char="Ø"/>
            </a:pPr>
            <a:r>
              <a:rPr lang="en-IN" sz="4000" dirty="0">
                <a:latin typeface="Times New Roman" panose="02020603050405020304" pitchFamily="18" charset="0"/>
                <a:cs typeface="Times New Roman" panose="02020603050405020304" pitchFamily="18" charset="0"/>
              </a:rPr>
              <a:t>To Prepare </a:t>
            </a:r>
            <a:r>
              <a:rPr lang="en-IN" sz="4000" dirty="0" smtClean="0">
                <a:latin typeface="Times New Roman" panose="02020603050405020304" pitchFamily="18" charset="0"/>
                <a:cs typeface="Times New Roman" panose="02020603050405020304" pitchFamily="18" charset="0"/>
              </a:rPr>
              <a:t>Physiologically.</a:t>
            </a:r>
            <a:endParaRPr lang="en-IN" sz="4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4000" dirty="0">
                <a:latin typeface="Times New Roman" panose="02020603050405020304" pitchFamily="18" charset="0"/>
                <a:cs typeface="Times New Roman" panose="02020603050405020304" pitchFamily="18" charset="0"/>
              </a:rPr>
              <a:t>To Prepare </a:t>
            </a:r>
            <a:r>
              <a:rPr lang="en-IN" sz="4000" dirty="0" smtClean="0">
                <a:latin typeface="Times New Roman" panose="02020603050405020304" pitchFamily="18" charset="0"/>
                <a:cs typeface="Times New Roman" panose="02020603050405020304" pitchFamily="18" charset="0"/>
              </a:rPr>
              <a:t>Psychologically.</a:t>
            </a:r>
            <a:endParaRPr lang="en-IN" sz="4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IN" dirty="0" smtClean="0">
                <a:latin typeface="Times New Roman" panose="02020603050405020304" pitchFamily="18" charset="0"/>
                <a:cs typeface="Times New Roman" panose="02020603050405020304" pitchFamily="18" charset="0"/>
              </a:rPr>
              <a:t>Sports training aims at improving sports performance through physical, psychological, physiological, social, intellectual and moral aspect.</a:t>
            </a:r>
            <a:endParaRPr lang="en-IN" dirty="0">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US" smtClean="0"/>
              <a:t>By Dr. Sravan Kumar Yadav</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106231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b="1" dirty="0" smtClean="0">
                <a:solidFill>
                  <a:srgbClr val="FF0000"/>
                </a:solidFill>
                <a:latin typeface="Times New Roman" panose="02020603050405020304" pitchFamily="18" charset="0"/>
                <a:cs typeface="Times New Roman" panose="02020603050405020304" pitchFamily="18" charset="0"/>
              </a:rPr>
              <a:t>Objective/Task of Sports Training</a:t>
            </a:r>
            <a:endParaRPr lang="en-IN" sz="40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buFont typeface="Wingdings" panose="05000000000000000000" pitchFamily="2" charset="2"/>
              <a:buChar char="Ø"/>
            </a:pPr>
            <a:r>
              <a:rPr lang="en-IN" sz="3600" dirty="0" smtClean="0">
                <a:latin typeface="Times New Roman" panose="02020603050405020304" pitchFamily="18" charset="0"/>
                <a:cs typeface="Times New Roman" panose="02020603050405020304" pitchFamily="18" charset="0"/>
              </a:rPr>
              <a:t>Physical Preparation</a:t>
            </a:r>
            <a:r>
              <a:rPr lang="en-IN"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IN" sz="3600" dirty="0" smtClean="0">
                <a:latin typeface="Times New Roman" panose="02020603050405020304" pitchFamily="18" charset="0"/>
                <a:cs typeface="Times New Roman" panose="02020603050405020304" pitchFamily="18" charset="0"/>
              </a:rPr>
              <a:t>Technical Preparation</a:t>
            </a:r>
            <a:r>
              <a:rPr lang="en-IN" sz="2000" dirty="0" smtClean="0">
                <a:latin typeface="Times New Roman" panose="02020603050405020304" pitchFamily="18" charset="0"/>
                <a:cs typeface="Times New Roman" panose="02020603050405020304" pitchFamily="18" charset="0"/>
              </a:rPr>
              <a:t>.(Ability to perform a physical task in Scientific way)</a:t>
            </a:r>
          </a:p>
          <a:p>
            <a:pPr>
              <a:buFont typeface="Wingdings" panose="05000000000000000000" pitchFamily="2" charset="2"/>
              <a:buChar char="Ø"/>
            </a:pPr>
            <a:r>
              <a:rPr lang="en-IN" sz="3600" dirty="0" smtClean="0">
                <a:latin typeface="Times New Roman" panose="02020603050405020304" pitchFamily="18" charset="0"/>
                <a:cs typeface="Times New Roman" panose="02020603050405020304" pitchFamily="18" charset="0"/>
              </a:rPr>
              <a:t>Tactical Preparation</a:t>
            </a:r>
            <a:r>
              <a:rPr lang="en-IN" sz="2000" dirty="0" smtClean="0">
                <a:latin typeface="Times New Roman" panose="02020603050405020304" pitchFamily="18" charset="0"/>
                <a:cs typeface="Times New Roman" panose="02020603050405020304" pitchFamily="18" charset="0"/>
              </a:rPr>
              <a:t>.(Tactic means intellectual or creative application of skills during a competitions)</a:t>
            </a:r>
          </a:p>
          <a:p>
            <a:pPr>
              <a:buFont typeface="Wingdings" panose="05000000000000000000" pitchFamily="2" charset="2"/>
              <a:buChar char="Ø"/>
            </a:pPr>
            <a:r>
              <a:rPr lang="en-IN" sz="3600" dirty="0" smtClean="0">
                <a:latin typeface="Times New Roman" panose="02020603050405020304" pitchFamily="18" charset="0"/>
                <a:cs typeface="Times New Roman" panose="02020603050405020304" pitchFamily="18" charset="0"/>
              </a:rPr>
              <a:t>Intellectual Preparation</a:t>
            </a:r>
            <a:r>
              <a:rPr lang="en-IN" sz="2000" dirty="0" smtClean="0">
                <a:latin typeface="Times New Roman" panose="02020603050405020304" pitchFamily="18" charset="0"/>
                <a:cs typeface="Times New Roman" panose="02020603050405020304" pitchFamily="18" charset="0"/>
              </a:rPr>
              <a:t>.(To Develop a positive attitude towards hard training)</a:t>
            </a:r>
            <a:endParaRPr lang="en-IN" sz="2000" dirty="0">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US" smtClean="0"/>
              <a:t>By Dr. Sravan Kumar Yadav</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7999644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rgbClr val="FF0000"/>
                </a:solidFill>
                <a:latin typeface="Times New Roman" panose="02020603050405020304" pitchFamily="18" charset="0"/>
                <a:cs typeface="Times New Roman" panose="02020603050405020304" pitchFamily="18" charset="0"/>
              </a:rPr>
              <a:t>Principles of Sports Training</a:t>
            </a:r>
            <a:endParaRPr lang="en-IN"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IN" sz="3600" dirty="0" smtClean="0">
                <a:latin typeface="Times New Roman" panose="02020603050405020304" pitchFamily="18" charset="0"/>
                <a:cs typeface="Times New Roman" panose="02020603050405020304" pitchFamily="18" charset="0"/>
              </a:rPr>
              <a:t>The principle of individual load.</a:t>
            </a:r>
          </a:p>
          <a:p>
            <a:pPr>
              <a:buFont typeface="Wingdings" panose="05000000000000000000" pitchFamily="2" charset="2"/>
              <a:buChar char="Ø"/>
            </a:pPr>
            <a:r>
              <a:rPr lang="en-IN" sz="3600" dirty="0">
                <a:latin typeface="Times New Roman" panose="02020603050405020304" pitchFamily="18" charset="0"/>
                <a:cs typeface="Times New Roman" panose="02020603050405020304" pitchFamily="18" charset="0"/>
              </a:rPr>
              <a:t>The </a:t>
            </a:r>
            <a:r>
              <a:rPr lang="en-IN" sz="3600" dirty="0" smtClean="0">
                <a:latin typeface="Times New Roman" panose="02020603050405020304" pitchFamily="18" charset="0"/>
                <a:cs typeface="Times New Roman" panose="02020603050405020304" pitchFamily="18" charset="0"/>
              </a:rPr>
              <a:t>principle </a:t>
            </a:r>
            <a:r>
              <a:rPr lang="en-IN" sz="3600" dirty="0">
                <a:latin typeface="Times New Roman" panose="02020603050405020304" pitchFamily="18" charset="0"/>
                <a:cs typeface="Times New Roman" panose="02020603050405020304" pitchFamily="18" charset="0"/>
              </a:rPr>
              <a:t>of </a:t>
            </a:r>
            <a:r>
              <a:rPr lang="en-IN" sz="3600" dirty="0" smtClean="0">
                <a:latin typeface="Times New Roman" panose="02020603050405020304" pitchFamily="18" charset="0"/>
                <a:cs typeface="Times New Roman" panose="02020603050405020304" pitchFamily="18" charset="0"/>
              </a:rPr>
              <a:t>Progression</a:t>
            </a:r>
            <a:r>
              <a:rPr lang="en-IN" sz="1800" dirty="0" smtClean="0">
                <a:latin typeface="Times New Roman" panose="02020603050405020304" pitchFamily="18" charset="0"/>
                <a:cs typeface="Times New Roman" panose="02020603050405020304" pitchFamily="18" charset="0"/>
              </a:rPr>
              <a:t>.(Simple to complex).</a:t>
            </a:r>
            <a:endParaRPr lang="en-IN" sz="1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3600" dirty="0">
                <a:latin typeface="Times New Roman" panose="02020603050405020304" pitchFamily="18" charset="0"/>
                <a:cs typeface="Times New Roman" panose="02020603050405020304" pitchFamily="18" charset="0"/>
              </a:rPr>
              <a:t>The </a:t>
            </a:r>
            <a:r>
              <a:rPr lang="en-IN" sz="3600" dirty="0" smtClean="0">
                <a:latin typeface="Times New Roman" panose="02020603050405020304" pitchFamily="18" charset="0"/>
                <a:cs typeface="Times New Roman" panose="02020603050405020304" pitchFamily="18" charset="0"/>
              </a:rPr>
              <a:t>principle </a:t>
            </a:r>
            <a:r>
              <a:rPr lang="en-IN" sz="3600" dirty="0">
                <a:latin typeface="Times New Roman" panose="02020603050405020304" pitchFamily="18" charset="0"/>
                <a:cs typeface="Times New Roman" panose="02020603050405020304" pitchFamily="18" charset="0"/>
              </a:rPr>
              <a:t>of </a:t>
            </a:r>
            <a:r>
              <a:rPr lang="en-IN" sz="3600" dirty="0" smtClean="0">
                <a:latin typeface="Times New Roman" panose="02020603050405020304" pitchFamily="18" charset="0"/>
                <a:cs typeface="Times New Roman" panose="02020603050405020304" pitchFamily="18" charset="0"/>
              </a:rPr>
              <a:t>active participation</a:t>
            </a:r>
          </a:p>
          <a:p>
            <a:pPr>
              <a:buFont typeface="Wingdings" panose="05000000000000000000" pitchFamily="2" charset="2"/>
              <a:buChar char="Ø"/>
            </a:pPr>
            <a:r>
              <a:rPr lang="en-IN" sz="3600" dirty="0" smtClean="0">
                <a:latin typeface="Times New Roman" panose="02020603050405020304" pitchFamily="18" charset="0"/>
                <a:cs typeface="Times New Roman" panose="02020603050405020304" pitchFamily="18" charset="0"/>
              </a:rPr>
              <a:t>Principle of clarity.</a:t>
            </a:r>
            <a:endParaRPr lang="en-IN" sz="36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3600" dirty="0">
                <a:latin typeface="Times New Roman" panose="02020603050405020304" pitchFamily="18" charset="0"/>
                <a:cs typeface="Times New Roman" panose="02020603050405020304" pitchFamily="18" charset="0"/>
              </a:rPr>
              <a:t>Principle </a:t>
            </a:r>
            <a:r>
              <a:rPr lang="en-IN" sz="3600" dirty="0" smtClean="0">
                <a:latin typeface="Times New Roman" panose="02020603050405020304" pitchFamily="18" charset="0"/>
                <a:cs typeface="Times New Roman" panose="02020603050405020304" pitchFamily="18" charset="0"/>
              </a:rPr>
              <a:t>of Variety.</a:t>
            </a:r>
          </a:p>
          <a:p>
            <a:pPr>
              <a:buFont typeface="Wingdings" panose="05000000000000000000" pitchFamily="2" charset="2"/>
              <a:buChar char="Ø"/>
            </a:pPr>
            <a:r>
              <a:rPr lang="en-IN" sz="3600" dirty="0">
                <a:latin typeface="Times New Roman" panose="02020603050405020304" pitchFamily="18" charset="0"/>
                <a:cs typeface="Times New Roman" panose="02020603050405020304" pitchFamily="18" charset="0"/>
              </a:rPr>
              <a:t>Principle </a:t>
            </a:r>
            <a:r>
              <a:rPr lang="en-IN" sz="3600" dirty="0" smtClean="0">
                <a:latin typeface="Times New Roman" panose="02020603050405020304" pitchFamily="18" charset="0"/>
                <a:cs typeface="Times New Roman" panose="02020603050405020304" pitchFamily="18" charset="0"/>
              </a:rPr>
              <a:t>of Reversibility.</a:t>
            </a:r>
          </a:p>
          <a:p>
            <a:endParaRPr lang="en-IN" dirty="0" smtClean="0"/>
          </a:p>
          <a:p>
            <a:endParaRPr lang="en-IN" dirty="0"/>
          </a:p>
        </p:txBody>
      </p:sp>
      <p:sp>
        <p:nvSpPr>
          <p:cNvPr id="5" name="Footer Placeholder 4"/>
          <p:cNvSpPr>
            <a:spLocks noGrp="1"/>
          </p:cNvSpPr>
          <p:nvPr>
            <p:ph type="ftr" sz="quarter" idx="11"/>
          </p:nvPr>
        </p:nvSpPr>
        <p:spPr/>
        <p:txBody>
          <a:bodyPr/>
          <a:lstStyle/>
          <a:p>
            <a:r>
              <a:rPr lang="en-US" smtClean="0"/>
              <a:t>By Dr. Sravan Kumar Yadav</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3785270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b="1" dirty="0" smtClean="0">
                <a:solidFill>
                  <a:srgbClr val="FF0000"/>
                </a:solidFill>
                <a:latin typeface="Times New Roman" panose="02020603050405020304" pitchFamily="18" charset="0"/>
                <a:cs typeface="Times New Roman" panose="02020603050405020304" pitchFamily="18" charset="0"/>
              </a:rPr>
              <a:t>Cont..</a:t>
            </a:r>
            <a:endParaRPr lang="en-IN"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Ø"/>
            </a:pPr>
            <a:r>
              <a:rPr lang="en-IN" sz="3600" dirty="0">
                <a:latin typeface="Times New Roman" panose="02020603050405020304" pitchFamily="18" charset="0"/>
                <a:cs typeface="Times New Roman" panose="02020603050405020304" pitchFamily="18" charset="0"/>
              </a:rPr>
              <a:t>Principle of Ensuring </a:t>
            </a:r>
            <a:r>
              <a:rPr lang="en-IN" sz="3600" dirty="0" smtClean="0">
                <a:latin typeface="Times New Roman" panose="02020603050405020304" pitchFamily="18" charset="0"/>
                <a:cs typeface="Times New Roman" panose="02020603050405020304" pitchFamily="18" charset="0"/>
              </a:rPr>
              <a:t>result.</a:t>
            </a:r>
            <a:endParaRPr lang="en-IN" sz="36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3600" dirty="0">
                <a:latin typeface="Times New Roman" panose="02020603050405020304" pitchFamily="18" charset="0"/>
                <a:cs typeface="Times New Roman" panose="02020603050405020304" pitchFamily="18" charset="0"/>
              </a:rPr>
              <a:t>Principle of cyclic process of </a:t>
            </a:r>
            <a:r>
              <a:rPr lang="en-IN" sz="3600" dirty="0" smtClean="0">
                <a:latin typeface="Times New Roman" panose="02020603050405020304" pitchFamily="18" charset="0"/>
                <a:cs typeface="Times New Roman" panose="02020603050405020304" pitchFamily="18" charset="0"/>
              </a:rPr>
              <a:t>training.</a:t>
            </a:r>
            <a:endParaRPr lang="en-IN" sz="36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3600" dirty="0">
                <a:latin typeface="Times New Roman" panose="02020603050405020304" pitchFamily="18" charset="0"/>
                <a:cs typeface="Times New Roman" panose="02020603050405020304" pitchFamily="18" charset="0"/>
              </a:rPr>
              <a:t>Principle of </a:t>
            </a:r>
            <a:r>
              <a:rPr lang="en-IN" sz="3600" dirty="0" smtClean="0">
                <a:latin typeface="Times New Roman" panose="02020603050405020304" pitchFamily="18" charset="0"/>
                <a:cs typeface="Times New Roman" panose="02020603050405020304" pitchFamily="18" charset="0"/>
              </a:rPr>
              <a:t>interval.</a:t>
            </a:r>
            <a:endParaRPr lang="en-IN" sz="36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3600" dirty="0">
                <a:latin typeface="Times New Roman" panose="02020603050405020304" pitchFamily="18" charset="0"/>
                <a:cs typeface="Times New Roman" panose="02020603050405020304" pitchFamily="18" charset="0"/>
              </a:rPr>
              <a:t>Principle of general and specific </a:t>
            </a:r>
            <a:r>
              <a:rPr lang="en-IN" sz="3600" dirty="0" smtClean="0">
                <a:latin typeface="Times New Roman" panose="02020603050405020304" pitchFamily="18" charset="0"/>
                <a:cs typeface="Times New Roman" panose="02020603050405020304" pitchFamily="18" charset="0"/>
              </a:rPr>
              <a:t>preparation.</a:t>
            </a:r>
            <a:endParaRPr lang="en-IN" sz="36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3600" dirty="0">
                <a:latin typeface="Times New Roman" panose="02020603050405020304" pitchFamily="18" charset="0"/>
                <a:cs typeface="Times New Roman" panose="02020603050405020304" pitchFamily="18" charset="0"/>
              </a:rPr>
              <a:t>Principle of </a:t>
            </a:r>
            <a:r>
              <a:rPr lang="en-IN" sz="3600" dirty="0" smtClean="0">
                <a:latin typeface="Times New Roman" panose="02020603050405020304" pitchFamily="18" charset="0"/>
                <a:cs typeface="Times New Roman" panose="02020603050405020304" pitchFamily="18" charset="0"/>
              </a:rPr>
              <a:t>Safety </a:t>
            </a:r>
            <a:r>
              <a:rPr lang="en-IN" sz="3600" dirty="0">
                <a:latin typeface="Times New Roman" panose="02020603050405020304" pitchFamily="18" charset="0"/>
                <a:cs typeface="Times New Roman" panose="02020603050405020304" pitchFamily="18" charset="0"/>
              </a:rPr>
              <a:t>and </a:t>
            </a:r>
            <a:r>
              <a:rPr lang="en-IN" sz="3600" dirty="0" smtClean="0">
                <a:latin typeface="Times New Roman" panose="02020603050405020304" pitchFamily="18" charset="0"/>
                <a:cs typeface="Times New Roman" panose="02020603050405020304" pitchFamily="18" charset="0"/>
              </a:rPr>
              <a:t>prevention.</a:t>
            </a:r>
            <a:endParaRPr lang="en-IN" sz="36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3600" dirty="0">
                <a:latin typeface="Times New Roman" panose="02020603050405020304" pitchFamily="18" charset="0"/>
                <a:cs typeface="Times New Roman" panose="02020603050405020304" pitchFamily="18" charset="0"/>
              </a:rPr>
              <a:t>Principle of </a:t>
            </a:r>
            <a:r>
              <a:rPr lang="en-IN" sz="3600" dirty="0" smtClean="0">
                <a:latin typeface="Times New Roman" panose="02020603050405020304" pitchFamily="18" charset="0"/>
                <a:cs typeface="Times New Roman" panose="02020603050405020304" pitchFamily="18" charset="0"/>
              </a:rPr>
              <a:t>Regularity.</a:t>
            </a:r>
            <a:endParaRPr lang="en-IN" sz="3600" dirty="0">
              <a:latin typeface="Times New Roman" panose="02020603050405020304" pitchFamily="18" charset="0"/>
              <a:cs typeface="Times New Roman" panose="02020603050405020304" pitchFamily="18" charset="0"/>
            </a:endParaRPr>
          </a:p>
          <a:p>
            <a:endParaRPr lang="en-IN" dirty="0"/>
          </a:p>
        </p:txBody>
      </p:sp>
      <p:sp>
        <p:nvSpPr>
          <p:cNvPr id="5" name="Footer Placeholder 4"/>
          <p:cNvSpPr>
            <a:spLocks noGrp="1"/>
          </p:cNvSpPr>
          <p:nvPr>
            <p:ph type="ftr" sz="quarter" idx="11"/>
          </p:nvPr>
        </p:nvSpPr>
        <p:spPr/>
        <p:txBody>
          <a:bodyPr/>
          <a:lstStyle/>
          <a:p>
            <a:r>
              <a:rPr lang="en-US" smtClean="0"/>
              <a:t>By Dr. Sravan Kumar Yadav</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0914708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273</TotalTime>
  <Words>704</Words>
  <Application>Microsoft Office PowerPoint</Application>
  <PresentationFormat>On-screen Show (4:3)</PresentationFormat>
  <Paragraphs>115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Sports Training By DR. Sravan Kumar Yadav Assistant Professor  Department of Physical Education, CSJM University, Kanpur (U.P.) </vt:lpstr>
      <vt:lpstr>Introduction: In general the word training is commonly used term in human language but in broad sense training may be define as an organised and systematic instructional process which aim is to improve the individual’s physical ,psychological and intellectual performance capacity.</vt:lpstr>
      <vt:lpstr>In sports the term training is often used by the players, coaches and scientists but there are some disagreement among the coaches and scientists regarding the exact meaning of this term , because the experts those who belongs to sports medicine are in the opinion that sports training is simply a doing of physical exercise, where as some other experts understood the meaning of the word in the form of interval training, strength training, technical training and tactical training.</vt:lpstr>
      <vt:lpstr>Meaning of Sports Training: -“Sports training is a process of sports perfections.” -“Sports Training is a Process of planning.” -“Sports training is a Educational process.” -“Sports Training is a process of systematic improvement of performance.”</vt:lpstr>
      <vt:lpstr>Definitions of Sports Training:  “Sports Training is a systematic and continuous process, through its to achieve goal and target.”                                                             -Martin “Sports training is the basic form of preparation of sportsmen.”                                                             -Mathew </vt:lpstr>
      <vt:lpstr>Aims of Sports Training</vt:lpstr>
      <vt:lpstr>Objective/Task of Sports Training</vt:lpstr>
      <vt:lpstr>Principles of Sports Training</vt:lpstr>
      <vt:lpstr>Cont..</vt:lpstr>
      <vt:lpstr>Systematization of Sports Training Process</vt:lpstr>
      <vt:lpstr>Basic Training</vt:lpstr>
      <vt:lpstr>Cont..</vt:lpstr>
      <vt:lpstr>Advanced Training</vt:lpstr>
      <vt:lpstr>Cont..</vt:lpstr>
      <vt:lpstr>High Performance Training</vt:lpstr>
      <vt:lpstr>Cont..</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Bharat Yadav</dc:creator>
  <cp:lastModifiedBy>VED</cp:lastModifiedBy>
  <cp:revision>37</cp:revision>
  <dcterms:created xsi:type="dcterms:W3CDTF">2006-08-16T00:00:00Z</dcterms:created>
  <dcterms:modified xsi:type="dcterms:W3CDTF">2022-01-15T03:00:06Z</dcterms:modified>
</cp:coreProperties>
</file>