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4"/>
  </p:notesMasterIdLst>
  <p:sldIdLst>
    <p:sldId id="380" r:id="rId2"/>
    <p:sldId id="334" r:id="rId3"/>
    <p:sldId id="335" r:id="rId4"/>
    <p:sldId id="336" r:id="rId5"/>
    <p:sldId id="337" r:id="rId6"/>
    <p:sldId id="376" r:id="rId7"/>
    <p:sldId id="377" r:id="rId8"/>
    <p:sldId id="338" r:id="rId9"/>
    <p:sldId id="339" r:id="rId10"/>
    <p:sldId id="340" r:id="rId11"/>
    <p:sldId id="378" r:id="rId12"/>
    <p:sldId id="37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A70-5923-490C-A0C0-46869FC48E5B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8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1B7B-528A-4127-ABDF-65394325A9F1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8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780-AA03-4347-B908-719E054EF700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01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64C7-D459-4551-9820-2A2EDE090ABD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5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E5D9-A979-4163-B005-7552588B3388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75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3C58-142F-47AD-8352-D6194DC1AE1F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98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618E-D92B-4C4C-AC32-E5EA3053FD12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09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301E-3A76-4FD4-A309-18A1ECD18A2D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37B631D3-F095-4E8D-B700-3F5298A229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7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3F15-CAEA-4FC0-9E1B-0CBE9D1EE26F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6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9079-3F21-4809-BF29-9D6F9751E5E9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BAE1-CDED-46F0-A848-5AB000263D27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5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CBC6-1E37-449B-BEAC-B9A85A4B90CC}" type="datetime1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E6BD-15C3-4710-B595-799D47D1DD6A}" type="datetime1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559-A318-40B9-A8B5-504F4AF59218}" type="datetime1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4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9E07-E1E4-4A14-BD12-34197B3DCD58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3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CB33-E842-4348-8B50-AFE377E3FB14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8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7E4B5-2E1C-4E3C-A9FB-9F122E06C4C9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E2FBE8-E7B7-4D6B-89E6-6ACF0BA9094D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A47B724-8E8B-4BB9-87B7-C4A55C492ABF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2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62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08AE-192F-4DC1-9F31-46C102AD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Proteus</a:t>
            </a:r>
            <a:endParaRPr lang="en-IN" sz="5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E87386-26FB-4D5B-AF25-7D60503D1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70" y="1411166"/>
            <a:ext cx="7635250" cy="3451159"/>
          </a:xfrm>
        </p:spPr>
      </p:pic>
    </p:spTree>
    <p:extLst>
      <p:ext uri="{BB962C8B-B14F-4D97-AF65-F5344CB8AC3E}">
        <p14:creationId xmlns:p14="http://schemas.microsoft.com/office/powerpoint/2010/main" val="231265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IN" sz="3200" b="1" dirty="0">
                <a:solidFill>
                  <a:schemeClr val="bg1"/>
                </a:solidFill>
              </a:rPr>
              <a:t>Biochemical properties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IN" sz="1800" b="1" dirty="0"/>
              <a:t>Both </a:t>
            </a:r>
            <a:r>
              <a:rPr lang="en-IN" sz="1800" b="1" i="1" dirty="0"/>
              <a:t>P. mirabilis and P. </a:t>
            </a:r>
            <a:r>
              <a:rPr lang="en-IN" sz="1800" b="1" i="1" dirty="0" err="1"/>
              <a:t>vulgaris</a:t>
            </a:r>
            <a:r>
              <a:rPr lang="en-IN" sz="1800" b="1" i="1" dirty="0"/>
              <a:t> </a:t>
            </a:r>
            <a:r>
              <a:rPr lang="en-IN" sz="1800" b="1" dirty="0"/>
              <a:t>are:</a:t>
            </a:r>
          </a:p>
          <a:p>
            <a:pPr>
              <a:buFontTx/>
              <a:buChar char="-"/>
            </a:pPr>
            <a:r>
              <a:rPr lang="en-IN" sz="1800" dirty="0"/>
              <a:t>Urease positive</a:t>
            </a:r>
          </a:p>
          <a:p>
            <a:pPr>
              <a:buFontTx/>
              <a:buChar char="-"/>
            </a:pPr>
            <a:r>
              <a:rPr lang="en-IN" sz="1800" dirty="0"/>
              <a:t>Citrate variable</a:t>
            </a:r>
          </a:p>
          <a:p>
            <a:pPr>
              <a:buFontTx/>
              <a:buChar char="-"/>
            </a:pPr>
            <a:r>
              <a:rPr lang="en-IN" sz="1800" dirty="0"/>
              <a:t>TSI -  alkaline/acid, gas present and H2S present</a:t>
            </a:r>
          </a:p>
          <a:p>
            <a:pPr>
              <a:buFontTx/>
              <a:buChar char="-"/>
            </a:pPr>
            <a:r>
              <a:rPr lang="en-IN" sz="1800" dirty="0"/>
              <a:t>MR positive but VP negative</a:t>
            </a:r>
          </a:p>
          <a:p>
            <a:endParaRPr lang="en-IN" sz="1800" i="1" dirty="0"/>
          </a:p>
          <a:p>
            <a:endParaRPr lang="en-IN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N" sz="2400" b="1" dirty="0"/>
              <a:t>Species differentiation</a:t>
            </a:r>
          </a:p>
          <a:p>
            <a:endParaRPr lang="en-IN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311723"/>
              </p:ext>
            </p:extLst>
          </p:nvPr>
        </p:nvGraphicFramePr>
        <p:xfrm>
          <a:off x="3817477" y="2565462"/>
          <a:ext cx="4572000" cy="20100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115">
                <a:tc>
                  <a:txBody>
                    <a:bodyPr/>
                    <a:lstStyle/>
                    <a:p>
                      <a:r>
                        <a:rPr lang="en-IN" sz="2000" b="1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err="1"/>
                        <a:t>P.vulgaris</a:t>
                      </a:r>
                      <a:endParaRPr lang="en-IN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err="1"/>
                        <a:t>P.Mirabilis</a:t>
                      </a:r>
                      <a:endParaRPr lang="en-IN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199">
                <a:tc>
                  <a:txBody>
                    <a:bodyPr/>
                    <a:lstStyle/>
                    <a:p>
                      <a:r>
                        <a:rPr lang="en-IN" sz="2000" b="1" dirty="0"/>
                        <a:t>Indole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836">
                <a:tc>
                  <a:txBody>
                    <a:bodyPr/>
                    <a:lstStyle/>
                    <a:p>
                      <a:r>
                        <a:rPr lang="en-IN" sz="1800" b="1" dirty="0" err="1"/>
                        <a:t>Ornithne</a:t>
                      </a:r>
                      <a:r>
                        <a:rPr lang="en-IN" sz="1800" b="1" dirty="0"/>
                        <a:t> </a:t>
                      </a:r>
                      <a:r>
                        <a:rPr lang="en-IN" sz="1800" b="1" dirty="0" err="1"/>
                        <a:t>decarboxylation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Typing of </a:t>
            </a:r>
            <a:r>
              <a:rPr lang="en-IN" sz="2800" b="1" i="1" dirty="0"/>
              <a:t>Proteus can be done by:</a:t>
            </a:r>
            <a:br>
              <a:rPr lang="en-IN" sz="2800" b="1" i="1" dirty="0"/>
            </a:br>
            <a:endParaRPr lang="en-IN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IN" sz="2000" dirty="0"/>
              <a:t>Bacteriocin typing</a:t>
            </a:r>
          </a:p>
          <a:p>
            <a:pPr>
              <a:buFontTx/>
              <a:buChar char="-"/>
            </a:pPr>
            <a:r>
              <a:rPr lang="en-IN" sz="2000" dirty="0"/>
              <a:t>Bacteriophage typing </a:t>
            </a:r>
          </a:p>
          <a:p>
            <a:pPr>
              <a:buFontTx/>
              <a:buChar char="-"/>
            </a:pPr>
            <a:r>
              <a:rPr lang="en-IN" sz="2000" dirty="0" err="1"/>
              <a:t>Ribotyping</a:t>
            </a:r>
            <a:r>
              <a:rPr lang="en-IN" sz="2000" dirty="0"/>
              <a:t> </a:t>
            </a:r>
          </a:p>
          <a:p>
            <a:pPr>
              <a:buNone/>
            </a:pPr>
            <a:r>
              <a:rPr lang="en-IN" sz="2000" b="1" dirty="0"/>
              <a:t>- </a:t>
            </a:r>
            <a:r>
              <a:rPr lang="en-IN" sz="2000" b="1" dirty="0" err="1"/>
              <a:t>Dienes</a:t>
            </a:r>
            <a:r>
              <a:rPr lang="en-IN" sz="2000" b="1" dirty="0"/>
              <a:t> phenomenon: </a:t>
            </a:r>
            <a:r>
              <a:rPr lang="en-IN" sz="2000" dirty="0"/>
              <a:t>If swarming of two Proteus isolates inoculated next to each other</a:t>
            </a:r>
          </a:p>
          <a:p>
            <a:pPr>
              <a:buNone/>
            </a:pPr>
            <a:r>
              <a:rPr lang="en-IN" sz="2000" dirty="0"/>
              <a:t>-  Merge completely – identical strains</a:t>
            </a:r>
          </a:p>
          <a:p>
            <a:pPr>
              <a:buNone/>
            </a:pPr>
            <a:r>
              <a:rPr lang="en-IN" sz="2000" dirty="0"/>
              <a:t>- Remain separated – both strains are different</a:t>
            </a:r>
          </a:p>
          <a:p>
            <a:pPr>
              <a:buFontTx/>
              <a:buChar char="-"/>
            </a:pPr>
            <a:endParaRPr lang="en-IN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6C9D-348A-47DA-9425-5FB6FEE3B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7EA0-BFD2-46C2-9003-87394A364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of Medical Microbiology by </a:t>
            </a:r>
            <a:r>
              <a:rPr lang="en-US" dirty="0" err="1"/>
              <a:t>Ananthnarayan</a:t>
            </a:r>
            <a:r>
              <a:rPr lang="en-US" dirty="0"/>
              <a:t>, </a:t>
            </a:r>
            <a:r>
              <a:rPr lang="en-US" dirty="0" err="1"/>
              <a:t>Paniker</a:t>
            </a:r>
            <a:endParaRPr lang="en-US" dirty="0"/>
          </a:p>
          <a:p>
            <a:r>
              <a:rPr lang="en-US" dirty="0"/>
              <a:t>Textbook of Medical Microbiology by C.P Baweja  </a:t>
            </a:r>
            <a:endParaRPr lang="en-IN" dirty="0"/>
          </a:p>
          <a:p>
            <a:r>
              <a:rPr lang="en-IN" dirty="0"/>
              <a:t>Textbook of Medical Microbiology by S. Bhat, </a:t>
            </a:r>
            <a:r>
              <a:rPr lang="en-IN" dirty="0" err="1"/>
              <a:t>A.S.Sastry</a:t>
            </a:r>
            <a:endParaRPr lang="en-IN" dirty="0"/>
          </a:p>
          <a:p>
            <a:r>
              <a:rPr lang="en-US" dirty="0"/>
              <a:t>Textbook of Medical Microbiology</a:t>
            </a:r>
            <a:r>
              <a:rPr lang="en-IN" dirty="0"/>
              <a:t> by </a:t>
            </a:r>
            <a:r>
              <a:rPr lang="en-IN" dirty="0" err="1"/>
              <a:t>D.R.Arora</a:t>
            </a:r>
            <a:r>
              <a:rPr lang="en-IN" dirty="0"/>
              <a:t>, Brij </a:t>
            </a:r>
            <a:r>
              <a:rPr lang="en-IN" dirty="0" err="1"/>
              <a:t>bala</a:t>
            </a:r>
            <a:r>
              <a:rPr lang="en-IN" dirty="0"/>
              <a:t> Arora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67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PROTEUS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Historical Importance</a:t>
            </a:r>
          </a:p>
          <a:p>
            <a:r>
              <a:rPr lang="en-IN" i="1" dirty="0"/>
              <a:t>Proteus species </a:t>
            </a:r>
            <a:r>
              <a:rPr lang="en-IN" dirty="0"/>
              <a:t>show pleomorphism</a:t>
            </a:r>
            <a:endParaRPr lang="en-IN" i="1" dirty="0"/>
          </a:p>
          <a:p>
            <a:r>
              <a:rPr lang="en-IN" dirty="0"/>
              <a:t>Named after Greek God ‘Proteus’ who was able to assume any shape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Naming of H and O antigens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O antigens- Somatic, H Antigens – Flagellar</a:t>
            </a:r>
          </a:p>
          <a:p>
            <a:r>
              <a:rPr lang="en-IN" b="1" dirty="0"/>
              <a:t>H antigen </a:t>
            </a:r>
          </a:p>
          <a:p>
            <a:pPr>
              <a:buNone/>
            </a:pPr>
            <a:r>
              <a:rPr lang="en-IN" dirty="0"/>
              <a:t>- Ability of flagellated strains of </a:t>
            </a:r>
            <a:r>
              <a:rPr lang="en-IN" i="1" dirty="0"/>
              <a:t>Proteus </a:t>
            </a:r>
            <a:r>
              <a:rPr lang="en-IN" dirty="0"/>
              <a:t>to grow on agar as a thin film resembling the film of breath on glass (German, ‘</a:t>
            </a:r>
            <a:r>
              <a:rPr lang="en-IN" b="1" i="1" dirty="0" err="1"/>
              <a:t>Hauch</a:t>
            </a:r>
            <a:r>
              <a:rPr lang="en-IN" i="1" dirty="0"/>
              <a:t>’ = </a:t>
            </a:r>
            <a:r>
              <a:rPr lang="en-IN" dirty="0"/>
              <a:t>‘film of breath’)</a:t>
            </a:r>
          </a:p>
          <a:p>
            <a:r>
              <a:rPr lang="en-IN" dirty="0"/>
              <a:t></a:t>
            </a:r>
            <a:r>
              <a:rPr lang="en-IN" b="1" dirty="0"/>
              <a:t>   O antigen</a:t>
            </a:r>
          </a:p>
          <a:p>
            <a:pPr>
              <a:buNone/>
            </a:pPr>
            <a:r>
              <a:rPr lang="en-IN" dirty="0"/>
              <a:t>- thin film is not observed when strains carrying only the somatic antigen (</a:t>
            </a:r>
            <a:r>
              <a:rPr lang="en-IN" dirty="0" err="1"/>
              <a:t>nonflagellated</a:t>
            </a:r>
            <a:r>
              <a:rPr lang="en-IN" dirty="0"/>
              <a:t> strains) grow on media (German, ‘</a:t>
            </a:r>
            <a:r>
              <a:rPr lang="en-IN" b="1" dirty="0" err="1"/>
              <a:t>Ohne</a:t>
            </a:r>
            <a:r>
              <a:rPr lang="en-IN" b="1" dirty="0"/>
              <a:t> </a:t>
            </a:r>
            <a:r>
              <a:rPr lang="en-IN" b="1" dirty="0" err="1"/>
              <a:t>Hauch</a:t>
            </a:r>
            <a:r>
              <a:rPr lang="en-IN" dirty="0"/>
              <a:t>’ = ‘without film of breath’)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Pathogenesis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800" i="1" dirty="0"/>
              <a:t>Proteus mirabilis &amp; P. </a:t>
            </a:r>
            <a:r>
              <a:rPr lang="en-IN" sz="1800" i="1" dirty="0" err="1"/>
              <a:t>Vulgaris</a:t>
            </a:r>
            <a:r>
              <a:rPr lang="en-IN" sz="1800" i="1" dirty="0"/>
              <a:t> </a:t>
            </a:r>
            <a:r>
              <a:rPr lang="en-IN" sz="1800" dirty="0"/>
              <a:t>commonly encountered species</a:t>
            </a:r>
          </a:p>
          <a:p>
            <a:r>
              <a:rPr lang="en-IN" sz="1800" dirty="0"/>
              <a:t></a:t>
            </a:r>
            <a:r>
              <a:rPr lang="en-IN" sz="1800" b="1" dirty="0"/>
              <a:t>Saprophytes: </a:t>
            </a:r>
            <a:r>
              <a:rPr lang="en-IN" sz="1800" dirty="0"/>
              <a:t>widely distributed in nature - decomposing animal matter, sewage &amp; soil</a:t>
            </a:r>
          </a:p>
          <a:p>
            <a:r>
              <a:rPr lang="en-IN" sz="1800" dirty="0"/>
              <a:t></a:t>
            </a:r>
            <a:r>
              <a:rPr lang="en-IN" sz="1800" b="1" dirty="0"/>
              <a:t>Commensals: </a:t>
            </a:r>
            <a:r>
              <a:rPr lang="en-IN" sz="1800" dirty="0"/>
              <a:t>moist areas of the skin, intestine of humans and animals</a:t>
            </a:r>
          </a:p>
          <a:p>
            <a:r>
              <a:rPr lang="en-IN" sz="1800" dirty="0"/>
              <a:t></a:t>
            </a:r>
            <a:r>
              <a:rPr lang="en-IN" sz="1800" b="1" dirty="0"/>
              <a:t>Infections produced: </a:t>
            </a:r>
            <a:r>
              <a:rPr lang="en-IN" sz="1800" dirty="0"/>
              <a:t>opportunistic pathogens - urinary, wound and soft tissue infections and </a:t>
            </a:r>
            <a:r>
              <a:rPr lang="en-IN" sz="1800" dirty="0" err="1"/>
              <a:t>septicemia</a:t>
            </a:r>
            <a:endParaRPr lang="en-IN" sz="1800" dirty="0"/>
          </a:p>
          <a:p>
            <a:r>
              <a:rPr lang="en-IN" sz="1800" dirty="0"/>
              <a:t>Nosocomial outbreaks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effectLst/>
              </a:rPr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1800" dirty="0"/>
              <a:t></a:t>
            </a:r>
            <a:r>
              <a:rPr lang="en-IN" sz="1800" b="1" dirty="0" err="1"/>
              <a:t>Struvite</a:t>
            </a:r>
            <a:r>
              <a:rPr lang="en-IN" sz="1800" b="1" dirty="0"/>
              <a:t> stones in bladder: </a:t>
            </a:r>
            <a:r>
              <a:rPr lang="en-IN" sz="1800" dirty="0"/>
              <a:t>produce urease </a:t>
            </a:r>
            <a:r>
              <a:rPr lang="en-IN" sz="1800" dirty="0">
                <a:sym typeface="Wingdings" pitchFamily="2" charset="2"/>
              </a:rPr>
              <a:t></a:t>
            </a:r>
            <a:r>
              <a:rPr lang="en-IN" sz="1800" dirty="0"/>
              <a:t>breaks down urea to form ammonia that damages the renal epithelium and makes the urine alkaline </a:t>
            </a:r>
            <a:r>
              <a:rPr lang="en-IN" sz="1800" dirty="0">
                <a:sym typeface="Wingdings" pitchFamily="2" charset="2"/>
              </a:rPr>
              <a:t></a:t>
            </a:r>
            <a:r>
              <a:rPr lang="en-IN" sz="1800" dirty="0"/>
              <a:t> deposition of phosphate </a:t>
            </a:r>
            <a:r>
              <a:rPr lang="en-IN" sz="1800" dirty="0">
                <a:sym typeface="Wingdings" pitchFamily="2" charset="2"/>
              </a:rPr>
              <a:t></a:t>
            </a:r>
            <a:r>
              <a:rPr lang="en-IN" sz="1800" dirty="0"/>
              <a:t> renal calculi</a:t>
            </a:r>
          </a:p>
          <a:p>
            <a:r>
              <a:rPr lang="en-IN" sz="1800" b="1" dirty="0"/>
              <a:t>Proteus as the basis of Weil–Felix Reaction</a:t>
            </a:r>
          </a:p>
          <a:p>
            <a:pPr>
              <a:buNone/>
            </a:pPr>
            <a:r>
              <a:rPr lang="en-IN" sz="1800" dirty="0"/>
              <a:t>- Somatic antigen non-motile Proteus strains OX2, OX19 (from </a:t>
            </a:r>
            <a:r>
              <a:rPr lang="en-IN" sz="1800" i="1" dirty="0" err="1"/>
              <a:t>P.vulgaris</a:t>
            </a:r>
            <a:r>
              <a:rPr lang="en-IN" sz="1800" dirty="0"/>
              <a:t>) and OXK (from </a:t>
            </a:r>
            <a:r>
              <a:rPr lang="en-IN" sz="1800" i="1" dirty="0" err="1"/>
              <a:t>P.mirabilis</a:t>
            </a:r>
            <a:r>
              <a:rPr lang="en-IN" sz="1800" dirty="0"/>
              <a:t>) cross react with antigen of some </a:t>
            </a:r>
            <a:r>
              <a:rPr lang="en-IN" sz="1800" dirty="0" err="1"/>
              <a:t>Rickettsia</a:t>
            </a:r>
            <a:r>
              <a:rPr lang="en-IN" sz="1800" dirty="0"/>
              <a:t> species</a:t>
            </a:r>
          </a:p>
          <a:p>
            <a:pPr>
              <a:buNone/>
            </a:pPr>
            <a:r>
              <a:rPr lang="en-IN" sz="1800" dirty="0"/>
              <a:t>- Proteus antigens are used to detect heterophile antibodies in sera of patients suffering from rickettsial infections</a:t>
            </a:r>
          </a:p>
          <a:p>
            <a:pPr>
              <a:buNone/>
            </a:pPr>
            <a:endParaRPr lang="en-IN" sz="1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Laboratory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800" b="1" dirty="0"/>
              <a:t>Specimen</a:t>
            </a:r>
            <a:r>
              <a:rPr lang="en-IN" sz="1800" dirty="0"/>
              <a:t> – According to type of infection</a:t>
            </a:r>
          </a:p>
          <a:p>
            <a:r>
              <a:rPr lang="en-IN" sz="1800" b="1" dirty="0"/>
              <a:t>Direct Microscopy</a:t>
            </a:r>
            <a:r>
              <a:rPr lang="en-IN" sz="1800" dirty="0"/>
              <a:t>: Gram positive pleomorphic bacilli</a:t>
            </a:r>
          </a:p>
          <a:p>
            <a:r>
              <a:rPr lang="en-IN" sz="1800" dirty="0"/>
              <a:t>     </a:t>
            </a:r>
            <a:r>
              <a:rPr lang="en-IN" sz="1800" b="1" dirty="0"/>
              <a:t>Pleomorphism: </a:t>
            </a:r>
            <a:r>
              <a:rPr lang="en-IN" sz="1800" i="1" dirty="0"/>
              <a:t>Proteus </a:t>
            </a:r>
            <a:r>
              <a:rPr lang="en-IN" sz="1800" dirty="0"/>
              <a:t>species are gram-negative coccobacilli occasionally appear bacillary and </a:t>
            </a:r>
            <a:r>
              <a:rPr lang="en-IN" sz="1800" dirty="0" err="1"/>
              <a:t>infila</a:t>
            </a:r>
            <a:r>
              <a:rPr lang="en-IN" sz="1800" dirty="0"/>
              <a:t> </a:t>
            </a:r>
            <a:r>
              <a:rPr lang="en-IN" sz="1800" dirty="0" err="1"/>
              <a:t>mentous</a:t>
            </a:r>
            <a:r>
              <a:rPr lang="en-IN" sz="1800" dirty="0"/>
              <a:t> forms</a:t>
            </a:r>
          </a:p>
          <a:p>
            <a:r>
              <a:rPr lang="en-IN" sz="1800" dirty="0"/>
              <a:t>  </a:t>
            </a:r>
            <a:r>
              <a:rPr lang="en-IN" sz="1800" b="1" dirty="0"/>
              <a:t>Odour:</a:t>
            </a:r>
            <a:r>
              <a:rPr lang="en-IN" sz="1800" dirty="0"/>
              <a:t> They produce characteristic putrid fishy or seminal odour in cultures</a:t>
            </a:r>
          </a:p>
          <a:p>
            <a:endParaRPr lang="en-IN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199" y="1200151"/>
            <a:ext cx="4878325" cy="3394472"/>
          </a:xfrm>
        </p:spPr>
        <p:txBody>
          <a:bodyPr>
            <a:normAutofit/>
          </a:bodyPr>
          <a:lstStyle/>
          <a:p>
            <a:r>
              <a:rPr lang="en-IN" b="1" dirty="0"/>
              <a:t>Swarming: </a:t>
            </a:r>
            <a:r>
              <a:rPr lang="en-IN" dirty="0"/>
              <a:t>ability to spread on the surface of solid media</a:t>
            </a:r>
          </a:p>
          <a:p>
            <a:r>
              <a:rPr lang="en-IN" b="1" dirty="0"/>
              <a:t>Swarming </a:t>
            </a:r>
            <a:r>
              <a:rPr lang="en-IN" dirty="0"/>
              <a:t>patterns:  Continuous &amp; Discontinuous swarming</a:t>
            </a:r>
          </a:p>
          <a:p>
            <a:r>
              <a:rPr lang="en-IN" b="1" dirty="0"/>
              <a:t>Common problems in the laboratory: </a:t>
            </a:r>
            <a:r>
              <a:rPr lang="en-IN" i="1" dirty="0"/>
              <a:t>Proteus </a:t>
            </a:r>
            <a:r>
              <a:rPr lang="en-IN" dirty="0"/>
              <a:t>tends to swarm and overgrow other bacterial colonies in samples with multiple types </a:t>
            </a:r>
            <a:r>
              <a:rPr lang="en-IN" dirty="0" err="1"/>
              <a:t>ofbacteria</a:t>
            </a:r>
            <a:r>
              <a:rPr lang="en-IN" dirty="0"/>
              <a:t>.</a:t>
            </a:r>
          </a:p>
          <a:p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F66856-D2D1-4C35-920F-B08186A74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Characteristics</a:t>
            </a:r>
            <a:endParaRPr lang="en-IN" dirty="0"/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0F3716B3-E0F3-4E77-94CE-4FF9A859AC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230" y="367874"/>
            <a:ext cx="2143125" cy="2143125"/>
          </a:xfr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0540923-4246-4EFF-95D5-CD8927CBD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524" y="2616598"/>
            <a:ext cx="2286000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Cultural Characteristics</a:t>
            </a:r>
            <a:endParaRPr lang="en-IN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2600" b="1" dirty="0"/>
              <a:t>Mechanism of swarming: </a:t>
            </a:r>
            <a:r>
              <a:rPr lang="en-IN" sz="2600" dirty="0"/>
              <a:t>At colony margin sparsely flagellated, short vegetative cells </a:t>
            </a:r>
            <a:r>
              <a:rPr lang="en-IN" sz="2600" dirty="0">
                <a:sym typeface="Wingdings" pitchFamily="2" charset="2"/>
              </a:rPr>
              <a:t> </a:t>
            </a:r>
            <a:r>
              <a:rPr lang="en-IN" sz="2600" dirty="0"/>
              <a:t>multinucleated, densely flagellated, elongated cells (20–80 </a:t>
            </a:r>
            <a:r>
              <a:rPr lang="en-IN" sz="2600" dirty="0" err="1"/>
              <a:t>μm</a:t>
            </a:r>
            <a:r>
              <a:rPr lang="en-IN" sz="2600" dirty="0"/>
              <a:t>) - </a:t>
            </a:r>
            <a:r>
              <a:rPr lang="en-IN" sz="2600" b="1" dirty="0"/>
              <a:t>swarm cells</a:t>
            </a:r>
          </a:p>
          <a:p>
            <a:pPr>
              <a:buFontTx/>
              <a:buChar char="-"/>
            </a:pPr>
            <a:r>
              <a:rPr lang="en-IN" sz="2600" b="1" dirty="0"/>
              <a:t>Swam cells </a:t>
            </a:r>
            <a:r>
              <a:rPr lang="en-IN" sz="2600" dirty="0"/>
              <a:t>- </a:t>
            </a:r>
            <a:r>
              <a:rPr lang="en-IN" sz="2600" b="1" dirty="0"/>
              <a:t>migrate</a:t>
            </a:r>
            <a:r>
              <a:rPr lang="en-IN" sz="2600" dirty="0"/>
              <a:t> to surrounding uninoculated</a:t>
            </a:r>
          </a:p>
          <a:p>
            <a:pPr>
              <a:buFontTx/>
              <a:buChar char="-"/>
            </a:pPr>
            <a:r>
              <a:rPr lang="en-IN" sz="2600" b="1" dirty="0"/>
              <a:t>Transition</a:t>
            </a:r>
            <a:r>
              <a:rPr lang="en-IN" sz="2600" dirty="0"/>
              <a:t> from vegetative cells to swam cells takes place when the cells receive a number of </a:t>
            </a:r>
            <a:r>
              <a:rPr lang="en-IN" sz="2600" b="1" dirty="0"/>
              <a:t>extracellular and intracellular signals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Methods to prevent swarming:</a:t>
            </a:r>
            <a:br>
              <a:rPr lang="en-IN" sz="2800" b="1" dirty="0"/>
            </a:br>
            <a:endParaRPr lang="en-IN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398774" cy="351220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IN" sz="2400" dirty="0"/>
              <a:t>Increased agar concentration to 6% </a:t>
            </a:r>
          </a:p>
          <a:p>
            <a:pPr>
              <a:buFontTx/>
              <a:buChar char="-"/>
            </a:pPr>
            <a:r>
              <a:rPr lang="en-IN" sz="2400" dirty="0"/>
              <a:t>Incorporation of alcohol, boric acid, chloral hydrate, sodium </a:t>
            </a:r>
            <a:r>
              <a:rPr lang="fr-FR" sz="2400" dirty="0" err="1"/>
              <a:t>azide</a:t>
            </a:r>
            <a:r>
              <a:rPr lang="fr-FR" sz="2400" dirty="0"/>
              <a:t>, </a:t>
            </a:r>
            <a:r>
              <a:rPr lang="fr-FR" sz="2400" dirty="0" err="1"/>
              <a:t>sulfonamide</a:t>
            </a:r>
            <a:r>
              <a:rPr lang="fr-FR" sz="2400" dirty="0"/>
              <a:t>, surface active agents</a:t>
            </a:r>
          </a:p>
          <a:p>
            <a:pPr>
              <a:buFontTx/>
              <a:buChar char="-"/>
            </a:pPr>
            <a:r>
              <a:rPr lang="en-IN" sz="2400" dirty="0"/>
              <a:t>Does not occur on MacConkey agar, CLED agar</a:t>
            </a:r>
          </a:p>
          <a:p>
            <a:r>
              <a:rPr lang="en-IN" sz="2400" b="1" dirty="0"/>
              <a:t>Organisms exhibiting swarming:</a:t>
            </a:r>
          </a:p>
          <a:p>
            <a:r>
              <a:rPr lang="en-IN" sz="2400" dirty="0"/>
              <a:t></a:t>
            </a:r>
            <a:r>
              <a:rPr lang="en-IN" sz="2400" i="1" dirty="0"/>
              <a:t>P. mirabilis &amp; P. </a:t>
            </a:r>
            <a:r>
              <a:rPr lang="en-IN" sz="2400" i="1" dirty="0" err="1"/>
              <a:t>vulgaris</a:t>
            </a:r>
            <a:r>
              <a:rPr lang="en-IN" sz="2400" i="1" dirty="0"/>
              <a:t> (</a:t>
            </a:r>
            <a:r>
              <a:rPr lang="en-IN" sz="2400" dirty="0"/>
              <a:t>not other members of tribe </a:t>
            </a:r>
            <a:r>
              <a:rPr lang="en-IN" sz="2400" dirty="0" err="1"/>
              <a:t>Proteeae</a:t>
            </a:r>
            <a:r>
              <a:rPr lang="en-IN" sz="2400" dirty="0"/>
              <a:t>)</a:t>
            </a:r>
          </a:p>
          <a:p>
            <a:r>
              <a:rPr lang="pt-BR" sz="2400" i="1" dirty="0"/>
              <a:t>Serratia marcescens, Vibrio parahaemolyticus &amp; Clostridium </a:t>
            </a:r>
            <a:r>
              <a:rPr lang="en-IN" sz="2400" i="1" dirty="0" err="1"/>
              <a:t>tetani</a:t>
            </a:r>
            <a:endParaRPr lang="en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4656</TotalTime>
  <Words>609</Words>
  <Application>Microsoft Office PowerPoint</Application>
  <PresentationFormat>On-screen Show (16:9)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Proteus</vt:lpstr>
      <vt:lpstr>PROTEUS</vt:lpstr>
      <vt:lpstr>Naming of H and O antigens</vt:lpstr>
      <vt:lpstr>Pathogenesis</vt:lpstr>
      <vt:lpstr>Pathogenesis</vt:lpstr>
      <vt:lpstr>Laboratory Diagnosis</vt:lpstr>
      <vt:lpstr>Cultural Characteristics</vt:lpstr>
      <vt:lpstr>Cultural Characteristics</vt:lpstr>
      <vt:lpstr>Methods to prevent swarming: </vt:lpstr>
      <vt:lpstr>Biochemical properties</vt:lpstr>
      <vt:lpstr>Typing of Proteus can be done by: 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dolly rastogi</cp:lastModifiedBy>
  <cp:revision>169</cp:revision>
  <dcterms:created xsi:type="dcterms:W3CDTF">2013-08-21T19:17:07Z</dcterms:created>
  <dcterms:modified xsi:type="dcterms:W3CDTF">2022-01-06T17:27:23Z</dcterms:modified>
</cp:coreProperties>
</file>