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C496BE-EA0D-4F81-8FED-7725E3F7175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9DDB1E-6F8F-4995-A1A8-75DC0FEADA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286808" cy="268036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SEXUALLY TRANSMITTED DISEASES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1436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(2). SPECIFIC TESTS</a:t>
            </a:r>
          </a:p>
          <a:p>
            <a:pPr marL="493776" indent="-457200" algn="l"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</a:rPr>
              <a:t>TPHA (Treponema pallidum </a:t>
            </a:r>
            <a:r>
              <a:rPr lang="en-US" b="1" dirty="0" err="1" smtClean="0">
                <a:solidFill>
                  <a:schemeClr val="tx1"/>
                </a:solidFill>
              </a:rPr>
              <a:t>haemagglutination</a:t>
            </a:r>
            <a:r>
              <a:rPr lang="en-US" b="1" dirty="0" smtClean="0">
                <a:solidFill>
                  <a:schemeClr val="tx1"/>
                </a:solidFill>
              </a:rPr>
              <a:t> assay)</a:t>
            </a:r>
          </a:p>
          <a:p>
            <a:pPr marL="493776" indent="-457200" algn="l"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</a:rPr>
              <a:t>FTA-ABS (Fluorescent </a:t>
            </a:r>
            <a:r>
              <a:rPr lang="en-US" b="1" dirty="0" err="1" smtClean="0">
                <a:solidFill>
                  <a:schemeClr val="tx1"/>
                </a:solidFill>
              </a:rPr>
              <a:t>treponemal</a:t>
            </a:r>
            <a:r>
              <a:rPr lang="en-US" b="1" dirty="0" smtClean="0">
                <a:solidFill>
                  <a:schemeClr val="tx1"/>
                </a:solidFill>
              </a:rPr>
              <a:t> antibody absorption test)</a:t>
            </a:r>
          </a:p>
          <a:p>
            <a:pPr marL="493776" indent="-457200" algn="l"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</a:rPr>
              <a:t>TPI (Treponema pallidum </a:t>
            </a:r>
            <a:r>
              <a:rPr lang="en-US" b="1" dirty="0" err="1" smtClean="0">
                <a:solidFill>
                  <a:schemeClr val="tx1"/>
                </a:solidFill>
              </a:rPr>
              <a:t>immobilisation</a:t>
            </a:r>
            <a:r>
              <a:rPr lang="en-US" b="1" dirty="0" smtClean="0">
                <a:solidFill>
                  <a:schemeClr val="tx1"/>
                </a:solidFill>
              </a:rPr>
              <a:t> test)</a:t>
            </a:r>
          </a:p>
          <a:p>
            <a:pPr marL="493776" indent="-457200" algn="l"/>
            <a:r>
              <a:rPr lang="en-US" b="1" dirty="0" smtClean="0">
                <a:solidFill>
                  <a:schemeClr val="tx1"/>
                </a:solidFill>
              </a:rPr>
              <a:t>VDRL and TPHA are two most commonly used tests.</a:t>
            </a:r>
          </a:p>
          <a:p>
            <a:pPr marL="493776" indent="-457200"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CHANCROID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Chancroid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or soft chancre is caused by H. ducreyi.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1. SPECIMEN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Exudate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2. GRAM STAINING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Smear shows Gram negative </a:t>
            </a:r>
            <a:r>
              <a:rPr lang="en-US" b="1" dirty="0" err="1" smtClean="0">
                <a:solidFill>
                  <a:schemeClr val="tx1"/>
                </a:solidFill>
              </a:rPr>
              <a:t>coccobacilli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3. CULTURE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Exudate</a:t>
            </a:r>
            <a:r>
              <a:rPr lang="en-US" b="1" dirty="0" smtClean="0">
                <a:solidFill>
                  <a:schemeClr val="tx1"/>
                </a:solidFill>
              </a:rPr>
              <a:t> is cultured onto chocolate agar enriched with </a:t>
            </a:r>
            <a:r>
              <a:rPr lang="en-US" b="1" dirty="0" err="1" smtClean="0">
                <a:solidFill>
                  <a:schemeClr val="tx1"/>
                </a:solidFill>
              </a:rPr>
              <a:t>isovitalex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foetal</a:t>
            </a:r>
            <a:r>
              <a:rPr lang="en-US" b="1" dirty="0" smtClean="0">
                <a:solidFill>
                  <a:schemeClr val="tx1"/>
                </a:solidFill>
              </a:rPr>
              <a:t> calf serum, and containing </a:t>
            </a:r>
            <a:r>
              <a:rPr lang="en-US" b="1" dirty="0" err="1" smtClean="0">
                <a:solidFill>
                  <a:schemeClr val="tx1"/>
                </a:solidFill>
              </a:rPr>
              <a:t>vancomycin</a:t>
            </a:r>
            <a:r>
              <a:rPr lang="en-US" b="1" dirty="0" smtClean="0">
                <a:solidFill>
                  <a:schemeClr val="tx1"/>
                </a:solidFill>
              </a:rPr>
              <a:t> as selective agent.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Culture plates are incubated at 35</a:t>
            </a:r>
            <a:r>
              <a:rPr lang="en-US" b="1" dirty="0" smtClean="0">
                <a:solidFill>
                  <a:schemeClr val="tx1"/>
                </a:solidFill>
              </a:rPr>
              <a:t>°C </a:t>
            </a:r>
            <a:r>
              <a:rPr lang="en-US" b="1" dirty="0" smtClean="0">
                <a:solidFill>
                  <a:schemeClr val="tx1"/>
                </a:solidFill>
              </a:rPr>
              <a:t>under 10% carbon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oxide and high humidity.</a:t>
            </a:r>
          </a:p>
          <a:p>
            <a:pPr marL="550926" indent="-514350"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4. IDENTIFICATION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Colony morphology and Gram staining are useful in identification of the organisms.</a:t>
            </a:r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(1). COLONY MORPHOLOGY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H. ducreyi forms small, grey translucent colonies.</a:t>
            </a:r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2. GRAM STAINING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shows Gram negative </a:t>
            </a:r>
            <a:r>
              <a:rPr lang="en-US" b="1" dirty="0" err="1" smtClean="0">
                <a:solidFill>
                  <a:schemeClr val="tx1"/>
                </a:solidFill>
              </a:rPr>
              <a:t>coccobacilli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LYMPHOGRANULOMA VENEREUM (LGV)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is caused by C. trachomatis serotypes L1, L2 and L3.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1. SEROLOGICAL TESTS</a:t>
            </a:r>
          </a:p>
          <a:p>
            <a:pPr marL="550926" indent="-514350" algn="l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Microimmunofluorescence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50926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CFT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2. FREI TEST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is a skin test using LGV antigen and shows delayed type of hypersensitivity.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3. ISOLATION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Chlamydiae</a:t>
            </a:r>
            <a:r>
              <a:rPr lang="en-US" b="1" dirty="0" smtClean="0">
                <a:solidFill>
                  <a:schemeClr val="tx1"/>
                </a:solidFill>
              </a:rPr>
              <a:t> can be cultivated in variety of cells from chick embryos and mammals.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They also grow in yolk sac of eggs.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inclusions in the cell cultures may be stained with </a:t>
            </a:r>
            <a:r>
              <a:rPr lang="en-US" b="1" dirty="0" err="1" smtClean="0">
                <a:solidFill>
                  <a:schemeClr val="tx1"/>
                </a:solidFill>
              </a:rPr>
              <a:t>Giemsa</a:t>
            </a:r>
            <a:r>
              <a:rPr lang="en-US" b="1" dirty="0" smtClean="0">
                <a:solidFill>
                  <a:schemeClr val="tx1"/>
                </a:solidFill>
              </a:rPr>
              <a:t> stain.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4. DIRECT MICROSCOPY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Smears of material aspirated from the </a:t>
            </a:r>
            <a:r>
              <a:rPr lang="en-US" b="1" dirty="0" err="1" smtClean="0">
                <a:solidFill>
                  <a:schemeClr val="tx1"/>
                </a:solidFill>
              </a:rPr>
              <a:t>bubos</a:t>
            </a:r>
            <a:r>
              <a:rPr lang="en-US" b="1" dirty="0" smtClean="0">
                <a:solidFill>
                  <a:schemeClr val="tx1"/>
                </a:solidFill>
              </a:rPr>
              <a:t> may show the elementary bodies.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sensitivity of microscopy is very low.</a:t>
            </a:r>
          </a:p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DONOVANOSIS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Donovanosis</a:t>
            </a:r>
            <a:r>
              <a:rPr lang="en-US" b="1" dirty="0" smtClean="0">
                <a:solidFill>
                  <a:schemeClr val="tx1"/>
                </a:solidFill>
              </a:rPr>
              <a:t> is caused by Calymmatobacterium granulomatis.</a:t>
            </a:r>
          </a:p>
          <a:p>
            <a:pPr marL="550926" indent="-514350" algn="l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</a:rPr>
              <a:t>SPECIMEN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Tissue smear from the ulcer.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STAINING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err="1" smtClean="0"/>
              <a:t>Giemsa</a:t>
            </a:r>
            <a:r>
              <a:rPr lang="en-US" sz="2000" b="1" dirty="0" smtClean="0"/>
              <a:t> staining shows Donovan bodies.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The Donovan bodies are rounded </a:t>
            </a:r>
            <a:r>
              <a:rPr lang="en-US" sz="2000" b="1" dirty="0" err="1" smtClean="0"/>
              <a:t>coccobacilli</a:t>
            </a:r>
            <a:r>
              <a:rPr lang="en-US" sz="2000" b="1" dirty="0" smtClean="0"/>
              <a:t>, 1-2 mm, which lie within cystic spaces in large mononuclear cells.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They show bipolar condensation of chromatin, giving a closed safety pin appearance in stained smears.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 HERPES GENITALIS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err="1" smtClean="0"/>
              <a:t>Aetiological</a:t>
            </a:r>
            <a:r>
              <a:rPr lang="en-US" sz="2000" b="1" dirty="0" smtClean="0"/>
              <a:t> agent is Herpes simplex virus (HSV), types 1 and 2 but type 2 strains are more commonly associated.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SPECIMENS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b="1" dirty="0" smtClean="0"/>
              <a:t>Scrapings from base of the lesions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b="1" dirty="0" smtClean="0"/>
              <a:t>Blood for serology</a:t>
            </a:r>
          </a:p>
          <a:p>
            <a:pPr>
              <a:buNone/>
            </a:pP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2. DIRECT MICROSCOPY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Giemsa</a:t>
            </a:r>
            <a:r>
              <a:rPr lang="en-US" b="1" dirty="0" smtClean="0">
                <a:solidFill>
                  <a:schemeClr val="tx1"/>
                </a:solidFill>
              </a:rPr>
              <a:t> or Wright staining shows characteristic </a:t>
            </a:r>
            <a:r>
              <a:rPr lang="en-US" b="1" dirty="0" err="1" smtClean="0">
                <a:solidFill>
                  <a:schemeClr val="tx1"/>
                </a:solidFill>
              </a:rPr>
              <a:t>intranuclear</a:t>
            </a:r>
            <a:r>
              <a:rPr lang="en-US" b="1" dirty="0" smtClean="0">
                <a:solidFill>
                  <a:schemeClr val="tx1"/>
                </a:solidFill>
              </a:rPr>
              <a:t> inclusions.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3. CULTURE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Diagnosis is confirmed by tissue culture in human diploid fibroblast cells.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Cytopathogenic</a:t>
            </a:r>
            <a:r>
              <a:rPr lang="en-US" b="1" dirty="0" smtClean="0">
                <a:solidFill>
                  <a:schemeClr val="tx1"/>
                </a:solidFill>
              </a:rPr>
              <a:t> effect (CPE) occurs within 24 hours.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4. SEROLOGY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Antibody detection by complement fixation test (CFT) is useful in diagnosis of primary infection.</a:t>
            </a:r>
          </a:p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 TRICHOMONIASIS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is caused by Trichomonas vaginalis.</a:t>
            </a:r>
          </a:p>
          <a:p>
            <a:pPr marL="550926" indent="-514350" algn="l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</a:rPr>
              <a:t>SPECIMEN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Swab of vaginal discharge is examined freshly.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If delay in transport is inevitable, specimen should be collected in </a:t>
            </a:r>
            <a:r>
              <a:rPr lang="en-US" b="1" dirty="0" err="1" smtClean="0">
                <a:solidFill>
                  <a:schemeClr val="tx1"/>
                </a:solidFill>
              </a:rPr>
              <a:t>stuart’s</a:t>
            </a:r>
            <a:r>
              <a:rPr lang="en-US" b="1" dirty="0" smtClean="0">
                <a:solidFill>
                  <a:schemeClr val="tx1"/>
                </a:solidFill>
              </a:rPr>
              <a:t> transport medium.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2. DIRECT MICROSCOPY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Direct wet film shows motile </a:t>
            </a:r>
            <a:r>
              <a:rPr lang="en-US" b="1" dirty="0" err="1" smtClean="0">
                <a:solidFill>
                  <a:schemeClr val="tx1"/>
                </a:solidFill>
              </a:rPr>
              <a:t>trichomonads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Direct microscopy is at least 80% as positive as culture.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3. CULTURE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Specimen is cultured in </a:t>
            </a:r>
            <a:r>
              <a:rPr lang="en-US" b="1" dirty="0" err="1" smtClean="0">
                <a:solidFill>
                  <a:schemeClr val="tx1"/>
                </a:solidFill>
              </a:rPr>
              <a:t>Fineberg’s</a:t>
            </a:r>
            <a:r>
              <a:rPr lang="en-US" b="1" dirty="0" smtClean="0">
                <a:solidFill>
                  <a:schemeClr val="tx1"/>
                </a:solidFill>
              </a:rPr>
              <a:t> medium and incubated for 5 days and examined for motile protozoa.</a:t>
            </a:r>
          </a:p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VULVOVAGINAL CANDIDIASIS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is caused by various species of Candida but C. albicans accounts for 80% of cases.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1.SPECIMEN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Swab from vaginal secretions.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2. DIRECT MICROSCOPY</a:t>
            </a:r>
          </a:p>
          <a:p>
            <a:pPr marL="550926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KOH mount : It shows yeast cells.</a:t>
            </a:r>
          </a:p>
          <a:p>
            <a:pPr marL="550926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Gram staining : Characteristic Gram positive budding yeast cells and </a:t>
            </a:r>
            <a:r>
              <a:rPr lang="en-US" b="1" dirty="0" err="1" smtClean="0">
                <a:solidFill>
                  <a:schemeClr val="tx1"/>
                </a:solidFill>
              </a:rPr>
              <a:t>pseudohyphae</a:t>
            </a:r>
            <a:r>
              <a:rPr lang="en-US" b="1" dirty="0" smtClean="0">
                <a:solidFill>
                  <a:schemeClr val="tx1"/>
                </a:solidFill>
              </a:rPr>
              <a:t> may be seen.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3. CULTURE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specimen is inoculated on </a:t>
            </a:r>
            <a:r>
              <a:rPr lang="en-US" b="1" dirty="0" err="1" smtClean="0">
                <a:solidFill>
                  <a:schemeClr val="tx1"/>
                </a:solidFill>
              </a:rPr>
              <a:t>Sabouraud’s</a:t>
            </a:r>
            <a:r>
              <a:rPr lang="en-US" b="1" dirty="0" smtClean="0">
                <a:solidFill>
                  <a:schemeClr val="tx1"/>
                </a:solidFill>
              </a:rPr>
              <a:t> dextrose agar (SDA) and incubated at 37</a:t>
            </a:r>
            <a:r>
              <a:rPr lang="en-US" b="1" dirty="0" smtClean="0">
                <a:solidFill>
                  <a:schemeClr val="tx1"/>
                </a:solidFill>
              </a:rPr>
              <a:t>°C </a:t>
            </a:r>
            <a:r>
              <a:rPr lang="en-US" b="1" dirty="0" smtClean="0">
                <a:solidFill>
                  <a:schemeClr val="tx1"/>
                </a:solidFill>
              </a:rPr>
              <a:t>for 48 hours.</a:t>
            </a:r>
          </a:p>
          <a:p>
            <a:pPr algn="l"/>
            <a:endParaRPr lang="en-US" sz="2800" b="1" dirty="0" smtClean="0">
              <a:solidFill>
                <a:srgbClr val="0070C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4. IDENTIFICATION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Colony morphology : Colonies are creamy white and smooth.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Gram staining : Gram stained smear shows budding Gram positive yeast cells.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Germ tube formation : C. albicans forms germ tube within two hours when incubated in human serum at 37°C.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err="1" smtClean="0">
                <a:solidFill>
                  <a:schemeClr val="tx1"/>
                </a:solidFill>
              </a:rPr>
              <a:t>Chlamydospores</a:t>
            </a:r>
            <a:r>
              <a:rPr lang="en-US" b="1" dirty="0" smtClean="0">
                <a:solidFill>
                  <a:schemeClr val="tx1"/>
                </a:solidFill>
              </a:rPr>
              <a:t> formation : C. albicans forms </a:t>
            </a:r>
            <a:r>
              <a:rPr lang="en-US" b="1" dirty="0" err="1" smtClean="0">
                <a:solidFill>
                  <a:schemeClr val="tx1"/>
                </a:solidFill>
              </a:rPr>
              <a:t>chlamydospores</a:t>
            </a:r>
            <a:r>
              <a:rPr lang="en-US" b="1" dirty="0" smtClean="0">
                <a:solidFill>
                  <a:schemeClr val="tx1"/>
                </a:solidFill>
              </a:rPr>
              <a:t> on cornmeal agar.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357322"/>
          </a:xfrm>
        </p:spPr>
        <p:txBody>
          <a:bodyPr/>
          <a:lstStyle/>
          <a:p>
            <a:pPr algn="ctr"/>
            <a:r>
              <a:rPr lang="en-US" dirty="0" smtClean="0"/>
              <a:t>J. GENITAL WARTS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429684" cy="4572032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Genital warts, also known as </a:t>
            </a:r>
            <a:r>
              <a:rPr lang="en-US" b="1" dirty="0" err="1" smtClean="0">
                <a:solidFill>
                  <a:schemeClr val="tx1"/>
                </a:solidFill>
              </a:rPr>
              <a:t>condyloma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acuminata</a:t>
            </a:r>
            <a:r>
              <a:rPr lang="en-US" b="1" dirty="0" smtClean="0">
                <a:solidFill>
                  <a:schemeClr val="tx1"/>
                </a:solidFill>
              </a:rPr>
              <a:t> are common in sexually active adults.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These are usually due to human </a:t>
            </a:r>
            <a:r>
              <a:rPr lang="en-US" b="1" dirty="0" err="1" smtClean="0">
                <a:solidFill>
                  <a:schemeClr val="tx1"/>
                </a:solidFill>
              </a:rPr>
              <a:t>papillomavirus</a:t>
            </a:r>
            <a:r>
              <a:rPr lang="en-US" b="1" dirty="0" smtClean="0">
                <a:solidFill>
                  <a:schemeClr val="tx1"/>
                </a:solidFill>
              </a:rPr>
              <a:t> (HPV) types 6 and 11.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Cytological or histological examination of cells in urine is used for detection of inclusion bodies of HPV.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REFERENCE BOOKS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/>
              <a:t>Textbook of microbiology by Ananthanarayan and Paniker’s.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Textbook of microbiology by D. R. Arora and Brij Bala Arora.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Textbook of microbiology by Dr. C. P. Baveja.</a:t>
            </a:r>
            <a:endParaRPr lang="en-US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29684" cy="107157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429684" cy="4714908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sexually transmitted diseases (STDs) are a group of communicable diseases which are transmitted predominantly or entirely by sexual contact.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causative organisms include a wide range of bacterial, viral, </a:t>
            </a:r>
            <a:r>
              <a:rPr lang="en-US" b="1" dirty="0" err="1" smtClean="0">
                <a:solidFill>
                  <a:schemeClr val="tx1"/>
                </a:solidFill>
              </a:rPr>
              <a:t>protozoal</a:t>
            </a:r>
            <a:r>
              <a:rPr lang="en-US" b="1" dirty="0" smtClean="0">
                <a:solidFill>
                  <a:schemeClr val="tx1"/>
                </a:solidFill>
              </a:rPr>
              <a:t> and fungal agents.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STD may present as genital ulcers, genital discharge without any genital lesion or only as systemic manifestations.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928694"/>
          </a:xfrm>
        </p:spPr>
        <p:txBody>
          <a:bodyPr/>
          <a:lstStyle/>
          <a:p>
            <a:pPr algn="ctr"/>
            <a:r>
              <a:rPr lang="en-US" dirty="0" smtClean="0"/>
              <a:t>CAUSATIVE 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429684" cy="4714908"/>
          </a:xfrm>
        </p:spPr>
        <p:txBody>
          <a:bodyPr/>
          <a:lstStyle/>
          <a:p>
            <a:pPr marL="493776" indent="-457200" algn="l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357298"/>
          <a:ext cx="8429684" cy="525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423"/>
                <a:gridCol w="4250261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STDs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ORGANISMS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marL="493776" indent="-457200" algn="l">
                        <a:buAutoNum type="alphaUcPeriod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Painless genital ulcers</a:t>
                      </a:r>
                    </a:p>
                    <a:p>
                      <a:pPr marL="493776" indent="-457200" algn="l">
                        <a:buFont typeface="Wingdings" pitchFamily="2" charset="2"/>
                        <a:buChar char="§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Syphilis                                                          </a:t>
                      </a:r>
                    </a:p>
                    <a:p>
                      <a:pPr marL="493776" indent="-457200" algn="l">
                        <a:buFont typeface="Wingdings" pitchFamily="2" charset="2"/>
                        <a:buChar char="§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Lymphogranuloma venereum (LGV)</a:t>
                      </a:r>
                    </a:p>
                    <a:p>
                      <a:pPr marL="493776" indent="-457200" algn="l">
                        <a:buFont typeface="Wingdings" pitchFamily="2" charset="2"/>
                        <a:buChar char="§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Dorovanosis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Treponema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pallidum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Chlamydia trachomatis</a:t>
                      </a:r>
                    </a:p>
                    <a:p>
                      <a:endParaRPr lang="en-US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Calymmatobacterium granulomatis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B. Painful genital ulcers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Chancroid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Herpes genitalis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Haemophilus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ducreyi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Herpes simplex viruses (HSV) type 2 and 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C. Urethral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discharge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Gonorrhoea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Non- gonococcal urethritis (NGU)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Neisseria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gonorrhoeae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Chlamydia trachomatis (types D-K)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Mycoplasma genitalium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M. hominis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7158" y="357164"/>
          <a:ext cx="8501122" cy="638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26388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D. Vaginal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discharge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Gonorrhoea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NGU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Trichomoniasis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Vaginitis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Vulvo – vaginal candidiasis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N. Gonorrhoeae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C. Trachomatis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Hominis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Trichomonas vaginalis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Gardnerella vaginalis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Mobiluncus spp.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Candida albicans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97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E. Genital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warts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Human papilloma viruses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72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No genital lesions but only systemic manifestations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HIV-1 and HIV-2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Hepatitis B Virus (HBV)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Hepatitis C virus (HCV)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730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G. Miscellaneous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Group B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streptococci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Cytomegalovirus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Sarcoptes scabei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Shigella spp.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Campylobacter spp.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Giardia lamblia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Entamoeba histolytica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LABORATORY DIAGNOSIS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429684" cy="4929222"/>
          </a:xfrm>
        </p:spPr>
        <p:txBody>
          <a:bodyPr>
            <a:normAutofit fontScale="92500" lnSpcReduction="10000"/>
          </a:bodyPr>
          <a:lstStyle/>
          <a:p>
            <a:pPr marL="550926" indent="-514350" algn="ctr"/>
            <a:r>
              <a:rPr lang="en-US" sz="4400" b="1" dirty="0" smtClean="0">
                <a:solidFill>
                  <a:schemeClr val="accent1"/>
                </a:solidFill>
              </a:rPr>
              <a:t>A. GONORRHOEA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is caused by Neisseria gonorrhoeae.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1. SPECIMENS</a:t>
            </a:r>
          </a:p>
          <a:p>
            <a:pPr marL="550926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Urethral discharge</a:t>
            </a:r>
          </a:p>
          <a:p>
            <a:pPr marL="550926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Cervical swab</a:t>
            </a:r>
          </a:p>
          <a:p>
            <a:pPr marL="550926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 chronic cases : Discharge after prostatic massage in males</a:t>
            </a:r>
          </a:p>
          <a:p>
            <a:pPr marL="550926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Rectal swab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2. Direct Gram staining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Intracellular Gram-negative </a:t>
            </a:r>
            <a:r>
              <a:rPr lang="en-US" b="1" dirty="0" err="1" smtClean="0">
                <a:solidFill>
                  <a:schemeClr val="tx1"/>
                </a:solidFill>
              </a:rPr>
              <a:t>diplococci</a:t>
            </a:r>
            <a:r>
              <a:rPr lang="en-US" b="1" dirty="0" smtClean="0">
                <a:solidFill>
                  <a:schemeClr val="tx1"/>
                </a:solidFill>
              </a:rPr>
              <a:t> in smears is diagnostic in males (95% cases).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is sometimes difficult to diagnose </a:t>
            </a:r>
            <a:r>
              <a:rPr lang="en-US" b="1" dirty="0" err="1" smtClean="0">
                <a:solidFill>
                  <a:schemeClr val="tx1"/>
                </a:solidFill>
              </a:rPr>
              <a:t>gonorrhoea</a:t>
            </a:r>
            <a:r>
              <a:rPr lang="en-US" b="1" dirty="0" smtClean="0">
                <a:solidFill>
                  <a:schemeClr val="tx1"/>
                </a:solidFill>
              </a:rPr>
              <a:t> in females on direct Gram staining due to the presence of mixed normal flora.</a:t>
            </a:r>
          </a:p>
          <a:p>
            <a:pPr marL="550926" indent="-514350" algn="l"/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50926" indent="-514350" algn="l"/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50926" indent="-514350"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01122" cy="607223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3. CULTURE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Chocolate agar 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Thayer-Martin medium</a:t>
            </a:r>
          </a:p>
          <a:p>
            <a:pPr marL="493776" indent="-457200" algn="l"/>
            <a:r>
              <a:rPr lang="en-US" b="1" dirty="0" smtClean="0">
                <a:solidFill>
                  <a:schemeClr val="tx1"/>
                </a:solidFill>
              </a:rPr>
              <a:t>The inoculated plates are incubated at 37°C for 24-48 hours in the presence of carbon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oxide.</a:t>
            </a:r>
          </a:p>
          <a:p>
            <a:pPr marL="493776" indent="-457200" algn="l"/>
            <a:endParaRPr lang="en-US" sz="2800" b="1" dirty="0" smtClean="0">
              <a:solidFill>
                <a:srgbClr val="0070C0"/>
              </a:solidFill>
            </a:endParaRPr>
          </a:p>
          <a:p>
            <a:pPr marL="493776" indent="-457200" algn="l"/>
            <a:r>
              <a:rPr lang="en-US" sz="2800" b="1" dirty="0" smtClean="0">
                <a:solidFill>
                  <a:srgbClr val="0070C0"/>
                </a:solidFill>
              </a:rPr>
              <a:t>4. IDENTIFICATION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Identification of organisms is based on colony morphology, Gram staining from colonies and biochemical reactions.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Colony morphology : Translucent colonies are formed.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Gram staining : Gram negative </a:t>
            </a:r>
            <a:r>
              <a:rPr lang="en-US" b="1" dirty="0" err="1" smtClean="0">
                <a:solidFill>
                  <a:schemeClr val="tx1"/>
                </a:solidFill>
              </a:rPr>
              <a:t>diplococci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Biochemical : They are </a:t>
            </a:r>
            <a:r>
              <a:rPr lang="en-US" b="1" dirty="0" err="1" smtClean="0">
                <a:solidFill>
                  <a:schemeClr val="tx1"/>
                </a:solidFill>
              </a:rPr>
              <a:t>oxidase</a:t>
            </a:r>
            <a:r>
              <a:rPr lang="en-US" b="1" dirty="0" smtClean="0">
                <a:solidFill>
                  <a:schemeClr val="tx1"/>
                </a:solidFill>
              </a:rPr>
              <a:t> positive and produce acid from glucose but not lactose, maltose or sucrose.</a:t>
            </a:r>
          </a:p>
          <a:p>
            <a:pPr marL="493776" indent="-457200"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B. NON-GONOCOCCAL URETHRITIS (NGU)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429684" cy="4786346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Symptoms of discharge and </a:t>
            </a:r>
            <a:r>
              <a:rPr lang="en-US" b="1" dirty="0" err="1" smtClean="0">
                <a:solidFill>
                  <a:schemeClr val="tx1"/>
                </a:solidFill>
              </a:rPr>
              <a:t>dysuria</a:t>
            </a:r>
            <a:r>
              <a:rPr lang="en-US" b="1" dirty="0" smtClean="0">
                <a:solidFill>
                  <a:schemeClr val="tx1"/>
                </a:solidFill>
              </a:rPr>
              <a:t> clinically indistinguishable from </a:t>
            </a:r>
            <a:r>
              <a:rPr lang="en-US" b="1" dirty="0" err="1" smtClean="0">
                <a:solidFill>
                  <a:schemeClr val="tx1"/>
                </a:solidFill>
              </a:rPr>
              <a:t>gonorrhoea</a:t>
            </a:r>
            <a:r>
              <a:rPr lang="en-US" b="1" dirty="0" smtClean="0">
                <a:solidFill>
                  <a:schemeClr val="tx1"/>
                </a:solidFill>
              </a:rPr>
              <a:t> caused by organisms other than N. gonorrhoeae is called non-gonococcal urethritis (NGU).</a:t>
            </a: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LABORATORY DIAGNOSIS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1. SPECIMENS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Swabs from </a:t>
            </a:r>
            <a:r>
              <a:rPr lang="en-US" b="1" dirty="0" err="1" smtClean="0">
                <a:solidFill>
                  <a:schemeClr val="tx1"/>
                </a:solidFill>
              </a:rPr>
              <a:t>exudate</a:t>
            </a:r>
            <a:r>
              <a:rPr lang="en-US" b="1" dirty="0" smtClean="0">
                <a:solidFill>
                  <a:schemeClr val="tx1"/>
                </a:solidFill>
              </a:rPr>
              <a:t> of urethra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Cervical discharge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2. DIRECT EXAMINATION</a:t>
            </a:r>
          </a:p>
          <a:p>
            <a:pPr marL="550926" indent="-514350"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(1). GIEMSA STAIN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It shows </a:t>
            </a:r>
            <a:r>
              <a:rPr lang="en-US" b="1" dirty="0" err="1" smtClean="0">
                <a:solidFill>
                  <a:schemeClr val="tx1"/>
                </a:solidFill>
              </a:rPr>
              <a:t>intracytoplasmic</a:t>
            </a:r>
            <a:r>
              <a:rPr lang="en-US" b="1" dirty="0" smtClean="0">
                <a:solidFill>
                  <a:schemeClr val="tx1"/>
                </a:solidFill>
              </a:rPr>
              <a:t> inclusion bodies suggestive of C. trachomatis.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(2). DETECTION OF ANTIGEN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Smears made from </a:t>
            </a:r>
            <a:r>
              <a:rPr lang="en-US" b="1" dirty="0" err="1" smtClean="0">
                <a:solidFill>
                  <a:schemeClr val="tx1"/>
                </a:solidFill>
              </a:rPr>
              <a:t>exudate</a:t>
            </a:r>
            <a:r>
              <a:rPr lang="en-US" b="1" dirty="0" smtClean="0">
                <a:solidFill>
                  <a:schemeClr val="tx1"/>
                </a:solidFill>
              </a:rPr>
              <a:t> are examined by </a:t>
            </a:r>
            <a:r>
              <a:rPr lang="en-US" b="1" dirty="0" err="1" smtClean="0">
                <a:solidFill>
                  <a:schemeClr val="tx1"/>
                </a:solidFill>
              </a:rPr>
              <a:t>immunofluorescence</a:t>
            </a:r>
            <a:r>
              <a:rPr lang="en-US" b="1" dirty="0" smtClean="0">
                <a:solidFill>
                  <a:schemeClr val="tx1"/>
                </a:solidFill>
              </a:rPr>
              <a:t> test with a monoclonal antibody or by ELISA for detection of elementary bodies of C. trachomatis.</a:t>
            </a:r>
          </a:p>
          <a:p>
            <a:pPr algn="l"/>
            <a:endParaRPr lang="en-US" sz="2800" b="1" dirty="0" smtClean="0">
              <a:solidFill>
                <a:srgbClr val="0070C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3. CULTURE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chemeClr val="tx1"/>
                </a:solidFill>
              </a:rPr>
              <a:t>exudate</a:t>
            </a:r>
            <a:r>
              <a:rPr lang="en-US" b="1" dirty="0" smtClean="0">
                <a:solidFill>
                  <a:schemeClr val="tx1"/>
                </a:solidFill>
              </a:rPr>
              <a:t> is inoculated on McCoy or </a:t>
            </a:r>
            <a:r>
              <a:rPr lang="en-US" b="1" dirty="0" err="1" smtClean="0">
                <a:solidFill>
                  <a:schemeClr val="tx1"/>
                </a:solidFill>
              </a:rPr>
              <a:t>HeLa</a:t>
            </a:r>
            <a:r>
              <a:rPr lang="en-US" b="1" dirty="0" smtClean="0">
                <a:solidFill>
                  <a:schemeClr val="tx1"/>
                </a:solidFill>
              </a:rPr>
              <a:t> cell cultures treated with </a:t>
            </a:r>
            <a:r>
              <a:rPr lang="en-US" b="1" dirty="0" err="1" smtClean="0">
                <a:solidFill>
                  <a:schemeClr val="tx1"/>
                </a:solidFill>
              </a:rPr>
              <a:t>cycloheximide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Intracytoplasmic</a:t>
            </a:r>
            <a:r>
              <a:rPr lang="en-US" b="1" dirty="0" smtClean="0">
                <a:solidFill>
                  <a:schemeClr val="tx1"/>
                </a:solidFill>
              </a:rPr>
              <a:t> glycogen- rich inclusions are detected by </a:t>
            </a:r>
            <a:r>
              <a:rPr lang="en-US" b="1" dirty="0" err="1" smtClean="0">
                <a:solidFill>
                  <a:schemeClr val="tx1"/>
                </a:solidFill>
              </a:rPr>
              <a:t>Giemsa</a:t>
            </a:r>
            <a:r>
              <a:rPr lang="en-US" b="1" dirty="0" smtClean="0">
                <a:solidFill>
                  <a:schemeClr val="tx1"/>
                </a:solidFill>
              </a:rPr>
              <a:t> stain or by </a:t>
            </a:r>
            <a:r>
              <a:rPr lang="en-US" b="1" dirty="0" err="1" smtClean="0">
                <a:solidFill>
                  <a:schemeClr val="tx1"/>
                </a:solidFill>
              </a:rPr>
              <a:t>immunofluorescence</a:t>
            </a:r>
            <a:r>
              <a:rPr lang="en-US" b="1" dirty="0" smtClean="0">
                <a:solidFill>
                  <a:schemeClr val="tx1"/>
                </a:solidFill>
              </a:rPr>
              <a:t>. These are suggestive of C. trachomatis.</a:t>
            </a:r>
          </a:p>
          <a:p>
            <a:pPr algn="l"/>
            <a:endParaRPr lang="en-US" sz="2800" b="1" dirty="0" smtClean="0">
              <a:solidFill>
                <a:srgbClr val="0070C0"/>
              </a:solidFill>
            </a:endParaRPr>
          </a:p>
          <a:p>
            <a:pPr algn="l"/>
            <a:endParaRPr lang="en-US" sz="2800" b="1" dirty="0" smtClean="0">
              <a:solidFill>
                <a:srgbClr val="0070C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4. SEROLOGY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Complement fixation test (CFT)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Micro-</a:t>
            </a:r>
            <a:r>
              <a:rPr lang="en-US" b="1" dirty="0" err="1" smtClean="0">
                <a:solidFill>
                  <a:schemeClr val="tx1"/>
                </a:solidFill>
              </a:rPr>
              <a:t>immunofluorescence</a:t>
            </a:r>
            <a:r>
              <a:rPr lang="en-US" b="1" dirty="0" smtClean="0">
                <a:solidFill>
                  <a:schemeClr val="tx1"/>
                </a:solidFill>
              </a:rPr>
              <a:t> or ELISA is useful for detection of </a:t>
            </a:r>
            <a:r>
              <a:rPr lang="en-US" b="1" dirty="0" err="1" smtClean="0">
                <a:solidFill>
                  <a:schemeClr val="tx1"/>
                </a:solidFill>
              </a:rPr>
              <a:t>serovar</a:t>
            </a:r>
            <a:r>
              <a:rPr lang="en-US" b="1" dirty="0" smtClean="0">
                <a:solidFill>
                  <a:schemeClr val="tx1"/>
                </a:solidFill>
              </a:rPr>
              <a:t>-specific antibody.</a:t>
            </a:r>
          </a:p>
          <a:p>
            <a:pPr algn="l"/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857256"/>
          </a:xfrm>
        </p:spPr>
        <p:txBody>
          <a:bodyPr/>
          <a:lstStyle/>
          <a:p>
            <a:pPr algn="ctr"/>
            <a:r>
              <a:rPr lang="en-US" dirty="0" smtClean="0"/>
              <a:t>C. SYPHILIS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5214974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Syphilis is caused by Treponema pallidum.</a:t>
            </a: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1. SPECIMENS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Fluid from chancre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Scrapings from ulcerated secondary lesions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b="1" dirty="0" smtClean="0">
                <a:solidFill>
                  <a:schemeClr val="tx1"/>
                </a:solidFill>
              </a:rPr>
              <a:t>Blood for serology</a:t>
            </a:r>
          </a:p>
          <a:p>
            <a:pPr marL="550926" indent="-514350" algn="l"/>
            <a:endParaRPr lang="en-US" sz="2800" b="1" dirty="0" smtClean="0">
              <a:solidFill>
                <a:srgbClr val="0070C0"/>
              </a:solidFill>
            </a:endParaRP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2. DIRECT MICROSCOPY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 pallidum can be demonstrated in </a:t>
            </a:r>
            <a:r>
              <a:rPr lang="en-US" b="1" dirty="0" err="1" smtClean="0">
                <a:solidFill>
                  <a:schemeClr val="tx1"/>
                </a:solidFill>
              </a:rPr>
              <a:t>exudate</a:t>
            </a:r>
            <a:r>
              <a:rPr lang="en-US" b="1" dirty="0" smtClean="0">
                <a:solidFill>
                  <a:schemeClr val="tx1"/>
                </a:solidFill>
              </a:rPr>
              <a:t> by dark ground microscopy or phase contrast microscopy.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Motile organisms may be seen.</a:t>
            </a:r>
          </a:p>
          <a:p>
            <a:pPr marL="550926" indent="-514350" algn="l"/>
            <a:endParaRPr lang="en-US" sz="2800" b="1" dirty="0" smtClean="0">
              <a:solidFill>
                <a:srgbClr val="0070C0"/>
              </a:solidFill>
            </a:endParaRPr>
          </a:p>
          <a:p>
            <a:pPr marL="550926" indent="-514350" algn="l"/>
            <a:r>
              <a:rPr lang="en-US" sz="2800" b="1" dirty="0" smtClean="0">
                <a:solidFill>
                  <a:srgbClr val="0070C0"/>
                </a:solidFill>
              </a:rPr>
              <a:t>3. SEROLOGICAL TESTS</a:t>
            </a:r>
          </a:p>
          <a:p>
            <a:pPr marL="550926" indent="-514350"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1). NON SPECIFIC TESTS</a:t>
            </a:r>
          </a:p>
          <a:p>
            <a:pPr marL="550926" indent="-514350" algn="l"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</a:rPr>
              <a:t>VDRL test</a:t>
            </a:r>
          </a:p>
          <a:p>
            <a:pPr marL="550926" indent="-514350" algn="l"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</a:rPr>
              <a:t>Rapid plasma </a:t>
            </a:r>
            <a:r>
              <a:rPr lang="en-US" b="1" dirty="0" err="1" smtClean="0">
                <a:solidFill>
                  <a:schemeClr val="tx1"/>
                </a:solidFill>
              </a:rPr>
              <a:t>reagin</a:t>
            </a:r>
            <a:r>
              <a:rPr lang="en-US" b="1" dirty="0" smtClean="0">
                <a:solidFill>
                  <a:schemeClr val="tx1"/>
                </a:solidFill>
              </a:rPr>
              <a:t> (RPR) test</a:t>
            </a:r>
          </a:p>
          <a:p>
            <a:pPr marL="550926" indent="-514350" algn="l"/>
            <a:endParaRPr lang="en-US" sz="2800" b="1" dirty="0" smtClean="0">
              <a:solidFill>
                <a:srgbClr val="0070C0"/>
              </a:solidFill>
            </a:endParaRPr>
          </a:p>
          <a:p>
            <a:pPr marL="550926" indent="-514350" algn="l">
              <a:buFont typeface="+mj-lt"/>
              <a:buAutoNum type="arabicPeriod"/>
            </a:pP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</TotalTime>
  <Words>1303</Words>
  <Application>Microsoft Office PowerPoint</Application>
  <PresentationFormat>On-screen Show (4:3)</PresentationFormat>
  <Paragraphs>207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SEXUALLY TRANSMITTED DISEASES</vt:lpstr>
      <vt:lpstr>INTRODUCTION</vt:lpstr>
      <vt:lpstr>CAUSATIVE ORGANISMS</vt:lpstr>
      <vt:lpstr>Slide 4</vt:lpstr>
      <vt:lpstr>LABORATORY DIAGNOSIS</vt:lpstr>
      <vt:lpstr>Slide 6</vt:lpstr>
      <vt:lpstr>B. NON-GONOCOCCAL URETHRITIS (NGU)</vt:lpstr>
      <vt:lpstr>Slide 8</vt:lpstr>
      <vt:lpstr>C. SYPHILIS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J. GENITAL WARTS</vt:lpstr>
      <vt:lpstr>REFERENCE 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DISEASES</dc:title>
  <dc:creator>Lappy</dc:creator>
  <cp:lastModifiedBy>Lappy</cp:lastModifiedBy>
  <cp:revision>32</cp:revision>
  <dcterms:created xsi:type="dcterms:W3CDTF">2022-01-07T11:46:23Z</dcterms:created>
  <dcterms:modified xsi:type="dcterms:W3CDTF">2022-01-07T17:01:43Z</dcterms:modified>
</cp:coreProperties>
</file>