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C4017A4-D757-4740-8DA8-570911BECEA5}" type="datetimeFigureOut">
              <a:rPr lang="en-IN" smtClean="0"/>
              <a:t>04-06-2022</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5095C8C-DAC9-4E26-B345-E0175C21A771}" type="slidenum">
              <a:rPr lang="en-IN" smtClean="0"/>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017A4-D757-4740-8DA8-570911BECEA5}" type="datetimeFigureOut">
              <a:rPr lang="en-IN" smtClean="0"/>
              <a:t>04-06-2022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095C8C-DAC9-4E26-B345-E0175C21A77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017A4-D757-4740-8DA8-570911BECEA5}" type="datetimeFigureOut">
              <a:rPr lang="en-IN" smtClean="0"/>
              <a:t>04-06-2022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095C8C-DAC9-4E26-B345-E0175C21A77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C4017A4-D757-4740-8DA8-570911BECEA5}" type="datetimeFigureOut">
              <a:rPr lang="en-IN" smtClean="0"/>
              <a:t>04-06-2022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095C8C-DAC9-4E26-B345-E0175C21A771}" type="slidenum">
              <a:rPr lang="en-IN" smtClean="0"/>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4017A4-D757-4740-8DA8-570911BECEA5}" type="datetimeFigureOut">
              <a:rPr lang="en-IN" smtClean="0"/>
              <a:t>04-06-2022</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5095C8C-DAC9-4E26-B345-E0175C21A771}"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C4017A4-D757-4740-8DA8-570911BECEA5}" type="datetimeFigureOut">
              <a:rPr lang="en-IN" smtClean="0"/>
              <a:t>04-06-2022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095C8C-DAC9-4E26-B345-E0175C21A771}" type="slidenum">
              <a:rPr lang="en-IN" smtClean="0"/>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C4017A4-D757-4740-8DA8-570911BECEA5}" type="datetimeFigureOut">
              <a:rPr lang="en-IN" smtClean="0"/>
              <a:t>04-06-2022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5095C8C-DAC9-4E26-B345-E0175C21A771}" type="slidenum">
              <a:rPr lang="en-IN" smtClean="0"/>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4017A4-D757-4740-8DA8-570911BECEA5}" type="datetimeFigureOut">
              <a:rPr lang="en-IN" smtClean="0"/>
              <a:t>04-06-2022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5095C8C-DAC9-4E26-B345-E0175C21A77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017A4-D757-4740-8DA8-570911BECEA5}" type="datetimeFigureOut">
              <a:rPr lang="en-IN" smtClean="0"/>
              <a:t>04-06-2022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5095C8C-DAC9-4E26-B345-E0175C21A77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4017A4-D757-4740-8DA8-570911BECEA5}" type="datetimeFigureOut">
              <a:rPr lang="en-IN" smtClean="0"/>
              <a:t>04-06-2022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095C8C-DAC9-4E26-B345-E0175C21A771}" type="slidenum">
              <a:rPr lang="en-IN" smtClean="0"/>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4017A4-D757-4740-8DA8-570911BECEA5}" type="datetimeFigureOut">
              <a:rPr lang="en-IN" smtClean="0"/>
              <a:t>04-06-2022</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85095C8C-DAC9-4E26-B345-E0175C21A771}" type="slidenum">
              <a:rPr lang="en-IN" smtClean="0"/>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C4017A4-D757-4740-8DA8-570911BECEA5}" type="datetimeFigureOut">
              <a:rPr lang="en-IN" smtClean="0"/>
              <a:t>04-06-2022</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5095C8C-DAC9-4E26-B345-E0175C21A771}"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IN" dirty="0" smtClean="0"/>
              <a:t>BY</a:t>
            </a:r>
          </a:p>
          <a:p>
            <a:r>
              <a:rPr lang="en-IN" dirty="0" smtClean="0"/>
              <a:t>SWARNAKSHI UPADHYAY</a:t>
            </a:r>
          </a:p>
          <a:p>
            <a:r>
              <a:rPr lang="en-IN" dirty="0" smtClean="0"/>
              <a:t>ASSISTANT PROFESSOR</a:t>
            </a:r>
          </a:p>
          <a:p>
            <a:r>
              <a:rPr lang="en-IN" dirty="0" smtClean="0"/>
              <a:t>SCHOOL OF PHARMACEUTICAL SCIENCES, </a:t>
            </a:r>
          </a:p>
          <a:p>
            <a:r>
              <a:rPr lang="en-IN" dirty="0" smtClean="0"/>
              <a:t>CSJM UNIVERSITY</a:t>
            </a:r>
          </a:p>
          <a:p>
            <a:endParaRPr lang="en-IN" dirty="0"/>
          </a:p>
        </p:txBody>
      </p:sp>
      <p:sp>
        <p:nvSpPr>
          <p:cNvPr id="2" name="Title 1"/>
          <p:cNvSpPr>
            <a:spLocks noGrp="1"/>
          </p:cNvSpPr>
          <p:nvPr>
            <p:ph type="ctrTitle"/>
          </p:nvPr>
        </p:nvSpPr>
        <p:spPr/>
        <p:txBody>
          <a:bodyPr/>
          <a:lstStyle/>
          <a:p>
            <a:r>
              <a:rPr lang="en-IN" b="1" dirty="0" smtClean="0"/>
              <a:t>SICKLE CELL ANEMIA</a:t>
            </a:r>
            <a:endParaRPr lang="en-IN"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7784" y="4797152"/>
            <a:ext cx="5040560" cy="1800200"/>
          </a:xfrm>
          <a:prstGeom prst="rect">
            <a:avLst/>
          </a:prstGeom>
        </p:spPr>
      </p:pic>
    </p:spTree>
    <p:extLst>
      <p:ext uri="{BB962C8B-B14F-4D97-AF65-F5344CB8AC3E}">
        <p14:creationId xmlns:p14="http://schemas.microsoft.com/office/powerpoint/2010/main" val="332087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DEFINITION</a:t>
            </a:r>
            <a:endParaRPr lang="en-IN" b="1" dirty="0"/>
          </a:p>
        </p:txBody>
      </p:sp>
      <p:sp>
        <p:nvSpPr>
          <p:cNvPr id="3" name="Content Placeholder 2"/>
          <p:cNvSpPr>
            <a:spLocks noGrp="1"/>
          </p:cNvSpPr>
          <p:nvPr>
            <p:ph sz="quarter" idx="1"/>
          </p:nvPr>
        </p:nvSpPr>
        <p:spPr/>
        <p:txBody>
          <a:bodyPr>
            <a:normAutofit/>
          </a:bodyPr>
          <a:lstStyle/>
          <a:p>
            <a:r>
              <a:rPr lang="en-IN" dirty="0"/>
              <a:t>Sickle cell </a:t>
            </a:r>
            <a:r>
              <a:rPr lang="en-IN" dirty="0" err="1"/>
              <a:t>anemia</a:t>
            </a:r>
            <a:r>
              <a:rPr lang="en-IN" dirty="0"/>
              <a:t> is one of a group of inherited disorders known as sickle cell disease</a:t>
            </a:r>
            <a:r>
              <a:rPr lang="en-IN" dirty="0" smtClean="0"/>
              <a:t>.</a:t>
            </a:r>
          </a:p>
          <a:p>
            <a:r>
              <a:rPr lang="en-IN" dirty="0"/>
              <a:t>It affects the shape of red blood cells, which carry oxygen to all parts of the body</a:t>
            </a:r>
            <a:r>
              <a:rPr lang="en-IN" dirty="0" smtClean="0"/>
              <a:t>.</a:t>
            </a:r>
          </a:p>
          <a:p>
            <a:r>
              <a:rPr lang="en-IN" dirty="0"/>
              <a:t>Red blood cells are usually round and flexible, so they move easily through blood vessels. In sickle cell </a:t>
            </a:r>
            <a:r>
              <a:rPr lang="en-IN" dirty="0" err="1"/>
              <a:t>anemia</a:t>
            </a:r>
            <a:r>
              <a:rPr lang="en-IN" dirty="0"/>
              <a:t>, some red blood cells are shaped like sickles or crescent moons. These sickle cells also become rigid and sticky, which can slow or block blood flow.</a:t>
            </a:r>
          </a:p>
        </p:txBody>
      </p:sp>
    </p:spTree>
    <p:extLst>
      <p:ext uri="{BB962C8B-B14F-4D97-AF65-F5344CB8AC3E}">
        <p14:creationId xmlns:p14="http://schemas.microsoft.com/office/powerpoint/2010/main" val="1946371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SYMPTOMS</a:t>
            </a:r>
            <a:endParaRPr lang="en-IN" b="1" dirty="0"/>
          </a:p>
        </p:txBody>
      </p:sp>
      <p:sp>
        <p:nvSpPr>
          <p:cNvPr id="3" name="Content Placeholder 2"/>
          <p:cNvSpPr>
            <a:spLocks noGrp="1"/>
          </p:cNvSpPr>
          <p:nvPr>
            <p:ph sz="quarter" idx="1"/>
          </p:nvPr>
        </p:nvSpPr>
        <p:spPr/>
        <p:txBody>
          <a:bodyPr>
            <a:normAutofit lnSpcReduction="10000"/>
          </a:bodyPr>
          <a:lstStyle/>
          <a:p>
            <a:r>
              <a:rPr lang="en-IN" b="1" dirty="0" err="1"/>
              <a:t>Anemia</a:t>
            </a:r>
            <a:r>
              <a:rPr lang="en-IN" b="1" dirty="0"/>
              <a:t>.</a:t>
            </a:r>
            <a:r>
              <a:rPr lang="en-IN" dirty="0"/>
              <a:t> Sickle cells break apart easily and die. Red blood cells usually live for about 120 days before they need to be replaced. But sickle cells typically die in 10 to 20 days, leaving a shortage of red blood cells (</a:t>
            </a:r>
            <a:r>
              <a:rPr lang="en-IN" dirty="0" err="1"/>
              <a:t>anemia</a:t>
            </a:r>
            <a:r>
              <a:rPr lang="en-IN" dirty="0"/>
              <a:t>). Without enough red blood cells, the body can't get enough oxygen and this causes fatigue</a:t>
            </a:r>
            <a:r>
              <a:rPr lang="en-IN" dirty="0" smtClean="0"/>
              <a:t>.</a:t>
            </a:r>
          </a:p>
          <a:p>
            <a:r>
              <a:rPr lang="en-IN" b="1" dirty="0"/>
              <a:t>Episodes of </a:t>
            </a:r>
            <a:r>
              <a:rPr lang="en-IN" b="1" dirty="0" smtClean="0"/>
              <a:t>pain</a:t>
            </a:r>
          </a:p>
          <a:p>
            <a:r>
              <a:rPr lang="en-IN" b="1" dirty="0"/>
              <a:t>Swelling of hands and feet.</a:t>
            </a:r>
            <a:r>
              <a:rPr lang="en-IN" dirty="0"/>
              <a:t> </a:t>
            </a:r>
            <a:endParaRPr lang="en-IN" dirty="0" smtClean="0"/>
          </a:p>
          <a:p>
            <a:r>
              <a:rPr lang="en-IN" b="1" dirty="0"/>
              <a:t>Frequent </a:t>
            </a:r>
            <a:r>
              <a:rPr lang="en-IN" b="1" dirty="0" smtClean="0"/>
              <a:t>infections</a:t>
            </a:r>
          </a:p>
          <a:p>
            <a:r>
              <a:rPr lang="en-IN" b="1" dirty="0"/>
              <a:t>Delayed growth or </a:t>
            </a:r>
            <a:r>
              <a:rPr lang="en-IN" b="1" dirty="0" smtClean="0"/>
              <a:t>puberty</a:t>
            </a:r>
          </a:p>
          <a:p>
            <a:r>
              <a:rPr lang="en-IN" b="1" dirty="0"/>
              <a:t>Vision problems</a:t>
            </a:r>
            <a:endParaRPr lang="en-IN" b="1" dirty="0" smtClean="0"/>
          </a:p>
          <a:p>
            <a:endParaRPr lang="en-IN" dirty="0"/>
          </a:p>
          <a:p>
            <a:endParaRPr lang="en-IN" dirty="0"/>
          </a:p>
        </p:txBody>
      </p:sp>
    </p:spTree>
    <p:extLst>
      <p:ext uri="{BB962C8B-B14F-4D97-AF65-F5344CB8AC3E}">
        <p14:creationId xmlns:p14="http://schemas.microsoft.com/office/powerpoint/2010/main" val="2948424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CAUSES</a:t>
            </a:r>
            <a:endParaRPr lang="en-IN" b="1" dirty="0"/>
          </a:p>
        </p:txBody>
      </p:sp>
      <p:sp>
        <p:nvSpPr>
          <p:cNvPr id="3" name="Content Placeholder 2"/>
          <p:cNvSpPr>
            <a:spLocks noGrp="1"/>
          </p:cNvSpPr>
          <p:nvPr>
            <p:ph sz="quarter" idx="1"/>
          </p:nvPr>
        </p:nvSpPr>
        <p:spPr/>
        <p:txBody>
          <a:bodyPr>
            <a:normAutofit/>
          </a:bodyPr>
          <a:lstStyle/>
          <a:p>
            <a:r>
              <a:rPr lang="en-IN" dirty="0"/>
              <a:t>Sickle cell </a:t>
            </a:r>
            <a:r>
              <a:rPr lang="en-IN" dirty="0" err="1"/>
              <a:t>anemia</a:t>
            </a:r>
            <a:r>
              <a:rPr lang="en-IN" dirty="0"/>
              <a:t> is caused by a change in the gene that tells the body to make the iron-rich compound in red blood cells called </a:t>
            </a:r>
            <a:r>
              <a:rPr lang="en-IN" dirty="0" err="1"/>
              <a:t>hemoglobin</a:t>
            </a:r>
            <a:r>
              <a:rPr lang="en-IN" dirty="0"/>
              <a:t>. </a:t>
            </a:r>
            <a:r>
              <a:rPr lang="en-IN" dirty="0" err="1"/>
              <a:t>Hemoglobin</a:t>
            </a:r>
            <a:r>
              <a:rPr lang="en-IN" dirty="0"/>
              <a:t> enables red blood cells to carry oxygen from the lungs throughout the body. The </a:t>
            </a:r>
            <a:r>
              <a:rPr lang="en-IN" dirty="0" err="1"/>
              <a:t>hemoglobin</a:t>
            </a:r>
            <a:r>
              <a:rPr lang="en-IN" dirty="0"/>
              <a:t> associated with sickle cell </a:t>
            </a:r>
            <a:r>
              <a:rPr lang="en-IN" dirty="0" err="1"/>
              <a:t>anemia</a:t>
            </a:r>
            <a:r>
              <a:rPr lang="en-IN" dirty="0"/>
              <a:t> causes red blood cells to become rigid, sticky and misshapen</a:t>
            </a:r>
            <a:r>
              <a:rPr lang="en-IN" dirty="0" smtClean="0"/>
              <a:t>.</a:t>
            </a:r>
          </a:p>
          <a:p>
            <a:r>
              <a:rPr lang="en-IN" dirty="0"/>
              <a:t>For a child to be affected, both mother and father must carry one copy of the sickle cell gene — also known as sickle cell trait — and pass both copies of the altered form to the child.</a:t>
            </a:r>
          </a:p>
        </p:txBody>
      </p:sp>
    </p:spTree>
    <p:extLst>
      <p:ext uri="{BB962C8B-B14F-4D97-AF65-F5344CB8AC3E}">
        <p14:creationId xmlns:p14="http://schemas.microsoft.com/office/powerpoint/2010/main" val="175095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8229600" cy="5865515"/>
          </a:xfrm>
        </p:spPr>
        <p:txBody>
          <a:bodyPr>
            <a:normAutofit/>
          </a:bodyPr>
          <a:lstStyle/>
          <a:p>
            <a:r>
              <a:rPr lang="en-IN" dirty="0"/>
              <a:t>If only one parent passes the sickle cell gene to the child, that child will have the sickle cell trait. With one typical </a:t>
            </a:r>
            <a:r>
              <a:rPr lang="en-IN" dirty="0" err="1"/>
              <a:t>hemoglobin</a:t>
            </a:r>
            <a:r>
              <a:rPr lang="en-IN" dirty="0"/>
              <a:t> gene and one altered form of the gene, people with the sickle cell trait make both typical </a:t>
            </a:r>
            <a:r>
              <a:rPr lang="en-IN" dirty="0" err="1"/>
              <a:t>hemoglobin</a:t>
            </a:r>
            <a:r>
              <a:rPr lang="en-IN" dirty="0"/>
              <a:t> and sickle cell </a:t>
            </a:r>
            <a:r>
              <a:rPr lang="en-IN" dirty="0" err="1"/>
              <a:t>hemoglobin</a:t>
            </a:r>
            <a:r>
              <a:rPr lang="en-IN" dirty="0"/>
              <a:t>.</a:t>
            </a:r>
          </a:p>
          <a:p>
            <a:r>
              <a:rPr lang="en-IN" dirty="0"/>
              <a:t>Their blood might contain some sickle cells, but they generally don't have symptoms. They're carriers of the disease, however, which means they can pass the gene to their children.</a:t>
            </a:r>
          </a:p>
          <a:p>
            <a:pPr marL="0" indent="0">
              <a:buNone/>
            </a:pPr>
            <a:endParaRPr lang="en-IN" dirty="0"/>
          </a:p>
        </p:txBody>
      </p:sp>
    </p:spTree>
    <p:extLst>
      <p:ext uri="{BB962C8B-B14F-4D97-AF65-F5344CB8AC3E}">
        <p14:creationId xmlns:p14="http://schemas.microsoft.com/office/powerpoint/2010/main" val="3361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PATHOPHYSIOLOGY</a:t>
            </a:r>
            <a:endParaRPr lang="en-IN" b="1" dirty="0"/>
          </a:p>
        </p:txBody>
      </p:sp>
      <p:sp>
        <p:nvSpPr>
          <p:cNvPr id="3" name="Content Placeholder 2"/>
          <p:cNvSpPr>
            <a:spLocks noGrp="1"/>
          </p:cNvSpPr>
          <p:nvPr>
            <p:ph sz="quarter" idx="1"/>
          </p:nvPr>
        </p:nvSpPr>
        <p:spPr/>
        <p:txBody>
          <a:bodyPr>
            <a:normAutofit/>
          </a:bodyPr>
          <a:lstStyle/>
          <a:p>
            <a:r>
              <a:rPr lang="en-IN" dirty="0" err="1" smtClean="0"/>
              <a:t>HbS</a:t>
            </a:r>
            <a:r>
              <a:rPr lang="en-IN" dirty="0" smtClean="0"/>
              <a:t> is produced when there is a point mutation at position 6 of </a:t>
            </a:r>
            <a:r>
              <a:rPr lang="el-GR" dirty="0" smtClean="0"/>
              <a:t>β</a:t>
            </a:r>
            <a:r>
              <a:rPr lang="en-IN" dirty="0" smtClean="0"/>
              <a:t>-globin chain which change the glutamic acid to non-polar valine.</a:t>
            </a:r>
          </a:p>
          <a:p>
            <a:r>
              <a:rPr lang="en-IN" dirty="0" smtClean="0"/>
              <a:t>The absence of polar amino acid in position 6 of </a:t>
            </a:r>
            <a:r>
              <a:rPr lang="el-GR" dirty="0" smtClean="0"/>
              <a:t>β</a:t>
            </a:r>
            <a:r>
              <a:rPr lang="en-IN" dirty="0" smtClean="0"/>
              <a:t>-globin promote non-covalent polymerisation of haemoglobin when it is deoxygenated form.</a:t>
            </a:r>
          </a:p>
          <a:p>
            <a:r>
              <a:rPr lang="en-IN" dirty="0" smtClean="0"/>
              <a:t>The polymerisation causes change in shape of red blood cell (sickle).</a:t>
            </a:r>
          </a:p>
          <a:p>
            <a:pPr marL="0" indent="0">
              <a:buNone/>
            </a:pPr>
            <a:endParaRPr lang="en-IN" dirty="0"/>
          </a:p>
        </p:txBody>
      </p:sp>
    </p:spTree>
    <p:extLst>
      <p:ext uri="{BB962C8B-B14F-4D97-AF65-F5344CB8AC3E}">
        <p14:creationId xmlns:p14="http://schemas.microsoft.com/office/powerpoint/2010/main" val="2922968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COMPLICATIONS</a:t>
            </a:r>
            <a:endParaRPr lang="en-IN" b="1" dirty="0"/>
          </a:p>
        </p:txBody>
      </p:sp>
      <p:sp>
        <p:nvSpPr>
          <p:cNvPr id="3" name="Content Placeholder 2"/>
          <p:cNvSpPr>
            <a:spLocks noGrp="1"/>
          </p:cNvSpPr>
          <p:nvPr>
            <p:ph sz="quarter" idx="1"/>
          </p:nvPr>
        </p:nvSpPr>
        <p:spPr/>
        <p:txBody>
          <a:bodyPr>
            <a:normAutofit fontScale="92500" lnSpcReduction="10000"/>
          </a:bodyPr>
          <a:lstStyle/>
          <a:p>
            <a:r>
              <a:rPr lang="en-IN" b="1" dirty="0" smtClean="0"/>
              <a:t>Stroke</a:t>
            </a:r>
          </a:p>
          <a:p>
            <a:r>
              <a:rPr lang="en-IN" b="1" dirty="0"/>
              <a:t>Acute chest </a:t>
            </a:r>
            <a:r>
              <a:rPr lang="en-IN" b="1" dirty="0" smtClean="0"/>
              <a:t>syndrome</a:t>
            </a:r>
          </a:p>
          <a:p>
            <a:r>
              <a:rPr lang="en-IN" b="1" dirty="0"/>
              <a:t>Pulmonary </a:t>
            </a:r>
            <a:r>
              <a:rPr lang="en-IN" b="1" dirty="0" smtClean="0"/>
              <a:t>hypertension</a:t>
            </a:r>
          </a:p>
          <a:p>
            <a:r>
              <a:rPr lang="en-IN" b="1" dirty="0"/>
              <a:t>Organ </a:t>
            </a:r>
            <a:r>
              <a:rPr lang="en-IN" b="1" dirty="0" smtClean="0"/>
              <a:t>damage</a:t>
            </a:r>
          </a:p>
          <a:p>
            <a:r>
              <a:rPr lang="en-IN" b="1" dirty="0"/>
              <a:t>Splenic </a:t>
            </a:r>
            <a:r>
              <a:rPr lang="en-IN" b="1" dirty="0" smtClean="0"/>
              <a:t>sequestration</a:t>
            </a:r>
          </a:p>
          <a:p>
            <a:r>
              <a:rPr lang="en-IN" b="1" dirty="0" smtClean="0"/>
              <a:t>Blindness</a:t>
            </a:r>
          </a:p>
          <a:p>
            <a:r>
              <a:rPr lang="en-IN" b="1" dirty="0"/>
              <a:t>Leg </a:t>
            </a:r>
            <a:r>
              <a:rPr lang="en-IN" b="1" dirty="0" smtClean="0"/>
              <a:t>ulcers</a:t>
            </a:r>
          </a:p>
          <a:p>
            <a:r>
              <a:rPr lang="en-IN" b="1" dirty="0" smtClean="0"/>
              <a:t>Gallstones</a:t>
            </a:r>
          </a:p>
          <a:p>
            <a:r>
              <a:rPr lang="en-IN" b="1" dirty="0" smtClean="0"/>
              <a:t>Priapism</a:t>
            </a:r>
          </a:p>
          <a:p>
            <a:r>
              <a:rPr lang="en-IN" b="1" dirty="0"/>
              <a:t>Deep vein </a:t>
            </a:r>
            <a:r>
              <a:rPr lang="en-IN" b="1" dirty="0" smtClean="0"/>
              <a:t>thrombosis</a:t>
            </a:r>
          </a:p>
          <a:p>
            <a:r>
              <a:rPr lang="en-IN" b="1" dirty="0"/>
              <a:t>Pregnancy complications</a:t>
            </a:r>
            <a:endParaRPr lang="en-IN" dirty="0"/>
          </a:p>
        </p:txBody>
      </p:sp>
    </p:spTree>
    <p:extLst>
      <p:ext uri="{BB962C8B-B14F-4D97-AF65-F5344CB8AC3E}">
        <p14:creationId xmlns:p14="http://schemas.microsoft.com/office/powerpoint/2010/main" val="1861899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TotalTime>
  <Words>375</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SICKLE CELL ANEMIA</vt:lpstr>
      <vt:lpstr>DEFINITION</vt:lpstr>
      <vt:lpstr>SYMPTOMS</vt:lpstr>
      <vt:lpstr>CAUSES</vt:lpstr>
      <vt:lpstr>PowerPoint Presentation</vt:lpstr>
      <vt:lpstr>PATHOPHYSIOLOGY</vt:lpstr>
      <vt:lpstr>COMPLICATIONS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SICKLE CELL ANEMIA</dc:title>
  <dc:creator>R C TRIPATHI</dc:creator>
  <cp:lastModifiedBy>R C TRIPATHI</cp:lastModifiedBy>
  <cp:revision>3</cp:revision>
  <dcterms:created xsi:type="dcterms:W3CDTF">2022-06-04T06:22:10Z</dcterms:created>
  <dcterms:modified xsi:type="dcterms:W3CDTF">2022-06-04T06:48:06Z</dcterms:modified>
</cp:coreProperties>
</file>