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  <p:embeddedFontLst>
    <p:embeddedFont>
      <p:font typeface="PTJNNW+FranklinGothic-MediumCond"/>
      <p:regular r:id="rId12"/>
    </p:embeddedFont>
    <p:embeddedFont>
      <p:font typeface="OJWBJF+TimesNewRomanPS-BoldMT"/>
      <p:regular r:id="rId13"/>
    </p:embeddedFont>
    <p:embeddedFont>
      <p:font typeface="QTDSWG+TimesNewRomanPSMT"/>
      <p:regular r:id="rId14"/>
    </p:embeddedFont>
    <p:embeddedFont>
      <p:font typeface="WGMBPT+SegoeUISymbo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font" Target="fonts/font1.fntdata" /><Relationship Id="rId13" Type="http://schemas.openxmlformats.org/officeDocument/2006/relationships/font" Target="fonts/font2.fntdata" /><Relationship Id="rId14" Type="http://schemas.openxmlformats.org/officeDocument/2006/relationships/font" Target="fonts/font3.fntdata" /><Relationship Id="rId15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34754" y="4118356"/>
            <a:ext cx="4246880" cy="15468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63289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00"/>
                </a:solidFill>
                <a:latin typeface="Algerian"/>
                <a:cs typeface="Algerian"/>
              </a:rPr>
              <a:t>Dr.</a:t>
            </a:r>
            <a:r>
              <a:rPr dirty="0" sz="2000" spc="14">
                <a:solidFill>
                  <a:srgbClr val="ffff00"/>
                </a:solidFill>
                <a:latin typeface="Algerian"/>
                <a:cs typeface="Algerian"/>
              </a:rPr>
              <a:t> </a:t>
            </a:r>
            <a:r>
              <a:rPr dirty="0" sz="2000">
                <a:solidFill>
                  <a:srgbClr val="ffff00"/>
                </a:solidFill>
                <a:latin typeface="PTJNNW+FranklinGothic-MediumCond"/>
                <a:cs typeface="PTJNNW+FranklinGothic-MediumCond"/>
              </a:rPr>
              <a:t>Sravan</a:t>
            </a:r>
            <a:r>
              <a:rPr dirty="0" sz="2000">
                <a:solidFill>
                  <a:srgbClr val="ffff00"/>
                </a:solidFill>
                <a:latin typeface="PTJNNW+FranklinGothic-MediumCond"/>
                <a:cs typeface="PTJNNW+FranklinGothic-MediumCond"/>
              </a:rPr>
              <a:t> </a:t>
            </a:r>
            <a:r>
              <a:rPr dirty="0" sz="2000">
                <a:solidFill>
                  <a:srgbClr val="ffff00"/>
                </a:solidFill>
                <a:latin typeface="PTJNNW+FranklinGothic-MediumCond"/>
                <a:cs typeface="PTJNNW+FranklinGothic-MediumCond"/>
              </a:rPr>
              <a:t>Kumar</a:t>
            </a:r>
            <a:r>
              <a:rPr dirty="0" sz="2000">
                <a:solidFill>
                  <a:srgbClr val="ffff00"/>
                </a:solidFill>
                <a:latin typeface="PTJNNW+FranklinGothic-MediumCond"/>
                <a:cs typeface="PTJNNW+FranklinGothic-MediumCond"/>
              </a:rPr>
              <a:t> </a:t>
            </a:r>
            <a:r>
              <a:rPr dirty="0" sz="2000">
                <a:solidFill>
                  <a:srgbClr val="ffff00"/>
                </a:solidFill>
                <a:latin typeface="PTJNNW+FranklinGothic-MediumCond"/>
                <a:cs typeface="PTJNNW+FranklinGothic-MediumCond"/>
              </a:rPr>
              <a:t>Yadav</a:t>
            </a:r>
          </a:p>
          <a:p>
            <a:pPr marL="1000521" marR="0">
              <a:lnSpc>
                <a:spcPts val="2214"/>
              </a:lnSpc>
              <a:spcBef>
                <a:spcPts val="184"/>
              </a:spcBef>
              <a:spcAft>
                <a:spcPts val="0"/>
              </a:spcAft>
            </a:pPr>
            <a:r>
              <a:rPr dirty="0" sz="2000" b="1">
                <a:solidFill>
                  <a:srgbClr val="ffff00"/>
                </a:solidFill>
                <a:latin typeface="OJWBJF+TimesNewRomanPS-BoldMT"/>
                <a:cs typeface="OJWBJF+TimesNewRomanPS-BoldMT"/>
              </a:rPr>
              <a:t>Assistant</a:t>
            </a:r>
            <a:r>
              <a:rPr dirty="0" sz="2000" b="1">
                <a:solidFill>
                  <a:srgbClr val="ffff00"/>
                </a:solidFill>
                <a:latin typeface="OJWBJF+TimesNewRomanPS-BoldMT"/>
                <a:cs typeface="OJWBJF+TimesNewRomanPS-BoldMT"/>
              </a:rPr>
              <a:t> </a:t>
            </a:r>
            <a:r>
              <a:rPr dirty="0" sz="2000" b="1">
                <a:solidFill>
                  <a:srgbClr val="ffff00"/>
                </a:solidFill>
                <a:latin typeface="OJWBJF+TimesNewRomanPS-BoldMT"/>
                <a:cs typeface="OJWBJF+TimesNewRomanPS-BoldMT"/>
              </a:rPr>
              <a:t>Professor</a:t>
            </a:r>
          </a:p>
          <a:p>
            <a:pPr marL="294171" marR="0">
              <a:lnSpc>
                <a:spcPts val="2214"/>
              </a:lnSpc>
              <a:spcBef>
                <a:spcPts val="185"/>
              </a:spcBef>
              <a:spcAft>
                <a:spcPts val="0"/>
              </a:spcAft>
            </a:pP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Department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 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of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 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Physical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 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Education,</a:t>
            </a:r>
          </a:p>
          <a:p>
            <a:pPr marL="0" marR="0">
              <a:lnSpc>
                <a:spcPts val="2214"/>
              </a:lnSpc>
              <a:spcBef>
                <a:spcPts val="185"/>
              </a:spcBef>
              <a:spcAft>
                <a:spcPts val="0"/>
              </a:spcAft>
            </a:pP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Chhatrapati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 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Sahu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 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Ji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 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Maharaj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 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University,</a:t>
            </a:r>
          </a:p>
          <a:p>
            <a:pPr marL="1328216" marR="0">
              <a:lnSpc>
                <a:spcPts val="2214"/>
              </a:lnSpc>
              <a:spcBef>
                <a:spcPts val="185"/>
              </a:spcBef>
              <a:spcAft>
                <a:spcPts val="0"/>
              </a:spcAft>
            </a:pP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Kanpur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 </a:t>
            </a:r>
            <a:r>
              <a:rPr dirty="0" sz="2000">
                <a:solidFill>
                  <a:srgbClr val="ffff00"/>
                </a:solidFill>
                <a:latin typeface="QTDSWG+TimesNewRomanPSMT"/>
                <a:cs typeface="QTDSWG+TimesNewRomanPSMT"/>
              </a:rPr>
              <a:t>(U.P.)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23497" y="6005468"/>
            <a:ext cx="263431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Dr.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Sravan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Kumar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Yadav,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Assistant</a:t>
            </a:r>
            <a:r>
              <a:rPr dirty="0" sz="1050" spc="24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Professor,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06694" y="6139453"/>
            <a:ext cx="2450492" cy="4657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Department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Physical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Education,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CSJMU</a:t>
            </a:r>
          </a:p>
          <a:p>
            <a:pPr marL="1905317" marR="0">
              <a:lnSpc>
                <a:spcPts val="1050"/>
              </a:lnSpc>
              <a:spcBef>
                <a:spcPts val="4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Kanpur</a:t>
            </a:r>
          </a:p>
          <a:p>
            <a:pPr marL="1724342" marR="0">
              <a:lnSpc>
                <a:spcPts val="1050"/>
              </a:lnSpc>
              <a:spcBef>
                <a:spcPts val="262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1/15/2022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89217" y="6319519"/>
            <a:ext cx="1808249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spc="-10">
                <a:solidFill>
                  <a:srgbClr val="c4e1c5"/>
                </a:solidFill>
                <a:latin typeface="Calibri"/>
                <a:cs typeface="Calibri"/>
              </a:rPr>
              <a:t>Sravanggu@gmail.com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24018" y="6421081"/>
            <a:ext cx="219986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944" y="1577035"/>
            <a:ext cx="8046463" cy="35918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23"/>
              </a:lnSpc>
              <a:spcBef>
                <a:spcPts val="0"/>
              </a:spcBef>
              <a:spcAft>
                <a:spcPts val="0"/>
              </a:spcAft>
            </a:pPr>
            <a:r>
              <a:rPr dirty="0" sz="3100" spc="-75">
                <a:solidFill>
                  <a:srgbClr val="e66c7c"/>
                </a:solidFill>
                <a:latin typeface="WGMBPT+SegoeUISymbol"/>
                <a:cs typeface="WGMBPT+SegoeUISymbol"/>
              </a:rPr>
              <a:t>⚫</a:t>
            </a:r>
            <a:r>
              <a:rPr dirty="0" sz="3200" spc="-56">
                <a:solidFill>
                  <a:srgbClr val="ffffff"/>
                </a:solidFill>
                <a:latin typeface="Constantia"/>
                <a:cs typeface="Constantia"/>
              </a:rPr>
              <a:t>Test</a:t>
            </a:r>
            <a:r>
              <a:rPr dirty="0" sz="3200" spc="-46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25">
                <a:solidFill>
                  <a:srgbClr val="ffffff"/>
                </a:solidFill>
                <a:latin typeface="Constantia"/>
                <a:cs typeface="Constantia"/>
              </a:rPr>
              <a:t>may</a:t>
            </a:r>
            <a:r>
              <a:rPr dirty="0" sz="3200" spc="-14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Constantia"/>
                <a:cs typeface="Constantia"/>
              </a:rPr>
              <a:t>be</a:t>
            </a:r>
            <a:r>
              <a:rPr dirty="0" sz="3200" spc="-127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1">
                <a:solidFill>
                  <a:srgbClr val="ffffff"/>
                </a:solidFill>
                <a:latin typeface="Constantia"/>
                <a:cs typeface="Constantia"/>
              </a:rPr>
              <a:t>called</a:t>
            </a:r>
            <a:r>
              <a:rPr dirty="0" sz="3200" spc="-27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as</a:t>
            </a:r>
            <a:r>
              <a:rPr dirty="0" sz="3200" spc="-7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5">
                <a:solidFill>
                  <a:srgbClr val="ffffff"/>
                </a:solidFill>
                <a:latin typeface="Constantia"/>
                <a:cs typeface="Constantia"/>
              </a:rPr>
              <a:t>tool,</a:t>
            </a:r>
            <a:r>
              <a:rPr dirty="0" sz="3200" spc="-134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a</a:t>
            </a:r>
            <a:r>
              <a:rPr dirty="0" sz="3200" spc="-162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question,</a:t>
            </a:r>
            <a:r>
              <a:rPr dirty="0" sz="3200" spc="-33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set</a:t>
            </a:r>
            <a:r>
              <a:rPr dirty="0" sz="3200" spc="-14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</a:p>
          <a:p>
            <a:pPr marL="274319" marR="0">
              <a:lnSpc>
                <a:spcPts val="3200"/>
              </a:lnSpc>
              <a:spcBef>
                <a:spcPts val="690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question,</a:t>
            </a:r>
            <a:r>
              <a:rPr dirty="0" sz="3200" spc="-1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an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examination</a:t>
            </a:r>
            <a:r>
              <a:rPr dirty="0" sz="3200" spc="-256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1">
                <a:solidFill>
                  <a:srgbClr val="ffffff"/>
                </a:solidFill>
                <a:latin typeface="Constantia"/>
                <a:cs typeface="Constantia"/>
              </a:rPr>
              <a:t>which</a:t>
            </a:r>
            <a:r>
              <a:rPr dirty="0" sz="3200" spc="-12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1">
                <a:solidFill>
                  <a:srgbClr val="ffffff"/>
                </a:solidFill>
                <a:latin typeface="Constantia"/>
                <a:cs typeface="Constantia"/>
              </a:rPr>
              <a:t>use</a:t>
            </a:r>
            <a:r>
              <a:rPr dirty="0" sz="3200" spc="-21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3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</a:p>
          <a:p>
            <a:pPr marL="274319" marR="0">
              <a:lnSpc>
                <a:spcPts val="3200"/>
              </a:lnSpc>
              <a:spcBef>
                <a:spcPts val="639"/>
              </a:spcBef>
              <a:spcAft>
                <a:spcPts val="0"/>
              </a:spcAft>
            </a:pPr>
            <a:r>
              <a:rPr dirty="0" sz="3200" spc="-15">
                <a:solidFill>
                  <a:srgbClr val="ffffff"/>
                </a:solidFill>
                <a:latin typeface="Constantia"/>
                <a:cs typeface="Constantia"/>
              </a:rPr>
              <a:t>measure</a:t>
            </a:r>
            <a:r>
              <a:rPr dirty="0" sz="3200" spc="-112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a</a:t>
            </a:r>
            <a:r>
              <a:rPr dirty="0" sz="3200" spc="-89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1">
                <a:solidFill>
                  <a:srgbClr val="ffffff"/>
                </a:solidFill>
                <a:latin typeface="Constantia"/>
                <a:cs typeface="Constantia"/>
              </a:rPr>
              <a:t>particular</a:t>
            </a:r>
            <a:r>
              <a:rPr dirty="0" sz="3200" spc="-116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5">
                <a:solidFill>
                  <a:srgbClr val="ffffff"/>
                </a:solidFill>
                <a:latin typeface="Constantia"/>
                <a:cs typeface="Constantia"/>
              </a:rPr>
              <a:t>characteristic</a:t>
            </a:r>
            <a:r>
              <a:rPr dirty="0" sz="3200" spc="-20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an</a:t>
            </a:r>
          </a:p>
          <a:p>
            <a:pPr marL="274319" marR="0">
              <a:lnSpc>
                <a:spcPts val="3200"/>
              </a:lnSpc>
              <a:spcBef>
                <a:spcPts val="640"/>
              </a:spcBef>
              <a:spcAft>
                <a:spcPts val="0"/>
              </a:spcAft>
            </a:pPr>
            <a:r>
              <a:rPr dirty="0" sz="3200" spc="-12">
                <a:solidFill>
                  <a:srgbClr val="ffffff"/>
                </a:solidFill>
                <a:latin typeface="Constantia"/>
                <a:cs typeface="Constantia"/>
              </a:rPr>
              <a:t>individual</a:t>
            </a:r>
            <a:r>
              <a:rPr dirty="0" sz="3200" spc="-2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or</a:t>
            </a:r>
            <a:r>
              <a:rPr dirty="0" sz="3200" spc="-20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a</a:t>
            </a:r>
            <a:r>
              <a:rPr dirty="0" sz="3200" spc="-157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7">
                <a:solidFill>
                  <a:srgbClr val="ffffff"/>
                </a:solidFill>
                <a:latin typeface="Constantia"/>
                <a:cs typeface="Constantia"/>
              </a:rPr>
              <a:t>group</a:t>
            </a:r>
            <a:r>
              <a:rPr dirty="0" sz="3200" spc="-148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r>
              <a:rPr dirty="0" sz="3200" spc="67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4">
                <a:solidFill>
                  <a:srgbClr val="ffffff"/>
                </a:solidFill>
                <a:latin typeface="Constantia"/>
                <a:cs typeface="Constantia"/>
              </a:rPr>
              <a:t>individuals.</a:t>
            </a:r>
          </a:p>
          <a:p>
            <a:pPr marL="0" marR="0">
              <a:lnSpc>
                <a:spcPts val="4123"/>
              </a:lnSpc>
              <a:spcBef>
                <a:spcPts val="547"/>
              </a:spcBef>
              <a:spcAft>
                <a:spcPts val="0"/>
              </a:spcAft>
            </a:pPr>
            <a:r>
              <a:rPr dirty="0" sz="3100" spc="-44">
                <a:solidFill>
                  <a:srgbClr val="e66c7c"/>
                </a:solidFill>
                <a:latin typeface="WGMBPT+SegoeUISymbol"/>
                <a:cs typeface="WGMBPT+SegoeUISymbol"/>
              </a:rPr>
              <a:t>⚫</a:t>
            </a:r>
            <a:r>
              <a:rPr dirty="0" sz="3200" spc="-47">
                <a:solidFill>
                  <a:srgbClr val="ffffff"/>
                </a:solidFill>
                <a:latin typeface="Constantia"/>
                <a:cs typeface="Constantia"/>
              </a:rPr>
              <a:t>It</a:t>
            </a:r>
            <a:r>
              <a:rPr dirty="0" sz="3200" spc="-19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is</a:t>
            </a:r>
            <a:r>
              <a:rPr dirty="0" sz="3200" spc="-133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some</a:t>
            </a:r>
            <a:r>
              <a:rPr dirty="0" sz="3200" spc="-74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Constantia"/>
                <a:cs typeface="Constantia"/>
              </a:rPr>
              <a:t>thing</a:t>
            </a:r>
            <a:r>
              <a:rPr dirty="0" sz="3200" spc="-104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1">
                <a:solidFill>
                  <a:srgbClr val="ffffff"/>
                </a:solidFill>
                <a:latin typeface="Constantia"/>
                <a:cs typeface="Constantia"/>
              </a:rPr>
              <a:t>which</a:t>
            </a:r>
            <a:r>
              <a:rPr dirty="0" sz="3200" spc="-142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20">
                <a:solidFill>
                  <a:srgbClr val="ffffff"/>
                </a:solidFill>
                <a:latin typeface="Constantia"/>
                <a:cs typeface="Constantia"/>
              </a:rPr>
              <a:t>provides</a:t>
            </a:r>
            <a:r>
              <a:rPr dirty="0" sz="3200" spc="-10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Constantia"/>
                <a:cs typeface="Constantia"/>
              </a:rPr>
              <a:t>information</a:t>
            </a:r>
          </a:p>
          <a:p>
            <a:pPr marL="274319" marR="0">
              <a:lnSpc>
                <a:spcPts val="3200"/>
              </a:lnSpc>
              <a:spcBef>
                <a:spcPts val="640"/>
              </a:spcBef>
              <a:spcAft>
                <a:spcPts val="0"/>
              </a:spcAft>
            </a:pPr>
            <a:r>
              <a:rPr dirty="0" sz="3200" spc="-15">
                <a:solidFill>
                  <a:srgbClr val="ffffff"/>
                </a:solidFill>
                <a:latin typeface="Constantia"/>
                <a:cs typeface="Constantia"/>
              </a:rPr>
              <a:t>regarding</a:t>
            </a:r>
            <a:r>
              <a:rPr dirty="0" sz="3200" spc="-10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20">
                <a:solidFill>
                  <a:srgbClr val="ffffff"/>
                </a:solidFill>
                <a:latin typeface="Constantia"/>
                <a:cs typeface="Constantia"/>
              </a:rPr>
              <a:t>individual’s</a:t>
            </a:r>
            <a:r>
              <a:rPr dirty="0" sz="3200" spc="-243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40">
                <a:solidFill>
                  <a:srgbClr val="ffffff"/>
                </a:solidFill>
                <a:latin typeface="Constantia"/>
                <a:cs typeface="Constantia"/>
              </a:rPr>
              <a:t>ability,</a:t>
            </a:r>
            <a:r>
              <a:rPr dirty="0" sz="3200" spc="-25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25">
                <a:solidFill>
                  <a:srgbClr val="ffffff"/>
                </a:solidFill>
                <a:latin typeface="Constantia"/>
                <a:cs typeface="Constantia"/>
              </a:rPr>
              <a:t>knowledge,</a:t>
            </a:r>
          </a:p>
          <a:p>
            <a:pPr marL="274319" marR="0">
              <a:lnSpc>
                <a:spcPts val="3200"/>
              </a:lnSpc>
              <a:spcBef>
                <a:spcPts val="639"/>
              </a:spcBef>
              <a:spcAft>
                <a:spcPts val="0"/>
              </a:spcAft>
            </a:pPr>
            <a:r>
              <a:rPr dirty="0" sz="3200" spc="-20">
                <a:solidFill>
                  <a:srgbClr val="ffffff"/>
                </a:solidFill>
                <a:latin typeface="Constantia"/>
                <a:cs typeface="Constantia"/>
              </a:rPr>
              <a:t>performance</a:t>
            </a:r>
            <a:r>
              <a:rPr dirty="0" sz="3200" spc="-182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dirty="0" sz="3200" spc="-8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5">
                <a:solidFill>
                  <a:srgbClr val="ffffff"/>
                </a:solidFill>
                <a:latin typeface="Constantia"/>
                <a:cs typeface="Constantia"/>
              </a:rPr>
              <a:t>achievement.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23497" y="6005468"/>
            <a:ext cx="2634315" cy="439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Dr.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Sravan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Kumar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Yadav,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Assistant</a:t>
            </a:r>
            <a:r>
              <a:rPr dirty="0" sz="1050" spc="24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Professor,</a:t>
            </a:r>
          </a:p>
          <a:p>
            <a:pPr marL="183197" marR="0">
              <a:lnSpc>
                <a:spcPts val="1050"/>
              </a:lnSpc>
              <a:spcBef>
                <a:spcPts val="5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Department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Physical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Education,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CSJMU</a:t>
            </a:r>
          </a:p>
          <a:p>
            <a:pPr marL="2088515" marR="0">
              <a:lnSpc>
                <a:spcPts val="1050"/>
              </a:lnSpc>
              <a:spcBef>
                <a:spcPts val="54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Kanpur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31037" y="6433782"/>
            <a:ext cx="728513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1/15/2022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024018" y="6421081"/>
            <a:ext cx="219986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616442" y="6560670"/>
            <a:ext cx="22621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55e71"/>
                </a:solidFill>
                <a:latin typeface="Constantia"/>
                <a:cs typeface="Constantia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944" y="1544188"/>
            <a:ext cx="5833577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-36">
                <a:solidFill>
                  <a:srgbClr val="e8b6b5"/>
                </a:solidFill>
                <a:latin typeface="Constantia"/>
                <a:cs typeface="Constantia"/>
              </a:rPr>
              <a:t>According</a:t>
            </a:r>
            <a:r>
              <a:rPr dirty="0" sz="3200" spc="-225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30">
                <a:solidFill>
                  <a:srgbClr val="e8b6b5"/>
                </a:solidFill>
                <a:latin typeface="Constantia"/>
                <a:cs typeface="Constantia"/>
              </a:rPr>
              <a:t>to</a:t>
            </a:r>
            <a:r>
              <a:rPr dirty="0" sz="3200" spc="-149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31">
                <a:solidFill>
                  <a:srgbClr val="e8b6b5"/>
                </a:solidFill>
                <a:latin typeface="Constantia"/>
                <a:cs typeface="Constantia"/>
              </a:rPr>
              <a:t>Barrow</a:t>
            </a:r>
            <a:r>
              <a:rPr dirty="0" sz="3200" spc="-238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and</a:t>
            </a:r>
            <a:r>
              <a:rPr dirty="0" sz="3200" spc="10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20">
                <a:solidFill>
                  <a:srgbClr val="e8b6b5"/>
                </a:solidFill>
                <a:latin typeface="Constantia"/>
                <a:cs typeface="Constantia"/>
              </a:rPr>
              <a:t>McGee: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2013825"/>
            <a:ext cx="8199271" cy="30025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23"/>
              </a:lnSpc>
              <a:spcBef>
                <a:spcPts val="0"/>
              </a:spcBef>
              <a:spcAft>
                <a:spcPts val="0"/>
              </a:spcAft>
            </a:pPr>
            <a:r>
              <a:rPr dirty="0" sz="3100" spc="-10">
                <a:solidFill>
                  <a:srgbClr val="e66c7c"/>
                </a:solidFill>
                <a:latin typeface="WGMBPT+SegoeUISymbol"/>
                <a:cs typeface="WGMBPT+SegoeUISymbol"/>
              </a:rPr>
              <a:t>⚫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A</a:t>
            </a:r>
            <a:r>
              <a:rPr dirty="0" sz="3200" spc="592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15">
                <a:solidFill>
                  <a:srgbClr val="e8b6b5"/>
                </a:solidFill>
                <a:latin typeface="Constantia"/>
                <a:cs typeface="Constantia"/>
              </a:rPr>
              <a:t>test</a:t>
            </a:r>
            <a:r>
              <a:rPr dirty="0" sz="3200" spc="517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is</a:t>
            </a:r>
            <a:r>
              <a:rPr dirty="0" sz="3200" spc="586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a</a:t>
            </a:r>
            <a:r>
              <a:rPr dirty="0" sz="3200" spc="567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specific</a:t>
            </a:r>
            <a:r>
              <a:rPr dirty="0" sz="3200" spc="551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20">
                <a:solidFill>
                  <a:srgbClr val="e8b6b5"/>
                </a:solidFill>
                <a:latin typeface="Constantia"/>
                <a:cs typeface="Constantia"/>
              </a:rPr>
              <a:t>tool</a:t>
            </a:r>
            <a:r>
              <a:rPr dirty="0" sz="3200" spc="580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or</a:t>
            </a:r>
            <a:r>
              <a:rPr dirty="0" sz="3200" spc="536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25">
                <a:solidFill>
                  <a:srgbClr val="e8b6b5"/>
                </a:solidFill>
                <a:latin typeface="Constantia"/>
                <a:cs typeface="Constantia"/>
              </a:rPr>
              <a:t>procedure</a:t>
            </a:r>
            <a:r>
              <a:rPr dirty="0" sz="3200" spc="401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or</a:t>
            </a:r>
            <a:r>
              <a:rPr dirty="0" sz="3200" spc="536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a</a:t>
            </a:r>
          </a:p>
          <a:p>
            <a:pPr marL="274319" marR="0">
              <a:lnSpc>
                <a:spcPts val="32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3200" spc="-15">
                <a:solidFill>
                  <a:srgbClr val="e8b6b5"/>
                </a:solidFill>
                <a:latin typeface="Constantia"/>
                <a:cs typeface="Constantia"/>
              </a:rPr>
              <a:t>technique</a:t>
            </a:r>
            <a:r>
              <a:rPr dirty="0" sz="3200" spc="553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used</a:t>
            </a:r>
            <a:r>
              <a:rPr dirty="0" sz="3200" spc="696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20">
                <a:solidFill>
                  <a:srgbClr val="e8b6b5"/>
                </a:solidFill>
                <a:latin typeface="Constantia"/>
                <a:cs typeface="Constantia"/>
              </a:rPr>
              <a:t>to</a:t>
            </a:r>
            <a:r>
              <a:rPr dirty="0" sz="3200" spc="534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obtained</a:t>
            </a:r>
            <a:r>
              <a:rPr dirty="0" sz="3200" spc="682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10">
                <a:solidFill>
                  <a:srgbClr val="e8b6b5"/>
                </a:solidFill>
                <a:latin typeface="Constantia"/>
                <a:cs typeface="Constantia"/>
              </a:rPr>
              <a:t>response</a:t>
            </a:r>
            <a:r>
              <a:rPr dirty="0" sz="3200" spc="573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15">
                <a:solidFill>
                  <a:srgbClr val="e8b6b5"/>
                </a:solidFill>
                <a:latin typeface="Constantia"/>
                <a:cs typeface="Constantia"/>
              </a:rPr>
              <a:t>from</a:t>
            </a:r>
          </a:p>
          <a:p>
            <a:pPr marL="274319" marR="0">
              <a:lnSpc>
                <a:spcPts val="3200"/>
              </a:lnSpc>
              <a:spcBef>
                <a:spcPts val="640"/>
              </a:spcBef>
              <a:spcAft>
                <a:spcPts val="0"/>
              </a:spcAft>
            </a:pPr>
            <a:r>
              <a:rPr dirty="0" sz="3200" spc="-10">
                <a:solidFill>
                  <a:srgbClr val="e8b6b5"/>
                </a:solidFill>
                <a:latin typeface="Constantia"/>
                <a:cs typeface="Constantia"/>
              </a:rPr>
              <a:t>the</a:t>
            </a:r>
            <a:r>
              <a:rPr dirty="0" sz="3200" spc="802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students</a:t>
            </a:r>
            <a:r>
              <a:rPr dirty="0" sz="3200" spc="753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in</a:t>
            </a:r>
            <a:r>
              <a:rPr dirty="0" sz="3200" spc="819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20">
                <a:solidFill>
                  <a:srgbClr val="e8b6b5"/>
                </a:solidFill>
                <a:latin typeface="Constantia"/>
                <a:cs typeface="Constantia"/>
              </a:rPr>
              <a:t>order</a:t>
            </a:r>
            <a:r>
              <a:rPr dirty="0" sz="3200" spc="632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30">
                <a:solidFill>
                  <a:srgbClr val="e8b6b5"/>
                </a:solidFill>
                <a:latin typeface="Constantia"/>
                <a:cs typeface="Constantia"/>
              </a:rPr>
              <a:t>to</a:t>
            </a:r>
            <a:r>
              <a:rPr dirty="0" sz="3200" spc="728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gain</a:t>
            </a:r>
            <a:r>
              <a:rPr dirty="0" sz="3200" spc="814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information</a:t>
            </a:r>
          </a:p>
          <a:p>
            <a:pPr marL="274319" marR="0">
              <a:lnSpc>
                <a:spcPts val="3200"/>
              </a:lnSpc>
              <a:spcBef>
                <a:spcPts val="639"/>
              </a:spcBef>
              <a:spcAft>
                <a:spcPts val="0"/>
              </a:spcAft>
            </a:pPr>
            <a:r>
              <a:rPr dirty="0" sz="3200" spc="-11">
                <a:solidFill>
                  <a:srgbClr val="e8b6b5"/>
                </a:solidFill>
                <a:latin typeface="Constantia"/>
                <a:cs typeface="Constantia"/>
              </a:rPr>
              <a:t>which</a:t>
            </a:r>
            <a:r>
              <a:rPr dirty="0" sz="3200" spc="200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15">
                <a:solidFill>
                  <a:srgbClr val="e8b6b5"/>
                </a:solidFill>
                <a:latin typeface="Constantia"/>
                <a:cs typeface="Constantia"/>
              </a:rPr>
              <a:t>provides</a:t>
            </a:r>
            <a:r>
              <a:rPr dirty="0" sz="3200" spc="137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the</a:t>
            </a:r>
            <a:r>
              <a:rPr dirty="0" sz="3200" spc="223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basis</a:t>
            </a:r>
            <a:r>
              <a:rPr dirty="0" sz="3200" spc="252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30">
                <a:solidFill>
                  <a:srgbClr val="e8b6b5"/>
                </a:solidFill>
                <a:latin typeface="Constantia"/>
                <a:cs typeface="Constantia"/>
              </a:rPr>
              <a:t>to</a:t>
            </a:r>
            <a:r>
              <a:rPr dirty="0" sz="3200" spc="137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27">
                <a:solidFill>
                  <a:srgbClr val="e8b6b5"/>
                </a:solidFill>
                <a:latin typeface="Constantia"/>
                <a:cs typeface="Constantia"/>
              </a:rPr>
              <a:t>make</a:t>
            </a:r>
            <a:r>
              <a:rPr dirty="0" sz="3200" spc="148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judgment</a:t>
            </a:r>
          </a:p>
          <a:p>
            <a:pPr marL="274319" marR="0">
              <a:lnSpc>
                <a:spcPts val="3200"/>
              </a:lnSpc>
              <a:spcBef>
                <a:spcPts val="690"/>
              </a:spcBef>
              <a:spcAft>
                <a:spcPts val="0"/>
              </a:spcAft>
            </a:pP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or</a:t>
            </a:r>
            <a:r>
              <a:rPr dirty="0" sz="3200" spc="40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evaluation</a:t>
            </a:r>
            <a:r>
              <a:rPr dirty="0" sz="3200" spc="93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20">
                <a:solidFill>
                  <a:srgbClr val="e8b6b5"/>
                </a:solidFill>
                <a:latin typeface="Constantia"/>
                <a:cs typeface="Constantia"/>
              </a:rPr>
              <a:t>regarding</a:t>
            </a:r>
            <a:r>
              <a:rPr dirty="0" sz="3200" spc="49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some</a:t>
            </a:r>
            <a:r>
              <a:rPr dirty="0" sz="3200" spc="94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10">
                <a:solidFill>
                  <a:srgbClr val="e8b6b5"/>
                </a:solidFill>
                <a:latin typeface="Constantia"/>
                <a:cs typeface="Constantia"/>
              </a:rPr>
              <a:t>characteristics</a:t>
            </a:r>
          </a:p>
          <a:p>
            <a:pPr marL="274319" marR="0">
              <a:lnSpc>
                <a:spcPts val="3200"/>
              </a:lnSpc>
              <a:spcBef>
                <a:spcPts val="639"/>
              </a:spcBef>
              <a:spcAft>
                <a:spcPts val="0"/>
              </a:spcAft>
            </a:pP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such</a:t>
            </a:r>
            <a:r>
              <a:rPr dirty="0" sz="3200" spc="-139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as</a:t>
            </a:r>
            <a:r>
              <a:rPr dirty="0" sz="3200" spc="-75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fitness,</a:t>
            </a:r>
            <a:r>
              <a:rPr dirty="0" sz="3200" spc="-67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skill,</a:t>
            </a:r>
            <a:r>
              <a:rPr dirty="0" sz="3200" spc="73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31">
                <a:solidFill>
                  <a:srgbClr val="e8b6b5"/>
                </a:solidFill>
                <a:latin typeface="Constantia"/>
                <a:cs typeface="Constantia"/>
              </a:rPr>
              <a:t>knowledge</a:t>
            </a:r>
            <a:r>
              <a:rPr dirty="0" sz="3200" spc="-284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>
                <a:solidFill>
                  <a:srgbClr val="e8b6b5"/>
                </a:solidFill>
                <a:latin typeface="Constantia"/>
                <a:cs typeface="Constantia"/>
              </a:rPr>
              <a:t>and</a:t>
            </a:r>
            <a:r>
              <a:rPr dirty="0" sz="3200" spc="-85">
                <a:solidFill>
                  <a:srgbClr val="e8b6b5"/>
                </a:solidFill>
                <a:latin typeface="Constantia"/>
                <a:cs typeface="Constantia"/>
              </a:rPr>
              <a:t> </a:t>
            </a:r>
            <a:r>
              <a:rPr dirty="0" sz="3200" spc="-17">
                <a:solidFill>
                  <a:srgbClr val="e8b6b5"/>
                </a:solidFill>
                <a:latin typeface="Constantia"/>
                <a:cs typeface="Constantia"/>
              </a:rPr>
              <a:t>values.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74589" y="6185173"/>
            <a:ext cx="2874662" cy="4200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0347" marR="0">
              <a:lnSpc>
                <a:spcPts val="10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Dr.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Sravan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Kumar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Yadav,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Assistant</a:t>
            </a:r>
            <a:r>
              <a:rPr dirty="0" sz="1050" spc="24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Professor,</a:t>
            </a:r>
          </a:p>
          <a:p>
            <a:pPr marL="0" marR="0">
              <a:lnSpc>
                <a:spcPts val="1050"/>
              </a:lnSpc>
              <a:spcBef>
                <a:spcPts val="4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Department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Physical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Education,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CSJMU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Kanpur</a:t>
            </a:r>
          </a:p>
          <a:p>
            <a:pPr marL="2147887" marR="0">
              <a:lnSpc>
                <a:spcPts val="9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1/15/2022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024018" y="6421081"/>
            <a:ext cx="219986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944" y="1585889"/>
            <a:ext cx="8001944" cy="14390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 spc="-34">
                <a:solidFill>
                  <a:srgbClr val="e66c7c"/>
                </a:solidFill>
                <a:latin typeface="WGMBPT+SegoeUISymbol"/>
                <a:cs typeface="WGMBPT+SegoeUISymbol"/>
              </a:rPr>
              <a:t>⚫</a:t>
            </a:r>
            <a:r>
              <a:rPr dirty="0" sz="2800" spc="-37">
                <a:solidFill>
                  <a:srgbClr val="236071"/>
                </a:solidFill>
                <a:latin typeface="Constantia"/>
                <a:cs typeface="Constantia"/>
              </a:rPr>
              <a:t>It</a:t>
            </a:r>
            <a:r>
              <a:rPr dirty="0" sz="2800" spc="-183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is</a:t>
            </a:r>
            <a:r>
              <a:rPr dirty="0" sz="2800" spc="-102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the</a:t>
            </a:r>
            <a:r>
              <a:rPr dirty="0" sz="2800" spc="-173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collection</a:t>
            </a:r>
            <a:r>
              <a:rPr dirty="0" sz="2800" spc="-228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of</a:t>
            </a:r>
            <a:r>
              <a:rPr dirty="0" sz="2800" spc="34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information</a:t>
            </a:r>
            <a:r>
              <a:rPr dirty="0" sz="2800" spc="-97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in</a:t>
            </a:r>
            <a:r>
              <a:rPr dirty="0" sz="2800" spc="-76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numeric</a:t>
            </a:r>
            <a:r>
              <a:rPr dirty="0" sz="2800" spc="-15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form</a:t>
            </a:r>
          </a:p>
          <a:p>
            <a:pPr marL="0" marR="0">
              <a:lnSpc>
                <a:spcPts val="3591"/>
              </a:lnSpc>
              <a:spcBef>
                <a:spcPts val="449"/>
              </a:spcBef>
              <a:spcAft>
                <a:spcPts val="0"/>
              </a:spcAft>
            </a:pPr>
            <a:r>
              <a:rPr dirty="0" sz="2700" spc="-34">
                <a:solidFill>
                  <a:srgbClr val="e66c7c"/>
                </a:solidFill>
                <a:latin typeface="WGMBPT+SegoeUISymbol"/>
                <a:cs typeface="WGMBPT+SegoeUISymbol"/>
              </a:rPr>
              <a:t>⚫</a:t>
            </a:r>
            <a:r>
              <a:rPr dirty="0" sz="2800" spc="-37">
                <a:solidFill>
                  <a:srgbClr val="236071"/>
                </a:solidFill>
                <a:latin typeface="Constantia"/>
                <a:cs typeface="Constantia"/>
              </a:rPr>
              <a:t>It</a:t>
            </a:r>
            <a:r>
              <a:rPr dirty="0" sz="2800" spc="-178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is</a:t>
            </a:r>
            <a:r>
              <a:rPr dirty="0" sz="2800" spc="-98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the</a:t>
            </a:r>
            <a:r>
              <a:rPr dirty="0" sz="2800" spc="-142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25">
                <a:solidFill>
                  <a:srgbClr val="236071"/>
                </a:solidFill>
                <a:latin typeface="Constantia"/>
                <a:cs typeface="Constantia"/>
              </a:rPr>
              <a:t>record</a:t>
            </a:r>
            <a:r>
              <a:rPr dirty="0" sz="2800" spc="-23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of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10">
                <a:solidFill>
                  <a:srgbClr val="236071"/>
                </a:solidFill>
                <a:latin typeface="Constantia"/>
                <a:cs typeface="Constantia"/>
              </a:rPr>
              <a:t>performance</a:t>
            </a:r>
            <a:r>
              <a:rPr dirty="0" sz="2800" spc="-257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or</a:t>
            </a:r>
            <a:r>
              <a:rPr dirty="0" sz="2800" spc="-134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the</a:t>
            </a:r>
            <a:r>
              <a:rPr dirty="0" sz="2800" spc="-93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information</a:t>
            </a:r>
          </a:p>
          <a:p>
            <a:pPr marL="274319" marR="0">
              <a:lnSpc>
                <a:spcPts val="2800"/>
              </a:lnSpc>
              <a:spcBef>
                <a:spcPts val="559"/>
              </a:spcBef>
              <a:spcAft>
                <a:spcPts val="0"/>
              </a:spcAft>
            </a:pP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which</a:t>
            </a:r>
            <a:r>
              <a:rPr dirty="0" sz="2800" spc="-133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is</a:t>
            </a:r>
            <a:r>
              <a:rPr dirty="0" sz="2800" spc="-116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10">
                <a:solidFill>
                  <a:srgbClr val="236071"/>
                </a:solidFill>
                <a:latin typeface="Constantia"/>
                <a:cs typeface="Constantia"/>
              </a:rPr>
              <a:t>required</a:t>
            </a:r>
            <a:r>
              <a:rPr dirty="0" sz="2800" spc="-149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30">
                <a:solidFill>
                  <a:srgbClr val="236071"/>
                </a:solidFill>
                <a:latin typeface="Constantia"/>
                <a:cs typeface="Constantia"/>
              </a:rPr>
              <a:t>to</a:t>
            </a:r>
            <a:r>
              <a:rPr dirty="0" sz="2800" spc="-111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21">
                <a:solidFill>
                  <a:srgbClr val="236071"/>
                </a:solidFill>
                <a:latin typeface="Constantia"/>
                <a:cs typeface="Constantia"/>
              </a:rPr>
              <a:t>make</a:t>
            </a:r>
            <a:r>
              <a:rPr dirty="0" sz="2800" spc="-137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judgment.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3146823"/>
            <a:ext cx="3644322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18">
                <a:solidFill>
                  <a:srgbClr val="236071"/>
                </a:solidFill>
                <a:latin typeface="Constantia"/>
                <a:cs typeface="Constantia"/>
              </a:rPr>
              <a:t>According</a:t>
            </a:r>
            <a:r>
              <a:rPr dirty="0" sz="2800" spc="-35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15">
                <a:solidFill>
                  <a:srgbClr val="236071"/>
                </a:solidFill>
                <a:latin typeface="Constantia"/>
                <a:cs typeface="Constantia"/>
              </a:rPr>
              <a:t>to</a:t>
            </a:r>
            <a:r>
              <a:rPr dirty="0" sz="2800" spc="-14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15">
                <a:solidFill>
                  <a:srgbClr val="236071"/>
                </a:solidFill>
                <a:latin typeface="Constantia"/>
                <a:cs typeface="Constantia"/>
              </a:rPr>
              <a:t>R.N.</a:t>
            </a:r>
            <a:r>
              <a:rPr dirty="0" sz="2800" spc="-161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15">
                <a:solidFill>
                  <a:srgbClr val="236071"/>
                </a:solidFill>
                <a:latin typeface="Constantia"/>
                <a:cs typeface="Constantia"/>
              </a:rPr>
              <a:t>Patel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3559469"/>
            <a:ext cx="7990287" cy="1776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700" spc="-10">
                <a:solidFill>
                  <a:srgbClr val="e66c7c"/>
                </a:solidFill>
                <a:latin typeface="WGMBPT+SegoeUISymbol"/>
                <a:cs typeface="WGMBPT+SegoeUISymbol"/>
              </a:rPr>
              <a:t>⚫</a:t>
            </a:r>
            <a:r>
              <a:rPr dirty="0" sz="2800" spc="-10">
                <a:solidFill>
                  <a:srgbClr val="236071"/>
                </a:solidFill>
                <a:latin typeface="Constantia"/>
                <a:cs typeface="Constantia"/>
              </a:rPr>
              <a:t>Measurement</a:t>
            </a:r>
            <a:r>
              <a:rPr dirty="0" sz="2800" spc="-23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is</a:t>
            </a:r>
            <a:r>
              <a:rPr dirty="0" sz="2800" spc="-123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an</a:t>
            </a:r>
            <a:r>
              <a:rPr dirty="0" sz="2800" spc="-13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act</a:t>
            </a:r>
            <a:r>
              <a:rPr dirty="0" sz="2800" spc="-136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or</a:t>
            </a:r>
            <a:r>
              <a:rPr dirty="0" sz="2800" spc="-153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15">
                <a:solidFill>
                  <a:srgbClr val="236071"/>
                </a:solidFill>
                <a:latin typeface="Constantia"/>
                <a:cs typeface="Constantia"/>
              </a:rPr>
              <a:t>process</a:t>
            </a:r>
            <a:r>
              <a:rPr dirty="0" sz="2800" spc="-183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that</a:t>
            </a:r>
            <a:r>
              <a:rPr dirty="0" sz="2800" spc="-7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23">
                <a:solidFill>
                  <a:srgbClr val="236071"/>
                </a:solidFill>
                <a:latin typeface="Constantia"/>
                <a:cs typeface="Constantia"/>
              </a:rPr>
              <a:t>involves</a:t>
            </a:r>
            <a:r>
              <a:rPr dirty="0" sz="2800" spc="-391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the</a:t>
            </a:r>
          </a:p>
          <a:p>
            <a:pPr marL="274319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assignment</a:t>
            </a:r>
            <a:r>
              <a:rPr dirty="0" sz="2800" spc="-67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of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numerical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values</a:t>
            </a:r>
            <a:r>
              <a:rPr dirty="0" sz="2800" spc="-62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30">
                <a:solidFill>
                  <a:srgbClr val="236071"/>
                </a:solidFill>
                <a:latin typeface="Constantia"/>
                <a:cs typeface="Constantia"/>
              </a:rPr>
              <a:t>to</a:t>
            </a:r>
            <a:r>
              <a:rPr dirty="0" sz="2800" spc="-144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15">
                <a:solidFill>
                  <a:srgbClr val="236071"/>
                </a:solidFill>
                <a:latin typeface="Constantia"/>
                <a:cs typeface="Constantia"/>
              </a:rPr>
              <a:t>whatever</a:t>
            </a:r>
            <a:r>
              <a:rPr dirty="0" sz="2800" spc="-239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is</a:t>
            </a:r>
          </a:p>
          <a:p>
            <a:pPr marL="274319" marR="0">
              <a:lnSpc>
                <a:spcPts val="2800"/>
              </a:lnSpc>
              <a:spcBef>
                <a:spcPts val="509"/>
              </a:spcBef>
              <a:spcAft>
                <a:spcPts val="0"/>
              </a:spcAft>
            </a:pP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being</a:t>
            </a:r>
            <a:r>
              <a:rPr dirty="0" sz="2800" spc="-15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20">
                <a:solidFill>
                  <a:srgbClr val="236071"/>
                </a:solidFill>
                <a:latin typeface="Constantia"/>
                <a:cs typeface="Constantia"/>
              </a:rPr>
              <a:t>tested.</a:t>
            </a:r>
            <a:r>
              <a:rPr dirty="0" sz="2800" spc="-111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So</a:t>
            </a:r>
            <a:r>
              <a:rPr dirty="0" sz="2800" spc="-64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it</a:t>
            </a:r>
            <a:r>
              <a:rPr dirty="0" sz="2800" spc="-75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 spc="-23">
                <a:solidFill>
                  <a:srgbClr val="236071"/>
                </a:solidFill>
                <a:latin typeface="Constantia"/>
                <a:cs typeface="Constantia"/>
              </a:rPr>
              <a:t>involves</a:t>
            </a:r>
            <a:r>
              <a:rPr dirty="0" sz="2800" spc="-329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the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quantity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236071"/>
                </a:solidFill>
                <a:latin typeface="Constantia"/>
                <a:cs typeface="Constantia"/>
              </a:rPr>
              <a:t>of</a:t>
            </a:r>
          </a:p>
          <a:p>
            <a:pPr marL="274319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 spc="-10">
                <a:solidFill>
                  <a:srgbClr val="236071"/>
                </a:solidFill>
                <a:latin typeface="Constantia"/>
                <a:cs typeface="Constantia"/>
              </a:rPr>
              <a:t>something.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74589" y="6185173"/>
            <a:ext cx="2874662" cy="4200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0347" marR="0">
              <a:lnSpc>
                <a:spcPts val="10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Dr.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Sravan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Kumar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Yadav,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Assistant</a:t>
            </a:r>
            <a:r>
              <a:rPr dirty="0" sz="1050" spc="24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Professor,</a:t>
            </a:r>
          </a:p>
          <a:p>
            <a:pPr marL="0" marR="0">
              <a:lnSpc>
                <a:spcPts val="1050"/>
              </a:lnSpc>
              <a:spcBef>
                <a:spcPts val="4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Department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Physical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Education,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CSJMU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Kanpur</a:t>
            </a:r>
          </a:p>
          <a:p>
            <a:pPr marL="2147887" marR="0">
              <a:lnSpc>
                <a:spcPts val="9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1/15/2022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24018" y="6421081"/>
            <a:ext cx="219986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944" y="1666858"/>
            <a:ext cx="7767000" cy="17278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25"/>
              </a:lnSpc>
              <a:spcBef>
                <a:spcPts val="0"/>
              </a:spcBef>
              <a:spcAft>
                <a:spcPts val="0"/>
              </a:spcAft>
            </a:pPr>
            <a:r>
              <a:rPr dirty="0" sz="2500" spc="52">
                <a:solidFill>
                  <a:srgbClr val="e66c7c"/>
                </a:solidFill>
                <a:latin typeface="WGMBPT+SegoeUISymbol"/>
                <a:cs typeface="WGMBPT+SegoeUISymbol"/>
              </a:rPr>
              <a:t>⚫</a:t>
            </a:r>
            <a:r>
              <a:rPr dirty="0" sz="2600" spc="-41">
                <a:solidFill>
                  <a:srgbClr val="d9243d"/>
                </a:solidFill>
                <a:latin typeface="Constantia"/>
                <a:cs typeface="Constantia"/>
              </a:rPr>
              <a:t>It</a:t>
            </a:r>
            <a:r>
              <a:rPr dirty="0" sz="2600" spc="-148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is</a:t>
            </a:r>
            <a:r>
              <a:rPr dirty="0" sz="2600" spc="-123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a</a:t>
            </a:r>
            <a:r>
              <a:rPr dirty="0" sz="2600" spc="-11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technique</a:t>
            </a:r>
            <a:r>
              <a:rPr dirty="0" sz="2600" spc="-86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0">
                <a:solidFill>
                  <a:srgbClr val="d9243d"/>
                </a:solidFill>
                <a:latin typeface="Constantia"/>
                <a:cs typeface="Constantia"/>
              </a:rPr>
              <a:t>by</a:t>
            </a:r>
            <a:r>
              <a:rPr dirty="0" sz="2600" spc="-158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which</a:t>
            </a:r>
            <a:r>
              <a:rPr dirty="0" sz="2600" spc="-10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46">
                <a:solidFill>
                  <a:srgbClr val="d9243d"/>
                </a:solidFill>
                <a:latin typeface="Constantia"/>
                <a:cs typeface="Constantia"/>
              </a:rPr>
              <a:t>we</a:t>
            </a:r>
            <a:r>
              <a:rPr dirty="0" sz="2600" spc="-16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0">
                <a:solidFill>
                  <a:srgbClr val="d9243d"/>
                </a:solidFill>
                <a:latin typeface="Constantia"/>
                <a:cs typeface="Constantia"/>
              </a:rPr>
              <a:t>come</a:t>
            </a:r>
            <a:r>
              <a:rPr dirty="0" sz="2600" spc="-147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34">
                <a:solidFill>
                  <a:srgbClr val="d9243d"/>
                </a:solidFill>
                <a:latin typeface="Constantia"/>
                <a:cs typeface="Constantia"/>
              </a:rPr>
              <a:t>to</a:t>
            </a:r>
            <a:r>
              <a:rPr dirty="0" sz="2600" spc="-125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0">
                <a:solidFill>
                  <a:srgbClr val="d9243d"/>
                </a:solidFill>
                <a:latin typeface="Constantia"/>
                <a:cs typeface="Constantia"/>
              </a:rPr>
              <a:t>know</a:t>
            </a:r>
            <a:r>
              <a:rPr dirty="0" sz="2600" spc="-165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at</a:t>
            </a:r>
            <a:r>
              <a:rPr dirty="0" sz="2600" spc="-13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7">
                <a:solidFill>
                  <a:srgbClr val="d9243d"/>
                </a:solidFill>
                <a:latin typeface="Constantia"/>
                <a:cs typeface="Constantia"/>
              </a:rPr>
              <a:t>what</a:t>
            </a:r>
          </a:p>
          <a:p>
            <a:pPr marL="274319" marR="0">
              <a:lnSpc>
                <a:spcPts val="2600"/>
              </a:lnSpc>
              <a:spcBef>
                <a:spcPts val="520"/>
              </a:spcBef>
              <a:spcAft>
                <a:spcPts val="0"/>
              </a:spcAft>
            </a:pPr>
            <a:r>
              <a:rPr dirty="0" sz="2600" spc="-15">
                <a:solidFill>
                  <a:srgbClr val="d9243d"/>
                </a:solidFill>
                <a:latin typeface="Constantia"/>
                <a:cs typeface="Constantia"/>
              </a:rPr>
              <a:t>extent</a:t>
            </a:r>
            <a:r>
              <a:rPr dirty="0" sz="2600" spc="-14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the</a:t>
            </a:r>
            <a:r>
              <a:rPr dirty="0" sz="2600" spc="-114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5">
                <a:solidFill>
                  <a:srgbClr val="d9243d"/>
                </a:solidFill>
                <a:latin typeface="Constantia"/>
                <a:cs typeface="Constantia"/>
              </a:rPr>
              <a:t>objectives</a:t>
            </a:r>
            <a:r>
              <a:rPr dirty="0" sz="2600" spc="-183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7">
                <a:solidFill>
                  <a:srgbClr val="d9243d"/>
                </a:solidFill>
                <a:latin typeface="Constantia"/>
                <a:cs typeface="Constantia"/>
              </a:rPr>
              <a:t>are</a:t>
            </a:r>
            <a:r>
              <a:rPr dirty="0" sz="2600" spc="-86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being</a:t>
            </a:r>
            <a:r>
              <a:rPr dirty="0" sz="2600" spc="-4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achieved.</a:t>
            </a:r>
          </a:p>
          <a:p>
            <a:pPr marL="0" marR="0">
              <a:lnSpc>
                <a:spcPts val="3325"/>
              </a:lnSpc>
              <a:spcBef>
                <a:spcPts val="374"/>
              </a:spcBef>
              <a:spcAft>
                <a:spcPts val="0"/>
              </a:spcAft>
            </a:pPr>
            <a:r>
              <a:rPr dirty="0" sz="2500" spc="52">
                <a:solidFill>
                  <a:srgbClr val="e66c7c"/>
                </a:solidFill>
                <a:latin typeface="WGMBPT+SegoeUISymbol"/>
                <a:cs typeface="WGMBPT+SegoeUISymbol"/>
              </a:rPr>
              <a:t>⚫</a:t>
            </a:r>
            <a:r>
              <a:rPr dirty="0" sz="2600" spc="-41">
                <a:solidFill>
                  <a:srgbClr val="d9243d"/>
                </a:solidFill>
                <a:latin typeface="Constantia"/>
                <a:cs typeface="Constantia"/>
              </a:rPr>
              <a:t>It</a:t>
            </a:r>
            <a:r>
              <a:rPr dirty="0" sz="2600" spc="-142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is</a:t>
            </a:r>
            <a:r>
              <a:rPr dirty="0" sz="2600" spc="-123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a</a:t>
            </a:r>
            <a:r>
              <a:rPr dirty="0" sz="2600" spc="-15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decision</a:t>
            </a:r>
            <a:r>
              <a:rPr dirty="0" sz="2600" spc="-27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making</a:t>
            </a:r>
            <a:r>
              <a:rPr dirty="0" sz="2600" spc="-38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5">
                <a:solidFill>
                  <a:srgbClr val="d9243d"/>
                </a:solidFill>
                <a:latin typeface="Constantia"/>
                <a:cs typeface="Constantia"/>
              </a:rPr>
              <a:t>process</a:t>
            </a:r>
            <a:r>
              <a:rPr dirty="0" sz="2600" spc="-16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which</a:t>
            </a:r>
            <a:r>
              <a:rPr dirty="0" sz="2600" spc="-10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assists</a:t>
            </a:r>
            <a:r>
              <a:rPr dirty="0" sz="2600" spc="-124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34">
                <a:solidFill>
                  <a:srgbClr val="d9243d"/>
                </a:solidFill>
                <a:latin typeface="Constantia"/>
                <a:cs typeface="Constantia"/>
              </a:rPr>
              <a:t>to</a:t>
            </a:r>
            <a:r>
              <a:rPr dirty="0" sz="2600" spc="-115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7">
                <a:solidFill>
                  <a:srgbClr val="d9243d"/>
                </a:solidFill>
                <a:latin typeface="Constantia"/>
                <a:cs typeface="Constantia"/>
              </a:rPr>
              <a:t>make</a:t>
            </a:r>
          </a:p>
          <a:p>
            <a:pPr marL="274319" marR="0">
              <a:lnSpc>
                <a:spcPts val="2600"/>
              </a:lnSpc>
              <a:spcBef>
                <a:spcPts val="570"/>
              </a:spcBef>
              <a:spcAft>
                <a:spcPts val="0"/>
              </a:spcAft>
            </a:pPr>
            <a:r>
              <a:rPr dirty="0" sz="2600" spc="-17">
                <a:solidFill>
                  <a:srgbClr val="d9243d"/>
                </a:solidFill>
                <a:latin typeface="Constantia"/>
                <a:cs typeface="Constantia"/>
              </a:rPr>
              <a:t>grade</a:t>
            </a:r>
            <a:r>
              <a:rPr dirty="0" sz="2600" spc="-153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and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0">
                <a:solidFill>
                  <a:srgbClr val="d9243d"/>
                </a:solidFill>
                <a:latin typeface="Constantia"/>
                <a:cs typeface="Constantia"/>
              </a:rPr>
              <a:t>ranking.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3498857"/>
            <a:ext cx="4747595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spc="-31">
                <a:solidFill>
                  <a:srgbClr val="d9243d"/>
                </a:solidFill>
                <a:latin typeface="Constantia"/>
                <a:cs typeface="Constantia"/>
              </a:rPr>
              <a:t>According</a:t>
            </a:r>
            <a:r>
              <a:rPr dirty="0" sz="2600" spc="-195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34">
                <a:solidFill>
                  <a:srgbClr val="d9243d"/>
                </a:solidFill>
                <a:latin typeface="Constantia"/>
                <a:cs typeface="Constantia"/>
              </a:rPr>
              <a:t>to</a:t>
            </a:r>
            <a:r>
              <a:rPr dirty="0" sz="2600" spc="-122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5">
                <a:solidFill>
                  <a:srgbClr val="d9243d"/>
                </a:solidFill>
                <a:latin typeface="Constantia"/>
                <a:cs typeface="Constantia"/>
              </a:rPr>
              <a:t>Barrow</a:t>
            </a:r>
            <a:r>
              <a:rPr dirty="0" sz="2600" spc="-171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and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31">
                <a:solidFill>
                  <a:srgbClr val="d9243d"/>
                </a:solidFill>
                <a:latin typeface="Constantia"/>
                <a:cs typeface="Constantia"/>
              </a:rPr>
              <a:t>Mc</a:t>
            </a:r>
            <a:r>
              <a:rPr dirty="0" sz="2600" spc="-114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Gee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3876658"/>
            <a:ext cx="8057849" cy="16516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25"/>
              </a:lnSpc>
              <a:spcBef>
                <a:spcPts val="0"/>
              </a:spcBef>
              <a:spcAft>
                <a:spcPts val="0"/>
              </a:spcAft>
            </a:pPr>
            <a:r>
              <a:rPr dirty="0" sz="2500" spc="52">
                <a:solidFill>
                  <a:srgbClr val="e66c7c"/>
                </a:solidFill>
                <a:latin typeface="WGMBPT+SegoeUISymbol"/>
                <a:cs typeface="WGMBPT+SegoeUISymbol"/>
              </a:rPr>
              <a:t>⚫</a:t>
            </a:r>
            <a:r>
              <a:rPr dirty="0" sz="2600" spc="-41">
                <a:solidFill>
                  <a:srgbClr val="d9243d"/>
                </a:solidFill>
                <a:latin typeface="Constantia"/>
                <a:cs typeface="Constantia"/>
              </a:rPr>
              <a:t>It</a:t>
            </a:r>
            <a:r>
              <a:rPr dirty="0" sz="2600" spc="-142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is</a:t>
            </a:r>
            <a:r>
              <a:rPr dirty="0" sz="2600" spc="-93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the</a:t>
            </a:r>
            <a:r>
              <a:rPr dirty="0" sz="2600" spc="-8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5">
                <a:solidFill>
                  <a:srgbClr val="d9243d"/>
                </a:solidFill>
                <a:latin typeface="Constantia"/>
                <a:cs typeface="Constantia"/>
              </a:rPr>
              <a:t>process</a:t>
            </a:r>
            <a:r>
              <a:rPr dirty="0" sz="2600" spc="-16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of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education</a:t>
            </a:r>
            <a:r>
              <a:rPr dirty="0" sz="2600" spc="-47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that</a:t>
            </a:r>
            <a:r>
              <a:rPr dirty="0" sz="2600" spc="-55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31">
                <a:solidFill>
                  <a:srgbClr val="d9243d"/>
                </a:solidFill>
                <a:latin typeface="Constantia"/>
                <a:cs typeface="Constantia"/>
              </a:rPr>
              <a:t>involves</a:t>
            </a:r>
            <a:r>
              <a:rPr dirty="0" sz="2600" spc="-341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4">
                <a:solidFill>
                  <a:srgbClr val="d9243d"/>
                </a:solidFill>
                <a:latin typeface="Constantia"/>
                <a:cs typeface="Constantia"/>
              </a:rPr>
              <a:t>collection</a:t>
            </a:r>
            <a:r>
              <a:rPr dirty="0" sz="2600" spc="-135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of</a:t>
            </a:r>
          </a:p>
          <a:p>
            <a:pPr marL="274319" marR="0">
              <a:lnSpc>
                <a:spcPts val="2600"/>
              </a:lnSpc>
              <a:spcBef>
                <a:spcPts val="520"/>
              </a:spcBef>
              <a:spcAft>
                <a:spcPts val="0"/>
              </a:spcAft>
            </a:pP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data</a:t>
            </a:r>
            <a:r>
              <a:rPr dirty="0" sz="2600" spc="-73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5">
                <a:solidFill>
                  <a:srgbClr val="d9243d"/>
                </a:solidFill>
                <a:latin typeface="Constantia"/>
                <a:cs typeface="Constantia"/>
              </a:rPr>
              <a:t>from</a:t>
            </a:r>
            <a:r>
              <a:rPr dirty="0" sz="2600" spc="-108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the</a:t>
            </a:r>
            <a:r>
              <a:rPr dirty="0" sz="2600" spc="-68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0">
                <a:solidFill>
                  <a:srgbClr val="d9243d"/>
                </a:solidFill>
                <a:latin typeface="Constantia"/>
                <a:cs typeface="Constantia"/>
              </a:rPr>
              <a:t>products</a:t>
            </a:r>
            <a:r>
              <a:rPr dirty="0" sz="2600" spc="-124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which</a:t>
            </a:r>
            <a:r>
              <a:rPr dirty="0" sz="2600" spc="-12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1">
                <a:solidFill>
                  <a:srgbClr val="d9243d"/>
                </a:solidFill>
                <a:latin typeface="Constantia"/>
                <a:cs typeface="Constantia"/>
              </a:rPr>
              <a:t>can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be</a:t>
            </a:r>
            <a:r>
              <a:rPr dirty="0" sz="2600" spc="-11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used</a:t>
            </a:r>
            <a:r>
              <a:rPr dirty="0" sz="2600" spc="-26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4">
                <a:solidFill>
                  <a:srgbClr val="d9243d"/>
                </a:solidFill>
                <a:latin typeface="Constantia"/>
                <a:cs typeface="Constantia"/>
              </a:rPr>
              <a:t>for</a:t>
            </a:r>
          </a:p>
          <a:p>
            <a:pPr marL="274319" marR="0">
              <a:lnSpc>
                <a:spcPts val="2600"/>
              </a:lnSpc>
              <a:spcBef>
                <a:spcPts val="569"/>
              </a:spcBef>
              <a:spcAft>
                <a:spcPts val="0"/>
              </a:spcAft>
            </a:pPr>
            <a:r>
              <a:rPr dirty="0" sz="2600" spc="-15">
                <a:solidFill>
                  <a:srgbClr val="d9243d"/>
                </a:solidFill>
                <a:latin typeface="Constantia"/>
                <a:cs typeface="Constantia"/>
              </a:rPr>
              <a:t>comparison</a:t>
            </a:r>
            <a:r>
              <a:rPr dirty="0" sz="2600" spc="-107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d9243d"/>
                </a:solidFill>
                <a:latin typeface="Constantia"/>
                <a:cs typeface="Constantia"/>
              </a:rPr>
              <a:t>with</a:t>
            </a:r>
            <a:r>
              <a:rPr dirty="0" sz="2600" spc="-43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23">
                <a:solidFill>
                  <a:srgbClr val="d9243d"/>
                </a:solidFill>
                <a:latin typeface="Constantia"/>
                <a:cs typeface="Constantia"/>
              </a:rPr>
              <a:t>preconceived</a:t>
            </a:r>
            <a:r>
              <a:rPr dirty="0" sz="2600" spc="-27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4">
                <a:solidFill>
                  <a:srgbClr val="d9243d"/>
                </a:solidFill>
                <a:latin typeface="Constantia"/>
                <a:cs typeface="Constantia"/>
              </a:rPr>
              <a:t>criteria</a:t>
            </a:r>
            <a:r>
              <a:rPr dirty="0" sz="2600" spc="-105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34">
                <a:solidFill>
                  <a:srgbClr val="d9243d"/>
                </a:solidFill>
                <a:latin typeface="Constantia"/>
                <a:cs typeface="Constantia"/>
              </a:rPr>
              <a:t>to</a:t>
            </a:r>
            <a:r>
              <a:rPr dirty="0" sz="2600" spc="-150">
                <a:solidFill>
                  <a:srgbClr val="d9243d"/>
                </a:solidFill>
                <a:latin typeface="Constantia"/>
                <a:cs typeface="Constantia"/>
              </a:rPr>
              <a:t> </a:t>
            </a:r>
            <a:r>
              <a:rPr dirty="0" sz="2600" spc="-17">
                <a:solidFill>
                  <a:srgbClr val="d9243d"/>
                </a:solidFill>
                <a:latin typeface="Constantia"/>
                <a:cs typeface="Constantia"/>
              </a:rPr>
              <a:t>make</a:t>
            </a:r>
          </a:p>
          <a:p>
            <a:pPr marL="274319" marR="0">
              <a:lnSpc>
                <a:spcPts val="2600"/>
              </a:lnSpc>
              <a:spcBef>
                <a:spcPts val="520"/>
              </a:spcBef>
              <a:spcAft>
                <a:spcPts val="0"/>
              </a:spcAft>
            </a:pPr>
            <a:r>
              <a:rPr dirty="0" sz="2600" spc="-10">
                <a:solidFill>
                  <a:srgbClr val="d9243d"/>
                </a:solidFill>
                <a:latin typeface="Constantia"/>
                <a:cs typeface="Constantia"/>
              </a:rPr>
              <a:t>judgment.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74589" y="6185173"/>
            <a:ext cx="2874662" cy="4200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0347" marR="0">
              <a:lnSpc>
                <a:spcPts val="10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Dr.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Sravan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Kumar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Yadav,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Assistant</a:t>
            </a:r>
            <a:r>
              <a:rPr dirty="0" sz="1050" spc="24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Professor,</a:t>
            </a:r>
          </a:p>
          <a:p>
            <a:pPr marL="0" marR="0">
              <a:lnSpc>
                <a:spcPts val="1050"/>
              </a:lnSpc>
              <a:spcBef>
                <a:spcPts val="4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Department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Physical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Education,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CSJMU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Kanpur</a:t>
            </a:r>
          </a:p>
          <a:p>
            <a:pPr marL="2147887" marR="0">
              <a:lnSpc>
                <a:spcPts val="9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1/15/2022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24018" y="6421081"/>
            <a:ext cx="219986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95774" y="1749669"/>
            <a:ext cx="1009358" cy="386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 spc="-15">
                <a:solidFill>
                  <a:srgbClr val="ffffff"/>
                </a:solidFill>
                <a:latin typeface="Constantia"/>
                <a:cs typeface="Constantia"/>
              </a:rPr>
              <a:t>Framing</a:t>
            </a:r>
            <a:r>
              <a:rPr dirty="0" sz="1300" spc="-1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</a:p>
          <a:p>
            <a:pPr marL="79375" marR="0">
              <a:lnSpc>
                <a:spcPts val="130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300" spc="-15">
                <a:solidFill>
                  <a:srgbClr val="ffffff"/>
                </a:solidFill>
                <a:latin typeface="Constantia"/>
                <a:cs typeface="Constantia"/>
              </a:rPr>
              <a:t>objectives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35301" y="3647252"/>
            <a:ext cx="917196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 spc="-15">
                <a:solidFill>
                  <a:srgbClr val="ffffff"/>
                </a:solidFill>
                <a:latin typeface="Constantia"/>
                <a:cs typeface="Constantia"/>
              </a:rPr>
              <a:t>Evaluation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66458" y="3647252"/>
            <a:ext cx="1290792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 spc="-12">
                <a:solidFill>
                  <a:srgbClr val="ffffff"/>
                </a:solidFill>
                <a:latin typeface="Constantia"/>
                <a:cs typeface="Constantia"/>
              </a:rPr>
              <a:t>Plan</a:t>
            </a:r>
            <a:r>
              <a:rPr dirty="0" sz="1300" spc="-1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dirty="0" sz="1300" spc="-54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1300" spc="-14">
                <a:solidFill>
                  <a:srgbClr val="ffffff"/>
                </a:solidFill>
                <a:latin typeface="Constantia"/>
                <a:cs typeface="Constantia"/>
              </a:rPr>
              <a:t>process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147058" y="5460533"/>
            <a:ext cx="131543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Constantia"/>
                <a:cs typeface="Constantia"/>
              </a:rPr>
              <a:t>Implementation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974589" y="6185173"/>
            <a:ext cx="2874662" cy="4200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0347" marR="0">
              <a:lnSpc>
                <a:spcPts val="105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Dr.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Sravan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Kumar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Yadav,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Assistant</a:t>
            </a:r>
            <a:r>
              <a:rPr dirty="0" sz="1050" spc="24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Professor,</a:t>
            </a:r>
          </a:p>
          <a:p>
            <a:pPr marL="0" marR="0">
              <a:lnSpc>
                <a:spcPts val="1050"/>
              </a:lnSpc>
              <a:spcBef>
                <a:spcPts val="4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Department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Physical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Education,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CSJMU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Kanpur</a:t>
            </a:r>
          </a:p>
          <a:p>
            <a:pPr marL="2147887" marR="0">
              <a:lnSpc>
                <a:spcPts val="9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1/15/2022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024018" y="6421081"/>
            <a:ext cx="219986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2022-01-15T07:23:43-06:00</dcterms:modified>
</cp:coreProperties>
</file>