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7"/>
  </p:notesMasterIdLst>
  <p:sldIdLst>
    <p:sldId id="302" r:id="rId2"/>
    <p:sldId id="286" r:id="rId3"/>
    <p:sldId id="295" r:id="rId4"/>
    <p:sldId id="287" r:id="rId5"/>
    <p:sldId id="288" r:id="rId6"/>
    <p:sldId id="296" r:id="rId7"/>
    <p:sldId id="289" r:id="rId8"/>
    <p:sldId id="291" r:id="rId9"/>
    <p:sldId id="290" r:id="rId10"/>
    <p:sldId id="292" r:id="rId11"/>
    <p:sldId id="293" r:id="rId12"/>
    <p:sldId id="297" r:id="rId13"/>
    <p:sldId id="298" r:id="rId14"/>
    <p:sldId id="294" r:id="rId15"/>
    <p:sldId id="303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A4C2-17F4-4F84-9F1C-8FC1730421FF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7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584A-6563-49C6-A360-EF268DE7AE00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8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E5FA-9246-46EC-810A-2697D9D7ACBD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195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738B-8689-47E0-871C-568EBC28DE9D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78D-4735-4E5F-91FB-A10683B61C3C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192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4CA41-CB83-4CC4-A16D-F7F4B75C83B9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3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BA6B-0488-42B3-A8E4-77B97B3FA839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9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45CC-AE98-4BB5-9CBB-EF8B6DA63A94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91AEF98-0657-476E-BBFA-1D65D02F63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43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652F-5DF7-4FA5-BBF1-D1EFAA110F44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AF8A-BB70-451A-9C48-A2E496EB274C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8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E0BE-BCEA-4A52-9FF0-472CB257625B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24B3-9E5D-46CB-B04A-46F14AB46A66}" type="datetime1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5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DCF4A-6701-4C02-B18A-60DBE81ED8B9}" type="datetime1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0345-CE0B-485A-A0C0-094A2772AD06}" type="datetime1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A7-DA67-437E-B46D-1290D0D72C4A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E853-475F-4063-BF95-30E02F9CD3C8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1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90E1-F850-4380-9427-E3740C418D8F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2DED26-45C9-4319-B66F-52649C230110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B6DD7E0-C13A-41AF-BA1E-6700D6746E7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88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3C68-03E8-4A29-A2B5-A6B583E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NEISSERIA Gonorrhoeae (GONOCOCCUS )</a:t>
            </a:r>
          </a:p>
        </p:txBody>
      </p:sp>
    </p:spTree>
    <p:extLst>
      <p:ext uri="{BB962C8B-B14F-4D97-AF65-F5344CB8AC3E}">
        <p14:creationId xmlns:p14="http://schemas.microsoft.com/office/powerpoint/2010/main" val="242453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Laboratory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Specimen Collection</a:t>
            </a:r>
          </a:p>
          <a:p>
            <a:pPr>
              <a:buNone/>
            </a:pPr>
            <a:r>
              <a:rPr lang="en-IN" dirty="0"/>
              <a:t>- </a:t>
            </a:r>
            <a:r>
              <a:rPr lang="en-IN" sz="1600" dirty="0"/>
              <a:t>Urethral swab in men and cervical swab in women</a:t>
            </a:r>
          </a:p>
          <a:p>
            <a:pPr>
              <a:buNone/>
            </a:pPr>
            <a:r>
              <a:rPr lang="en-IN" sz="1600" b="1" dirty="0"/>
              <a:t>- </a:t>
            </a:r>
            <a:r>
              <a:rPr lang="en-IN" sz="1600" dirty="0"/>
              <a:t>Dacron or rayon swabs</a:t>
            </a:r>
          </a:p>
          <a:p>
            <a:pPr>
              <a:buFontTx/>
              <a:buChar char="-"/>
            </a:pPr>
            <a:r>
              <a:rPr lang="en-IN" sz="1600" dirty="0"/>
              <a:t>In chronic urethritis secretion after prostatic massage or morning drop of secretion</a:t>
            </a:r>
          </a:p>
          <a:p>
            <a:r>
              <a:rPr lang="en-IN" sz="1600" b="1" dirty="0"/>
              <a:t>Transport Media </a:t>
            </a:r>
            <a:r>
              <a:rPr lang="en-IN" sz="1600" i="1" dirty="0"/>
              <a:t>- </a:t>
            </a:r>
            <a:r>
              <a:rPr lang="en-IN" sz="1600" dirty="0"/>
              <a:t>Charcoal-coated swabs kept in Stuart’s transport medium , </a:t>
            </a:r>
            <a:r>
              <a:rPr lang="en-IN" sz="1600" dirty="0" err="1"/>
              <a:t>Amies</a:t>
            </a:r>
            <a:r>
              <a:rPr lang="en-IN" sz="1600" dirty="0"/>
              <a:t> medium, JEMBEC or </a:t>
            </a:r>
            <a:r>
              <a:rPr lang="en-IN" sz="1600" dirty="0" err="1"/>
              <a:t>Gono</a:t>
            </a:r>
            <a:r>
              <a:rPr lang="en-IN" sz="1600" dirty="0"/>
              <a:t>-Pak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sz="3200" b="1" dirty="0">
                <a:solidFill>
                  <a:schemeClr val="bg1"/>
                </a:solidFill>
              </a:rPr>
              <a:t>Laboratory Diagnosis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b="1" dirty="0"/>
              <a:t>Microscopy</a:t>
            </a:r>
          </a:p>
          <a:p>
            <a:pPr>
              <a:buNone/>
            </a:pPr>
            <a:r>
              <a:rPr lang="en-IN" dirty="0"/>
              <a:t>- Gram-negative intracellular kidney-shaped diplococci</a:t>
            </a:r>
          </a:p>
          <a:p>
            <a:pPr>
              <a:buNone/>
            </a:pPr>
            <a:r>
              <a:rPr lang="en-IN" dirty="0"/>
              <a:t>- 50% sensitive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2358880-40E6-464C-B236-E74278365E1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1502815"/>
            <a:ext cx="4694230" cy="302820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066" y="245515"/>
            <a:ext cx="6585364" cy="990600"/>
          </a:xfrm>
        </p:spPr>
        <p:txBody>
          <a:bodyPr>
            <a:normAutofit/>
          </a:bodyPr>
          <a:lstStyle/>
          <a:p>
            <a:r>
              <a:rPr lang="en-IN" b="1" dirty="0"/>
              <a:t>Laboratory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984" y="1044700"/>
            <a:ext cx="6447501" cy="2910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b="1" dirty="0"/>
              <a:t>Culture</a:t>
            </a:r>
          </a:p>
          <a:p>
            <a:pPr>
              <a:buNone/>
            </a:pPr>
            <a:r>
              <a:rPr lang="en-IN" dirty="0"/>
              <a:t>-Endocervical culture has a sensitivity of 80–90%</a:t>
            </a:r>
          </a:p>
          <a:p>
            <a:pPr>
              <a:buNone/>
            </a:pPr>
            <a:r>
              <a:rPr lang="en-IN" dirty="0"/>
              <a:t>- Cervical swabs contain normal flora - selective media preferred (Inhibit commensal </a:t>
            </a:r>
            <a:r>
              <a:rPr lang="en-IN" dirty="0" err="1"/>
              <a:t>Neisseria</a:t>
            </a:r>
            <a:r>
              <a:rPr lang="en-IN" dirty="0"/>
              <a:t>)</a:t>
            </a:r>
          </a:p>
          <a:p>
            <a:r>
              <a:rPr lang="en-IN" dirty="0"/>
              <a:t></a:t>
            </a:r>
            <a:r>
              <a:rPr lang="en-IN" b="1" dirty="0"/>
              <a:t>Thayer Martin medium  </a:t>
            </a:r>
            <a:r>
              <a:rPr lang="en-IN" dirty="0"/>
              <a:t>- Chocolate agar with vancomycin, colistin and </a:t>
            </a:r>
            <a:r>
              <a:rPr lang="en-IN" dirty="0" err="1"/>
              <a:t>nystatin</a:t>
            </a:r>
            <a:endParaRPr lang="en-IN" i="1" dirty="0"/>
          </a:p>
          <a:p>
            <a:r>
              <a:rPr lang="en-IN" dirty="0"/>
              <a:t></a:t>
            </a:r>
            <a:r>
              <a:rPr lang="en-IN" b="1" dirty="0"/>
              <a:t>Modified New York City medium </a:t>
            </a:r>
            <a:r>
              <a:rPr lang="en-IN" dirty="0"/>
              <a:t>- </a:t>
            </a:r>
            <a:r>
              <a:rPr lang="en-IN" dirty="0" err="1"/>
              <a:t>Lysed</a:t>
            </a:r>
            <a:r>
              <a:rPr lang="en-IN" dirty="0"/>
              <a:t> blood agar and </a:t>
            </a:r>
            <a:r>
              <a:rPr lang="en-IN" dirty="0" err="1"/>
              <a:t>lincomycin</a:t>
            </a:r>
            <a:r>
              <a:rPr lang="en-IN" dirty="0"/>
              <a:t>, colistin, trimethoprim and amphotericin B</a:t>
            </a:r>
          </a:p>
          <a:p>
            <a:r>
              <a:rPr lang="en-IN" dirty="0"/>
              <a:t></a:t>
            </a:r>
            <a:r>
              <a:rPr lang="en-IN" b="1" dirty="0"/>
              <a:t>Martin–Lewis medium.</a:t>
            </a:r>
          </a:p>
        </p:txBody>
      </p:sp>
      <p:pic>
        <p:nvPicPr>
          <p:cNvPr id="2052" name="Picture 4" descr="NEISSERIA GONORRHOEAE CULTURE – GLOBAL INDIAN NURSES ORGANIZATION">
            <a:extLst>
              <a:ext uri="{FF2B5EF4-FFF2-40B4-BE49-F238E27FC236}">
                <a16:creationId xmlns:a16="http://schemas.microsoft.com/office/drawing/2014/main" id="{58384006-64D8-4A17-BA4E-08B45AB65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081" y="1502815"/>
            <a:ext cx="2344609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Laboratory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Biochemical Tests</a:t>
            </a:r>
          </a:p>
          <a:p>
            <a:pPr>
              <a:buNone/>
            </a:pPr>
            <a:r>
              <a:rPr lang="en-IN" dirty="0"/>
              <a:t>- To differentiate gonococci from other commensal </a:t>
            </a:r>
            <a:r>
              <a:rPr lang="en-IN" i="1" dirty="0" err="1"/>
              <a:t>Neisseria</a:t>
            </a:r>
            <a:r>
              <a:rPr lang="en-IN" i="1" dirty="0"/>
              <a:t> species</a:t>
            </a:r>
          </a:p>
          <a:p>
            <a:pPr>
              <a:buFontTx/>
              <a:buChar char="-"/>
            </a:pPr>
            <a:r>
              <a:rPr lang="en-IN" dirty="0"/>
              <a:t>Gonococci are catalase and oxidase positive</a:t>
            </a:r>
          </a:p>
          <a:p>
            <a:pPr>
              <a:buFontTx/>
              <a:buChar char="-"/>
            </a:pPr>
            <a:r>
              <a:rPr lang="en-IN" dirty="0"/>
              <a:t>Ferment only glucose, but not maltose and sucrose.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err="1"/>
              <a:t>Nongonococcal</a:t>
            </a:r>
            <a:r>
              <a:rPr lang="en-IN" b="1" dirty="0"/>
              <a:t> (Nonspecific) urethritis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600" dirty="0"/>
              <a:t>Chronic urethritis where gonococci cannot be demonstrated</a:t>
            </a:r>
          </a:p>
          <a:p>
            <a:r>
              <a:rPr lang="en-IN" sz="1600" dirty="0"/>
              <a:t>NGU is more common than </a:t>
            </a:r>
            <a:r>
              <a:rPr lang="en-IN" sz="1600" dirty="0" err="1"/>
              <a:t>gonococcal</a:t>
            </a:r>
            <a:r>
              <a:rPr lang="en-IN" sz="1600" dirty="0"/>
              <a:t> urethritis.</a:t>
            </a:r>
          </a:p>
          <a:p>
            <a:r>
              <a:rPr lang="en-IN" sz="1600" dirty="0"/>
              <a:t> </a:t>
            </a:r>
            <a:r>
              <a:rPr lang="en-IN" sz="1600" b="1" dirty="0"/>
              <a:t>Bacteria:</a:t>
            </a:r>
          </a:p>
          <a:p>
            <a:pPr>
              <a:buNone/>
            </a:pPr>
            <a:r>
              <a:rPr lang="en-IN" sz="1600" dirty="0"/>
              <a:t>-  </a:t>
            </a:r>
            <a:r>
              <a:rPr lang="en-IN" sz="1600" i="1" dirty="0"/>
              <a:t>Chlamydia </a:t>
            </a:r>
            <a:r>
              <a:rPr lang="en-IN" sz="1600" i="1" dirty="0" err="1"/>
              <a:t>trachomatis</a:t>
            </a:r>
            <a:r>
              <a:rPr lang="en-IN" sz="1600" i="1" dirty="0"/>
              <a:t>: Most common agent</a:t>
            </a:r>
          </a:p>
          <a:p>
            <a:pPr>
              <a:buFontTx/>
              <a:buChar char="-"/>
            </a:pPr>
            <a:r>
              <a:rPr lang="en-IN" sz="1600" i="1" dirty="0" err="1"/>
              <a:t>Ureaplasma</a:t>
            </a:r>
            <a:r>
              <a:rPr lang="en-IN" sz="1600" i="1" dirty="0"/>
              <a:t> </a:t>
            </a:r>
            <a:r>
              <a:rPr lang="en-IN" sz="1600" i="1" dirty="0" err="1"/>
              <a:t>urealyticum</a:t>
            </a:r>
            <a:r>
              <a:rPr lang="en-IN" sz="1600" i="1" dirty="0"/>
              <a:t>, </a:t>
            </a:r>
            <a:r>
              <a:rPr lang="en-IN" sz="1600" i="1" dirty="0" err="1"/>
              <a:t>Mycoplasma</a:t>
            </a:r>
            <a:r>
              <a:rPr lang="en-IN" sz="1600" i="1" dirty="0"/>
              <a:t> </a:t>
            </a:r>
            <a:r>
              <a:rPr lang="en-IN" sz="1600" i="1" dirty="0" err="1"/>
              <a:t>hominis</a:t>
            </a:r>
            <a:endParaRPr lang="en-IN" sz="1600" i="1" dirty="0"/>
          </a:p>
          <a:p>
            <a:pPr>
              <a:buFontTx/>
              <a:buChar char="-"/>
            </a:pPr>
            <a:r>
              <a:rPr lang="en-IN" sz="1600" dirty="0" err="1"/>
              <a:t>Gonococcal</a:t>
            </a:r>
            <a:r>
              <a:rPr lang="en-IN" sz="1600" dirty="0"/>
              <a:t> infection, cocci in L forms</a:t>
            </a:r>
          </a:p>
          <a:p>
            <a:r>
              <a:rPr lang="en-IN" sz="1600" dirty="0"/>
              <a:t> </a:t>
            </a:r>
            <a:r>
              <a:rPr lang="en-IN" sz="1600" b="1" dirty="0"/>
              <a:t>Viruses: </a:t>
            </a:r>
            <a:r>
              <a:rPr lang="en-IN" sz="1600" dirty="0"/>
              <a:t>Herpes simplex virus &amp; Cytomegalovirus</a:t>
            </a:r>
          </a:p>
          <a:p>
            <a:r>
              <a:rPr lang="en-IN" sz="1600" dirty="0"/>
              <a:t> </a:t>
            </a:r>
            <a:r>
              <a:rPr lang="en-IN" sz="1600" b="1" dirty="0"/>
              <a:t>Fungi - </a:t>
            </a:r>
            <a:r>
              <a:rPr lang="en-IN" sz="1600" i="1" dirty="0"/>
              <a:t>Candida albicans</a:t>
            </a:r>
          </a:p>
          <a:p>
            <a:r>
              <a:rPr lang="en-IN" sz="1600" dirty="0"/>
              <a:t> </a:t>
            </a:r>
            <a:r>
              <a:rPr lang="en-IN" sz="1600" b="1" dirty="0"/>
              <a:t>Parasites -  </a:t>
            </a:r>
            <a:r>
              <a:rPr lang="en-IN" sz="1600" i="1" dirty="0" err="1"/>
              <a:t>Trichomonas</a:t>
            </a:r>
            <a:r>
              <a:rPr lang="en-IN" sz="1600" i="1" dirty="0"/>
              <a:t> </a:t>
            </a:r>
            <a:r>
              <a:rPr lang="en-IN" sz="1600" i="1" dirty="0" err="1"/>
              <a:t>vaginalis</a:t>
            </a:r>
            <a:endParaRPr lang="en-IN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EE37-8DB6-4AAC-B5A6-322B72A1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B347C-DF40-413B-80EE-F48B05740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Medical Microbiology by </a:t>
            </a:r>
            <a:r>
              <a:rPr lang="en-US" dirty="0" err="1"/>
              <a:t>Ananthnarayan</a:t>
            </a:r>
            <a:r>
              <a:rPr lang="en-US" dirty="0"/>
              <a:t>, </a:t>
            </a:r>
            <a:r>
              <a:rPr lang="en-US" dirty="0" err="1"/>
              <a:t>Paniker</a:t>
            </a:r>
            <a:endParaRPr lang="en-US" dirty="0"/>
          </a:p>
          <a:p>
            <a:r>
              <a:rPr lang="en-US" dirty="0"/>
              <a:t>Textbook of Medical Microbiology by C.P Baweja  </a:t>
            </a:r>
            <a:endParaRPr lang="en-IN" dirty="0"/>
          </a:p>
          <a:p>
            <a:r>
              <a:rPr lang="en-IN" dirty="0"/>
              <a:t>Textbook of Medical Microbiology by S. Bhat, </a:t>
            </a:r>
            <a:r>
              <a:rPr lang="en-IN" dirty="0" err="1"/>
              <a:t>A.S.Sastry</a:t>
            </a:r>
            <a:endParaRPr lang="en-IN" dirty="0"/>
          </a:p>
          <a:p>
            <a:r>
              <a:rPr lang="en-US" dirty="0"/>
              <a:t>Textbook of Medical Microbiology</a:t>
            </a:r>
            <a:r>
              <a:rPr lang="en-IN" dirty="0"/>
              <a:t> by </a:t>
            </a:r>
            <a:r>
              <a:rPr lang="en-IN" dirty="0" err="1"/>
              <a:t>D.R.Arora</a:t>
            </a:r>
            <a:r>
              <a:rPr lang="en-IN" dirty="0"/>
              <a:t>, Brij </a:t>
            </a:r>
            <a:r>
              <a:rPr lang="en-IN" dirty="0" err="1"/>
              <a:t>bala</a:t>
            </a:r>
            <a:r>
              <a:rPr lang="en-IN" dirty="0"/>
              <a:t> Arora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783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Virulence Factors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/>
              <a:t></a:t>
            </a:r>
            <a:r>
              <a:rPr lang="en-IN" b="1" dirty="0"/>
              <a:t>Pili or fimbriae -  </a:t>
            </a:r>
            <a:r>
              <a:rPr lang="en-IN" dirty="0"/>
              <a:t>Adhesion to host cells &amp; prevent phagocytosis</a:t>
            </a:r>
          </a:p>
          <a:p>
            <a:r>
              <a:rPr lang="en-IN" dirty="0"/>
              <a:t></a:t>
            </a:r>
            <a:r>
              <a:rPr lang="en-IN" b="1" dirty="0"/>
              <a:t>Outer membrane proteins – </a:t>
            </a:r>
          </a:p>
          <a:p>
            <a:pPr>
              <a:buNone/>
            </a:pPr>
            <a:r>
              <a:rPr lang="en-IN" b="1" dirty="0"/>
              <a:t>- </a:t>
            </a:r>
            <a:r>
              <a:rPr lang="en-IN" b="1" dirty="0" err="1"/>
              <a:t>Porin</a:t>
            </a:r>
            <a:r>
              <a:rPr lang="en-IN" b="1" dirty="0"/>
              <a:t> (protein I)  </a:t>
            </a:r>
            <a:r>
              <a:rPr lang="en-IN" dirty="0"/>
              <a:t>- &gt;50% of  OMP</a:t>
            </a:r>
          </a:p>
          <a:p>
            <a:pPr>
              <a:buNone/>
            </a:pPr>
            <a:r>
              <a:rPr lang="en-IN" dirty="0"/>
              <a:t>- PorB.1A strains - local and disseminated </a:t>
            </a:r>
            <a:r>
              <a:rPr lang="en-IN" dirty="0" err="1"/>
              <a:t>gonococcal</a:t>
            </a:r>
            <a:r>
              <a:rPr lang="en-IN" dirty="0"/>
              <a:t> infections </a:t>
            </a:r>
          </a:p>
          <a:p>
            <a:pPr>
              <a:buNone/>
            </a:pPr>
            <a:r>
              <a:rPr lang="en-IN" dirty="0"/>
              <a:t>- PorB.1B strains- local genital infections only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Virulence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Opacity-associated protein (Protein II) - </a:t>
            </a:r>
            <a:r>
              <a:rPr lang="en-IN" dirty="0"/>
              <a:t>adhesion to neutrophils &amp; other gonococci</a:t>
            </a:r>
          </a:p>
          <a:p>
            <a:r>
              <a:rPr lang="en-IN" dirty="0"/>
              <a:t></a:t>
            </a:r>
            <a:r>
              <a:rPr lang="en-IN" b="1" dirty="0"/>
              <a:t>Transferrin-binding and </a:t>
            </a:r>
            <a:r>
              <a:rPr lang="en-IN" b="1" dirty="0" err="1"/>
              <a:t>lactoferrin</a:t>
            </a:r>
            <a:r>
              <a:rPr lang="en-IN" b="1" dirty="0"/>
              <a:t>-binding proteins</a:t>
            </a:r>
            <a:endParaRPr lang="en-IN" dirty="0"/>
          </a:p>
          <a:p>
            <a:r>
              <a:rPr lang="en-IN" dirty="0"/>
              <a:t></a:t>
            </a:r>
            <a:r>
              <a:rPr lang="en-IN" b="1" dirty="0"/>
              <a:t>IgA1 protease -  protection from </a:t>
            </a:r>
            <a:r>
              <a:rPr lang="en-IN" dirty="0"/>
              <a:t>mucosal IgA</a:t>
            </a:r>
          </a:p>
          <a:p>
            <a:r>
              <a:rPr lang="en-IN" dirty="0"/>
              <a:t></a:t>
            </a:r>
            <a:r>
              <a:rPr lang="en-IN" b="1" dirty="0" err="1"/>
              <a:t>Lipo</a:t>
            </a:r>
            <a:r>
              <a:rPr lang="en-IN" b="1" dirty="0"/>
              <a:t>-oligosaccharide (LOS) - </a:t>
            </a:r>
            <a:r>
              <a:rPr lang="en-IN" dirty="0" err="1"/>
              <a:t>endotoxic</a:t>
            </a:r>
            <a:r>
              <a:rPr lang="en-IN" dirty="0"/>
              <a:t> activity.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 err="1"/>
              <a:t>Gonorrhea</a:t>
            </a:r>
            <a:r>
              <a:rPr lang="en-IN" sz="3200" b="1" dirty="0"/>
              <a:t> </a:t>
            </a:r>
          </a:p>
          <a:p>
            <a:r>
              <a:rPr lang="en-IN" b="1" dirty="0"/>
              <a:t>Males: </a:t>
            </a:r>
          </a:p>
          <a:p>
            <a:pPr>
              <a:buFontTx/>
              <a:buChar char="-"/>
            </a:pPr>
            <a:r>
              <a:rPr lang="en-IN" b="1" dirty="0"/>
              <a:t>Acute urethritis </a:t>
            </a:r>
            <a:r>
              <a:rPr lang="en-IN" dirty="0"/>
              <a:t>MC</a:t>
            </a:r>
            <a:r>
              <a:rPr lang="en-IN" b="1" dirty="0"/>
              <a:t> </a:t>
            </a:r>
            <a:r>
              <a:rPr lang="en-IN" dirty="0"/>
              <a:t>manifestation </a:t>
            </a:r>
          </a:p>
          <a:p>
            <a:pPr>
              <a:buFontTx/>
              <a:buChar char="-"/>
            </a:pPr>
            <a:r>
              <a:rPr lang="en-IN" dirty="0"/>
              <a:t>Purulent urethral discharge ( ‘</a:t>
            </a:r>
            <a:r>
              <a:rPr lang="en-IN" dirty="0" err="1"/>
              <a:t>gonorrhea</a:t>
            </a:r>
            <a:r>
              <a:rPr lang="en-IN" dirty="0"/>
              <a:t>’- flow of seed)</a:t>
            </a:r>
          </a:p>
          <a:p>
            <a:pPr>
              <a:buFontTx/>
              <a:buChar char="-"/>
            </a:pPr>
            <a:r>
              <a:rPr lang="en-IN" dirty="0"/>
              <a:t>Incubation period is 2–7 days</a:t>
            </a:r>
          </a:p>
          <a:p>
            <a:r>
              <a:rPr lang="en-IN" dirty="0"/>
              <a:t>Complications - epididymitis, prostatitis, </a:t>
            </a:r>
            <a:r>
              <a:rPr lang="en-IN" dirty="0" err="1"/>
              <a:t>balanitis</a:t>
            </a:r>
            <a:r>
              <a:rPr lang="en-IN" dirty="0"/>
              <a:t> &amp; water-can perineum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00676"/>
            <a:ext cx="6447501" cy="2910580"/>
          </a:xfrm>
        </p:spPr>
        <p:txBody>
          <a:bodyPr>
            <a:noAutofit/>
          </a:bodyPr>
          <a:lstStyle/>
          <a:p>
            <a:r>
              <a:rPr lang="en-IN" sz="1600" b="1" dirty="0"/>
              <a:t>Females</a:t>
            </a:r>
          </a:p>
          <a:p>
            <a:pPr>
              <a:buFontTx/>
              <a:buChar char="-"/>
            </a:pPr>
            <a:r>
              <a:rPr lang="en-IN" sz="2000" b="1" dirty="0"/>
              <a:t>Infection is less severe </a:t>
            </a:r>
            <a:r>
              <a:rPr lang="en-IN" sz="2000" dirty="0"/>
              <a:t>– More asymptomatic carriage than males </a:t>
            </a:r>
          </a:p>
          <a:p>
            <a:pPr>
              <a:buFontTx/>
              <a:buChar char="-"/>
            </a:pPr>
            <a:r>
              <a:rPr lang="en-IN" sz="2000" dirty="0"/>
              <a:t></a:t>
            </a:r>
            <a:r>
              <a:rPr lang="en-IN" sz="2000" b="1" dirty="0"/>
              <a:t>Mucopurulent </a:t>
            </a:r>
            <a:r>
              <a:rPr lang="en-IN" sz="2000" b="1" dirty="0" err="1"/>
              <a:t>cervicitis</a:t>
            </a:r>
            <a:r>
              <a:rPr lang="en-IN" sz="2000" b="1" dirty="0"/>
              <a:t> </a:t>
            </a:r>
            <a:r>
              <a:rPr lang="en-IN" sz="2000" dirty="0"/>
              <a:t>- MC presentation</a:t>
            </a:r>
          </a:p>
          <a:p>
            <a:pPr>
              <a:buFontTx/>
              <a:buChar char="-"/>
            </a:pPr>
            <a:r>
              <a:rPr lang="en-IN" sz="2000" b="1" dirty="0" err="1"/>
              <a:t>Vulvovaginitis</a:t>
            </a:r>
            <a:r>
              <a:rPr lang="en-IN" sz="2000" b="1" dirty="0"/>
              <a:t> </a:t>
            </a:r>
            <a:r>
              <a:rPr lang="en-IN" sz="2000" dirty="0"/>
              <a:t>– in </a:t>
            </a:r>
            <a:r>
              <a:rPr lang="en-IN" sz="2000" dirty="0" err="1"/>
              <a:t>prepubertal</a:t>
            </a:r>
            <a:r>
              <a:rPr lang="en-IN" sz="2000" dirty="0"/>
              <a:t> girls &amp; postmenopausal women- vagina mucosa thinned out &amp; higher pH</a:t>
            </a:r>
          </a:p>
          <a:p>
            <a:pPr>
              <a:buFontTx/>
              <a:buChar char="-"/>
            </a:pPr>
            <a:r>
              <a:rPr lang="en-IN" sz="2000" dirty="0"/>
              <a:t>Not in adult females - resistant to </a:t>
            </a:r>
            <a:r>
              <a:rPr lang="en-IN" sz="2000" dirty="0" err="1"/>
              <a:t>gonococcal</a:t>
            </a:r>
            <a:r>
              <a:rPr lang="en-IN" sz="2000" dirty="0"/>
              <a:t> infection (low pH and thick stratified </a:t>
            </a:r>
            <a:r>
              <a:rPr lang="en-IN" sz="2000" dirty="0" err="1"/>
              <a:t>squamous</a:t>
            </a:r>
            <a:r>
              <a:rPr lang="en-IN" sz="2000" dirty="0"/>
              <a:t> epithelium)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Spread - </a:t>
            </a:r>
            <a:r>
              <a:rPr lang="en-IN" b="1" dirty="0" err="1"/>
              <a:t>Bartholin’s</a:t>
            </a:r>
            <a:r>
              <a:rPr lang="en-IN" b="1" dirty="0"/>
              <a:t> gland, </a:t>
            </a:r>
            <a:r>
              <a:rPr lang="en-IN" dirty="0"/>
              <a:t>endometrium and fallopian tube. Salpingitis and pelvic inflammatory disease </a:t>
            </a:r>
            <a:r>
              <a:rPr lang="en-IN" dirty="0">
                <a:sym typeface="Wingdings" pitchFamily="2" charset="2"/>
              </a:rPr>
              <a:t> </a:t>
            </a:r>
            <a:r>
              <a:rPr lang="en-IN" dirty="0"/>
              <a:t>sterility</a:t>
            </a:r>
          </a:p>
          <a:p>
            <a:r>
              <a:rPr lang="en-IN" dirty="0"/>
              <a:t></a:t>
            </a:r>
            <a:r>
              <a:rPr lang="en-IN" b="1" dirty="0"/>
              <a:t>Fitz–Hugh–Curtis syndrome </a:t>
            </a:r>
            <a:r>
              <a:rPr lang="en-IN" dirty="0"/>
              <a:t>– rare - peritonitis &amp; </a:t>
            </a:r>
            <a:r>
              <a:rPr lang="en-IN" dirty="0" err="1"/>
              <a:t>perihepatic</a:t>
            </a:r>
            <a:r>
              <a:rPr lang="en-IN" dirty="0"/>
              <a:t> inflammation.</a:t>
            </a:r>
          </a:p>
          <a:p>
            <a:r>
              <a:rPr lang="en-IN" b="1" dirty="0"/>
              <a:t>Both the sexes </a:t>
            </a:r>
          </a:p>
          <a:p>
            <a:pPr>
              <a:buFontTx/>
              <a:buChar char="-"/>
            </a:pPr>
            <a:r>
              <a:rPr lang="en-IN" dirty="0" err="1"/>
              <a:t>Anorectal</a:t>
            </a:r>
            <a:r>
              <a:rPr lang="en-IN" dirty="0"/>
              <a:t> </a:t>
            </a:r>
            <a:r>
              <a:rPr lang="en-IN" dirty="0" err="1"/>
              <a:t>gonorrhea</a:t>
            </a:r>
            <a:r>
              <a:rPr lang="en-IN" dirty="0"/>
              <a:t> </a:t>
            </a:r>
          </a:p>
          <a:p>
            <a:pPr>
              <a:buFontTx/>
              <a:buChar char="-"/>
            </a:pPr>
            <a:r>
              <a:rPr lang="en-IN" dirty="0"/>
              <a:t>Pharyngeal </a:t>
            </a:r>
            <a:r>
              <a:rPr lang="en-IN" dirty="0" err="1"/>
              <a:t>gonorrhea</a:t>
            </a:r>
            <a:endParaRPr lang="en-IN" dirty="0"/>
          </a:p>
          <a:p>
            <a:pPr>
              <a:buFontTx/>
              <a:buChar char="-"/>
            </a:pPr>
            <a:r>
              <a:rPr lang="en-IN" dirty="0"/>
              <a:t>Ocular </a:t>
            </a:r>
            <a:r>
              <a:rPr lang="en-IN" dirty="0" err="1"/>
              <a:t>gonorrhea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600" dirty="0"/>
              <a:t>P</a:t>
            </a:r>
            <a:r>
              <a:rPr lang="en-IN" sz="1600" b="1" dirty="0"/>
              <a:t>regnant women</a:t>
            </a:r>
          </a:p>
          <a:p>
            <a:pPr>
              <a:buFontTx/>
              <a:buChar char="-"/>
            </a:pPr>
            <a:r>
              <a:rPr lang="en-IN" sz="1600" dirty="0"/>
              <a:t>prolonged rupture of the membranes, premature delivery, </a:t>
            </a:r>
            <a:r>
              <a:rPr lang="en-IN" sz="1600" dirty="0" err="1"/>
              <a:t>chorioamnionitis</a:t>
            </a:r>
            <a:r>
              <a:rPr lang="en-IN" sz="1600" dirty="0"/>
              <a:t>, and sepsis in the infant</a:t>
            </a:r>
          </a:p>
          <a:p>
            <a:pPr>
              <a:buFontTx/>
              <a:buChar char="-"/>
            </a:pPr>
            <a:endParaRPr lang="en-IN" sz="1600" dirty="0"/>
          </a:p>
          <a:p>
            <a:r>
              <a:rPr lang="en-IN" sz="1600" dirty="0"/>
              <a:t>N</a:t>
            </a:r>
            <a:r>
              <a:rPr lang="en-IN" sz="1600" b="1" dirty="0"/>
              <a:t>eonates (</a:t>
            </a:r>
            <a:r>
              <a:rPr lang="en-IN" sz="1600" b="1" dirty="0" err="1"/>
              <a:t>Ophthalmia</a:t>
            </a:r>
            <a:r>
              <a:rPr lang="en-IN" sz="1600" b="1" dirty="0"/>
              <a:t> </a:t>
            </a:r>
            <a:r>
              <a:rPr lang="en-IN" sz="1600" b="1" dirty="0" err="1"/>
              <a:t>neonatorum</a:t>
            </a:r>
            <a:r>
              <a:rPr lang="en-IN" sz="1600" b="1" dirty="0"/>
              <a:t>)</a:t>
            </a:r>
          </a:p>
          <a:p>
            <a:pPr>
              <a:buNone/>
            </a:pPr>
            <a:r>
              <a:rPr lang="en-IN" sz="1600" dirty="0"/>
              <a:t>- colonized maternal genital flora</a:t>
            </a:r>
          </a:p>
          <a:p>
            <a:pPr>
              <a:buNone/>
            </a:pPr>
            <a:r>
              <a:rPr lang="en-IN" sz="1600" dirty="0"/>
              <a:t>-  Purulent eye discharge within 2–5 days of birth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Disseminated </a:t>
            </a:r>
            <a:r>
              <a:rPr lang="en-IN" b="1" dirty="0" err="1"/>
              <a:t>gonococcal</a:t>
            </a:r>
            <a:r>
              <a:rPr lang="en-IN" b="1" dirty="0"/>
              <a:t> infection (DGI)</a:t>
            </a:r>
          </a:p>
          <a:p>
            <a:pPr>
              <a:buFontTx/>
              <a:buChar char="-"/>
            </a:pPr>
            <a:r>
              <a:rPr lang="en-IN" dirty="0"/>
              <a:t>Rarely following </a:t>
            </a:r>
            <a:r>
              <a:rPr lang="en-IN" dirty="0" err="1"/>
              <a:t>gonococcal</a:t>
            </a:r>
            <a:r>
              <a:rPr lang="en-IN" dirty="0"/>
              <a:t> bacteremia</a:t>
            </a:r>
          </a:p>
          <a:p>
            <a:pPr>
              <a:buFontTx/>
              <a:buChar char="-"/>
            </a:pPr>
            <a:r>
              <a:rPr lang="en-IN" dirty="0" err="1"/>
              <a:t>Polyarthritis</a:t>
            </a:r>
            <a:r>
              <a:rPr lang="en-IN" dirty="0"/>
              <a:t> and rarely dermatitis &amp; endocarditis</a:t>
            </a:r>
          </a:p>
          <a:p>
            <a:pPr>
              <a:buFontTx/>
              <a:buChar char="-"/>
            </a:pPr>
            <a:endParaRPr lang="en-IN" dirty="0"/>
          </a:p>
          <a:p>
            <a:r>
              <a:rPr lang="en-IN" dirty="0"/>
              <a:t> </a:t>
            </a:r>
            <a:r>
              <a:rPr lang="en-IN" b="1" dirty="0"/>
              <a:t>In HIV-infected persons</a:t>
            </a:r>
          </a:p>
          <a:p>
            <a:pPr>
              <a:buNone/>
            </a:pPr>
            <a:r>
              <a:rPr lang="en-IN" b="1" dirty="0"/>
              <a:t>- </a:t>
            </a:r>
            <a:r>
              <a:rPr lang="en-IN" dirty="0" err="1"/>
              <a:t>Nonulcerative</a:t>
            </a:r>
            <a:r>
              <a:rPr lang="en-IN" dirty="0"/>
              <a:t> </a:t>
            </a:r>
            <a:r>
              <a:rPr lang="en-IN" dirty="0" err="1"/>
              <a:t>gonorrhea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Epidemiology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600" dirty="0"/>
              <a:t>Incidence decreased </a:t>
            </a:r>
            <a:r>
              <a:rPr lang="en-IN" sz="1600" dirty="0" err="1"/>
              <a:t>indeveloped</a:t>
            </a:r>
            <a:r>
              <a:rPr lang="en-IN" sz="1600" dirty="0"/>
              <a:t> countries</a:t>
            </a:r>
          </a:p>
          <a:p>
            <a:r>
              <a:rPr lang="en-IN" sz="1600" dirty="0"/>
              <a:t>Under reporting due to stigma</a:t>
            </a:r>
          </a:p>
          <a:p>
            <a:r>
              <a:rPr lang="en-IN" sz="1600" b="1" dirty="0"/>
              <a:t>Host </a:t>
            </a:r>
            <a:r>
              <a:rPr lang="en-IN" sz="1600" dirty="0"/>
              <a:t>- exclusively human disease</a:t>
            </a:r>
          </a:p>
          <a:p>
            <a:r>
              <a:rPr lang="en-IN" sz="1600" b="1" dirty="0"/>
              <a:t>Source </a:t>
            </a:r>
            <a:r>
              <a:rPr lang="en-IN" sz="1600" dirty="0"/>
              <a:t>-  asymptomatic female carriers or less often patient</a:t>
            </a:r>
          </a:p>
          <a:p>
            <a:r>
              <a:rPr lang="en-IN" sz="1600" dirty="0"/>
              <a:t></a:t>
            </a:r>
            <a:r>
              <a:rPr lang="en-IN" sz="1600" b="1" dirty="0"/>
              <a:t>Transmission</a:t>
            </a:r>
          </a:p>
          <a:p>
            <a:pPr marL="514350" indent="-514350">
              <a:buAutoNum type="arabicPeriod"/>
            </a:pPr>
            <a:r>
              <a:rPr lang="en-IN" sz="1600" dirty="0"/>
              <a:t>sexual contact (venereal)</a:t>
            </a:r>
          </a:p>
          <a:p>
            <a:pPr marL="514350" indent="-514350">
              <a:buAutoNum type="arabicPeriod"/>
            </a:pPr>
            <a:r>
              <a:rPr lang="en-IN" sz="1600" dirty="0"/>
              <a:t>Mother to baby during birth.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1779</TotalTime>
  <Words>589</Words>
  <Application>Microsoft Office PowerPoint</Application>
  <PresentationFormat>On-screen Show (16:9)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NEISSERIA Gonorrhoeae (GONOCOCCUS )</vt:lpstr>
      <vt:lpstr>Virulence Factors</vt:lpstr>
      <vt:lpstr>Virulence Factors</vt:lpstr>
      <vt:lpstr>Clinical Manifestations</vt:lpstr>
      <vt:lpstr>Clinical Manifestations</vt:lpstr>
      <vt:lpstr>Clinical Manifestations</vt:lpstr>
      <vt:lpstr>Clinical Manifestations</vt:lpstr>
      <vt:lpstr>Clinical Manifestations</vt:lpstr>
      <vt:lpstr>Epidemiology</vt:lpstr>
      <vt:lpstr>Laboratory Diagnosis</vt:lpstr>
      <vt:lpstr>Laboratory Diagnosis</vt:lpstr>
      <vt:lpstr>Laboratory Diagnosis</vt:lpstr>
      <vt:lpstr>Laboratory Diagnosis</vt:lpstr>
      <vt:lpstr>Nongonococcal (Nonspecific) urethritis </vt:lpstr>
      <vt:lpstr>References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dolly rastogi</cp:lastModifiedBy>
  <cp:revision>155</cp:revision>
  <dcterms:created xsi:type="dcterms:W3CDTF">2013-08-21T19:17:07Z</dcterms:created>
  <dcterms:modified xsi:type="dcterms:W3CDTF">2022-01-06T17:09:49Z</dcterms:modified>
</cp:coreProperties>
</file>