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14"/>
  </p:notesMasterIdLst>
  <p:sldIdLst>
    <p:sldId id="275" r:id="rId2"/>
    <p:sldId id="276" r:id="rId3"/>
    <p:sldId id="277" r:id="rId4"/>
    <p:sldId id="272" r:id="rId5"/>
    <p:sldId id="285" r:id="rId6"/>
    <p:sldId id="286" r:id="rId7"/>
    <p:sldId id="288" r:id="rId8"/>
    <p:sldId id="289" r:id="rId9"/>
    <p:sldId id="290" r:id="rId10"/>
    <p:sldId id="291" r:id="rId11"/>
    <p:sldId id="292" r:id="rId12"/>
    <p:sldId id="293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F9900"/>
    <a:srgbClr val="D99B01"/>
    <a:srgbClr val="FF66CC"/>
    <a:srgbClr val="FF67AC"/>
    <a:srgbClr val="CC0099"/>
    <a:srgbClr val="FFDC47"/>
    <a:srgbClr val="5EEC3C"/>
    <a:srgbClr val="CCCC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54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F3A11-05B2-420A-985B-9A9F19398BA4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A11AD-0E51-42C2-8A1D-E4A1226F4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57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D635-7349-4A47-8508-E254C766333A}" type="datetime1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66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7FD5E-50A5-4C05-A450-1D1B8A9DD6CB}" type="datetime1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25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3D08-55E8-4628-9255-C06018423187}" type="datetime1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7675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99C2-CB78-41C2-A25E-B8F295EDB173}" type="datetime1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690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28D5-F6DF-43F1-9D4C-8E819344F659}" type="datetime1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7668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C4D7-2DC1-4F68-8498-26AA9496E567}" type="datetime1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502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BA89-F6A7-4D1F-8D88-1D9E146260AD}" type="datetime1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641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FAB2-A088-44CB-B6BA-E7788A5FD3B0}" type="datetime1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85A9A916-7ECF-40E9-86B8-5B6C2AEA080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0385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8509-B75D-4E5C-9BB1-9EA37A3C9A46}" type="datetime1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66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FE3B9-CE6C-4755-B4BF-6B2666407C58}" type="datetime1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57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5E7C7-41F6-462F-AC9D-9F4B7BAEAD89}" type="datetime1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782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0AB0B-A5CA-42B1-8783-D1E20DF7E1DA}" type="datetime1">
              <a:rPr lang="en-US" smtClean="0"/>
              <a:t>1/10/2022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174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4540-07D2-4F5A-9684-E41C794D954D}" type="datetime1">
              <a:rPr lang="en-US" smtClean="0"/>
              <a:t>1/10/2022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822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51ED-B126-4F94-9F4D-C8B009575CD3}" type="datetime1">
              <a:rPr lang="en-US" smtClean="0"/>
              <a:t>1/10/2022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779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6F4E-4CC8-4812-822C-3E4C1D0EFBC9}" type="datetime1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63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EEE0-3065-4B3F-925F-E0B40AF81B86}" type="datetime1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137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E7F8B-7718-49F7-8B50-E3DEB29A1797}" type="datetime1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/>
              <a:t>Essentials of Medical Microbiology © 2018, Jaypee Brothers Medical Publishers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378AE22-174F-4192-8ED0-15B8764C79D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DDF78D4-76D6-4589-AE1B-990BE2EC23EF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5305">
            <a:off x="922702" y="1934669"/>
            <a:ext cx="7013297" cy="1309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5661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Hot air oven (Dry heat Sterilizer)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57" y="1235251"/>
            <a:ext cx="5303068" cy="3532012"/>
          </a:xfrm>
        </p:spPr>
        <p:txBody>
          <a:bodyPr>
            <a:normAutofit/>
          </a:bodyPr>
          <a:lstStyle/>
          <a:p>
            <a:r>
              <a:rPr lang="en-US" dirty="0"/>
              <a:t>Most widely used method of sterilization by dry heat. </a:t>
            </a:r>
          </a:p>
          <a:p>
            <a:r>
              <a:rPr lang="en-US" dirty="0"/>
              <a:t>It is electrically heated and is fitted with a fan to ensure adequate and even distribution of hot air in the chamber. </a:t>
            </a:r>
          </a:p>
          <a:p>
            <a:r>
              <a:rPr lang="en-US" dirty="0"/>
              <a:t>It is also fitted with a thermostat which maintains the chamber air at a chosen temperature.</a:t>
            </a:r>
            <a:r>
              <a:rPr lang="en-US" b="1" dirty="0"/>
              <a:t> </a:t>
            </a:r>
          </a:p>
          <a:p>
            <a:r>
              <a:rPr lang="en-US" b="1" dirty="0"/>
              <a:t>Holding temperature and time of 160°C </a:t>
            </a:r>
            <a:r>
              <a:rPr lang="en-US" dirty="0"/>
              <a:t>for 2 hours. </a:t>
            </a:r>
          </a:p>
        </p:txBody>
      </p:sp>
      <p:pic>
        <p:nvPicPr>
          <p:cNvPr id="1026" name="Picture 2" descr="Hot Air Oven Application: Laboratory, Price 17500 INR/Piece | ID: 6156728">
            <a:extLst>
              <a:ext uri="{FF2B5EF4-FFF2-40B4-BE49-F238E27FC236}">
                <a16:creationId xmlns:a16="http://schemas.microsoft.com/office/drawing/2014/main" id="{897DCE87-01C4-485F-B697-BFF0921927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525" y="457200"/>
            <a:ext cx="3512215" cy="422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6056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Types of Autoclaves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Gravity displacement type autoclave: most commonly used.</a:t>
            </a:r>
          </a:p>
          <a:p>
            <a:r>
              <a:rPr lang="fr-FR" sz="2000" dirty="0"/>
              <a:t>Positive pressure </a:t>
            </a:r>
            <a:r>
              <a:rPr lang="fr-FR" sz="2000" dirty="0" err="1"/>
              <a:t>displacement</a:t>
            </a:r>
            <a:r>
              <a:rPr lang="fr-FR" sz="2000" dirty="0"/>
              <a:t> type autoclave</a:t>
            </a:r>
          </a:p>
          <a:p>
            <a:r>
              <a:rPr lang="en-US" sz="2000" dirty="0"/>
              <a:t> Negative pressure (vacuum) displacement type.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71442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128470"/>
            <a:ext cx="6447501" cy="990600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Sterilization control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7405"/>
            <a:ext cx="8695036" cy="3512209"/>
          </a:xfrm>
        </p:spPr>
        <p:txBody>
          <a:bodyPr>
            <a:normAutofit/>
          </a:bodyPr>
          <a:lstStyle/>
          <a:p>
            <a:r>
              <a:rPr lang="en-US" sz="1600" b="1" dirty="0"/>
              <a:t>Biological indicator: </a:t>
            </a:r>
            <a:r>
              <a:rPr lang="en-US" sz="1600" dirty="0"/>
              <a:t>Spores of </a:t>
            </a:r>
            <a:r>
              <a:rPr lang="en-US" sz="1600" i="1" dirty="0" err="1"/>
              <a:t>Geobacillus</a:t>
            </a:r>
            <a:r>
              <a:rPr lang="en-US" sz="1600" i="1" dirty="0"/>
              <a:t> </a:t>
            </a:r>
            <a:r>
              <a:rPr lang="en-US" sz="1600" i="1" dirty="0" err="1"/>
              <a:t>stearothermophilus</a:t>
            </a:r>
            <a:r>
              <a:rPr lang="en-US" sz="1600" i="1" dirty="0"/>
              <a:t> </a:t>
            </a:r>
            <a:r>
              <a:rPr lang="en-US" sz="1600" dirty="0"/>
              <a:t>(formerly called </a:t>
            </a:r>
            <a:r>
              <a:rPr lang="en-US" sz="1600" i="1" dirty="0"/>
              <a:t>Bacillus </a:t>
            </a:r>
            <a:r>
              <a:rPr lang="en-US" sz="1600" i="1" dirty="0" err="1"/>
              <a:t>stearothermophilus</a:t>
            </a:r>
            <a:r>
              <a:rPr lang="en-US" sz="1600" i="1" dirty="0"/>
              <a:t>). S</a:t>
            </a:r>
            <a:r>
              <a:rPr lang="en-US" sz="1600" dirty="0"/>
              <a:t>pores are killed in 12 minutes at 121°C</a:t>
            </a:r>
          </a:p>
          <a:p>
            <a:r>
              <a:rPr lang="en-US" sz="1600" b="1" dirty="0"/>
              <a:t>Chemical indicators</a:t>
            </a:r>
            <a:endParaRPr lang="en-US" sz="16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 Class I - external pack control, (e.g. autoclave tape)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 Class II - equipment control (Bowie-Dick test)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 Class IV/V - internal pack control.</a:t>
            </a:r>
          </a:p>
          <a:p>
            <a:r>
              <a:rPr lang="en-US" sz="1600" dirty="0"/>
              <a:t>Physical control: For example, digital displays on the equipment displaying temperature, time and pressure.</a:t>
            </a:r>
          </a:p>
        </p:txBody>
      </p:sp>
    </p:spTree>
    <p:extLst>
      <p:ext uri="{BB962C8B-B14F-4D97-AF65-F5344CB8AC3E}">
        <p14:creationId xmlns:p14="http://schemas.microsoft.com/office/powerpoint/2010/main" val="339524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3711A-0541-406F-A8F0-1E5932E7F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2844F-27AB-492E-87D0-73192277E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Textbook of Medical Microbiology by </a:t>
            </a:r>
            <a:r>
              <a:rPr lang="en-US" dirty="0" err="1"/>
              <a:t>Ananthnarayan</a:t>
            </a:r>
            <a:r>
              <a:rPr lang="en-US" dirty="0"/>
              <a:t>, </a:t>
            </a:r>
            <a:r>
              <a:rPr lang="en-US" dirty="0" err="1"/>
              <a:t>Paniker</a:t>
            </a:r>
            <a:endParaRPr lang="en-US" dirty="0"/>
          </a:p>
          <a:p>
            <a:r>
              <a:rPr lang="en-US" dirty="0"/>
              <a:t>Textbook of Medical Microbiology by C.P Baweja  </a:t>
            </a:r>
            <a:endParaRPr lang="en-IN" dirty="0"/>
          </a:p>
          <a:p>
            <a:r>
              <a:rPr lang="en-IN" dirty="0"/>
              <a:t>Textbook of Medical Microbiology by S. Bhat, </a:t>
            </a:r>
            <a:r>
              <a:rPr lang="en-IN" dirty="0" err="1"/>
              <a:t>A.S.Sastry</a:t>
            </a:r>
            <a:endParaRPr lang="en-IN" dirty="0"/>
          </a:p>
          <a:p>
            <a:r>
              <a:rPr lang="en-US" dirty="0"/>
              <a:t>Textbook of Medical Microbiology</a:t>
            </a:r>
            <a:r>
              <a:rPr lang="en-IN" dirty="0"/>
              <a:t> by </a:t>
            </a:r>
            <a:r>
              <a:rPr lang="en-IN" dirty="0" err="1"/>
              <a:t>D.R.Arora</a:t>
            </a:r>
            <a:r>
              <a:rPr lang="en-IN" dirty="0"/>
              <a:t>, Brij </a:t>
            </a:r>
            <a:r>
              <a:rPr lang="en-IN" dirty="0" err="1"/>
              <a:t>bala</a:t>
            </a:r>
            <a:r>
              <a:rPr lang="en-IN" dirty="0"/>
              <a:t> Arora </a:t>
            </a:r>
          </a:p>
          <a:p>
            <a:endParaRPr lang="en-IN" dirty="0"/>
          </a:p>
          <a:p>
            <a:endParaRPr lang="en-IN"/>
          </a:p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5850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Hot air oven (Dry heat Sterilizer)</a:t>
            </a:r>
            <a:br>
              <a:rPr lang="en-US" b="1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1777" y="1502815"/>
            <a:ext cx="9000445" cy="216059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/>
              <a:t>Materials sterilized: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nb-NO" sz="2400" dirty="0"/>
              <a:t>Glassware - syringes, petri dishes, flasks, </a:t>
            </a:r>
            <a:r>
              <a:rPr lang="en-US" sz="2400" dirty="0"/>
              <a:t>pipettes and test tubes.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400" dirty="0"/>
              <a:t>Surgical instruments - scalpels, forceps, etc.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400" dirty="0"/>
              <a:t>Chemicals such as liquid paraffin, fats, glycerol, oil, and glove powder, etc.</a:t>
            </a:r>
          </a:p>
        </p:txBody>
      </p:sp>
    </p:spTree>
    <p:extLst>
      <p:ext uri="{BB962C8B-B14F-4D97-AF65-F5344CB8AC3E}">
        <p14:creationId xmlns:p14="http://schemas.microsoft.com/office/powerpoint/2010/main" val="4245803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Hot air oven - precautions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Overloading of hot air oven should be avoided.</a:t>
            </a:r>
          </a:p>
          <a:p>
            <a:r>
              <a:rPr lang="en-US" dirty="0"/>
              <a:t>Material should be arranged in a manner so that free circulation of air is maintained. </a:t>
            </a:r>
          </a:p>
          <a:p>
            <a:r>
              <a:rPr lang="en-US" dirty="0"/>
              <a:t>Material to be sterilized should be dried completely.</a:t>
            </a:r>
          </a:p>
          <a:p>
            <a:r>
              <a:rPr lang="en-US" dirty="0"/>
              <a:t>Cotton plugs should be used to close the mouths of test tubes, flasks, etc.</a:t>
            </a:r>
          </a:p>
          <a:p>
            <a:r>
              <a:rPr lang="en-US" dirty="0"/>
              <a:t>Paper wrapping of the items should be done.</a:t>
            </a:r>
          </a:p>
          <a:p>
            <a:r>
              <a:rPr lang="en-US" dirty="0"/>
              <a:t>Any inflammable material like rubber (except silicone rubber) should not be kept inside the oven.</a:t>
            </a:r>
          </a:p>
          <a:p>
            <a:r>
              <a:rPr lang="en-US" dirty="0"/>
              <a:t>Oven must be allowed to cool for two hours before opening the doors, since the glassware may crack by sudden cooling.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4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Hot air oven - Sterilization control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Biological indicator: Spores (10</a:t>
            </a:r>
            <a:r>
              <a:rPr lang="en-US" sz="1800" baseline="30000" dirty="0"/>
              <a:t>6</a:t>
            </a:r>
            <a:r>
              <a:rPr lang="en-US" sz="1800" dirty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 </a:t>
            </a:r>
            <a:r>
              <a:rPr lang="en-US" sz="1800" i="1" dirty="0"/>
              <a:t>Bacillus </a:t>
            </a:r>
            <a:r>
              <a:rPr lang="en-US" sz="1800" i="1" dirty="0" err="1"/>
              <a:t>atrophaeus</a:t>
            </a:r>
            <a:r>
              <a:rPr lang="en-US" sz="1800" i="1" dirty="0"/>
              <a:t> - </a:t>
            </a:r>
            <a:r>
              <a:rPr lang="en-US" sz="1800" dirty="0"/>
              <a:t>to check the effectiveness of sterilization by dry heat. Earlier, non-toxigenic strain of </a:t>
            </a:r>
            <a:r>
              <a:rPr lang="en-US" sz="1800" i="1" dirty="0"/>
              <a:t>Clostridium </a:t>
            </a:r>
            <a:r>
              <a:rPr lang="en-US" sz="1800" i="1" dirty="0" err="1"/>
              <a:t>tetani</a:t>
            </a:r>
            <a:r>
              <a:rPr lang="en-US" sz="1800" i="1" dirty="0"/>
              <a:t> was used.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i="1" dirty="0"/>
              <a:t>Spores should be destroyed if </a:t>
            </a:r>
            <a:r>
              <a:rPr lang="en-US" sz="1800" dirty="0"/>
              <a:t>the sterilization is done properly.</a:t>
            </a:r>
          </a:p>
          <a:p>
            <a:r>
              <a:rPr lang="en-US" sz="1800" dirty="0"/>
              <a:t>Physical control: For example, digital displays on the equipment displaying temperature and time.</a:t>
            </a:r>
          </a:p>
        </p:txBody>
      </p:sp>
    </p:spTree>
    <p:extLst>
      <p:ext uri="{BB962C8B-B14F-4D97-AF65-F5344CB8AC3E}">
        <p14:creationId xmlns:p14="http://schemas.microsoft.com/office/powerpoint/2010/main" val="3490578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017" y="102393"/>
            <a:ext cx="6447501" cy="990600"/>
          </a:xfrm>
        </p:spPr>
        <p:txBody>
          <a:bodyPr>
            <a:normAutofit/>
          </a:bodyPr>
          <a:lstStyle/>
          <a:p>
            <a:r>
              <a:rPr lang="en-US" b="1" dirty="0"/>
              <a:t> Autoclave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5" y="1070777"/>
            <a:ext cx="8551480" cy="3970330"/>
          </a:xfrm>
        </p:spPr>
        <p:txBody>
          <a:bodyPr>
            <a:normAutofit/>
          </a:bodyPr>
          <a:lstStyle/>
          <a:p>
            <a:r>
              <a:rPr lang="en-US" sz="2400" dirty="0"/>
              <a:t>Autoclave comprises of three parts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 Pressure chamber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Lid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Electrical heater.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2054" name="Picture 6" descr="IndoSurgicals Small Electric Autoclave 10 Litre, 1 KW, | ID: 8738128812">
            <a:extLst>
              <a:ext uri="{FF2B5EF4-FFF2-40B4-BE49-F238E27FC236}">
                <a16:creationId xmlns:a16="http://schemas.microsoft.com/office/drawing/2014/main" id="{8FCB0AB8-247E-4E40-B943-CB6BC46EF2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525" y="281174"/>
            <a:ext cx="3654971" cy="4733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9542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7" y="204823"/>
            <a:ext cx="8246070" cy="61082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Horizontal autoclave</a:t>
            </a:r>
            <a:br>
              <a:rPr lang="en-US" b="1" dirty="0"/>
            </a:br>
            <a:r>
              <a:rPr lang="en-US" b="1" dirty="0"/>
              <a:t>and  Vertical autoclave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375" y="1318055"/>
            <a:ext cx="3817625" cy="32032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074" name="Picture 2" descr="For Hospital Vertical Autoclave (16'' x 24''), Carewell Surgicals | ID:  22109350512">
            <a:extLst>
              <a:ext uri="{FF2B5EF4-FFF2-40B4-BE49-F238E27FC236}">
                <a16:creationId xmlns:a16="http://schemas.microsoft.com/office/drawing/2014/main" id="{B52CD544-8662-40FB-BB48-E99CF39A6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705" y="1197405"/>
            <a:ext cx="3985811" cy="3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4627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-1889"/>
            <a:ext cx="6447501" cy="990600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Sterilization Conditions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34" y="1197406"/>
            <a:ext cx="9000445" cy="3736116"/>
          </a:xfrm>
        </p:spPr>
        <p:txBody>
          <a:bodyPr>
            <a:normAutofit/>
          </a:bodyPr>
          <a:lstStyle/>
          <a:p>
            <a:r>
              <a:rPr lang="en-US" sz="1800" dirty="0"/>
              <a:t>Autoclave can be set to provide higher temperatures by adjusting the pressure provided to the vessel.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121</a:t>
            </a:r>
            <a:r>
              <a:rPr lang="en-US" sz="1800" baseline="30000" dirty="0"/>
              <a:t>⁰</a:t>
            </a:r>
            <a:r>
              <a:rPr lang="en-US" sz="1800" dirty="0"/>
              <a:t>C for 15 minutes at pressure of 15 </a:t>
            </a:r>
            <a:r>
              <a:rPr lang="en-US" sz="1800" dirty="0" err="1"/>
              <a:t>lbs</a:t>
            </a:r>
            <a:r>
              <a:rPr lang="en-US" sz="1800" dirty="0"/>
              <a:t> psi.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126</a:t>
            </a:r>
            <a:r>
              <a:rPr lang="en-US" sz="1800" baseline="30000" dirty="0"/>
              <a:t> ⁰ </a:t>
            </a:r>
            <a:r>
              <a:rPr lang="en-US" sz="1800" dirty="0"/>
              <a:t>C for 10 minutes at pressure of 20 psi.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133</a:t>
            </a:r>
            <a:r>
              <a:rPr lang="en-US" sz="1800" baseline="30000" dirty="0"/>
              <a:t> ⁰ </a:t>
            </a:r>
            <a:r>
              <a:rPr lang="en-US" sz="1800" dirty="0"/>
              <a:t>C for 3 minutes at pressure of 30 psi.</a:t>
            </a:r>
          </a:p>
        </p:txBody>
      </p:sp>
    </p:spTree>
    <p:extLst>
      <p:ext uri="{BB962C8B-B14F-4D97-AF65-F5344CB8AC3E}">
        <p14:creationId xmlns:p14="http://schemas.microsoft.com/office/powerpoint/2010/main" val="3819599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Uses of Autoclave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Surgical instruments</a:t>
            </a:r>
          </a:p>
          <a:p>
            <a:r>
              <a:rPr lang="en-US" dirty="0"/>
              <a:t> Culture media</a:t>
            </a:r>
          </a:p>
          <a:p>
            <a:r>
              <a:rPr lang="en-US" dirty="0"/>
              <a:t> </a:t>
            </a:r>
            <a:r>
              <a:rPr lang="en-US" dirty="0" err="1"/>
              <a:t>Autoclavable</a:t>
            </a:r>
            <a:r>
              <a:rPr lang="en-US" dirty="0"/>
              <a:t> plastic containers</a:t>
            </a:r>
          </a:p>
          <a:p>
            <a:r>
              <a:rPr lang="en-US" dirty="0"/>
              <a:t> Plastic tubes and pipette tips</a:t>
            </a:r>
          </a:p>
          <a:p>
            <a:r>
              <a:rPr lang="en-US" dirty="0"/>
              <a:t> Solutions and water</a:t>
            </a:r>
          </a:p>
          <a:p>
            <a:r>
              <a:rPr lang="en-US" dirty="0"/>
              <a:t> Biohazardous waste</a:t>
            </a:r>
          </a:p>
          <a:p>
            <a:r>
              <a:rPr lang="en-US" dirty="0"/>
              <a:t> Glassware (autoclave resistible).</a:t>
            </a:r>
          </a:p>
        </p:txBody>
      </p:sp>
    </p:spTree>
    <p:extLst>
      <p:ext uri="{BB962C8B-B14F-4D97-AF65-F5344CB8AC3E}">
        <p14:creationId xmlns:p14="http://schemas.microsoft.com/office/powerpoint/2010/main" val="1001447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82924"/>
            <a:ext cx="6447501" cy="990600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Precautions to be taken 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5" y="1073524"/>
            <a:ext cx="8856890" cy="3636096"/>
          </a:xfrm>
        </p:spPr>
        <p:txBody>
          <a:bodyPr>
            <a:normAutofit/>
          </a:bodyPr>
          <a:lstStyle/>
          <a:p>
            <a:r>
              <a:rPr lang="en-US" sz="1800" dirty="0"/>
              <a:t>Autoclave should not be used for sterilizing waterproof materials</a:t>
            </a:r>
          </a:p>
          <a:p>
            <a:r>
              <a:rPr lang="en-US" sz="1800" dirty="0"/>
              <a:t>Materials are loaded in such a way that it allows efficient steam penetration (do not overfill the chamber)</a:t>
            </a:r>
          </a:p>
          <a:p>
            <a:r>
              <a:rPr lang="en-US" sz="1800" dirty="0"/>
              <a:t>Material should not touch the sides or top of the chamber</a:t>
            </a:r>
          </a:p>
          <a:p>
            <a:r>
              <a:rPr lang="en-US" sz="1800" dirty="0"/>
              <a:t>Clean items and the wastes should be autoclaved separately</a:t>
            </a:r>
          </a:p>
          <a:p>
            <a:r>
              <a:rPr lang="en-US" sz="1800" dirty="0"/>
              <a:t> </a:t>
            </a:r>
            <a:r>
              <a:rPr lang="en-US" sz="1800" dirty="0" err="1"/>
              <a:t>olyethylene</a:t>
            </a:r>
            <a:r>
              <a:rPr lang="en-US" sz="1800" dirty="0"/>
              <a:t> trays should not be used as they may melt and cause damage to the autoclave.</a:t>
            </a:r>
          </a:p>
        </p:txBody>
      </p:sp>
    </p:spTree>
    <p:extLst>
      <p:ext uri="{BB962C8B-B14F-4D97-AF65-F5344CB8AC3E}">
        <p14:creationId xmlns:p14="http://schemas.microsoft.com/office/powerpoint/2010/main" val="293107172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1828</TotalTime>
  <Words>641</Words>
  <Application>Microsoft Office PowerPoint</Application>
  <PresentationFormat>On-screen Show (16:9)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Courier New</vt:lpstr>
      <vt:lpstr>Trebuchet MS</vt:lpstr>
      <vt:lpstr>Wingdings</vt:lpstr>
      <vt:lpstr>Wingdings 3</vt:lpstr>
      <vt:lpstr>Facet</vt:lpstr>
      <vt:lpstr> Hot air oven (Dry heat Sterilizer) </vt:lpstr>
      <vt:lpstr> Hot air oven (Dry heat Sterilizer) </vt:lpstr>
      <vt:lpstr> Hot air oven - precautions </vt:lpstr>
      <vt:lpstr> Hot air oven - Sterilization control </vt:lpstr>
      <vt:lpstr> Autoclave </vt:lpstr>
      <vt:lpstr>Horizontal autoclave and  Vertical autoclave</vt:lpstr>
      <vt:lpstr> Sterilization Conditions </vt:lpstr>
      <vt:lpstr> Uses of Autoclave </vt:lpstr>
      <vt:lpstr> Precautions to be taken  </vt:lpstr>
      <vt:lpstr>Types of Autoclaves </vt:lpstr>
      <vt:lpstr> Sterilization control </vt:lpstr>
      <vt:lpstr>References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dolly rastogi</cp:lastModifiedBy>
  <cp:revision>389</cp:revision>
  <dcterms:created xsi:type="dcterms:W3CDTF">2013-08-21T19:17:07Z</dcterms:created>
  <dcterms:modified xsi:type="dcterms:W3CDTF">2022-01-10T16:26:57Z</dcterms:modified>
</cp:coreProperties>
</file>