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2"/>
  </p:notesMasterIdLst>
  <p:sldIdLst>
    <p:sldId id="320" r:id="rId2"/>
    <p:sldId id="371" r:id="rId3"/>
    <p:sldId id="322" r:id="rId4"/>
    <p:sldId id="323" r:id="rId5"/>
    <p:sldId id="372" r:id="rId6"/>
    <p:sldId id="325" r:id="rId7"/>
    <p:sldId id="326" r:id="rId8"/>
    <p:sldId id="373" r:id="rId9"/>
    <p:sldId id="374" r:id="rId10"/>
    <p:sldId id="327" r:id="rId11"/>
    <p:sldId id="328" r:id="rId12"/>
    <p:sldId id="329" r:id="rId13"/>
    <p:sldId id="330" r:id="rId14"/>
    <p:sldId id="331" r:id="rId15"/>
    <p:sldId id="375" r:id="rId16"/>
    <p:sldId id="332" r:id="rId17"/>
    <p:sldId id="333" r:id="rId18"/>
    <p:sldId id="335" r:id="rId19"/>
    <p:sldId id="376" r:id="rId20"/>
    <p:sldId id="37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10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86050"/>
            <a:ext cx="3962400" cy="1600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085850"/>
            <a:ext cx="3962400" cy="16002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4819651"/>
            <a:ext cx="2819399" cy="95249"/>
          </a:xfrm>
        </p:spPr>
        <p:txBody>
          <a:bodyPr/>
          <a:lstStyle/>
          <a:p>
            <a:fld id="{B2A739A9-BE96-417E-B604-63A4E58E48E9}" type="datetime1">
              <a:rPr lang="en-US" smtClean="0"/>
              <a:t>10/29/2023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4800600"/>
            <a:ext cx="457200" cy="114300"/>
          </a:xfrm>
        </p:spPr>
        <p:txBody>
          <a:bodyPr/>
          <a:lstStyle>
            <a:lvl1pPr algn="r"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4722186"/>
            <a:ext cx="2820987" cy="1143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855C-3C05-47EC-A496-DDBAE7AE84CE}" type="datetime1">
              <a:rPr lang="en-US" smtClean="0"/>
              <a:t>10/29/2023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6E48-EF7E-4DF9-8BDB-9CED23A3EA68}" type="datetime1">
              <a:rPr lang="en-US" smtClean="0"/>
              <a:t>10/29/2023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978F3B5-C1BB-4004-968A-3E3E8A691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3657600" cy="428624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B5C7-ABBC-417A-ADEE-1BA8532F2F3B}" type="datetime1">
              <a:rPr lang="en-US" smtClean="0"/>
              <a:t>10/29/2023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51435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4819651"/>
            <a:ext cx="2819399" cy="95249"/>
          </a:xfrm>
        </p:spPr>
        <p:txBody>
          <a:bodyPr/>
          <a:lstStyle/>
          <a:p>
            <a:fld id="{920993D7-886D-4198-B93A-F811CCB79E6C}" type="datetime1">
              <a:rPr lang="en-US" smtClean="0"/>
              <a:t>10/29/2023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4800600"/>
            <a:ext cx="533400" cy="114300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4722186"/>
            <a:ext cx="2820987" cy="1143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00400" cy="131445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2683668"/>
            <a:ext cx="3200645" cy="109482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7175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C860-AA3F-41DC-BABB-D0CFE03750CC}" type="datetime1">
              <a:rPr lang="en-US" smtClean="0"/>
              <a:t>10/29/2023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428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6466"/>
            <a:ext cx="3581400" cy="189383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571750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2880121"/>
            <a:ext cx="3581400" cy="1886399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614-4EF1-4B0B-A6E6-58A7C0F1A68F}" type="datetime1">
              <a:rPr lang="en-US" smtClean="0"/>
              <a:t>10/29/2023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3962400" cy="4286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AD90-9047-4AC9-B36E-AC83A0C85559}" type="datetime1">
              <a:rPr lang="en-US" smtClean="0"/>
              <a:t>10/29/2023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4307-42D2-425B-80A5-2F0875B8EB2E}" type="datetime1">
              <a:rPr lang="en-US" smtClean="0"/>
              <a:t>10/29/2023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128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4700016" cy="26289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B21F-A3C6-4391-8539-93E36451AC06}" type="datetime1">
              <a:rPr lang="en-US" smtClean="0"/>
              <a:t>10/29/2023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257300"/>
            <a:ext cx="4696967" cy="262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979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C39A-9DB6-4D4F-ADA5-82A73B4594AA}" type="datetime1">
              <a:rPr lang="en-US" smtClean="0"/>
              <a:t>10/29/2023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4" y="0"/>
            <a:ext cx="3203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42900"/>
            <a:ext cx="28194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1"/>
            <a:ext cx="3657600" cy="42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4819651"/>
            <a:ext cx="2819399" cy="95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3B6663-F50C-494C-90EC-2503C8333B42}" type="datetime1">
              <a:rPr lang="en-US" smtClean="0"/>
              <a:t>10/29/2023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4722186"/>
            <a:ext cx="2820987" cy="114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364F1B-2610-4915-B5CD-C31AECC9381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1688098" y="2010345"/>
            <a:ext cx="5966329" cy="854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512209"/>
          </a:xfrm>
        </p:spPr>
        <p:txBody>
          <a:bodyPr>
            <a:noAutofit/>
          </a:bodyPr>
          <a:lstStyle/>
          <a:p>
            <a:r>
              <a:rPr lang="en-IN" sz="2400" b="1" dirty="0" smtClean="0"/>
              <a:t>Phenotypic Classification</a:t>
            </a:r>
          </a:p>
          <a:p>
            <a:r>
              <a:rPr lang="en-IN" sz="2400" b="1" dirty="0" smtClean="0"/>
              <a:t>Species: </a:t>
            </a:r>
            <a:r>
              <a:rPr lang="en-IN" sz="2400" b="1" i="1" dirty="0" err="1" smtClean="0"/>
              <a:t>Leptospira</a:t>
            </a:r>
            <a:endParaRPr lang="en-IN" sz="2400" b="1" i="1" dirty="0" smtClean="0"/>
          </a:p>
          <a:p>
            <a:pPr>
              <a:buNone/>
            </a:pPr>
            <a:r>
              <a:rPr lang="en-IN" sz="2400" dirty="0" smtClean="0"/>
              <a:t>1. L. </a:t>
            </a:r>
            <a:r>
              <a:rPr lang="en-IN" sz="2400" i="1" dirty="0" err="1" smtClean="0"/>
              <a:t>interrogans</a:t>
            </a:r>
            <a:r>
              <a:rPr lang="en-IN" sz="2400" i="1" dirty="0" smtClean="0"/>
              <a:t> (pathogenic for humans): It causes </a:t>
            </a:r>
            <a:r>
              <a:rPr lang="en-IN" sz="2400" dirty="0" err="1" smtClean="0"/>
              <a:t>leptospirosis</a:t>
            </a:r>
            <a:r>
              <a:rPr lang="en-IN" sz="2400" dirty="0" smtClean="0"/>
              <a:t> or Weil’s disease involving liver and kidney</a:t>
            </a:r>
          </a:p>
          <a:p>
            <a:pPr>
              <a:buNone/>
            </a:pPr>
            <a:r>
              <a:rPr lang="en-IN" sz="2400" dirty="0" smtClean="0"/>
              <a:t>2. </a:t>
            </a:r>
            <a:r>
              <a:rPr lang="en-IN" sz="2400" i="1" dirty="0" smtClean="0"/>
              <a:t>L. </a:t>
            </a:r>
            <a:r>
              <a:rPr lang="en-IN" sz="2400" i="1" dirty="0" err="1" smtClean="0"/>
              <a:t>biflexa</a:t>
            </a:r>
            <a:r>
              <a:rPr lang="en-IN" sz="2400" i="1" dirty="0" smtClean="0"/>
              <a:t> (saprophyte)</a:t>
            </a:r>
          </a:p>
          <a:p>
            <a:r>
              <a:rPr lang="en-IN" sz="2400" b="1" dirty="0" err="1" smtClean="0"/>
              <a:t>Serovars</a:t>
            </a:r>
            <a:r>
              <a:rPr lang="en-IN" sz="2400" b="1" dirty="0" smtClean="0"/>
              <a:t> and serogroups: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- </a:t>
            </a:r>
            <a:r>
              <a:rPr lang="en-IN" sz="2400" i="1" dirty="0" smtClean="0"/>
              <a:t>L. </a:t>
            </a:r>
            <a:r>
              <a:rPr lang="en-IN" sz="2400" i="1" dirty="0" err="1" smtClean="0"/>
              <a:t>interrogans</a:t>
            </a:r>
            <a:r>
              <a:rPr lang="en-IN" sz="2400" i="1" dirty="0" smtClean="0"/>
              <a:t> - 26 serogroups </a:t>
            </a:r>
            <a:r>
              <a:rPr lang="en-IN" sz="2400" i="1" dirty="0" smtClean="0">
                <a:sym typeface="Wingdings" pitchFamily="2" charset="2"/>
              </a:rPr>
              <a:t>  </a:t>
            </a:r>
            <a:r>
              <a:rPr lang="en-IN" sz="2400" dirty="0" smtClean="0">
                <a:sym typeface="Wingdings" pitchFamily="2" charset="2"/>
              </a:rPr>
              <a:t>&gt;</a:t>
            </a:r>
            <a:r>
              <a:rPr lang="en-IN" sz="2400" dirty="0" smtClean="0"/>
              <a:t>300 </a:t>
            </a:r>
            <a:r>
              <a:rPr lang="en-IN" sz="2400" dirty="0" err="1" smtClean="0"/>
              <a:t>serovars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- Serogroup </a:t>
            </a:r>
            <a:r>
              <a:rPr lang="en-IN" sz="2400" dirty="0" err="1" smtClean="0"/>
              <a:t>Icterohaemorrhagiae</a:t>
            </a:r>
            <a:r>
              <a:rPr lang="en-IN" sz="2400" dirty="0" smtClean="0"/>
              <a:t> </a:t>
            </a:r>
            <a:r>
              <a:rPr lang="en-IN" sz="2400" dirty="0" smtClean="0">
                <a:sym typeface="Wingdings" pitchFamily="2" charset="2"/>
              </a:rPr>
              <a:t> </a:t>
            </a:r>
            <a:r>
              <a:rPr lang="en-IN" sz="2400" dirty="0" err="1" smtClean="0"/>
              <a:t>serovars</a:t>
            </a:r>
            <a:r>
              <a:rPr lang="en-IN" sz="2400" dirty="0" smtClean="0"/>
              <a:t> </a:t>
            </a:r>
            <a:r>
              <a:rPr lang="en-IN" sz="2400" dirty="0" err="1" smtClean="0"/>
              <a:t>Icterohaemorrhagiae</a:t>
            </a:r>
            <a:r>
              <a:rPr lang="en-IN" sz="2400" dirty="0" smtClean="0"/>
              <a:t>, </a:t>
            </a:r>
            <a:r>
              <a:rPr lang="en-IN" sz="2400" dirty="0" err="1" smtClean="0"/>
              <a:t>Copenhageni</a:t>
            </a:r>
            <a:r>
              <a:rPr lang="en-IN" sz="2400" dirty="0" smtClean="0"/>
              <a:t>, Lai, </a:t>
            </a:r>
            <a:r>
              <a:rPr lang="en-IN" sz="2400" dirty="0" err="1" smtClean="0"/>
              <a:t>Naam</a:t>
            </a:r>
            <a:r>
              <a:rPr lang="en-IN" sz="2400" dirty="0" smtClean="0"/>
              <a:t> and </a:t>
            </a:r>
            <a:r>
              <a:rPr lang="en-IN" sz="2400" dirty="0" err="1" smtClean="0"/>
              <a:t>Mwogolo</a:t>
            </a:r>
            <a:r>
              <a:rPr lang="en-IN" sz="2400" dirty="0" smtClean="0"/>
              <a:t> 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935" y="586585"/>
            <a:ext cx="2819400" cy="4286250"/>
          </a:xfrm>
        </p:spPr>
        <p:txBody>
          <a:bodyPr>
            <a:normAutofit/>
          </a:bodyPr>
          <a:lstStyle/>
          <a:p>
            <a:r>
              <a:rPr lang="en-IN" b="1" dirty="0" smtClean="0"/>
              <a:t>LEPTOSPIRA - CLASSIFICATION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725620" cy="3394472"/>
          </a:xfrm>
        </p:spPr>
        <p:txBody>
          <a:bodyPr>
            <a:normAutofit/>
          </a:bodyPr>
          <a:lstStyle/>
          <a:p>
            <a:r>
              <a:rPr lang="en-IN" dirty="0" smtClean="0"/>
              <a:t></a:t>
            </a:r>
            <a:r>
              <a:rPr lang="en-IN" b="1" dirty="0" smtClean="0"/>
              <a:t>Specimens: </a:t>
            </a:r>
          </a:p>
          <a:p>
            <a:pPr>
              <a:buFontTx/>
              <a:buChar char="-"/>
            </a:pPr>
            <a:r>
              <a:rPr lang="en-IN" dirty="0" smtClean="0"/>
              <a:t>First 10 days </a:t>
            </a:r>
            <a:r>
              <a:rPr lang="en-IN" b="1" dirty="0" smtClean="0"/>
              <a:t>- </a:t>
            </a:r>
            <a:r>
              <a:rPr lang="en-IN" dirty="0" smtClean="0"/>
              <a:t>CSF and blood urine </a:t>
            </a:r>
          </a:p>
          <a:p>
            <a:pPr>
              <a:buFontTx/>
              <a:buChar char="-"/>
            </a:pPr>
            <a:r>
              <a:rPr lang="en-IN" dirty="0" smtClean="0"/>
              <a:t>Between 10 and 30 days - Urine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Microscopy:</a:t>
            </a:r>
            <a:endParaRPr lang="en-IN" dirty="0" smtClean="0"/>
          </a:p>
          <a:p>
            <a:r>
              <a:rPr lang="en-IN" dirty="0" smtClean="0"/>
              <a:t></a:t>
            </a:r>
            <a:r>
              <a:rPr lang="en-IN" b="1" dirty="0" smtClean="0"/>
              <a:t>Wet films: D</a:t>
            </a:r>
            <a:r>
              <a:rPr lang="en-IN" dirty="0" smtClean="0"/>
              <a:t>ark ground or phase contrast microscope </a:t>
            </a:r>
          </a:p>
          <a:p>
            <a:r>
              <a:rPr lang="en-IN" dirty="0" smtClean="0"/>
              <a:t></a:t>
            </a:r>
            <a:r>
              <a:rPr lang="en-IN" b="1" dirty="0" smtClean="0"/>
              <a:t>Staining: </a:t>
            </a:r>
            <a:r>
              <a:rPr lang="en-IN" dirty="0" smtClean="0"/>
              <a:t>sliver impregnation stains - Fontana stain &amp; modified Steiner technique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00" y="1350110"/>
            <a:ext cx="3547045" cy="288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smtClean="0">
                <a:solidFill>
                  <a:schemeClr val="bg1"/>
                </a:solidFill>
              </a:rPr>
              <a:t>Laboratory Diagnosis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</a:t>
            </a:r>
            <a:r>
              <a:rPr lang="en-IN" sz="2400" b="1" dirty="0" smtClean="0"/>
              <a:t>Culture condition: </a:t>
            </a:r>
            <a:r>
              <a:rPr lang="en-IN" sz="2400" dirty="0" smtClean="0"/>
              <a:t>Obligate aerobe and slow growing</a:t>
            </a:r>
          </a:p>
          <a:p>
            <a:pPr>
              <a:buFontTx/>
              <a:buChar char="-"/>
            </a:pPr>
            <a:r>
              <a:rPr lang="en-IN" sz="2400" dirty="0" smtClean="0"/>
              <a:t>Incubated at 30</a:t>
            </a:r>
            <a:r>
              <a:rPr lang="en-IN" sz="2400" baseline="30000" dirty="0" smtClean="0"/>
              <a:t>o</a:t>
            </a:r>
            <a:r>
              <a:rPr lang="en-IN" sz="2400" dirty="0" smtClean="0"/>
              <a:t>C for 4–6 weeks at pH 7.2–7.5</a:t>
            </a:r>
          </a:p>
          <a:p>
            <a:pPr>
              <a:buFontTx/>
              <a:buChar char="-"/>
            </a:pPr>
            <a:r>
              <a:rPr lang="en-IN" sz="2400" dirty="0" smtClean="0"/>
              <a:t>Culture fluid examined under dark ground microscope periodically</a:t>
            </a:r>
          </a:p>
          <a:p>
            <a:r>
              <a:rPr lang="en-IN" sz="2400" dirty="0" smtClean="0"/>
              <a:t></a:t>
            </a:r>
            <a:r>
              <a:rPr lang="en-IN" sz="2400" b="1" dirty="0" smtClean="0"/>
              <a:t>EMJH medium (Ellinghausen, McCullough, Johnson, Harris) </a:t>
            </a:r>
            <a:r>
              <a:rPr lang="en-IN" sz="2400" dirty="0" smtClean="0"/>
              <a:t>- albumin fatty acid supplement added to the basal media containing 0.1% agar.</a:t>
            </a:r>
          </a:p>
          <a:p>
            <a:pPr>
              <a:buFontTx/>
              <a:buChar char="-"/>
            </a:pPr>
            <a:r>
              <a:rPr lang="en-IN" sz="2400" b="1" dirty="0" smtClean="0"/>
              <a:t>Dinger’s ring </a:t>
            </a:r>
            <a:r>
              <a:rPr lang="en-IN" sz="2400" dirty="0" smtClean="0"/>
              <a:t>- Dense ring of growth under surface of the medium</a:t>
            </a: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Isolation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IN" b="1" dirty="0" err="1" smtClean="0"/>
              <a:t>Korthof</a:t>
            </a:r>
            <a:r>
              <a:rPr lang="en-IN" b="1" dirty="0" smtClean="0"/>
              <a:t> ’s medium with rabbit blood</a:t>
            </a:r>
          </a:p>
          <a:p>
            <a:pPr>
              <a:buFontTx/>
              <a:buChar char="-"/>
            </a:pPr>
            <a:r>
              <a:rPr lang="en-IN" b="1" dirty="0" smtClean="0"/>
              <a:t>Fletcher’s semisolid medium</a:t>
            </a:r>
          </a:p>
          <a:p>
            <a:r>
              <a:rPr lang="en-IN" dirty="0" smtClean="0"/>
              <a:t></a:t>
            </a:r>
            <a:r>
              <a:rPr lang="en-IN" b="1" dirty="0" smtClean="0"/>
              <a:t>Advantages</a:t>
            </a:r>
          </a:p>
          <a:p>
            <a:pPr>
              <a:buFontTx/>
              <a:buChar char="-"/>
            </a:pPr>
            <a:r>
              <a:rPr lang="en-IN" dirty="0" smtClean="0"/>
              <a:t>Isolation confirms the diagnosis </a:t>
            </a:r>
          </a:p>
          <a:p>
            <a:pPr>
              <a:buFontTx/>
              <a:buChar char="-"/>
            </a:pPr>
            <a:r>
              <a:rPr lang="en-IN" dirty="0" smtClean="0"/>
              <a:t>To maintain the stock culture</a:t>
            </a:r>
            <a:endParaRPr lang="en-IN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effectLst/>
              </a:rPr>
              <a:t>Isolation</a:t>
            </a:r>
            <a:endParaRPr lang="en-IN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</a:t>
            </a:r>
            <a:r>
              <a:rPr lang="en-IN" b="1" dirty="0" smtClean="0"/>
              <a:t>Disadvantages of Culture</a:t>
            </a:r>
          </a:p>
          <a:p>
            <a:pPr>
              <a:buFontTx/>
              <a:buChar char="-"/>
            </a:pPr>
            <a:r>
              <a:rPr lang="en-IN" dirty="0" smtClean="0"/>
              <a:t>Laborious, technically demanding and time-consuming</a:t>
            </a:r>
          </a:p>
          <a:p>
            <a:pPr>
              <a:buFontTx/>
              <a:buChar char="-"/>
            </a:pPr>
            <a:r>
              <a:rPr lang="en-IN" dirty="0" smtClean="0"/>
              <a:t>False-positive - contamination of culture media with other organisms or saprophytic </a:t>
            </a:r>
            <a:r>
              <a:rPr lang="en-IN" dirty="0" err="1" smtClean="0"/>
              <a:t>leptospires</a:t>
            </a:r>
            <a:endParaRPr lang="en-IN" dirty="0" smtClean="0"/>
          </a:p>
          <a:p>
            <a:r>
              <a:rPr lang="en-IN" dirty="0" smtClean="0"/>
              <a:t> False-negative - prior use of antibiotics, or incubating in improper temperature and pH</a:t>
            </a:r>
          </a:p>
          <a:p>
            <a:r>
              <a:rPr lang="en-IN" b="1" dirty="0" smtClean="0"/>
              <a:t>Animal inoculation</a:t>
            </a:r>
            <a:r>
              <a:rPr lang="en-IN" dirty="0" smtClean="0"/>
              <a:t>: Hamsters (4–6 weeks old) &amp; young guinea pigs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peritoneal fluid is examined for leptospires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Laboratory Diagnosis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Genus-specific tests: </a:t>
            </a:r>
            <a:r>
              <a:rPr lang="en-IN" dirty="0" smtClean="0"/>
              <a:t>uses antigen prepared from </a:t>
            </a:r>
            <a:r>
              <a:rPr lang="en-IN" dirty="0" err="1" smtClean="0"/>
              <a:t>nonpathogenic</a:t>
            </a:r>
            <a:r>
              <a:rPr lang="en-IN" dirty="0" smtClean="0"/>
              <a:t> </a:t>
            </a:r>
            <a:r>
              <a:rPr lang="en-IN" i="1" dirty="0" err="1" smtClean="0"/>
              <a:t>L.biflexa</a:t>
            </a:r>
            <a:r>
              <a:rPr lang="en-IN" i="1" dirty="0" smtClean="0"/>
              <a:t> </a:t>
            </a:r>
            <a:r>
              <a:rPr lang="en-IN" i="1" dirty="0" err="1" smtClean="0"/>
              <a:t>Patoc</a:t>
            </a:r>
            <a:r>
              <a:rPr lang="en-IN" i="1" dirty="0" smtClean="0"/>
              <a:t> 1 strain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Macroscopic slide agglutination test </a:t>
            </a:r>
          </a:p>
          <a:p>
            <a:pPr>
              <a:buFontTx/>
              <a:buChar char="-"/>
            </a:pPr>
            <a:r>
              <a:rPr lang="en-IN" dirty="0" smtClean="0"/>
              <a:t>Microcapsule agglutination test (MCAT) </a:t>
            </a:r>
          </a:p>
          <a:p>
            <a:pPr>
              <a:buFontTx/>
              <a:buChar char="-"/>
            </a:pPr>
            <a:r>
              <a:rPr lang="en-IN" dirty="0" smtClean="0"/>
              <a:t>Latex agglutination test </a:t>
            </a:r>
          </a:p>
          <a:p>
            <a:pPr>
              <a:buFontTx/>
              <a:buChar char="-"/>
            </a:pPr>
            <a:r>
              <a:rPr lang="en-IN" dirty="0" smtClean="0"/>
              <a:t>ELISA: IgM and IgG detected separately  </a:t>
            </a:r>
          </a:p>
          <a:p>
            <a:pPr>
              <a:buFontTx/>
              <a:buChar char="-"/>
            </a:pPr>
            <a:r>
              <a:rPr lang="en-IN" dirty="0" err="1" smtClean="0"/>
              <a:t>Lepto</a:t>
            </a:r>
            <a:r>
              <a:rPr lang="en-IN" dirty="0" smtClean="0"/>
              <a:t> dipstick assay: detects IgM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Serology for antibody detection: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8237835" cy="3394472"/>
          </a:xfrm>
        </p:spPr>
        <p:txBody>
          <a:bodyPr/>
          <a:lstStyle/>
          <a:p>
            <a:r>
              <a:rPr lang="en-IN" dirty="0" smtClean="0"/>
              <a:t>Immunochromatographic test (ICT): It detects IgM and IgG antibodies separately</a:t>
            </a:r>
          </a:p>
          <a:p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720" y="2881549"/>
            <a:ext cx="4038600" cy="13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smtClean="0">
                <a:solidFill>
                  <a:schemeClr val="bg1"/>
                </a:solidFill>
              </a:rPr>
              <a:t>Serology for antibody detection: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N" sz="2600" b="1" dirty="0" smtClean="0"/>
              <a:t>Serovar-specific test: </a:t>
            </a:r>
          </a:p>
          <a:p>
            <a:r>
              <a:rPr lang="en-IN" sz="2600" b="1" dirty="0" smtClean="0"/>
              <a:t>Microscopic agglutination test (MAT) </a:t>
            </a:r>
            <a:r>
              <a:rPr lang="en-IN" sz="2600" dirty="0" smtClean="0"/>
              <a:t>- detects antibodies against specific </a:t>
            </a:r>
            <a:r>
              <a:rPr lang="en-IN" sz="2600" dirty="0" err="1" smtClean="0"/>
              <a:t>serovars</a:t>
            </a:r>
            <a:r>
              <a:rPr lang="en-IN" sz="2600" dirty="0" smtClean="0"/>
              <a:t> of </a:t>
            </a:r>
            <a:r>
              <a:rPr lang="en-IN" sz="2600" i="1" dirty="0" smtClean="0"/>
              <a:t>L. </a:t>
            </a:r>
            <a:r>
              <a:rPr lang="en-IN" sz="2600" i="1" dirty="0" err="1" smtClean="0"/>
              <a:t>Interrogans</a:t>
            </a:r>
            <a:r>
              <a:rPr lang="en-IN" sz="2600" i="1" dirty="0" smtClean="0"/>
              <a:t> </a:t>
            </a:r>
          </a:p>
          <a:p>
            <a:pPr>
              <a:buFontTx/>
              <a:buChar char="-"/>
            </a:pPr>
            <a:r>
              <a:rPr lang="en-IN" sz="2600" dirty="0" smtClean="0"/>
              <a:t>Gold standard method and reference test </a:t>
            </a:r>
          </a:p>
          <a:p>
            <a:r>
              <a:rPr lang="en-IN" sz="2600" dirty="0" smtClean="0"/>
              <a:t></a:t>
            </a:r>
            <a:r>
              <a:rPr lang="en-IN" sz="2600" b="1" dirty="0" smtClean="0"/>
              <a:t>Cross agglutination and absorption test (CAAT) </a:t>
            </a:r>
            <a:r>
              <a:rPr lang="en-IN" sz="2600" dirty="0" smtClean="0"/>
              <a:t>–</a:t>
            </a:r>
            <a:r>
              <a:rPr lang="en-IN" sz="2600" b="1" dirty="0" smtClean="0"/>
              <a:t> </a:t>
            </a:r>
            <a:r>
              <a:rPr lang="en-IN" sz="2600" dirty="0" smtClean="0"/>
              <a:t>detects relatedness between the strains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Serology for antibody detection: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</a:t>
            </a:r>
            <a:r>
              <a:rPr lang="en-IN" sz="2400" b="1" dirty="0" smtClean="0"/>
              <a:t>Molecular methods: PCR</a:t>
            </a:r>
          </a:p>
          <a:p>
            <a:pPr>
              <a:buNone/>
            </a:pPr>
            <a:r>
              <a:rPr lang="en-IN" sz="2400" dirty="0" smtClean="0"/>
              <a:t>- Useful in severe disease, before seroconversion occurs</a:t>
            </a:r>
          </a:p>
          <a:p>
            <a:pPr>
              <a:buFontTx/>
              <a:buChar char="-"/>
            </a:pPr>
            <a:r>
              <a:rPr lang="en-IN" sz="2400" dirty="0" smtClean="0"/>
              <a:t>Target Genes -16S or 23S </a:t>
            </a:r>
            <a:r>
              <a:rPr lang="en-IN" sz="2400" dirty="0" err="1" smtClean="0"/>
              <a:t>rRNA</a:t>
            </a:r>
            <a:r>
              <a:rPr lang="en-IN" sz="2400" dirty="0" smtClean="0"/>
              <a:t> or IS1533 insertion sequence </a:t>
            </a:r>
          </a:p>
          <a:p>
            <a:pPr>
              <a:buFontTx/>
              <a:buChar char="-"/>
            </a:pPr>
            <a:r>
              <a:rPr lang="en-IN" sz="2400" dirty="0" smtClean="0"/>
              <a:t>PCR is not serovar-specific</a:t>
            </a:r>
          </a:p>
          <a:p>
            <a:pPr>
              <a:buFontTx/>
              <a:buChar char="-"/>
            </a:pPr>
            <a:r>
              <a:rPr lang="en-IN" sz="2400" dirty="0" smtClean="0"/>
              <a:t>PCR-RFLP or PFGE - to determine the </a:t>
            </a:r>
            <a:r>
              <a:rPr lang="en-IN" sz="2400" dirty="0" err="1" smtClean="0"/>
              <a:t>genomo</a:t>
            </a:r>
            <a:r>
              <a:rPr lang="en-IN" sz="2400" dirty="0" smtClean="0"/>
              <a:t> species</a:t>
            </a:r>
          </a:p>
          <a:p>
            <a:r>
              <a:rPr lang="en-IN" sz="2400" dirty="0" smtClean="0"/>
              <a:t></a:t>
            </a:r>
            <a:r>
              <a:rPr lang="en-IN" sz="2400" b="1" dirty="0" err="1" smtClean="0"/>
              <a:t>Faine’s</a:t>
            </a:r>
            <a:r>
              <a:rPr lang="en-IN" sz="2400" b="1" dirty="0" smtClean="0"/>
              <a:t> criteria: </a:t>
            </a:r>
            <a:r>
              <a:rPr lang="en-IN" sz="2400" dirty="0" smtClean="0"/>
              <a:t>WHO-approved guideline - based on clinical, epidemiological and laboratory findings</a:t>
            </a:r>
          </a:p>
          <a:p>
            <a:r>
              <a:rPr lang="en-IN" sz="2400" dirty="0" smtClean="0"/>
              <a:t>Altered renal  and liver function – nonspecific finding</a:t>
            </a:r>
          </a:p>
          <a:p>
            <a:pPr>
              <a:buNone/>
            </a:pPr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Laboratory Diagnosis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b="1" dirty="0" smtClean="0"/>
              <a:t>Vaccine</a:t>
            </a:r>
          </a:p>
          <a:p>
            <a:r>
              <a:rPr lang="en-IN" sz="2400" dirty="0" smtClean="0"/>
              <a:t>Whole cell vaccines (mono- or polyvalent) </a:t>
            </a:r>
          </a:p>
          <a:p>
            <a:pPr>
              <a:buFontTx/>
              <a:buChar char="-"/>
            </a:pPr>
            <a:r>
              <a:rPr lang="en-IN" sz="2400" dirty="0" smtClean="0"/>
              <a:t>Route – Subcutaneous</a:t>
            </a:r>
          </a:p>
          <a:p>
            <a:pPr>
              <a:buFontTx/>
              <a:buChar char="-"/>
            </a:pPr>
            <a:r>
              <a:rPr lang="en-IN" sz="2400" dirty="0" smtClean="0"/>
              <a:t>Doses:  2 doses at 15-days interval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third dose 4–6 month later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biannual revaccination</a:t>
            </a:r>
          </a:p>
          <a:p>
            <a:r>
              <a:rPr lang="en-IN" sz="2400" dirty="0" smtClean="0"/>
              <a:t>Efficacy rate - 60–100%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Prevention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General Measures</a:t>
            </a:r>
          </a:p>
          <a:p>
            <a:pPr>
              <a:buFontTx/>
              <a:buChar char="-"/>
            </a:pPr>
            <a:r>
              <a:rPr lang="en-IN" dirty="0" smtClean="0"/>
              <a:t>Chemoprophylaxis -  doxycycline </a:t>
            </a:r>
          </a:p>
          <a:p>
            <a:pPr>
              <a:buFontTx/>
              <a:buChar char="-"/>
            </a:pPr>
            <a:r>
              <a:rPr lang="en-IN" dirty="0" smtClean="0"/>
              <a:t>General sanitation approaches - proper waste disposal, Rodent control </a:t>
            </a:r>
          </a:p>
          <a:p>
            <a:pPr>
              <a:buFontTx/>
              <a:buChar char="-"/>
            </a:pPr>
            <a:r>
              <a:rPr lang="en-IN" dirty="0" smtClean="0"/>
              <a:t>Avoidance of swimming in contaminated places </a:t>
            </a:r>
          </a:p>
          <a:p>
            <a:pPr>
              <a:buFontTx/>
              <a:buChar char="-"/>
            </a:pPr>
            <a:r>
              <a:rPr lang="en-IN" dirty="0" smtClean="0"/>
              <a:t>Health education</a:t>
            </a: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Prevention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42900"/>
          <a:ext cx="3657600" cy="5867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219200"/>
                <a:gridCol w="1219200"/>
              </a:tblGrid>
              <a:tr h="3708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/>
                        <a:t>Serogroups of </a:t>
                      </a:r>
                      <a:r>
                        <a:rPr lang="en-IN" sz="2400" dirty="0" err="1"/>
                        <a:t>Leptospira</a:t>
                      </a:r>
                      <a:r>
                        <a:rPr lang="en-IN" sz="2400" dirty="0"/>
                        <a:t> </a:t>
                      </a:r>
                      <a:r>
                        <a:rPr lang="en-IN" sz="2400" dirty="0" err="1"/>
                        <a:t>interrogans</a:t>
                      </a:r>
                      <a:endParaRPr lang="en-IN" sz="24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Australis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Grippotyphosa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Sarmin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Autumnalis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Hebdomadis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Sejroe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Ballum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Icterohaemorrhagiae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Semaranga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Bataviae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 err="1"/>
                        <a:t>Javanica</a:t>
                      </a:r>
                      <a:endParaRPr lang="en-IN" sz="24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Tarassovi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Canicola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Leptonema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Hurstbridge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Celledoni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Lyme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Ranarum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Cynopteri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Mini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Turneria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Djasiman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/>
                        <a:t>Pomona</a:t>
                      </a:r>
                      <a:endParaRPr lang="en-IN" sz="24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 err="1"/>
                        <a:t>Manhao</a:t>
                      </a:r>
                      <a:endParaRPr lang="en-IN" sz="24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30421" marR="30421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LEPTOSPIRA - CLASSIFICATION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877410" y="5320440"/>
            <a:ext cx="2820987" cy="11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26775" y="433880"/>
            <a:ext cx="3657600" cy="428624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0445" y="586585"/>
            <a:ext cx="2819400" cy="428625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877410" y="5143500"/>
            <a:ext cx="2820987" cy="1143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27852"/>
              </p:ext>
            </p:extLst>
          </p:nvPr>
        </p:nvGraphicFramePr>
        <p:xfrm>
          <a:off x="2238375" y="1222375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4570603" imgH="3427427" progId="PowerPoint.Show.12">
                  <p:embed/>
                </p:oleObj>
              </mc:Choice>
              <mc:Fallback>
                <p:oleObj name="Presentation" r:id="rId3" imgW="4570603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8375" y="1222375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90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Size:  6–12 </a:t>
            </a:r>
            <a:r>
              <a:rPr lang="en-IN" dirty="0" err="1" smtClean="0"/>
              <a:t>μm</a:t>
            </a:r>
            <a:r>
              <a:rPr lang="en-IN" dirty="0" smtClean="0"/>
              <a:t> × 0.1 </a:t>
            </a:r>
            <a:r>
              <a:rPr lang="en-IN" dirty="0" err="1" smtClean="0"/>
              <a:t>μm</a:t>
            </a:r>
            <a:r>
              <a:rPr lang="en-IN" dirty="0" smtClean="0"/>
              <a:t> 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pass through filters used to sterilize culture medium</a:t>
            </a:r>
          </a:p>
          <a:p>
            <a:r>
              <a:rPr lang="en-IN" dirty="0" smtClean="0"/>
              <a:t>Tightly &amp; regularly coiled, with characteristic hooked ends - </a:t>
            </a:r>
            <a:r>
              <a:rPr lang="en-IN" i="1" dirty="0" err="1" smtClean="0"/>
              <a:t>interrogans</a:t>
            </a:r>
            <a:r>
              <a:rPr lang="en-IN" i="1" dirty="0" smtClean="0"/>
              <a:t>— </a:t>
            </a:r>
            <a:r>
              <a:rPr lang="fr-FR" dirty="0" err="1" smtClean="0"/>
              <a:t>resembling</a:t>
            </a:r>
            <a:r>
              <a:rPr lang="fr-FR" dirty="0" smtClean="0"/>
              <a:t> interrogation mark</a:t>
            </a:r>
            <a:endParaRPr lang="en-IN" dirty="0" smtClean="0"/>
          </a:p>
          <a:p>
            <a:r>
              <a:rPr lang="en-IN" dirty="0" smtClean="0"/>
              <a:t>Single </a:t>
            </a:r>
            <a:r>
              <a:rPr lang="en-IN" dirty="0" err="1" smtClean="0"/>
              <a:t>endoflagellum</a:t>
            </a:r>
            <a:r>
              <a:rPr lang="en-IN" dirty="0" smtClean="0"/>
              <a:t> attached at pole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highly motile exhibiting spinning and translational movements</a:t>
            </a:r>
          </a:p>
          <a:p>
            <a:r>
              <a:rPr lang="en-IN" dirty="0" smtClean="0"/>
              <a:t>Dark ground or phase contrast microscope</a:t>
            </a:r>
          </a:p>
          <a:p>
            <a:r>
              <a:rPr lang="en-IN" dirty="0" smtClean="0"/>
              <a:t>Silver impregnation method and immunofluorescence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LEPTOSPIRA INTERROGANS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877410" y="5134582"/>
            <a:ext cx="2820987" cy="11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512209"/>
          </a:xfrm>
        </p:spPr>
        <p:txBody>
          <a:bodyPr>
            <a:noAutofit/>
          </a:bodyPr>
          <a:lstStyle/>
          <a:p>
            <a:r>
              <a:rPr lang="en-IN" sz="2400" b="1" dirty="0" smtClean="0"/>
              <a:t>Zoonotic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Source</a:t>
            </a:r>
            <a:r>
              <a:rPr lang="en-IN" sz="2400" dirty="0" smtClean="0"/>
              <a:t>: Rats, dogs, cattle and pigs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Mode of transmission: </a:t>
            </a:r>
            <a:r>
              <a:rPr lang="en-IN" sz="2400" dirty="0" smtClean="0"/>
              <a:t>Direct</a:t>
            </a:r>
            <a:r>
              <a:rPr lang="en-IN" sz="2400" b="1" dirty="0" smtClean="0"/>
              <a:t> </a:t>
            </a:r>
            <a:r>
              <a:rPr lang="en-IN" sz="2400" dirty="0" smtClean="0"/>
              <a:t>human-to-human transmission does not occur</a:t>
            </a:r>
          </a:p>
          <a:p>
            <a:pPr>
              <a:buFontTx/>
              <a:buChar char="-"/>
            </a:pPr>
            <a:r>
              <a:rPr lang="en-IN" sz="2400" dirty="0" smtClean="0"/>
              <a:t>Indirect contact with water, moist soil and wet surfaces contaminated with animal urine </a:t>
            </a:r>
          </a:p>
          <a:p>
            <a:pPr>
              <a:buFontTx/>
              <a:buChar char="-"/>
            </a:pPr>
            <a:r>
              <a:rPr lang="en-IN" sz="2400" dirty="0" smtClean="0"/>
              <a:t>Direct contact with urine and products of parturition, placenta of infected animals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Seasonality</a:t>
            </a:r>
            <a:r>
              <a:rPr lang="en-IN" sz="2400" dirty="0" smtClean="0"/>
              <a:t>: Rainy and post monsoon period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Epidemiology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600" b="1" dirty="0" smtClean="0"/>
              <a:t>Risk factors that promote transmission</a:t>
            </a:r>
          </a:p>
          <a:p>
            <a:pPr>
              <a:buFontTx/>
              <a:buChar char="-"/>
            </a:pPr>
            <a:r>
              <a:rPr lang="en-IN" sz="2600" dirty="0" smtClean="0"/>
              <a:t>Lower socioeconomic status, Urban and rural slum areas </a:t>
            </a:r>
          </a:p>
          <a:p>
            <a:pPr>
              <a:buFontTx/>
              <a:buChar char="-"/>
            </a:pPr>
            <a:r>
              <a:rPr lang="en-IN" sz="2600" dirty="0" smtClean="0"/>
              <a:t>Rainfall and floods</a:t>
            </a:r>
          </a:p>
          <a:p>
            <a:pPr>
              <a:buFontTx/>
              <a:buChar char="-"/>
            </a:pPr>
            <a:r>
              <a:rPr lang="en-IN" sz="2600" dirty="0" smtClean="0"/>
              <a:t>Occupational exposure: Agricultural workers, fishermen, sewer workers</a:t>
            </a:r>
          </a:p>
          <a:p>
            <a:r>
              <a:rPr lang="en-IN" sz="2600" b="1" dirty="0" smtClean="0"/>
              <a:t>3R’s: </a:t>
            </a:r>
            <a:r>
              <a:rPr lang="en-IN" sz="2600" dirty="0" smtClean="0"/>
              <a:t>Three important epidemiological determinants - rodents, rainfall and rice field</a:t>
            </a:r>
            <a:endParaRPr lang="en-IN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Epidemiology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600" dirty="0" smtClean="0"/>
              <a:t>1. </a:t>
            </a:r>
            <a:r>
              <a:rPr lang="en-IN" sz="2600" b="1" dirty="0" smtClean="0"/>
              <a:t>First phase (</a:t>
            </a:r>
            <a:r>
              <a:rPr lang="en-IN" sz="2600" b="1" dirty="0" err="1" smtClean="0"/>
              <a:t>septicemic</a:t>
            </a:r>
            <a:r>
              <a:rPr lang="en-IN" sz="2600" b="1" dirty="0" smtClean="0"/>
              <a:t> phase): </a:t>
            </a:r>
            <a:r>
              <a:rPr lang="en-IN" sz="2600" dirty="0" smtClean="0"/>
              <a:t>Entry through mucosa/ abraded skin </a:t>
            </a:r>
            <a:r>
              <a:rPr lang="en-IN" sz="2600" dirty="0" smtClean="0">
                <a:sym typeface="Wingdings" pitchFamily="2" charset="2"/>
              </a:rPr>
              <a:t></a:t>
            </a:r>
            <a:r>
              <a:rPr lang="en-IN" sz="2600" dirty="0" smtClean="0"/>
              <a:t> bloodstream </a:t>
            </a:r>
            <a:r>
              <a:rPr lang="en-IN" sz="2600" dirty="0" smtClean="0">
                <a:sym typeface="Wingdings" pitchFamily="2" charset="2"/>
              </a:rPr>
              <a:t> </a:t>
            </a:r>
            <a:r>
              <a:rPr lang="en-IN" sz="2600" dirty="0" smtClean="0"/>
              <a:t>disseminate brain, liver, lung, heart &amp; kidney</a:t>
            </a:r>
          </a:p>
          <a:p>
            <a:r>
              <a:rPr lang="en-IN" sz="2600" dirty="0" smtClean="0"/>
              <a:t></a:t>
            </a:r>
            <a:r>
              <a:rPr lang="en-IN" sz="2600" b="1" dirty="0" smtClean="0"/>
              <a:t>Vascular damage: </a:t>
            </a:r>
            <a:r>
              <a:rPr lang="en-IN" sz="2600" dirty="0" smtClean="0"/>
              <a:t> capillaries, medium and large -sized vessels</a:t>
            </a:r>
          </a:p>
          <a:p>
            <a:r>
              <a:rPr lang="en-IN" sz="2600" dirty="0" smtClean="0"/>
              <a:t>Penetration and invasion of tissues due to active motility and release of </a:t>
            </a:r>
            <a:r>
              <a:rPr lang="en-IN" sz="2600" dirty="0" err="1" smtClean="0"/>
              <a:t>hyaluronidase</a:t>
            </a:r>
            <a:endParaRPr lang="en-IN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Pathogenesis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877410" y="5146305"/>
            <a:ext cx="2820987" cy="114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2. </a:t>
            </a:r>
            <a:r>
              <a:rPr lang="en-IN" b="1" dirty="0" smtClean="0"/>
              <a:t>Second phase (immune phase):</a:t>
            </a:r>
          </a:p>
          <a:p>
            <a:pPr>
              <a:buFontTx/>
              <a:buChar char="-"/>
            </a:pPr>
            <a:r>
              <a:rPr lang="en-IN" dirty="0" smtClean="0"/>
              <a:t>Antibodies develop, spirochetes disappear from the blood</a:t>
            </a:r>
          </a:p>
          <a:p>
            <a:pPr>
              <a:buFontTx/>
              <a:buChar char="-"/>
            </a:pPr>
            <a:r>
              <a:rPr lang="en-IN" dirty="0" smtClean="0"/>
              <a:t>Antigen antibody complexes are deposited in various organs</a:t>
            </a:r>
          </a:p>
          <a:p>
            <a:r>
              <a:rPr lang="en-IN" dirty="0" smtClean="0"/>
              <a:t> Renal colonization - excreted in urine</a:t>
            </a:r>
          </a:p>
          <a:p>
            <a:r>
              <a:rPr lang="en-IN" b="1" dirty="0" smtClean="0"/>
              <a:t>Clinical Manifestations</a:t>
            </a:r>
          </a:p>
          <a:p>
            <a:pPr>
              <a:buNone/>
            </a:pPr>
            <a:r>
              <a:rPr lang="en-IN" dirty="0" smtClean="0"/>
              <a:t>- Incubation period 5–14 days</a:t>
            </a:r>
          </a:p>
          <a:p>
            <a:pPr>
              <a:buNone/>
            </a:pPr>
            <a:r>
              <a:rPr lang="en-IN" b="1" dirty="0" smtClean="0"/>
              <a:t>1. Mild </a:t>
            </a:r>
            <a:r>
              <a:rPr lang="en-IN" b="1" dirty="0" err="1" smtClean="0"/>
              <a:t>anicteric</a:t>
            </a:r>
            <a:r>
              <a:rPr lang="en-IN" b="1" dirty="0" smtClean="0"/>
              <a:t> febrile illness: </a:t>
            </a:r>
            <a:r>
              <a:rPr lang="en-IN" dirty="0" smtClean="0"/>
              <a:t>(90%) </a:t>
            </a:r>
          </a:p>
          <a:p>
            <a:pPr>
              <a:buFontTx/>
              <a:buChar char="-"/>
            </a:pPr>
            <a:r>
              <a:rPr lang="en-IN" dirty="0" smtClean="0"/>
              <a:t>Biphasic; </a:t>
            </a:r>
            <a:r>
              <a:rPr lang="en-IN" dirty="0" err="1" smtClean="0"/>
              <a:t>septicemic</a:t>
            </a:r>
            <a:r>
              <a:rPr lang="en-IN" dirty="0" smtClean="0"/>
              <a:t> phase </a:t>
            </a:r>
            <a:r>
              <a:rPr lang="en-IN" dirty="0" smtClean="0">
                <a:sym typeface="Wingdings" pitchFamily="2" charset="2"/>
              </a:rPr>
              <a:t> i</a:t>
            </a:r>
            <a:r>
              <a:rPr lang="en-IN" dirty="0" smtClean="0"/>
              <a:t>mmune phase</a:t>
            </a:r>
          </a:p>
          <a:p>
            <a:pPr>
              <a:buNone/>
            </a:pPr>
            <a:r>
              <a:rPr lang="en-IN" dirty="0" smtClean="0"/>
              <a:t>2. </a:t>
            </a:r>
            <a:r>
              <a:rPr lang="en-IN" b="1" dirty="0" smtClean="0"/>
              <a:t>Weil’s disease (</a:t>
            </a:r>
            <a:r>
              <a:rPr lang="en-IN" b="1" dirty="0" err="1" smtClean="0"/>
              <a:t>Hepato</a:t>
            </a:r>
            <a:r>
              <a:rPr lang="en-IN" b="1" dirty="0" smtClean="0"/>
              <a:t>-renal-hemorrhagic syndrome): </a:t>
            </a:r>
            <a:r>
              <a:rPr lang="en-IN" dirty="0" smtClean="0"/>
              <a:t>(10% )</a:t>
            </a:r>
          </a:p>
          <a:p>
            <a:pPr>
              <a:buNone/>
            </a:pPr>
            <a:r>
              <a:rPr lang="en-IN" dirty="0" smtClean="0"/>
              <a:t>- Severe form of </a:t>
            </a:r>
            <a:r>
              <a:rPr lang="en-IN" dirty="0" err="1" smtClean="0"/>
              <a:t>icteric</a:t>
            </a:r>
            <a:r>
              <a:rPr lang="en-IN" dirty="0" smtClean="0"/>
              <a:t> illness patients. 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Pathogenesis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6260" y="1123445"/>
          <a:ext cx="8551182" cy="373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0091"/>
                <a:gridCol w="3800697"/>
                <a:gridCol w="285039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Mild anicteric febrile illness</a:t>
                      </a:r>
                      <a:endParaRPr lang="en-IN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</a:rPr>
                        <a:t>First stage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</a:rPr>
                        <a:t>3-10 days (</a:t>
                      </a:r>
                      <a:r>
                        <a:rPr lang="en-IN" sz="2000" dirty="0" err="1">
                          <a:latin typeface="+mn-lt"/>
                        </a:rPr>
                        <a:t>septicemic</a:t>
                      </a:r>
                      <a:r>
                        <a:rPr lang="en-IN" sz="2000" dirty="0">
                          <a:latin typeface="+mn-lt"/>
                        </a:rPr>
                        <a:t>)</a:t>
                      </a:r>
                      <a:endParaRPr lang="en-IN" sz="2000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Second stage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10-30 days (immune)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Clinical Findings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>
                          <a:latin typeface="+mn-lt"/>
                        </a:rPr>
                        <a:t>Fever, </a:t>
                      </a:r>
                      <a:r>
                        <a:rPr lang="en-IN" sz="2000" dirty="0" smtClean="0">
                          <a:latin typeface="+mn-lt"/>
                        </a:rPr>
                        <a:t>Myalgia, Headache,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 smtClean="0">
                          <a:latin typeface="+mn-lt"/>
                        </a:rPr>
                        <a:t>Conjunctival, suffusion, Abdominal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+mn-lt"/>
                        </a:rPr>
                        <a:t>pain</a:t>
                      </a:r>
                      <a:r>
                        <a:rPr lang="en-US" sz="2000" dirty="0">
                          <a:latin typeface="+mn-lt"/>
                        </a:rPr>
                        <a:t>, </a:t>
                      </a:r>
                      <a:r>
                        <a:rPr lang="en-US" sz="2000" dirty="0" smtClean="0">
                          <a:latin typeface="+mn-lt"/>
                        </a:rPr>
                        <a:t> </a:t>
                      </a:r>
                      <a:r>
                        <a:rPr lang="en-IN" sz="2000" dirty="0" smtClean="0">
                          <a:latin typeface="+mn-lt"/>
                        </a:rPr>
                        <a:t>Pharyngeal, erythema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 smtClean="0">
                          <a:latin typeface="+mn-lt"/>
                        </a:rPr>
                        <a:t>Without ,</a:t>
                      </a:r>
                      <a:r>
                        <a:rPr lang="en-IN" sz="2000" baseline="0" dirty="0" smtClean="0">
                          <a:latin typeface="+mn-lt"/>
                        </a:rPr>
                        <a:t> </a:t>
                      </a:r>
                      <a:r>
                        <a:rPr lang="en-IN" sz="2000" dirty="0" smtClean="0">
                          <a:latin typeface="+mn-lt"/>
                        </a:rPr>
                        <a:t>Exudates, Vomiting</a:t>
                      </a:r>
                      <a:endParaRPr lang="en-IN" sz="2000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>
                          <a:latin typeface="+mn-lt"/>
                        </a:rPr>
                        <a:t>Meningitis, </a:t>
                      </a:r>
                      <a:r>
                        <a:rPr lang="en-IN" sz="2000" dirty="0" err="1" smtClean="0">
                          <a:latin typeface="+mn-lt"/>
                        </a:rPr>
                        <a:t>Uveitis</a:t>
                      </a:r>
                      <a:r>
                        <a:rPr lang="en-IN" sz="2000" dirty="0">
                          <a:latin typeface="+mn-lt"/>
                        </a:rPr>
                        <a:t>, </a:t>
                      </a:r>
                      <a:r>
                        <a:rPr lang="en-IN" sz="2000" dirty="0" smtClean="0">
                          <a:latin typeface="+mn-lt"/>
                        </a:rPr>
                        <a:t>optic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 smtClean="0">
                          <a:latin typeface="+mn-lt"/>
                        </a:rPr>
                        <a:t>neuritis</a:t>
                      </a:r>
                      <a:r>
                        <a:rPr lang="en-IN" sz="2000" dirty="0">
                          <a:latin typeface="+mn-lt"/>
                        </a:rPr>
                        <a:t>, </a:t>
                      </a:r>
                      <a:r>
                        <a:rPr lang="en-IN" sz="2000" dirty="0" smtClean="0">
                          <a:latin typeface="+mn-lt"/>
                        </a:rPr>
                        <a:t>chorioretinitis</a:t>
                      </a:r>
                      <a:endParaRPr lang="en-IN" sz="2000" dirty="0"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>
                          <a:latin typeface="+mn-lt"/>
                        </a:rPr>
                        <a:t>Rash, </a:t>
                      </a:r>
                      <a:r>
                        <a:rPr lang="en-IN" sz="2000" dirty="0" smtClean="0">
                          <a:latin typeface="+mn-lt"/>
                        </a:rPr>
                        <a:t>Fever</a:t>
                      </a:r>
                      <a:endParaRPr lang="en-IN" sz="2000" dirty="0"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>
                          <a:latin typeface="+mn-lt"/>
                        </a:rPr>
                        <a:t>Peripheral neuropathy</a:t>
                      </a:r>
                      <a:endParaRPr lang="en-IN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Isolation 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From blood  and </a:t>
                      </a:r>
                      <a:r>
                        <a:rPr lang="en-US" sz="2000">
                          <a:latin typeface="+mn-lt"/>
                        </a:rPr>
                        <a:t>CSF</a:t>
                      </a:r>
                      <a:endParaRPr lang="en-IN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From Urine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Serum IgM   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Absent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Present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Antibiotics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</a:rPr>
                        <a:t>Susceptible to antibiotics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</a:rPr>
                        <a:t>Refractory to treatment</a:t>
                      </a:r>
                      <a:endParaRPr lang="en-IN" sz="2000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 smtClean="0">
                <a:effectLst/>
              </a:rPr>
              <a:t>Leptospirosis</a:t>
            </a:r>
            <a:endParaRPr lang="en-IN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6260" y="951030"/>
          <a:ext cx="8551182" cy="406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6624"/>
                <a:gridCol w="4434164"/>
                <a:gridCol w="285039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Weil’s disease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First stage </a:t>
                      </a:r>
                      <a:r>
                        <a:rPr lang="en-IN" sz="2000" b="1" dirty="0" smtClean="0"/>
                        <a:t>  </a:t>
                      </a:r>
                      <a:r>
                        <a:rPr lang="en-IN" sz="2000" dirty="0"/>
                        <a:t>3-10 days (</a:t>
                      </a:r>
                      <a:r>
                        <a:rPr lang="en-IN" sz="2000" dirty="0" err="1"/>
                        <a:t>septicemic</a:t>
                      </a:r>
                      <a:r>
                        <a:rPr lang="en-IN" sz="2000" dirty="0"/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Second </a:t>
                      </a:r>
                      <a:r>
                        <a:rPr lang="en-IN" sz="2000" b="1" dirty="0" smtClean="0"/>
                        <a:t>stage </a:t>
                      </a:r>
                      <a:r>
                        <a:rPr lang="en-IN" sz="2000" dirty="0" smtClean="0"/>
                        <a:t>10-30 days (</a:t>
                      </a:r>
                      <a:r>
                        <a:rPr lang="en-IN" sz="2000" dirty="0"/>
                        <a:t>immune)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231F20"/>
                          </a:solidFill>
                          <a:latin typeface="+mn-lt"/>
                          <a:ea typeface="Calibri"/>
                          <a:cs typeface="Tunga"/>
                        </a:rPr>
                        <a:t>Clinical Findings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/>
                        <a:t>High grade </a:t>
                      </a:r>
                      <a:r>
                        <a:rPr lang="en-IN" sz="2000" dirty="0" smtClean="0"/>
                        <a:t>fever, Liver- </a:t>
                      </a:r>
                      <a:r>
                        <a:rPr lang="en-IN" sz="2000" dirty="0"/>
                        <a:t>Jaundice and raised liver enzymes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 err="1"/>
                        <a:t>Hemorrhages</a:t>
                      </a:r>
                      <a:r>
                        <a:rPr lang="en-IN" sz="2000" dirty="0"/>
                        <a:t>- </a:t>
                      </a:r>
                      <a:r>
                        <a:rPr lang="en-IN" sz="2000" dirty="0" smtClean="0"/>
                        <a:t>Pulmonary </a:t>
                      </a:r>
                      <a:r>
                        <a:rPr lang="en-IN" sz="2000" dirty="0" err="1"/>
                        <a:t>hemorrhage</a:t>
                      </a:r>
                      <a:r>
                        <a:rPr lang="en-IN" sz="2000" dirty="0"/>
                        <a:t>, </a:t>
                      </a:r>
                      <a:r>
                        <a:rPr lang="en-IN" sz="2000" dirty="0" err="1" smtClean="0"/>
                        <a:t>Petechiae</a:t>
                      </a:r>
                      <a:r>
                        <a:rPr lang="en-IN" sz="2000" dirty="0" smtClean="0"/>
                        <a:t> </a:t>
                      </a:r>
                      <a:r>
                        <a:rPr lang="en-IN" sz="2000" dirty="0"/>
                        <a:t>&amp; </a:t>
                      </a:r>
                      <a:r>
                        <a:rPr lang="en-IN" sz="2000" dirty="0" smtClean="0"/>
                        <a:t>purpura,</a:t>
                      </a:r>
                      <a:r>
                        <a:rPr lang="en-IN" sz="2000" baseline="0" dirty="0" smtClean="0"/>
                        <a:t> </a:t>
                      </a:r>
                      <a:r>
                        <a:rPr lang="en-IN" sz="2000" dirty="0" smtClean="0"/>
                        <a:t>Conjunctival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 err="1" smtClean="0"/>
                        <a:t>hemorrhage</a:t>
                      </a:r>
                      <a:r>
                        <a:rPr lang="en-IN" sz="2000" dirty="0" smtClean="0"/>
                        <a:t>, Gastrointestinal </a:t>
                      </a:r>
                      <a:r>
                        <a:rPr lang="en-IN" sz="2000" dirty="0" err="1"/>
                        <a:t>hemorrhage</a:t>
                      </a:r>
                      <a:endParaRPr lang="en-IN" sz="20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IN" sz="2000" dirty="0"/>
                        <a:t>Kidney- Raised serum urea and creatinine &amp; Renal failure 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231F20"/>
                          </a:solidFill>
                          <a:latin typeface="+mn-lt"/>
                          <a:ea typeface="Calibri"/>
                          <a:cs typeface="Tunga"/>
                        </a:rPr>
                        <a:t>Isolation </a:t>
                      </a:r>
                      <a:endParaRPr lang="en-IN" sz="200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Blood and </a:t>
                      </a:r>
                      <a:r>
                        <a:rPr lang="en-US" sz="2000"/>
                        <a:t>CSF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Urine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latin typeface="+mn-lt"/>
                          <a:ea typeface="Calibri"/>
                          <a:cs typeface="Tunga"/>
                        </a:rPr>
                        <a:t>Serum IgM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Absent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Present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+mn-lt"/>
                          <a:ea typeface="Calibri"/>
                          <a:cs typeface="Tunga"/>
                        </a:rPr>
                        <a:t>Antibiotics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/>
                        <a:t>Susceptible to antibiotics</a:t>
                      </a:r>
                      <a:endParaRPr lang="en-IN" sz="200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/>
                        <a:t>Refractory to treatment</a:t>
                      </a:r>
                      <a:endParaRPr lang="en-IN" sz="200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err="1" smtClean="0">
                <a:effectLst/>
              </a:rPr>
              <a:t>Leptospirosis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4363</TotalTime>
  <Words>952</Words>
  <Application>Microsoft Office PowerPoint</Application>
  <PresentationFormat>On-screen Show (16:9)</PresentationFormat>
  <Paragraphs>169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Composite</vt:lpstr>
      <vt:lpstr>Microsoft PowerPoint Presentation</vt:lpstr>
      <vt:lpstr>LEPTOSPIRA - CLASSIFICATION</vt:lpstr>
      <vt:lpstr>LEPTOSPIRA - CLASSIFICATION</vt:lpstr>
      <vt:lpstr>LEPTOSPIRA INTERROGANS</vt:lpstr>
      <vt:lpstr>Epidemiology</vt:lpstr>
      <vt:lpstr>Epidemiology</vt:lpstr>
      <vt:lpstr>Pathogenesis</vt:lpstr>
      <vt:lpstr>Pathogenesis</vt:lpstr>
      <vt:lpstr>Leptospirosis</vt:lpstr>
      <vt:lpstr>Leptospirosis</vt:lpstr>
      <vt:lpstr>Laboratory Diagnosis</vt:lpstr>
      <vt:lpstr>Isolation</vt:lpstr>
      <vt:lpstr>Isolation</vt:lpstr>
      <vt:lpstr>Laboratory Diagnosis</vt:lpstr>
      <vt:lpstr>Serology for antibody detection:</vt:lpstr>
      <vt:lpstr>Serology for antibody detection:</vt:lpstr>
      <vt:lpstr>Serology for antibody detection:</vt:lpstr>
      <vt:lpstr>Laboratory Diagnosis</vt:lpstr>
      <vt:lpstr>Prevention</vt:lpstr>
      <vt:lpstr>Prevention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Dr Munish</cp:lastModifiedBy>
  <cp:revision>165</cp:revision>
  <dcterms:created xsi:type="dcterms:W3CDTF">2013-08-21T19:17:07Z</dcterms:created>
  <dcterms:modified xsi:type="dcterms:W3CDTF">2023-10-29T11:45:51Z</dcterms:modified>
</cp:coreProperties>
</file>