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8" y="2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68BB-1730-45BF-AD17-9ED5F1B19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6A793-38F3-42F4-A812-05B3E7C2E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76B07-5A30-4A62-8C05-84D63956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65C83-D6EB-4CEA-8D47-BE7DA1DC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CA1B1-0343-4847-B46E-11387B64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89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49C4-D125-476F-9173-BD6D2355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5254C-E226-45FD-B8DC-4115413AF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854A0-5CD3-4E6D-A4AC-289C1FC3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C432-D01F-4FCC-9CA0-82298E53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5742C-3DDC-43B8-A4BE-066CE7EA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77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78D22-0125-4139-86EB-8DC8CE7F0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0320D-293A-4B35-A891-36D82D3D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D920-9519-400A-98E1-87854B8E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B6D4A-9C14-40BD-B24B-DF7AA80D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2D6D5-A23E-44EF-8DA4-CDA2CF35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420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66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8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091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6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749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1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224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70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1898-E295-4074-B552-5AAA98EA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60743-AE07-4B0F-9C39-B3041CB4D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FD0E5-817B-4FF4-8405-B0BDF84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39F2D-5CDC-46D7-9DBB-45739444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472D8-2B73-44B3-BE8F-4E0D7B820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63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438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137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627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76A9-C311-4783-87EB-E15DCFF8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41EBC-AF26-44C4-9036-812379573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375AB-A047-49A2-B97E-FCE24B44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EED43-BEFB-4F48-B2C7-564923EB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07FBE-AD67-4CE0-8B41-257D41A1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6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714C-8C5F-420B-AA18-398D75EA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049E-0C3A-4D84-BDB4-395891FB6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84DE2-905C-41DE-A8C4-0F3F6AC4D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5E099-3E89-456E-A547-65B9E2B5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955D9-221C-4A85-B826-B9C33AD3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349EA-43F9-4EC4-BEBC-536D3D38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01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E8E6-A498-4B4D-B7BA-A8AF48DC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2C873-CCAE-4E12-8DC8-B7B0B2039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98FFD-1135-473B-9CF0-4E55BD16A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7C33D-7D6F-4BB8-B265-09680D3CA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5BA8E-7A67-4A38-A567-662FEF948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2DC52-2B84-4B98-B938-28D76590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38BDC-D22E-4E29-8B34-F32ED581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81E96-120B-400B-AB92-BD868BC8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5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1C7B-9EE4-43F1-BF83-D0BF494D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74F68-EC52-4B9C-99D2-8C0D84AD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209AE-0D9B-476A-8271-0DE1A5C0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7ABAC-CF78-4E05-8BA6-98A3EFB2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40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223AD-C904-4204-8C52-82249126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79FF27-132C-4883-916C-AC5E77D6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D8701-EA3F-435B-93C0-AB781A0B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2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15D8-26FA-410E-B989-E6EE9D24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86B4-D189-4625-8C3E-AAAD0E47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ADE10-AC48-40DE-9E2C-5954422FA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31B46-AB17-4DBD-B038-F19CF402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17C6B-EEF0-4C44-8BEB-1B109371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ACC5C-5CFE-44F0-8173-BCC98640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0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F870-5A60-4717-9D9E-93BE59AE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3ED17-39E9-4928-9E43-3786BBDB6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FF058-1C9C-437A-82BB-2743F07BF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A3D24-BA25-4422-80CE-F1E620E2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89AB9-FD98-463C-A5D4-B3FFB3C4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ED861-DDC9-4B19-A8F0-6F2A42CD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73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1241D-919C-47F7-BC95-5CAAA4E12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B2E2-26D3-4366-86DC-2881C5385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E4412-50C6-4499-BE17-CCBA24F98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04098-C660-4D6E-81AE-98F174F4E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124FF-6847-4895-AD76-915B772BE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152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A1F73CE-8F75-4A54-BB34-AE2529A21544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E101-2B74-4E67-9650-6CE8EBCE2B09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9777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3528-B7FB-4D57-9C5A-AD8274EA0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5415" y="1187384"/>
            <a:ext cx="7676743" cy="1160758"/>
          </a:xfrm>
        </p:spPr>
        <p:txBody>
          <a:bodyPr/>
          <a:lstStyle/>
          <a:p>
            <a:pPr algn="ctr"/>
            <a:r>
              <a:rPr lang="en-US" sz="6000" b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IN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6A32D-4AF1-483F-A7F7-4D30AFBCE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415" y="4509858"/>
            <a:ext cx="5421815" cy="2112884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623CDE8D-438C-4CE4-88B8-07EE0A420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2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6253-318F-4EDB-8CF5-854917C9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859"/>
            <a:ext cx="4293093" cy="60254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Production: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26C289-B87C-4582-B23F-88D61A46EA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19" y="821934"/>
                <a:ext cx="11992833" cy="561437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 is a process of converting inputs into products or services.</a:t>
                </a:r>
              </a:p>
              <a:p>
                <a:pPr marL="0" indent="0" algn="just">
                  <a:buNone/>
                </a:pPr>
                <a:endParaRPr lang="en-US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“The relation between a firm’s physical production (output) and the material factors of production (input) is referred to as production function.”</a:t>
                </a:r>
              </a:p>
              <a:p>
                <a:pPr marL="0" indent="0" algn="just">
                  <a:buNone/>
                </a:pP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     -Watson</a:t>
                </a:r>
                <a:endParaRPr lang="en-US" sz="2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 Function</a:t>
                </a: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 algn="just">
                  <a:buNone/>
                </a:pP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studies the fundamental difference between physical input and output. </a:t>
                </a:r>
              </a:p>
              <a:p>
                <a:pPr marL="0" indent="0" algn="just">
                  <a:buNone/>
                </a:pP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Below is its formula. </a:t>
                </a:r>
                <a:endParaRPr lang="en-US" sz="29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9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Q= Production function</a:t>
                </a:r>
              </a:p>
              <a:p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K= Capital</a:t>
                </a:r>
              </a:p>
              <a:p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Labour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26C289-B87C-4582-B23F-88D61A46EA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9" y="821934"/>
                <a:ext cx="11992833" cy="5614378"/>
              </a:xfrm>
              <a:blipFill>
                <a:blip r:embed="rId2"/>
                <a:stretch>
                  <a:fillRect l="-966" t="-2714" r="-96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1626B5B-FC63-4E59-8C56-DA787C2EEE21}"/>
              </a:ext>
            </a:extLst>
          </p:cNvPr>
          <p:cNvSpPr/>
          <p:nvPr/>
        </p:nvSpPr>
        <p:spPr>
          <a:xfrm>
            <a:off x="4931596" y="3832262"/>
            <a:ext cx="2471203" cy="76028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IN" dirty="0">
              <a:solidFill>
                <a:srgbClr val="000000"/>
              </a:solidFill>
            </a:endParaRPr>
          </a:p>
          <a:p>
            <a:pPr algn="ctr"/>
            <a:endParaRPr lang="en-IN" dirty="0">
              <a:solidFill>
                <a:srgbClr val="000000"/>
              </a:solidFill>
            </a:endParaRPr>
          </a:p>
          <a:p>
            <a:pPr algn="ctr"/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BE9D7-4467-4904-84DC-BD8B65CE5E7C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A635C5E-6333-4549-97E3-ADD60E41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4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CCB2-D019-4EC1-A804-A223ED9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5587"/>
            <a:ext cx="12192000" cy="5906825"/>
          </a:xfrm>
        </p:spPr>
        <p:txBody>
          <a:bodyPr/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function neither  provide any information on the least cost capital, nor does it reveal the output rate that will yield the maximum profit.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function simply reveal the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output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can be obtained from any and all input combination.  </a:t>
            </a: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44991-3A4E-4493-97DE-6F13C6FF6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097" y="2557792"/>
            <a:ext cx="6835806" cy="3724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EB294-EB34-41D1-8AB8-099EB05F3D18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F07D82B-F8E0-4F3B-B9E1-E7E6C648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0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5CBA-ABFA-46D1-8232-A8573BA2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02476" cy="611419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Product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CF4BD-C169-4645-AEAB-D2060E9E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03" y="976544"/>
            <a:ext cx="11992993" cy="52786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product-</a:t>
            </a:r>
            <a:r>
              <a:rPr lang="en-IN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the total amount of output that a firm produces within a given period,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given inputs.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Product= Average product∗ Labour</a:t>
            </a:r>
          </a:p>
          <a:p>
            <a:pPr algn="ctr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IN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Product-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product per unit of factor employed in the production process. 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Product= Total product</a:t>
            </a:r>
            <a:r>
              <a:rPr lang="en-IN" sz="2200" b="1" dirty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∕ Labour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29952-02BC-4260-A868-57142A9BA5DD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BE39682-0BD6-4288-BE7A-596EC2E0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3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2C7153-9084-4218-8BCE-23E1F08BE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08" y="426760"/>
                <a:ext cx="11984855" cy="600448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 startAt="3"/>
                </a:pP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Marginal Product-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denotes the addition of variable factor to total product. </a:t>
                </a:r>
                <a:endParaRPr lang="en-US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𝑀𝑃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other ways,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marginal product leads to an increase of total product with the help of additional worker or input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 </a:t>
                </a:r>
                <a:endParaRPr lang="en-IN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2C7153-9084-4218-8BCE-23E1F08BE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08" y="426760"/>
                <a:ext cx="11984855" cy="6004480"/>
              </a:xfrm>
              <a:blipFill>
                <a:blip r:embed="rId2"/>
                <a:stretch>
                  <a:fillRect l="-1068" t="-1421" r="-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6F69518-5B85-4AE2-96BA-607FE2885065}"/>
              </a:ext>
            </a:extLst>
          </p:cNvPr>
          <p:cNvSpPr/>
          <p:nvPr/>
        </p:nvSpPr>
        <p:spPr>
          <a:xfrm>
            <a:off x="5065160" y="2014034"/>
            <a:ext cx="2352782" cy="807868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33CD8-FFB8-4DC5-8BDC-6AFFF98438F7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AEF1AF-934D-4963-8D23-8537A2492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6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4683-3F48-4AE1-9DFF-134987D27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15" y="301842"/>
            <a:ext cx="11670437" cy="57590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Total Product and Marginal Product: 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4A45E-B802-4BE4-ADEA-CA19B9728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93" y="1037548"/>
            <a:ext cx="12000760" cy="5221209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When TP increases at an increasing rate, MP increases.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When TP increases at diminishing rate MP declines.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When TP reaches its maximum then MP becomes zero.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When TP begins to decline then MP becomes negative.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Marginal Product =  ∑ Total Product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04507-1415-4F2F-9085-DF517EF1C786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Function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52A5171-B80F-414E-8FE0-C81D76FE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4683-3F48-4AE1-9DFF-134987D27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15" y="301842"/>
            <a:ext cx="11670437" cy="57590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Average Product and Marginal Product: 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4A45E-B802-4BE4-ADEA-CA19B9728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93" y="1037548"/>
            <a:ext cx="12000760" cy="522120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 product remains above an average product when AP rises.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product and marginal product become equal at the maximum AP.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MP remains below AP, in case AP declines.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 becomes negative and AP declines but will always be greater than zero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04507-1415-4F2F-9085-DF517EF1C786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52A5171-B80F-414E-8FE0-C81D76FE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3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EB1093-C950-424E-8110-2FB5350CF3C6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3126630-7E30-4086-B3EE-E595EB4D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0B7A50D-9C07-44A8-A357-7D7954028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463" y="667820"/>
            <a:ext cx="8304944" cy="557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6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627C-27DA-439C-ADC0-D9A7B3B9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32A0-8C4C-4464-9023-6D02150E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r>
              <a:rPr lang="en-IN" i="1" dirty="0"/>
              <a:t>Samuelson, Paul A; Nordhaus, William D. (2014). Economics. Boston, Mass: Irwin McGraw-Hill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105FD-F061-45D5-8E2A-46764C5E5978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Function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7A0D53D-8019-46AA-9E70-9E26A17F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1171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638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georgia</vt:lpstr>
      <vt:lpstr>MS Shell Dlg 2</vt:lpstr>
      <vt:lpstr>Times New Roman</vt:lpstr>
      <vt:lpstr>Wingdings</vt:lpstr>
      <vt:lpstr>Wingdings 3</vt:lpstr>
      <vt:lpstr>Office Theme</vt:lpstr>
      <vt:lpstr>Madison</vt:lpstr>
      <vt:lpstr>Production </vt:lpstr>
      <vt:lpstr>Production:</vt:lpstr>
      <vt:lpstr>PowerPoint Presentation</vt:lpstr>
      <vt:lpstr>Concept of Product</vt:lpstr>
      <vt:lpstr>PowerPoint Presentation</vt:lpstr>
      <vt:lpstr>Relationship between Total Product and Marginal Product: </vt:lpstr>
      <vt:lpstr>Relationship between Average Product and Marginal Product: 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73</cp:revision>
  <dcterms:created xsi:type="dcterms:W3CDTF">2021-12-18T03:36:05Z</dcterms:created>
  <dcterms:modified xsi:type="dcterms:W3CDTF">2022-01-19T10:37:01Z</dcterms:modified>
</cp:coreProperties>
</file>