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63" r:id="rId6"/>
    <p:sldId id="260" r:id="rId7"/>
    <p:sldId id="261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258" autoAdjust="0"/>
  </p:normalViewPr>
  <p:slideViewPr>
    <p:cSldViewPr snapToGrid="0">
      <p:cViewPr varScale="1">
        <p:scale>
          <a:sx n="49" d="100"/>
          <a:sy n="49" d="100"/>
        </p:scale>
        <p:origin x="58" y="1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D6FD8-8905-46C6-B0CA-2C9C4CCAD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69C92D-B6D8-4695-9806-E8650006B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02B06-E70C-4FD5-A89D-0B2556E8D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8211D-583C-429B-9574-9BBAD0B08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3DAA0-0C6B-4BA4-B001-9E667AC8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458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71B0A-3C51-4AD0-B264-0B11FCE32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9647C4-C71D-4E4A-8B3B-CDB1C59AF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9C046-5B18-4F3A-907F-107981954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73F7E-2F10-433A-91FA-5C3B5F53D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0AF8E-CF40-47AF-BFF8-7C9EAB60C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228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AAD9A7-F66E-4CAF-9929-F9653E542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3C19A2-DB67-4776-87BA-3519989D4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C5703-868F-408E-BF37-89AD8E97C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EEF21-840F-4169-A8C9-1B14D1637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6BF07-85D7-41C6-A8DC-13FDB1473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6292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851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559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9236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57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427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3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6090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287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6C4AA-774A-4901-A618-2CE50281D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7D71B-C398-4939-8926-974AB82A9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71C87-3A56-4218-BE1D-B88EF639D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8E40A-9388-4100-BEE3-CCFA3CDA1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72ACD-38C5-4018-A8DB-D0CAE008F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23394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7427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8439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68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68ACA-4D67-4468-B81E-E23551A75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7BC46-5489-4AA0-8D87-EF4AC0E79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608C6-4BBA-4787-9CDA-A1D3E78C5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AB392-84B0-4844-93A6-73732CCF2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77B78-42BE-4342-A5C5-A0539C2F0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68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AC523-BE4F-4BD0-908B-8D4599564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2DEA2-46EE-437A-9820-688B30F9A4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120DD-2C6A-4438-BFD1-09A370919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25F52-736C-48BB-83D7-932DD5365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3C883F-6ECB-4853-84DF-E4D62EBA2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9EEA3A-105E-46EA-9169-306EF9019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019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C7B90-8D1E-4DBD-94B6-7ECCA187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F7ABC-A2D5-48E2-B193-715B216CE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D3140A-21FD-47C2-AB0B-1164FE882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8B0EF2-DB34-4AE2-A695-C05283662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5C61EC-854E-476B-9A52-4DB0EDBC78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A7D95E-08F6-4B2F-99E7-9F08EB7C2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B1BB3F-4078-41E7-A0C9-EC82F485D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2C7011-9953-427D-98B8-047FFFE3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088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1551D-32C3-40FC-B640-45D1A21D5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423869-3212-461A-BF31-11AF7E60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F2EF1-3D7E-45B0-93D6-74C7D9BF7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33F609-023A-41BB-854A-E7A9EC59A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1140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1CF866-9FFF-4B49-8B8F-9904BCC55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AEC70F-191D-4BFF-907B-0F5455F88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85F87-295E-4C36-AD82-1CDAAB539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7454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95D1F-332C-4D74-85EE-193377C4D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E623A-2972-4AFA-B0DB-AEDB299C1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79FAE-B298-4483-97E6-8EB339EBC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C35ACD-B5BA-41A9-A11D-8BEC6FEF9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217CD2-CB4F-48A2-BD64-72875ABEA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3BC7A-6F98-4528-83AB-BF06C462D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1770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83F0F-7A40-43C7-B308-5C10C7300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FB1E50-1F13-471D-9C3F-9DEF458F16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A745E-7723-4CD0-A183-3CDA80718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DBBCD-F387-4E55-AF7B-E3E0A1BB5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2FB9C-E374-4D2C-9D39-83C51AFB1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B8503-EBAD-4DE9-AEF7-552C547DD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365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72000">
              <a:schemeClr val="accent2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40625E-42F8-4613-945C-862BA889E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230C2-66A3-4604-938C-BA566821C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B9EC4-A6A8-4A95-833E-8EC2840FD8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DDA2F-6C33-436F-B29D-203A49AB4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A4750-05ED-47D2-AD7B-12A3588B50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198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CB48557-DC49-4DA0-829B-9196D1B2B725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6BD98-D43C-40F7-AC91-0F356A9B4970}" type="slidenum">
              <a:rPr lang="en-IN" smtClean="0"/>
              <a:t>‹#›</a:t>
            </a:fld>
            <a:endParaRPr lang="en-IN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86415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67E2E-BFA5-43B7-A4BE-EBFFD7EA63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0733" y="922317"/>
            <a:ext cx="6227392" cy="1211284"/>
          </a:xfrm>
        </p:spPr>
        <p:txBody>
          <a:bodyPr/>
          <a:lstStyle/>
          <a:p>
            <a:pPr algn="ctr"/>
            <a:r>
              <a:rPr lang="en-US" sz="6000" b="1" u="sng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to Factor</a:t>
            </a:r>
            <a:endParaRPr lang="en-IN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0CB390-BD40-4213-9F34-58D1C794B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8274" y="4333874"/>
            <a:ext cx="7152776" cy="2333625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5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</a:t>
            </a:r>
            <a:br>
              <a:rPr lang="en-US" sz="5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Professor,</a:t>
            </a:r>
            <a:br>
              <a:rPr lang="en-US" sz="5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Department of Economics, </a:t>
            </a:r>
            <a:br>
              <a:rPr lang="en-US" sz="5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5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br>
              <a:rPr lang="en-IN" sz="5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5000" b="1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5000" b="1" i="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5000" b="1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Economics | Kamaraj College">
            <a:extLst>
              <a:ext uri="{FF2B5EF4-FFF2-40B4-BE49-F238E27FC236}">
                <a16:creationId xmlns:a16="http://schemas.microsoft.com/office/drawing/2014/main" id="{75439464-73BD-487C-B7E4-0A6F6F06E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570" y="0"/>
            <a:ext cx="32260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410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B2F4-E9F0-4243-8233-06BD65CE7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69" y="272267"/>
            <a:ext cx="3130572" cy="787099"/>
          </a:xfrm>
        </p:spPr>
        <p:txBody>
          <a:bodyPr>
            <a:normAutofit fontScale="90000"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to Factor</a:t>
            </a:r>
            <a:b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77E59-CDAF-4385-AA83-CCF96114D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990" y="1159727"/>
            <a:ext cx="12004503" cy="495963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changing the quantity of production when all the factors are stable and only the variable inputs are changed is called Return to a Factor. </a:t>
            </a:r>
          </a:p>
          <a:p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Returns to a factor relates to the behaviour of total output as one variable input, say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is varied. </a:t>
            </a:r>
          </a:p>
          <a:p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is a short-run concept.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modern time, it is called Law of Variable Proportions. It can also be said the Law of Diminishing Marginal Product, Diminishing Marginal Returns or Diminishing Returns</a:t>
            </a:r>
            <a:r>
              <a:rPr lang="en-US" dirty="0"/>
              <a:t>.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717E688E-CE1F-4233-A264-EE0807D42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E45C12-AF3F-4A5A-B1C3-25D5C5DDBE88}"/>
              </a:ext>
            </a:extLst>
          </p:cNvPr>
          <p:cNvSpPr txBox="1"/>
          <p:nvPr/>
        </p:nvSpPr>
        <p:spPr>
          <a:xfrm>
            <a:off x="1" y="-35510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to Factor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1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A7EC3-5FA3-452E-BADF-074A03C4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933" y="480536"/>
            <a:ext cx="2995330" cy="682440"/>
          </a:xfrm>
        </p:spPr>
        <p:txBody>
          <a:bodyPr>
            <a:no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Assumptions: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D7AFF-37DC-4AE4-894E-C32A43082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418" y="1059366"/>
            <a:ext cx="11505875" cy="4059044"/>
          </a:xfrm>
        </p:spPr>
        <p:txBody>
          <a:bodyPr>
            <a:normAutofit/>
          </a:bodyPr>
          <a:lstStyle/>
          <a:p>
            <a:pPr algn="l" fontAlgn="base"/>
            <a:r>
              <a:rPr lang="en-US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There are only two factors of production, </a:t>
            </a:r>
            <a:r>
              <a:rPr lang="en-US" b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labour</a:t>
            </a:r>
            <a:r>
              <a:rPr lang="en-US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and capital.</a:t>
            </a:r>
          </a:p>
          <a:p>
            <a:pPr algn="l" fontAlgn="base"/>
            <a:r>
              <a:rPr lang="en-US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Labour</a:t>
            </a:r>
            <a:r>
              <a:rPr lang="en-US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is the variable factor and capital is the fixed factor.</a:t>
            </a:r>
          </a:p>
          <a:p>
            <a:r>
              <a:rPr lang="en-US" dirty="0"/>
              <a:t>One factor of production is variable while others are fixed. </a:t>
            </a:r>
          </a:p>
          <a:p>
            <a:r>
              <a:rPr lang="en-US" dirty="0"/>
              <a:t> All units of variable factors are equal or expertise. </a:t>
            </a:r>
          </a:p>
          <a:p>
            <a:r>
              <a:rPr lang="en-US" dirty="0"/>
              <a:t> There is no change in production technique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5C4F8A9-0A61-48BF-9654-1C80587F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0C86CA-880A-4238-A235-2800D35D1D84}"/>
              </a:ext>
            </a:extLst>
          </p:cNvPr>
          <p:cNvSpPr txBox="1"/>
          <p:nvPr/>
        </p:nvSpPr>
        <p:spPr>
          <a:xfrm>
            <a:off x="1" y="-35510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to Factor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995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A7EC3-5FA3-452E-BADF-074A03C4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158" y="299979"/>
            <a:ext cx="4210813" cy="407957"/>
          </a:xfrm>
        </p:spPr>
        <p:txBody>
          <a:bodyPr>
            <a:noAutofit/>
          </a:bodyPr>
          <a:lstStyle/>
          <a:p>
            <a:r>
              <a:rPr lang="en-IN" sz="2800" b="1" dirty="0"/>
              <a:t>Three Stages of Production:</a:t>
            </a:r>
            <a:endParaRPr lang="en-IN" sz="28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D7AFF-37DC-4AE4-894E-C32A43082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07936"/>
            <a:ext cx="12191999" cy="5570202"/>
          </a:xfrm>
        </p:spPr>
        <p:txBody>
          <a:bodyPr>
            <a:normAutofit/>
          </a:bodyPr>
          <a:lstStyle/>
          <a:p>
            <a:pPr algn="l" fontAlgn="base"/>
            <a:r>
              <a:rPr lang="en-US" b="1" i="1" u="sng" dirty="0"/>
              <a:t>Stage 1: </a:t>
            </a:r>
            <a:r>
              <a:rPr lang="en-US" i="1" dirty="0"/>
              <a:t>Increasing Return to a Factor:</a:t>
            </a:r>
          </a:p>
          <a:p>
            <a:pPr marL="0" indent="0" algn="l" fontAlgn="base">
              <a:buNone/>
            </a:pPr>
            <a:r>
              <a:rPr lang="en-US" dirty="0"/>
              <a:t>The inputs of variable factors increase in the first stage, the marginal production increases. Thus, TP increases in increasing rate. </a:t>
            </a:r>
          </a:p>
          <a:p>
            <a:pPr algn="l" fontAlgn="base"/>
            <a:r>
              <a:rPr lang="en-US" b="1" i="1" u="sng" dirty="0"/>
              <a:t>Stage 2:</a:t>
            </a:r>
            <a:r>
              <a:rPr lang="en-US" dirty="0"/>
              <a:t> Diminishing Return to a Factor:</a:t>
            </a:r>
          </a:p>
          <a:p>
            <a:pPr marL="0" indent="0" algn="l" fontAlgn="base">
              <a:buNone/>
            </a:pPr>
            <a:r>
              <a:rPr lang="en-US" dirty="0"/>
              <a:t>The marginal production decreases by inputs of variable factors. Thus, TP increases in decreasing rate. </a:t>
            </a:r>
          </a:p>
          <a:p>
            <a:pPr algn="l" fontAlgn="base"/>
            <a:r>
              <a:rPr lang="en-US" b="1" i="1" u="sng" dirty="0"/>
              <a:t>Stage 3:</a:t>
            </a:r>
            <a:r>
              <a:rPr lang="en-US" dirty="0"/>
              <a:t>Negative Return to a Factor:</a:t>
            </a:r>
          </a:p>
          <a:p>
            <a:pPr marL="0" indent="0" algn="l" fontAlgn="base">
              <a:buNone/>
            </a:pPr>
            <a:r>
              <a:rPr lang="en-US" dirty="0"/>
              <a:t>The marginal production gets negative by inputs of variable factors. Thus the total production gets declined.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5C4F8A9-0A61-48BF-9654-1C80587F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0C86CA-880A-4238-A235-2800D35D1D84}"/>
              </a:ext>
            </a:extLst>
          </p:cNvPr>
          <p:cNvSpPr txBox="1"/>
          <p:nvPr/>
        </p:nvSpPr>
        <p:spPr>
          <a:xfrm>
            <a:off x="1" y="-35510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to Factor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875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5C4F8A9-0A61-48BF-9654-1C80587F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0C86CA-880A-4238-A235-2800D35D1D84}"/>
              </a:ext>
            </a:extLst>
          </p:cNvPr>
          <p:cNvSpPr txBox="1"/>
          <p:nvPr/>
        </p:nvSpPr>
        <p:spPr>
          <a:xfrm>
            <a:off x="1" y="-35510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to Factor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D224FB8-875F-43CB-9324-602FA0BF8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444841"/>
              </p:ext>
            </p:extLst>
          </p:nvPr>
        </p:nvGraphicFramePr>
        <p:xfrm>
          <a:off x="1786051" y="239009"/>
          <a:ext cx="8619895" cy="6379982"/>
        </p:xfrm>
        <a:graphic>
          <a:graphicData uri="http://schemas.openxmlformats.org/drawingml/2006/table">
            <a:tbl>
              <a:tblPr/>
              <a:tblGrid>
                <a:gridCol w="1723979">
                  <a:extLst>
                    <a:ext uri="{9D8B030D-6E8A-4147-A177-3AD203B41FA5}">
                      <a16:colId xmlns:a16="http://schemas.microsoft.com/office/drawing/2014/main" val="1703455158"/>
                    </a:ext>
                  </a:extLst>
                </a:gridCol>
                <a:gridCol w="1723979">
                  <a:extLst>
                    <a:ext uri="{9D8B030D-6E8A-4147-A177-3AD203B41FA5}">
                      <a16:colId xmlns:a16="http://schemas.microsoft.com/office/drawing/2014/main" val="18584352"/>
                    </a:ext>
                  </a:extLst>
                </a:gridCol>
                <a:gridCol w="1723979">
                  <a:extLst>
                    <a:ext uri="{9D8B030D-6E8A-4147-A177-3AD203B41FA5}">
                      <a16:colId xmlns:a16="http://schemas.microsoft.com/office/drawing/2014/main" val="3202289487"/>
                    </a:ext>
                  </a:extLst>
                </a:gridCol>
                <a:gridCol w="1723979">
                  <a:extLst>
                    <a:ext uri="{9D8B030D-6E8A-4147-A177-3AD203B41FA5}">
                      <a16:colId xmlns:a16="http://schemas.microsoft.com/office/drawing/2014/main" val="2935553180"/>
                    </a:ext>
                  </a:extLst>
                </a:gridCol>
                <a:gridCol w="1723979">
                  <a:extLst>
                    <a:ext uri="{9D8B030D-6E8A-4147-A177-3AD203B41FA5}">
                      <a16:colId xmlns:a16="http://schemas.microsoft.com/office/drawing/2014/main" val="3659180348"/>
                    </a:ext>
                  </a:extLst>
                </a:gridCol>
              </a:tblGrid>
              <a:tr h="733435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>
                          <a:effectLst/>
                        </a:rPr>
                        <a:t>Fixed Factor</a:t>
                      </a:r>
                      <a:br>
                        <a:rPr lang="en-IN" sz="1400" b="1" dirty="0">
                          <a:effectLst/>
                        </a:rPr>
                      </a:br>
                      <a:r>
                        <a:rPr lang="en-IN" sz="1400" b="1" dirty="0">
                          <a:effectLst/>
                        </a:rPr>
                        <a:t>(Land)(acres</a:t>
                      </a:r>
                      <a:r>
                        <a:rPr lang="en-IN" sz="1400" b="0" dirty="0">
                          <a:effectLst/>
                        </a:rPr>
                        <a:t>)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1" dirty="0">
                          <a:effectLst/>
                        </a:rPr>
                        <a:t>Variable Factor</a:t>
                      </a:r>
                      <a:br>
                        <a:rPr lang="en-IN" sz="1400" b="1" dirty="0">
                          <a:effectLst/>
                        </a:rPr>
                      </a:br>
                      <a:r>
                        <a:rPr lang="en-IN" sz="1400" b="1" dirty="0">
                          <a:effectLst/>
                        </a:rPr>
                        <a:t>(Labour</a:t>
                      </a:r>
                      <a:r>
                        <a:rPr lang="en-IN" sz="1400" b="0" dirty="0">
                          <a:effectLst/>
                        </a:rPr>
                        <a:t>)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1" dirty="0">
                          <a:effectLst/>
                        </a:rPr>
                        <a:t>Total Product</a:t>
                      </a:r>
                      <a:br>
                        <a:rPr lang="en-IN" sz="1400" b="1" dirty="0">
                          <a:effectLst/>
                        </a:rPr>
                      </a:br>
                      <a:r>
                        <a:rPr lang="en-IN" sz="1400" b="1" dirty="0">
                          <a:effectLst/>
                        </a:rPr>
                        <a:t>(units)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1" dirty="0">
                          <a:effectLst/>
                        </a:rPr>
                        <a:t>Marginal Product</a:t>
                      </a:r>
                      <a:br>
                        <a:rPr lang="en-IN" sz="1400" b="1" dirty="0">
                          <a:effectLst/>
                        </a:rPr>
                      </a:br>
                      <a:r>
                        <a:rPr lang="en-IN" sz="1400" b="1" dirty="0">
                          <a:effectLst/>
                        </a:rPr>
                        <a:t>(units)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>
                          <a:effectLst/>
                        </a:rPr>
                        <a:t>Stages</a:t>
                      </a:r>
                      <a:br>
                        <a:rPr lang="en-IN" sz="1400" b="1" dirty="0">
                          <a:effectLst/>
                        </a:rPr>
                      </a:br>
                      <a:endParaRPr lang="en-IN" sz="1400" b="1" dirty="0">
                        <a:effectLst/>
                      </a:endParaRP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73204"/>
                  </a:ext>
                </a:extLst>
              </a:tr>
              <a:tr h="810812"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1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1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10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10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Stage</a:t>
                      </a:r>
                      <a:br>
                        <a:rPr lang="en-US" sz="14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I: Increasing Returns to a Factor</a:t>
                      </a:r>
                    </a:p>
                    <a:p>
                      <a:pPr algn="ctr"/>
                      <a:br>
                        <a:rPr lang="en-US" sz="1400" b="1" dirty="0">
                          <a:effectLst/>
                        </a:rPr>
                      </a:br>
                      <a:endParaRPr lang="en-US" sz="1400" b="1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860629"/>
                  </a:ext>
                </a:extLst>
              </a:tr>
              <a:tr h="810812"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1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2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30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20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724778"/>
                  </a:ext>
                </a:extLst>
              </a:tr>
              <a:tr h="810812"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1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3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45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15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Stage</a:t>
                      </a:r>
                      <a:br>
                        <a:rPr lang="en-US" sz="14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II: Diminishing Returns to a Factor</a:t>
                      </a:r>
                    </a:p>
                    <a:p>
                      <a:pPr algn="ctr"/>
                      <a:br>
                        <a:rPr lang="en-US" sz="1400" dirty="0">
                          <a:effectLst/>
                        </a:rPr>
                      </a:br>
                      <a:endParaRPr lang="en-US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142899"/>
                  </a:ext>
                </a:extLst>
              </a:tr>
              <a:tr h="810812"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1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4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52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7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266959"/>
                  </a:ext>
                </a:extLst>
              </a:tr>
              <a:tr h="810812"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1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5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52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0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450564"/>
                  </a:ext>
                </a:extLst>
              </a:tr>
              <a:tr h="810812"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1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6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48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r>
                        <a:rPr lang="en-IN" sz="1400" b="0" dirty="0">
                          <a:effectLst/>
                        </a:rPr>
                        <a:t>-4</a:t>
                      </a:r>
                    </a:p>
                    <a:p>
                      <a:pPr algn="ctr"/>
                      <a:br>
                        <a:rPr lang="en-IN" sz="1400" dirty="0">
                          <a:effectLst/>
                        </a:rPr>
                      </a:br>
                      <a:endParaRPr lang="en-IN" sz="1400" dirty="0">
                        <a:effectLst/>
                      </a:endParaRP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Stage</a:t>
                      </a:r>
                      <a:br>
                        <a:rPr lang="en-US" sz="14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III: Negative Returns to a Factor</a:t>
                      </a:r>
                    </a:p>
                  </a:txBody>
                  <a:tcPr marL="13753" marR="13753" marT="13753" marB="13753" anchor="ctr">
                    <a:lnL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514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076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A7EC3-5FA3-452E-BADF-074A03C4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932" y="350502"/>
            <a:ext cx="11258385" cy="39663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Diagrammatic Representation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5C4F8A9-0A61-48BF-9654-1C80587F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0C86CA-880A-4238-A235-2800D35D1D84}"/>
              </a:ext>
            </a:extLst>
          </p:cNvPr>
          <p:cNvSpPr txBox="1"/>
          <p:nvPr/>
        </p:nvSpPr>
        <p:spPr>
          <a:xfrm>
            <a:off x="1" y="-35510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to Factor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F938C7D-6841-4253-84AE-3C7EDEDC54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83" y="752387"/>
            <a:ext cx="11884138" cy="5614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290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DC17D-F62A-4449-9C85-B14D4F3D7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DA536-1015-4BB7-8721-D8FE1A001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Dwivedi D N, Managerial Economics, Vikas Publishing House Pvt. Ltd, 2006</a:t>
            </a:r>
          </a:p>
          <a:p>
            <a:r>
              <a:rPr lang="en-IN" i="1" dirty="0"/>
              <a:t>Samuelson, Paul A; Nordhaus, William D. (2014). Economics. Boston, Mass: Irwin McGraw-Hill</a:t>
            </a:r>
          </a:p>
          <a:p>
            <a:endParaRPr lang="en-IN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B295725-4ED0-492C-99C3-64DA684AB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F05087-3AED-4596-B2BC-359A33E18184}"/>
              </a:ext>
            </a:extLst>
          </p:cNvPr>
          <p:cNvSpPr txBox="1"/>
          <p:nvPr/>
        </p:nvSpPr>
        <p:spPr>
          <a:xfrm>
            <a:off x="1" y="-35510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to Factor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19989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640</Words>
  <Application>Microsoft Office PowerPoint</Application>
  <PresentationFormat>Widescreen</PresentationFormat>
  <Paragraphs>99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Georgia</vt:lpstr>
      <vt:lpstr>MS Shell Dlg 2</vt:lpstr>
      <vt:lpstr>Times New Roman</vt:lpstr>
      <vt:lpstr>Wingdings</vt:lpstr>
      <vt:lpstr>Wingdings 3</vt:lpstr>
      <vt:lpstr>Office Theme</vt:lpstr>
      <vt:lpstr>Madison</vt:lpstr>
      <vt:lpstr>Return to Factor</vt:lpstr>
      <vt:lpstr>Return to Factor </vt:lpstr>
      <vt:lpstr>Assumptions:</vt:lpstr>
      <vt:lpstr>Three Stages of Production:</vt:lpstr>
      <vt:lpstr>PowerPoint Presentation</vt:lpstr>
      <vt:lpstr>Diagrammatic Representation  :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Pratap</dc:creator>
  <cp:lastModifiedBy>Ritishaa Singh</cp:lastModifiedBy>
  <cp:revision>42</cp:revision>
  <dcterms:created xsi:type="dcterms:W3CDTF">2021-12-19T18:57:38Z</dcterms:created>
  <dcterms:modified xsi:type="dcterms:W3CDTF">2022-01-19T10:36:39Z</dcterms:modified>
</cp:coreProperties>
</file>