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44"/>
  </p:notesMasterIdLst>
  <p:sldIdLst>
    <p:sldId id="359" r:id="rId2"/>
    <p:sldId id="267" r:id="rId3"/>
    <p:sldId id="268" r:id="rId4"/>
    <p:sldId id="306" r:id="rId5"/>
    <p:sldId id="307" r:id="rId6"/>
    <p:sldId id="269" r:id="rId7"/>
    <p:sldId id="270" r:id="rId8"/>
    <p:sldId id="308" r:id="rId9"/>
    <p:sldId id="276" r:id="rId10"/>
    <p:sldId id="277" r:id="rId11"/>
    <p:sldId id="278" r:id="rId12"/>
    <p:sldId id="279" r:id="rId13"/>
    <p:sldId id="280" r:id="rId14"/>
    <p:sldId id="288" r:id="rId15"/>
    <p:sldId id="284" r:id="rId16"/>
    <p:sldId id="287" r:id="rId17"/>
    <p:sldId id="289" r:id="rId18"/>
    <p:sldId id="290" r:id="rId19"/>
    <p:sldId id="292" r:id="rId20"/>
    <p:sldId id="294" r:id="rId21"/>
    <p:sldId id="295" r:id="rId22"/>
    <p:sldId id="297" r:id="rId23"/>
    <p:sldId id="298" r:id="rId24"/>
    <p:sldId id="355" r:id="rId25"/>
    <p:sldId id="300" r:id="rId26"/>
    <p:sldId id="302" r:id="rId27"/>
    <p:sldId id="356" r:id="rId28"/>
    <p:sldId id="311" r:id="rId29"/>
    <p:sldId id="303" r:id="rId30"/>
    <p:sldId id="304" r:id="rId31"/>
    <p:sldId id="310" r:id="rId32"/>
    <p:sldId id="312" r:id="rId33"/>
    <p:sldId id="313" r:id="rId34"/>
    <p:sldId id="314" r:id="rId35"/>
    <p:sldId id="316" r:id="rId36"/>
    <p:sldId id="317" r:id="rId37"/>
    <p:sldId id="321" r:id="rId38"/>
    <p:sldId id="357" r:id="rId39"/>
    <p:sldId id="322" r:id="rId40"/>
    <p:sldId id="328" r:id="rId41"/>
    <p:sldId id="329" r:id="rId42"/>
    <p:sldId id="358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3A11-05B2-420A-985B-9A9F19398BA4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11AD-0E51-42C2-8A1D-E4A1226F4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D1D9-860D-4779-A6D7-5341A8048174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540F-D69A-44AB-A4F8-F8A6316E3E80}" type="datetime1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67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540F-D69A-44AB-A4F8-F8A6316E3E80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67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540F-D69A-44AB-A4F8-F8A6316E3E80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9232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AB65-CD65-4BF2-A9EF-A6B9E5A22410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540F-D69A-44AB-A4F8-F8A6316E3E80}" type="datetime1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107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540F-D69A-44AB-A4F8-F8A6316E3E80}" type="datetime1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378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6C5A-AC77-43AC-BC7E-345CD8ED059A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2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A473-5091-4648-896B-C6FB5AFB5B1B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CDFFB63C-FFBD-4C54-9C07-7F874662D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4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9C01-0409-4405-9A22-B5654EC41EC4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BA85-4089-4EA7-A8E8-69FAEECD6A35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1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5037-3DF0-4957-8294-174E000D5BA7}" type="datetime1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1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3EFE-71C1-4BB2-A32F-C8C0C17EB46F}" type="datetime1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6C31-A54A-4D0F-815D-7C7FAD6F2B88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0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37E-5AB7-4FD0-95E5-77D2E069C0AE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611A-0A40-449F-8E2D-4FA862D2546C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6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57B5-C2DC-4C49-AD7C-C5C8DF9A12CF}" type="datetime1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0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CC540F-D69A-44AB-A4F8-F8A6316E3E80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1075B-61F7-45EE-AB24-0F52D3AED74E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425048-6348-49DE-82FB-ED460146BB2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5305">
            <a:off x="922702" y="1934669"/>
            <a:ext cx="7013297" cy="13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00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DA1A2-5A9D-4364-976F-3DD674CE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81175"/>
            <a:ext cx="7053542" cy="1050398"/>
          </a:xfrm>
        </p:spPr>
        <p:txBody>
          <a:bodyPr/>
          <a:lstStyle/>
          <a:p>
            <a:r>
              <a:rPr lang="en-IN" dirty="0"/>
              <a:t>Enterobacteriaceae </a:t>
            </a:r>
            <a:br>
              <a:rPr lang="en-IN" dirty="0"/>
            </a:br>
            <a:br>
              <a:rPr lang="en-IN" dirty="0"/>
            </a:br>
            <a:r>
              <a:rPr lang="en-IN" dirty="0"/>
              <a:t>Salmonella</a:t>
            </a:r>
          </a:p>
        </p:txBody>
      </p:sp>
    </p:spTree>
    <p:extLst>
      <p:ext uri="{BB962C8B-B14F-4D97-AF65-F5344CB8AC3E}">
        <p14:creationId xmlns:p14="http://schemas.microsoft.com/office/powerpoint/2010/main" val="174026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Entry through epithelial cells </a:t>
            </a:r>
            <a:r>
              <a:rPr lang="en-IN" dirty="0"/>
              <a:t>(M cells) lining the intestine</a:t>
            </a:r>
          </a:p>
          <a:p>
            <a:pPr>
              <a:buNone/>
            </a:pPr>
            <a:r>
              <a:rPr lang="en-IN" b="1" dirty="0"/>
              <a:t>- </a:t>
            </a:r>
            <a:r>
              <a:rPr lang="en-IN" dirty="0" err="1"/>
              <a:t>Bacteriamediated</a:t>
            </a:r>
            <a:r>
              <a:rPr lang="en-IN" dirty="0"/>
              <a:t> endocytosis (BME) - mediated by type III secretion system</a:t>
            </a:r>
          </a:p>
          <a:p>
            <a:r>
              <a:rPr lang="en-IN" dirty="0"/>
              <a:t></a:t>
            </a:r>
            <a:r>
              <a:rPr lang="en-IN" b="1" dirty="0"/>
              <a:t>Entry into macrophages: </a:t>
            </a:r>
            <a:r>
              <a:rPr lang="en-IN" dirty="0"/>
              <a:t>Salmonellae containing vacuoles cross epithelial layer to reach submucosa </a:t>
            </a:r>
            <a:r>
              <a:rPr lang="en-IN" dirty="0">
                <a:sym typeface="Wingdings" pitchFamily="2" charset="2"/>
              </a:rPr>
              <a:t> </a:t>
            </a:r>
            <a:r>
              <a:rPr lang="en-IN" dirty="0" err="1"/>
              <a:t>phagocytosed</a:t>
            </a:r>
            <a:r>
              <a:rPr lang="en-IN" dirty="0"/>
              <a:t> by macrophages</a:t>
            </a:r>
          </a:p>
          <a:p>
            <a:r>
              <a:rPr lang="en-IN" dirty="0"/>
              <a:t></a:t>
            </a:r>
            <a:r>
              <a:rPr lang="en-IN" b="1" dirty="0"/>
              <a:t>Survival inside macrophages: </a:t>
            </a:r>
            <a:r>
              <a:rPr lang="en-IN" dirty="0"/>
              <a:t>induces certain alterations on its surface </a:t>
            </a:r>
            <a:r>
              <a:rPr lang="en-IN" dirty="0">
                <a:sym typeface="Wingdings" pitchFamily="2" charset="2"/>
              </a:rPr>
              <a:t> in</a:t>
            </a:r>
            <a:r>
              <a:rPr lang="en-IN" dirty="0"/>
              <a:t>susceptible to the </a:t>
            </a:r>
            <a:r>
              <a:rPr lang="en-IN" dirty="0" err="1"/>
              <a:t>lysosomal</a:t>
            </a:r>
            <a:r>
              <a:rPr lang="en-IN" dirty="0"/>
              <a:t> enzymes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sz="2600" b="1" dirty="0"/>
              <a:t>Primary bacteremia: </a:t>
            </a:r>
            <a:r>
              <a:rPr lang="en-IN" sz="2600" dirty="0"/>
              <a:t>From inside macrophages spread via the lymphatics to enter the blood stream (transient primary bacteremia)</a:t>
            </a:r>
          </a:p>
          <a:p>
            <a:r>
              <a:rPr lang="en-IN" sz="2600" b="1" dirty="0"/>
              <a:t>Spread: </a:t>
            </a:r>
            <a:r>
              <a:rPr lang="en-IN" sz="2600" dirty="0"/>
              <a:t>Disseminate throughout reticuloendothelial tissues (liver, spleen, lymph nodes and bone marrow </a:t>
            </a:r>
            <a:r>
              <a:rPr lang="en-IN" sz="2600" dirty="0">
                <a:sym typeface="Wingdings" pitchFamily="2" charset="2"/>
              </a:rPr>
              <a:t></a:t>
            </a:r>
            <a:r>
              <a:rPr lang="en-IN" sz="2600" dirty="0"/>
              <a:t> further multiplication</a:t>
            </a:r>
          </a:p>
          <a:p>
            <a:r>
              <a:rPr lang="en-IN" sz="2600" dirty="0"/>
              <a:t>  </a:t>
            </a:r>
            <a:r>
              <a:rPr lang="en-IN" sz="2600" b="1" dirty="0"/>
              <a:t>Secondary bacteremia occurs from the seeded organs </a:t>
            </a:r>
            <a:r>
              <a:rPr lang="en-IN" sz="2600" b="1" dirty="0">
                <a:sym typeface="Wingdings" pitchFamily="2" charset="2"/>
              </a:rPr>
              <a:t>  </a:t>
            </a:r>
            <a:r>
              <a:rPr lang="en-IN" sz="2600" dirty="0"/>
              <a:t>clinical disease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Clinical Manifestations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Incubation period - 10–14 days</a:t>
            </a:r>
          </a:p>
          <a:p>
            <a:r>
              <a:rPr lang="en-IN" dirty="0"/>
              <a:t>  </a:t>
            </a:r>
            <a:r>
              <a:rPr lang="en-IN" b="1" dirty="0"/>
              <a:t>Fever (step ladder pattern type of remittent fever):</a:t>
            </a:r>
            <a:endParaRPr lang="en-IN" dirty="0"/>
          </a:p>
          <a:p>
            <a:r>
              <a:rPr lang="en-IN" dirty="0"/>
              <a:t></a:t>
            </a:r>
            <a:r>
              <a:rPr lang="en-IN" b="1" dirty="0"/>
              <a:t>Other symptoms: </a:t>
            </a:r>
            <a:r>
              <a:rPr lang="en-IN" dirty="0"/>
              <a:t>Headache, chills, cough, sweating, myalgia and arthralgia</a:t>
            </a:r>
          </a:p>
          <a:p>
            <a:r>
              <a:rPr lang="en-IN" dirty="0"/>
              <a:t></a:t>
            </a:r>
            <a:r>
              <a:rPr lang="en-IN" b="1" dirty="0"/>
              <a:t>Rashes (called rose spots): </a:t>
            </a:r>
            <a:r>
              <a:rPr lang="en-IN" dirty="0"/>
              <a:t>Faint, salmon-</a:t>
            </a:r>
            <a:r>
              <a:rPr lang="en-IN" dirty="0" err="1"/>
              <a:t>colored</a:t>
            </a:r>
            <a:r>
              <a:rPr lang="en-IN" dirty="0"/>
              <a:t>, blanching, </a:t>
            </a:r>
            <a:r>
              <a:rPr lang="en-IN" dirty="0" err="1"/>
              <a:t>maculopapular</a:t>
            </a:r>
            <a:r>
              <a:rPr lang="en-IN" dirty="0"/>
              <a:t> rash - trunk and chest (30%)</a:t>
            </a:r>
          </a:p>
          <a:p>
            <a:r>
              <a:rPr lang="en-IN" dirty="0"/>
              <a:t></a:t>
            </a:r>
            <a:r>
              <a:rPr lang="en-IN" b="1" dirty="0"/>
              <a:t>Early intestinal manifestations </a:t>
            </a:r>
            <a:r>
              <a:rPr lang="en-IN" dirty="0"/>
              <a:t>- abdominal pain, nausea, vomiting and anorexia</a:t>
            </a:r>
          </a:p>
          <a:p>
            <a:r>
              <a:rPr lang="en-IN" dirty="0"/>
              <a:t></a:t>
            </a:r>
            <a:r>
              <a:rPr lang="en-IN" b="1" dirty="0"/>
              <a:t>    Important signs -  </a:t>
            </a:r>
            <a:r>
              <a:rPr lang="en-IN" dirty="0"/>
              <a:t>hepatosplenomegaly, epistaxis and relative bradycardia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Clinical Manifestations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2600" b="1" dirty="0"/>
              <a:t>Complications: </a:t>
            </a:r>
            <a:r>
              <a:rPr lang="en-IN" sz="2600" dirty="0"/>
              <a:t>Gastrointestinal bleeding and intestinal perforation – in third and fourth weeks of illness</a:t>
            </a:r>
          </a:p>
          <a:p>
            <a:r>
              <a:rPr lang="en-IN" sz="2600" dirty="0"/>
              <a:t></a:t>
            </a:r>
            <a:r>
              <a:rPr lang="en-IN" sz="2600" b="1" dirty="0"/>
              <a:t>Neurologic manifestations – </a:t>
            </a:r>
          </a:p>
          <a:p>
            <a:pPr>
              <a:buNone/>
            </a:pPr>
            <a:r>
              <a:rPr lang="en-IN" sz="2600" dirty="0"/>
              <a:t>- Meningitis, cerebellar ataxia and neuropsychiatric symptoms ( “muttering delirium” or “coma vigil”)</a:t>
            </a:r>
          </a:p>
          <a:p>
            <a:pPr>
              <a:buNone/>
            </a:pPr>
            <a:r>
              <a:rPr lang="en-IN" sz="2600" dirty="0"/>
              <a:t>- Paranoid psychosis, hysteria, delirium and aggressive </a:t>
            </a:r>
            <a:r>
              <a:rPr lang="en-IN" sz="2600" dirty="0" err="1"/>
              <a:t>behavior</a:t>
            </a:r>
            <a:endParaRPr lang="en-IN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91" y="288820"/>
            <a:ext cx="7053542" cy="1050398"/>
          </a:xfrm>
        </p:spPr>
        <p:txBody>
          <a:bodyPr>
            <a:normAutofit/>
          </a:bodyPr>
          <a:lstStyle/>
          <a:p>
            <a:r>
              <a:rPr lang="en-IN" b="1" dirty="0"/>
              <a:t>Laboratory Diagnosis 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122494"/>
              </p:ext>
            </p:extLst>
          </p:nvPr>
        </p:nvGraphicFramePr>
        <p:xfrm>
          <a:off x="484584" y="814019"/>
          <a:ext cx="7285564" cy="43294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3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/>
                        <a:t>Duration of illness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/>
                        <a:t>Specimen used and test done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/>
                        <a:t>First week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/>
                        <a:t>Culture of–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2000" dirty="0"/>
                        <a:t>Blood, Bone marrow aspirate, Duodenal aspirate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Second week and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/>
                        <a:t>Third week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/>
                        <a:t>Serum- 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2000" dirty="0"/>
                        <a:t>For antibody detection by </a:t>
                      </a:r>
                      <a:r>
                        <a:rPr lang="en-IN" sz="2000" dirty="0" err="1"/>
                        <a:t>Widal</a:t>
                      </a:r>
                      <a:r>
                        <a:rPr lang="en-IN" sz="2000" dirty="0"/>
                        <a:t> test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2000" dirty="0"/>
                        <a:t>For antigen detection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/>
                        <a:t>Stool and urine culture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/>
                        <a:t>Fourth week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/>
                        <a:t>Stool and urine culture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/>
                        <a:t>Carriers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/>
                        <a:t>Stool and urine culture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/>
                        <a:t>Serum- for detection of antibodies to Vi antigen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/>
                        <a:t>Sewage culture- indirect way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Laboratory Diagnosis - Culture and identification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Blood Culture</a:t>
            </a:r>
          </a:p>
          <a:p>
            <a:r>
              <a:rPr lang="en-IN" dirty="0"/>
              <a:t>Sensitivity 90% in first week</a:t>
            </a:r>
          </a:p>
          <a:p>
            <a:r>
              <a:rPr lang="en-IN" dirty="0"/>
              <a:t></a:t>
            </a:r>
            <a:r>
              <a:rPr lang="en-IN" b="1" dirty="0"/>
              <a:t>Clot culture</a:t>
            </a:r>
            <a:r>
              <a:rPr lang="en-IN" dirty="0"/>
              <a:t>: Blood is centrifuged </a:t>
            </a:r>
            <a:r>
              <a:rPr lang="en-IN" dirty="0">
                <a:sym typeface="Wingdings" pitchFamily="2" charset="2"/>
              </a:rPr>
              <a:t> </a:t>
            </a:r>
            <a:r>
              <a:rPr lang="en-IN" dirty="0"/>
              <a:t>serum for </a:t>
            </a:r>
            <a:r>
              <a:rPr lang="en-IN" dirty="0" err="1"/>
              <a:t>Widal</a:t>
            </a:r>
            <a:r>
              <a:rPr lang="en-IN" dirty="0"/>
              <a:t> test and clot for culture</a:t>
            </a:r>
          </a:p>
          <a:p>
            <a:r>
              <a:rPr lang="en-IN" b="1" dirty="0"/>
              <a:t>Culture medium:</a:t>
            </a:r>
            <a:endParaRPr lang="en-IN" dirty="0"/>
          </a:p>
          <a:p>
            <a:pPr>
              <a:buFontTx/>
              <a:buChar char="-"/>
            </a:pPr>
            <a:r>
              <a:rPr lang="en-IN" b="1" dirty="0"/>
              <a:t>Conventional: </a:t>
            </a:r>
            <a:r>
              <a:rPr lang="en-IN" dirty="0"/>
              <a:t>Brain heart infusion broth, Castaneda’s biphasic medium (BHI agar slope and BHI broth) </a:t>
            </a:r>
          </a:p>
          <a:p>
            <a:pPr>
              <a:buFontTx/>
              <a:buChar char="-"/>
            </a:pPr>
            <a:r>
              <a:rPr lang="en-IN" b="1" dirty="0"/>
              <a:t>Automated</a:t>
            </a:r>
            <a:r>
              <a:rPr lang="en-IN" dirty="0"/>
              <a:t> blood culture systems - BACTEC </a:t>
            </a:r>
            <a:r>
              <a:rPr lang="en-IN" dirty="0" err="1"/>
              <a:t>orBacT</a:t>
            </a:r>
            <a:r>
              <a:rPr lang="en-IN" dirty="0"/>
              <a:t>/ALERT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Media for Blood culture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537917-00E7-4C58-868F-6260F5A7F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4" y="1197404"/>
            <a:ext cx="8210451" cy="38176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Sodium </a:t>
            </a:r>
            <a:r>
              <a:rPr lang="en-IN" b="1" dirty="0" err="1"/>
              <a:t>polyanethol</a:t>
            </a:r>
            <a:r>
              <a:rPr lang="en-IN" b="1" dirty="0"/>
              <a:t> </a:t>
            </a:r>
            <a:r>
              <a:rPr lang="en-IN" b="1" dirty="0" err="1"/>
              <a:t>sulfonate</a:t>
            </a:r>
            <a:r>
              <a:rPr lang="en-IN" b="1" dirty="0"/>
              <a:t> (SPS):</a:t>
            </a:r>
            <a:r>
              <a:rPr lang="en-IN" dirty="0"/>
              <a:t> Anticoagulant, Counteracts bactericidal action of blood</a:t>
            </a:r>
          </a:p>
          <a:p>
            <a:r>
              <a:rPr lang="en-IN" b="1" dirty="0"/>
              <a:t>Incubation: </a:t>
            </a:r>
            <a:r>
              <a:rPr lang="en-IN" dirty="0"/>
              <a:t>at 37°C for up to 1 week.</a:t>
            </a:r>
          </a:p>
          <a:p>
            <a:r>
              <a:rPr lang="en-IN" dirty="0"/>
              <a:t></a:t>
            </a:r>
            <a:r>
              <a:rPr lang="en-IN" b="1" dirty="0"/>
              <a:t>Repeat subcultures:</a:t>
            </a:r>
          </a:p>
          <a:p>
            <a:r>
              <a:rPr lang="en-IN" b="1" dirty="0" err="1"/>
              <a:t>Monophasic</a:t>
            </a:r>
            <a:r>
              <a:rPr lang="en-IN" b="1" dirty="0"/>
              <a:t> BHI </a:t>
            </a:r>
            <a:r>
              <a:rPr lang="en-IN" dirty="0"/>
              <a:t>medium: Periodical subcultures onto blood agar and MacConkey agar</a:t>
            </a:r>
          </a:p>
          <a:p>
            <a:r>
              <a:rPr lang="en-IN" b="1" dirty="0"/>
              <a:t>Biphasic medium </a:t>
            </a:r>
            <a:r>
              <a:rPr lang="en-IN" dirty="0"/>
              <a:t>BHI is preferred over </a:t>
            </a:r>
            <a:r>
              <a:rPr lang="en-IN" dirty="0" err="1"/>
              <a:t>monophasic</a:t>
            </a:r>
            <a:r>
              <a:rPr lang="en-IN" dirty="0"/>
              <a:t> - subcultures in the same bottle</a:t>
            </a:r>
          </a:p>
          <a:p>
            <a:r>
              <a:rPr lang="en-IN" dirty="0"/>
              <a:t></a:t>
            </a:r>
            <a:r>
              <a:rPr lang="en-IN" b="1" dirty="0"/>
              <a:t>Automated</a:t>
            </a:r>
            <a:r>
              <a:rPr lang="en-IN" dirty="0"/>
              <a:t> blood culture systems – monitor growth continuously &amp; positive growth flagged </a:t>
            </a:r>
            <a:r>
              <a:rPr lang="en-IN" dirty="0">
                <a:sym typeface="Wingdings" pitchFamily="2" charset="2"/>
              </a:rPr>
              <a:t></a:t>
            </a:r>
            <a:r>
              <a:rPr lang="en-IN" dirty="0"/>
              <a:t> subcultures done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IN" sz="1800" b="1" dirty="0"/>
              <a:t>Enrichment broth </a:t>
            </a:r>
            <a:r>
              <a:rPr lang="en-IN" sz="1800" dirty="0"/>
              <a:t>- </a:t>
            </a:r>
            <a:r>
              <a:rPr lang="en-IN" sz="1800" dirty="0" err="1"/>
              <a:t>Selenite</a:t>
            </a:r>
            <a:r>
              <a:rPr lang="en-IN" sz="1800" dirty="0"/>
              <a:t> F broth, </a:t>
            </a:r>
            <a:r>
              <a:rPr lang="en-IN" sz="1800" dirty="0" err="1"/>
              <a:t>tetrathionate</a:t>
            </a:r>
            <a:r>
              <a:rPr lang="en-IN" sz="1800" dirty="0"/>
              <a:t> broth and gram-negative broth are used</a:t>
            </a:r>
          </a:p>
          <a:p>
            <a:r>
              <a:rPr lang="en-IN" sz="1800" b="1" dirty="0"/>
              <a:t>Selective media such as:</a:t>
            </a:r>
          </a:p>
          <a:p>
            <a:pPr>
              <a:buFontTx/>
              <a:buChar char="-"/>
            </a:pPr>
            <a:r>
              <a:rPr lang="en-IN" sz="1800" b="1" dirty="0"/>
              <a:t>Low selective media </a:t>
            </a:r>
            <a:r>
              <a:rPr lang="en-IN" sz="1800" dirty="0"/>
              <a:t>- MacConkey agar – Colourless colonies</a:t>
            </a:r>
          </a:p>
          <a:p>
            <a:pPr>
              <a:buFontTx/>
              <a:buChar char="-"/>
            </a:pPr>
            <a:endParaRPr lang="en-IN" sz="1800" dirty="0"/>
          </a:p>
          <a:p>
            <a:pPr>
              <a:buFontTx/>
              <a:buChar char="-"/>
            </a:pPr>
            <a:endParaRPr lang="fr-FR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3200" b="1" dirty="0">
                <a:solidFill>
                  <a:schemeClr val="bg1"/>
                </a:solidFill>
                <a:effectLst/>
              </a:rPr>
              <a:t>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</a:t>
            </a:r>
            <a:r>
              <a:rPr lang="en-IN" b="1" dirty="0"/>
              <a:t>Highly selective media:</a:t>
            </a:r>
            <a:endParaRPr lang="en-IN" dirty="0"/>
          </a:p>
          <a:p>
            <a:pPr>
              <a:buFontTx/>
              <a:buChar char="-"/>
            </a:pPr>
            <a:r>
              <a:rPr lang="en-IN" b="1" dirty="0"/>
              <a:t>DCA (deoxycholate citrate agar): </a:t>
            </a:r>
            <a:r>
              <a:rPr lang="en-IN" dirty="0"/>
              <a:t>pale colonies with black </a:t>
            </a:r>
            <a:r>
              <a:rPr lang="en-IN" dirty="0" err="1"/>
              <a:t>center</a:t>
            </a:r>
            <a:endParaRPr lang="en-IN" dirty="0"/>
          </a:p>
          <a:p>
            <a:pPr>
              <a:buFontTx/>
              <a:buChar char="-"/>
            </a:pPr>
            <a:r>
              <a:rPr lang="en-IN" b="1" dirty="0"/>
              <a:t>XLD agar (xylose lysine deoxycholate): </a:t>
            </a:r>
            <a:r>
              <a:rPr lang="en-IN" dirty="0"/>
              <a:t>red colonies with black </a:t>
            </a:r>
            <a:r>
              <a:rPr lang="en-IN" dirty="0" err="1"/>
              <a:t>center</a:t>
            </a:r>
            <a:endParaRPr lang="en-IN" dirty="0"/>
          </a:p>
          <a:p>
            <a:pPr>
              <a:buFontTx/>
              <a:buChar char="-"/>
            </a:pPr>
            <a:endParaRPr lang="en-IN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40213" y="2119804"/>
            <a:ext cx="3297237" cy="199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Classification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Clinical Classification</a:t>
            </a:r>
          </a:p>
          <a:p>
            <a:r>
              <a:rPr lang="en-IN" dirty="0"/>
              <a:t>Oldest, user friendly classification widely used</a:t>
            </a:r>
          </a:p>
          <a:p>
            <a:pPr marL="514350" indent="-514350">
              <a:buAutoNum type="arabicPeriod"/>
            </a:pPr>
            <a:r>
              <a:rPr lang="en-IN" b="1" dirty="0" err="1"/>
              <a:t>Typhoidal</a:t>
            </a:r>
            <a:r>
              <a:rPr lang="en-IN" b="1" dirty="0"/>
              <a:t> </a:t>
            </a:r>
            <a:r>
              <a:rPr lang="en-IN" b="1" i="1" dirty="0"/>
              <a:t>Salmonella:</a:t>
            </a:r>
          </a:p>
          <a:p>
            <a:pPr marL="514350" indent="-514350">
              <a:buFontTx/>
              <a:buChar char="-"/>
            </a:pPr>
            <a:r>
              <a:rPr lang="en-IN" dirty="0"/>
              <a:t>Includes serotypes </a:t>
            </a:r>
            <a:r>
              <a:rPr lang="en-IN" i="1" dirty="0"/>
              <a:t>S. </a:t>
            </a:r>
            <a:r>
              <a:rPr lang="en-IN" i="1" dirty="0" err="1"/>
              <a:t>Typhi</a:t>
            </a:r>
            <a:r>
              <a:rPr lang="en-IN" i="1" dirty="0"/>
              <a:t> </a:t>
            </a:r>
            <a:r>
              <a:rPr lang="en-IN" dirty="0"/>
              <a:t>and </a:t>
            </a:r>
            <a:r>
              <a:rPr lang="en-IN" i="1" dirty="0"/>
              <a:t>S. </a:t>
            </a:r>
            <a:r>
              <a:rPr lang="en-IN" i="1" dirty="0" err="1"/>
              <a:t>Paratyphi</a:t>
            </a:r>
            <a:r>
              <a:rPr lang="en-IN" i="1" dirty="0"/>
              <a:t> </a:t>
            </a:r>
          </a:p>
          <a:p>
            <a:pPr marL="514350" indent="-514350">
              <a:buFontTx/>
              <a:buChar char="-"/>
            </a:pPr>
            <a:r>
              <a:rPr lang="en-IN" dirty="0"/>
              <a:t>Restricted to human hosts </a:t>
            </a:r>
            <a:r>
              <a:rPr lang="en-IN" dirty="0">
                <a:sym typeface="Wingdings" pitchFamily="2" charset="2"/>
              </a:rPr>
              <a:t> </a:t>
            </a:r>
            <a:r>
              <a:rPr lang="en-IN" dirty="0"/>
              <a:t>enteric fever (typhoid/paratyphoid fever)</a:t>
            </a:r>
          </a:p>
          <a:p>
            <a:pPr>
              <a:buNone/>
            </a:pPr>
            <a:r>
              <a:rPr lang="en-IN" dirty="0"/>
              <a:t>2. </a:t>
            </a:r>
            <a:r>
              <a:rPr lang="en-IN" b="1" dirty="0"/>
              <a:t>Non-</a:t>
            </a:r>
            <a:r>
              <a:rPr lang="en-IN" b="1" dirty="0" err="1"/>
              <a:t>typhoidal</a:t>
            </a:r>
            <a:r>
              <a:rPr lang="en-IN" b="1" dirty="0"/>
              <a:t> </a:t>
            </a:r>
            <a:r>
              <a:rPr lang="en-IN" b="1" i="1" dirty="0"/>
              <a:t>Salmonella or NTS:</a:t>
            </a:r>
          </a:p>
          <a:p>
            <a:pPr>
              <a:buFontTx/>
              <a:buChar char="-"/>
            </a:pPr>
            <a:r>
              <a:rPr lang="en-IN" dirty="0"/>
              <a:t>Colonize intestine of animals</a:t>
            </a:r>
          </a:p>
          <a:p>
            <a:pPr>
              <a:buFontTx/>
              <a:buChar char="-"/>
            </a:pPr>
            <a:r>
              <a:rPr lang="en-IN" dirty="0"/>
              <a:t>Also infect humans </a:t>
            </a:r>
            <a:r>
              <a:rPr lang="en-IN" dirty="0">
                <a:sym typeface="Wingdings" pitchFamily="2" charset="2"/>
              </a:rPr>
              <a:t></a:t>
            </a:r>
            <a:r>
              <a:rPr lang="en-IN" dirty="0"/>
              <a:t> gastroenteritis &amp; </a:t>
            </a:r>
            <a:r>
              <a:rPr lang="en-IN" dirty="0" err="1"/>
              <a:t>septicemia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SS agar (</a:t>
            </a:r>
            <a:r>
              <a:rPr lang="en-IN" b="1" i="1" dirty="0" err="1"/>
              <a:t>shigella</a:t>
            </a:r>
            <a:r>
              <a:rPr lang="en-IN" b="1" i="1" dirty="0"/>
              <a:t> Salmonella agar): </a:t>
            </a:r>
            <a:r>
              <a:rPr lang="en-IN" dirty="0" err="1"/>
              <a:t>colorless</a:t>
            </a:r>
            <a:r>
              <a:rPr lang="en-IN" dirty="0"/>
              <a:t> with black </a:t>
            </a:r>
            <a:r>
              <a:rPr lang="en-IN" dirty="0" err="1"/>
              <a:t>centers</a:t>
            </a:r>
            <a:endParaRPr lang="en-IN" dirty="0"/>
          </a:p>
          <a:p>
            <a:r>
              <a:rPr lang="en-IN" dirty="0"/>
              <a:t></a:t>
            </a:r>
            <a:r>
              <a:rPr lang="en-IN" b="1" dirty="0"/>
              <a:t>Hektoen enteric agar: </a:t>
            </a:r>
            <a:r>
              <a:rPr lang="en-IN" dirty="0"/>
              <a:t>Bluegreen colonies with black centers</a:t>
            </a:r>
          </a:p>
          <a:p>
            <a:r>
              <a:rPr lang="en-IN" dirty="0"/>
              <a:t></a:t>
            </a:r>
            <a:r>
              <a:rPr lang="en-IN" b="1" dirty="0"/>
              <a:t>Wilson Blair’s brilliant green Bismuth sulfite medium</a:t>
            </a:r>
            <a:r>
              <a:rPr lang="en-IN" dirty="0"/>
              <a:t> –jet black colored colonies with a metallic sheen due to production of H2S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Other Specimens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</a:t>
            </a:r>
            <a:r>
              <a:rPr lang="en-IN" b="1" dirty="0"/>
              <a:t>Bone marrow culture </a:t>
            </a:r>
            <a:r>
              <a:rPr lang="en-IN" dirty="0"/>
              <a:t>- first week of illness (55–90% sensitive) when blood culture is negative, especially when patient is on antibiotics</a:t>
            </a:r>
          </a:p>
          <a:p>
            <a:r>
              <a:rPr lang="en-IN" dirty="0"/>
              <a:t></a:t>
            </a:r>
            <a:r>
              <a:rPr lang="en-IN" b="1" dirty="0"/>
              <a:t>Duodenal aspirate culture </a:t>
            </a:r>
            <a:r>
              <a:rPr lang="en-IN" dirty="0"/>
              <a:t>- first week of illness if both blood and bone marrow cultures turn negative</a:t>
            </a:r>
          </a:p>
          <a:p>
            <a:r>
              <a:rPr lang="en-IN" dirty="0"/>
              <a:t></a:t>
            </a:r>
            <a:r>
              <a:rPr lang="en-IN" b="1" dirty="0"/>
              <a:t>Combination of blood, bone marrow, and intestinal secretions </a:t>
            </a:r>
            <a:r>
              <a:rPr lang="en-IN" dirty="0"/>
              <a:t>culture is the best method in the first week, which shows a sensitivity of more than 90%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Culture Smear and Motility Testing </a:t>
            </a:r>
          </a:p>
          <a:p>
            <a:pPr>
              <a:buFontTx/>
              <a:buChar char="-"/>
            </a:pPr>
            <a:r>
              <a:rPr lang="en-IN" dirty="0"/>
              <a:t>Gram-negative, non-sporing and non–capsulated bacilli </a:t>
            </a:r>
          </a:p>
          <a:p>
            <a:pPr>
              <a:buFontTx/>
              <a:buChar char="-"/>
            </a:pPr>
            <a:r>
              <a:rPr lang="en-IN" dirty="0"/>
              <a:t>Motile with peritrichous flagella</a:t>
            </a:r>
          </a:p>
          <a:p>
            <a:r>
              <a:rPr lang="en-IN" b="1" dirty="0"/>
              <a:t>Biochemical Identification</a:t>
            </a:r>
          </a:p>
          <a:p>
            <a:pPr>
              <a:buFontTx/>
              <a:buChar char="-"/>
            </a:pPr>
            <a:r>
              <a:rPr lang="en-IN" dirty="0"/>
              <a:t>Catalase positive and oxidase negative</a:t>
            </a:r>
            <a:endParaRPr lang="en-IN" b="1" dirty="0"/>
          </a:p>
          <a:p>
            <a:pPr>
              <a:buFontTx/>
              <a:buChar char="-"/>
            </a:pPr>
            <a:r>
              <a:rPr lang="en-IN" dirty="0"/>
              <a:t>Indole test—negative</a:t>
            </a:r>
          </a:p>
          <a:p>
            <a:pPr>
              <a:buFontTx/>
              <a:buChar char="-"/>
            </a:pPr>
            <a:r>
              <a:rPr lang="en-IN" dirty="0"/>
              <a:t>Citrate test—positive (except for </a:t>
            </a:r>
            <a:r>
              <a:rPr lang="en-IN" i="1" dirty="0"/>
              <a:t>S. </a:t>
            </a:r>
            <a:r>
              <a:rPr lang="en-IN" i="1" dirty="0" err="1"/>
              <a:t>Typhi</a:t>
            </a:r>
            <a:r>
              <a:rPr lang="en-IN" i="1" dirty="0"/>
              <a:t> and S. </a:t>
            </a:r>
            <a:r>
              <a:rPr lang="en-IN" i="1" dirty="0" err="1"/>
              <a:t>Paratyphi</a:t>
            </a:r>
            <a:r>
              <a:rPr lang="en-IN" i="1" dirty="0"/>
              <a:t> A, </a:t>
            </a:r>
            <a:r>
              <a:rPr lang="en-IN" dirty="0"/>
              <a:t>which are citrate negative)</a:t>
            </a:r>
          </a:p>
          <a:p>
            <a:pPr>
              <a:buFontTx/>
              <a:buChar char="-"/>
            </a:pPr>
            <a:r>
              <a:rPr lang="en-IN" dirty="0"/>
              <a:t>Urease test—negative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Biochemical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Biochemical Identification of Salmonellae</a:t>
            </a:r>
          </a:p>
          <a:p>
            <a:pPr>
              <a:buFontTx/>
              <a:buChar char="-"/>
            </a:pPr>
            <a:r>
              <a:rPr lang="en-IN" dirty="0"/>
              <a:t>TSI shows: Alkaline/acid, Gas present (except for </a:t>
            </a:r>
            <a:r>
              <a:rPr lang="en-IN" i="1" dirty="0"/>
              <a:t>S. </a:t>
            </a:r>
            <a:r>
              <a:rPr lang="en-IN" i="1" dirty="0" err="1"/>
              <a:t>Typhi</a:t>
            </a:r>
            <a:r>
              <a:rPr lang="en-IN" i="1" dirty="0"/>
              <a:t>, </a:t>
            </a:r>
            <a:r>
              <a:rPr lang="en-IN" dirty="0"/>
              <a:t>which is anaerogenic</a:t>
            </a:r>
            <a:r>
              <a:rPr lang="en-IN" i="1" dirty="0"/>
              <a:t>), </a:t>
            </a:r>
          </a:p>
          <a:p>
            <a:pPr>
              <a:buFontTx/>
              <a:buChar char="-"/>
            </a:pPr>
            <a:r>
              <a:rPr lang="en-IN" dirty="0"/>
              <a:t>Abundant H</a:t>
            </a:r>
            <a:r>
              <a:rPr lang="en-IN" sz="2200" dirty="0"/>
              <a:t>2</a:t>
            </a:r>
            <a:r>
              <a:rPr lang="en-IN" dirty="0"/>
              <a:t>S present except for:</a:t>
            </a:r>
          </a:p>
          <a:p>
            <a:pPr>
              <a:buFontTx/>
              <a:buChar char="-"/>
            </a:pPr>
            <a:r>
              <a:rPr lang="en-IN" i="1" dirty="0"/>
              <a:t>S. </a:t>
            </a:r>
            <a:r>
              <a:rPr lang="en-IN" i="1" dirty="0" err="1"/>
              <a:t>Paratyphi</a:t>
            </a:r>
            <a:r>
              <a:rPr lang="en-IN" i="1" dirty="0"/>
              <a:t> A and S. </a:t>
            </a:r>
            <a:r>
              <a:rPr lang="en-IN" i="1" dirty="0" err="1"/>
              <a:t>Choleraesuis</a:t>
            </a:r>
            <a:r>
              <a:rPr lang="en-IN" i="1" dirty="0"/>
              <a:t>: </a:t>
            </a:r>
            <a:r>
              <a:rPr lang="en-IN" dirty="0"/>
              <a:t>H2S not produced</a:t>
            </a:r>
            <a:r>
              <a:rPr lang="en-IN" i="1" dirty="0"/>
              <a:t> </a:t>
            </a:r>
            <a:r>
              <a:rPr lang="en-IN" dirty="0"/>
              <a:t></a:t>
            </a:r>
          </a:p>
          <a:p>
            <a:pPr>
              <a:buFontTx/>
              <a:buChar char="-"/>
            </a:pPr>
            <a:r>
              <a:rPr lang="en-IN" i="1" dirty="0"/>
              <a:t>S. </a:t>
            </a:r>
            <a:r>
              <a:rPr lang="en-IN" i="1" dirty="0" err="1"/>
              <a:t>Typhi</a:t>
            </a:r>
            <a:r>
              <a:rPr lang="en-IN" i="1" dirty="0"/>
              <a:t>: </a:t>
            </a:r>
            <a:r>
              <a:rPr lang="en-IN" dirty="0"/>
              <a:t>Speck of H</a:t>
            </a:r>
            <a:r>
              <a:rPr lang="en-IN" sz="2200" dirty="0"/>
              <a:t>2</a:t>
            </a:r>
            <a:r>
              <a:rPr lang="en-IN" dirty="0"/>
              <a:t>S</a:t>
            </a:r>
          </a:p>
          <a:p>
            <a:pPr>
              <a:buFontTx/>
              <a:buChar char="-"/>
            </a:pPr>
            <a:r>
              <a:rPr lang="en-IN" dirty="0"/>
              <a:t>MR positive and VP negative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Biochemical Identification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Sugar fermentation test: </a:t>
            </a:r>
            <a:r>
              <a:rPr lang="en-IN" dirty="0" err="1"/>
              <a:t>Gluocse</a:t>
            </a:r>
            <a:r>
              <a:rPr lang="en-IN" dirty="0"/>
              <a:t>, mannitol, </a:t>
            </a:r>
            <a:r>
              <a:rPr lang="en-IN" dirty="0" err="1"/>
              <a:t>arabinose</a:t>
            </a:r>
            <a:r>
              <a:rPr lang="en-IN" dirty="0"/>
              <a:t>,  Maltose, </a:t>
            </a:r>
            <a:r>
              <a:rPr lang="en-IN" dirty="0" err="1"/>
              <a:t>dulcitol</a:t>
            </a:r>
            <a:r>
              <a:rPr lang="en-IN" dirty="0"/>
              <a:t> and </a:t>
            </a:r>
            <a:r>
              <a:rPr lang="en-IN" dirty="0" err="1"/>
              <a:t>sorbitol</a:t>
            </a:r>
            <a:r>
              <a:rPr lang="en-IN" dirty="0"/>
              <a:t> are fermented</a:t>
            </a:r>
          </a:p>
          <a:p>
            <a:r>
              <a:rPr lang="en-IN" dirty="0"/>
              <a:t></a:t>
            </a:r>
            <a:r>
              <a:rPr lang="en-IN" b="1" dirty="0" err="1"/>
              <a:t>Decarboxylation</a:t>
            </a:r>
            <a:r>
              <a:rPr lang="en-IN" b="1" dirty="0"/>
              <a:t> test</a:t>
            </a:r>
          </a:p>
          <a:p>
            <a:pPr>
              <a:buFontTx/>
              <a:buChar char="-"/>
            </a:pPr>
            <a:r>
              <a:rPr lang="en-IN" i="1" dirty="0"/>
              <a:t>S. </a:t>
            </a:r>
            <a:r>
              <a:rPr lang="en-IN" i="1" dirty="0" err="1"/>
              <a:t>Typhi</a:t>
            </a:r>
            <a:r>
              <a:rPr lang="en-IN" i="1" dirty="0"/>
              <a:t>—</a:t>
            </a:r>
            <a:r>
              <a:rPr lang="en-IN" dirty="0"/>
              <a:t>only lysine is </a:t>
            </a:r>
            <a:r>
              <a:rPr lang="en-IN" dirty="0" err="1"/>
              <a:t>decarboxylated</a:t>
            </a:r>
            <a:r>
              <a:rPr lang="en-IN" dirty="0"/>
              <a:t>  </a:t>
            </a:r>
          </a:p>
          <a:p>
            <a:pPr>
              <a:buFontTx/>
              <a:buChar char="-"/>
            </a:pPr>
            <a:r>
              <a:rPr lang="en-IN" i="1" dirty="0"/>
              <a:t>S. </a:t>
            </a:r>
            <a:r>
              <a:rPr lang="en-IN" i="1" dirty="0" err="1"/>
              <a:t>Paratyphi</a:t>
            </a:r>
            <a:r>
              <a:rPr lang="en-IN" i="1" dirty="0"/>
              <a:t> A— </a:t>
            </a:r>
            <a:r>
              <a:rPr lang="en-IN" dirty="0"/>
              <a:t>only ornithine is </a:t>
            </a:r>
            <a:r>
              <a:rPr lang="en-IN" dirty="0" err="1"/>
              <a:t>decarboxylated</a:t>
            </a:r>
            <a:r>
              <a:rPr lang="en-IN" dirty="0"/>
              <a:t> </a:t>
            </a:r>
          </a:p>
          <a:p>
            <a:pPr>
              <a:buFontTx/>
              <a:buChar char="-"/>
            </a:pPr>
            <a:r>
              <a:rPr lang="en-IN" i="1" dirty="0"/>
              <a:t>S. </a:t>
            </a:r>
            <a:r>
              <a:rPr lang="en-IN" i="1" dirty="0" err="1"/>
              <a:t>Paratyphi</a:t>
            </a:r>
            <a:r>
              <a:rPr lang="en-IN" i="1" dirty="0"/>
              <a:t> B— </a:t>
            </a:r>
            <a:r>
              <a:rPr lang="en-IN" dirty="0"/>
              <a:t>positive for all, i.e. lysine, arginine and ornithine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Demonstration of Serum Antibodies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err="1"/>
              <a:t>Widal</a:t>
            </a:r>
            <a:r>
              <a:rPr lang="en-IN" b="1" dirty="0"/>
              <a:t> Test</a:t>
            </a:r>
          </a:p>
          <a:p>
            <a:r>
              <a:rPr lang="en-IN" b="1" dirty="0"/>
              <a:t>Principle: </a:t>
            </a:r>
            <a:r>
              <a:rPr lang="en-IN" dirty="0"/>
              <a:t>Tube agglutination test where H and O antibodies against </a:t>
            </a:r>
            <a:r>
              <a:rPr lang="en-IN" i="1" dirty="0"/>
              <a:t>S. </a:t>
            </a:r>
            <a:r>
              <a:rPr lang="en-IN" i="1" dirty="0" err="1"/>
              <a:t>Typhi</a:t>
            </a:r>
            <a:r>
              <a:rPr lang="en-IN" i="1" dirty="0"/>
              <a:t> and S. </a:t>
            </a:r>
            <a:r>
              <a:rPr lang="en-IN" i="1" dirty="0" err="1"/>
              <a:t>Paratyphi</a:t>
            </a:r>
            <a:r>
              <a:rPr lang="en-IN" i="1" dirty="0"/>
              <a:t> A and B </a:t>
            </a:r>
            <a:r>
              <a:rPr lang="en-IN" dirty="0"/>
              <a:t>are</a:t>
            </a:r>
            <a:r>
              <a:rPr lang="en-IN" i="1" dirty="0"/>
              <a:t> </a:t>
            </a:r>
            <a:r>
              <a:rPr lang="en-IN" dirty="0"/>
              <a:t>detected</a:t>
            </a:r>
          </a:p>
          <a:p>
            <a:r>
              <a:rPr lang="en-IN" dirty="0"/>
              <a:t></a:t>
            </a:r>
            <a:r>
              <a:rPr lang="en-IN" b="1" dirty="0"/>
              <a:t>Antigens used: </a:t>
            </a:r>
            <a:r>
              <a:rPr lang="en-IN" dirty="0"/>
              <a:t>Four antigens are used</a:t>
            </a:r>
            <a:endParaRPr lang="en-IN" b="1" dirty="0"/>
          </a:p>
          <a:p>
            <a:pPr>
              <a:buNone/>
            </a:pPr>
            <a:r>
              <a:rPr lang="en-IN" dirty="0"/>
              <a:t>1. O antigens of </a:t>
            </a:r>
            <a:r>
              <a:rPr lang="en-IN" i="1" dirty="0"/>
              <a:t>S. </a:t>
            </a:r>
            <a:r>
              <a:rPr lang="en-IN" i="1" dirty="0" err="1"/>
              <a:t>Typhi</a:t>
            </a:r>
            <a:r>
              <a:rPr lang="en-IN" i="1" dirty="0"/>
              <a:t> (TO)</a:t>
            </a:r>
          </a:p>
          <a:p>
            <a:pPr>
              <a:buNone/>
            </a:pPr>
            <a:r>
              <a:rPr lang="en-IN" dirty="0"/>
              <a:t>2. H antigens of </a:t>
            </a:r>
            <a:r>
              <a:rPr lang="en-IN" i="1" dirty="0"/>
              <a:t>S. </a:t>
            </a:r>
            <a:r>
              <a:rPr lang="en-IN" i="1" dirty="0" err="1"/>
              <a:t>Typhi</a:t>
            </a:r>
            <a:r>
              <a:rPr lang="en-IN" i="1" dirty="0"/>
              <a:t> (TH)</a:t>
            </a:r>
          </a:p>
          <a:p>
            <a:pPr>
              <a:buNone/>
            </a:pPr>
            <a:r>
              <a:rPr lang="en-IN" dirty="0"/>
              <a:t>3. H antigens of </a:t>
            </a:r>
            <a:r>
              <a:rPr lang="en-IN" i="1" dirty="0"/>
              <a:t>S. </a:t>
            </a:r>
            <a:r>
              <a:rPr lang="en-IN" i="1" dirty="0" err="1"/>
              <a:t>Paratyphi</a:t>
            </a:r>
            <a:r>
              <a:rPr lang="en-IN" i="1" dirty="0"/>
              <a:t> A (AH)</a:t>
            </a:r>
          </a:p>
          <a:p>
            <a:pPr>
              <a:buNone/>
            </a:pPr>
            <a:r>
              <a:rPr lang="en-IN" dirty="0"/>
              <a:t>4. H antigens of </a:t>
            </a:r>
            <a:r>
              <a:rPr lang="en-IN" i="1" dirty="0"/>
              <a:t>S. </a:t>
            </a:r>
            <a:r>
              <a:rPr lang="en-IN" i="1" dirty="0" err="1"/>
              <a:t>Paratyphi</a:t>
            </a:r>
            <a:r>
              <a:rPr lang="en-IN" i="1" dirty="0"/>
              <a:t> B (BH)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effectLst/>
              </a:rPr>
              <a:t>Widal</a:t>
            </a:r>
            <a:r>
              <a:rPr lang="en-IN" b="1" dirty="0">
                <a:effectLst/>
              </a:rPr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Procedure of </a:t>
            </a:r>
            <a:r>
              <a:rPr lang="en-IN" b="1" dirty="0" err="1"/>
              <a:t>Widal</a:t>
            </a:r>
            <a:r>
              <a:rPr lang="en-IN" b="1" dirty="0"/>
              <a:t> test:</a:t>
            </a:r>
          </a:p>
          <a:p>
            <a:r>
              <a:rPr lang="en-IN" dirty="0"/>
              <a:t>Patient’s serum is serially diluted in normal saline in test tubes from 1 in 10 to 1 in 640 dilutions</a:t>
            </a:r>
          </a:p>
          <a:p>
            <a:r>
              <a:rPr lang="en-IN" dirty="0"/>
              <a:t> Four such sets are made</a:t>
            </a:r>
          </a:p>
          <a:p>
            <a:r>
              <a:rPr lang="en-IN" dirty="0"/>
              <a:t>To each set of diluted sera, respective four antigen suspensions (TO, TH, AH, BH) are added</a:t>
            </a:r>
          </a:p>
          <a:p>
            <a:r>
              <a:rPr lang="en-IN" dirty="0"/>
              <a:t>Control tubes containing the antigens and normal saline should be kept to check for </a:t>
            </a:r>
            <a:r>
              <a:rPr lang="en-IN" dirty="0" err="1"/>
              <a:t>autoagglutination</a:t>
            </a:r>
            <a:endParaRPr lang="en-IN" dirty="0"/>
          </a:p>
          <a:p>
            <a:r>
              <a:rPr lang="en-IN" dirty="0"/>
              <a:t>Test tubes are incubated in water bath at 37°C overnight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effectLst/>
              </a:rPr>
              <a:t>Widal</a:t>
            </a:r>
            <a:r>
              <a:rPr lang="en-IN" b="1" dirty="0">
                <a:effectLst/>
              </a:rPr>
              <a:t>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</a:t>
            </a:r>
            <a:r>
              <a:rPr lang="en-IN" b="1" dirty="0"/>
              <a:t>Results:</a:t>
            </a:r>
          </a:p>
          <a:p>
            <a:r>
              <a:rPr lang="en-IN" b="1" dirty="0"/>
              <a:t>O agglutination </a:t>
            </a:r>
            <a:r>
              <a:rPr lang="en-IN" dirty="0"/>
              <a:t>- compact granular chalky clumps (disk-like pattern), with clear supernatant Fluid </a:t>
            </a:r>
          </a:p>
          <a:p>
            <a:r>
              <a:rPr lang="en-IN" b="1" dirty="0"/>
              <a:t>H agglutination </a:t>
            </a:r>
            <a:r>
              <a:rPr lang="en-IN" dirty="0"/>
              <a:t>- loose fluffy cotton-woolly clumps, with clear supernatant fluid</a:t>
            </a:r>
          </a:p>
          <a:p>
            <a:r>
              <a:rPr lang="en-IN" dirty="0"/>
              <a:t></a:t>
            </a:r>
            <a:r>
              <a:rPr lang="en-IN" b="1" dirty="0"/>
              <a:t>No agglutination </a:t>
            </a:r>
            <a:r>
              <a:rPr lang="en-IN" dirty="0"/>
              <a:t>- button formation &amp; supernatant fluid remains hazy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effectLst/>
              </a:rPr>
              <a:t>Widal</a:t>
            </a:r>
            <a:r>
              <a:rPr lang="en-IN" b="1" dirty="0">
                <a:effectLst/>
              </a:rPr>
              <a:t> Test - Interpretation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239928"/>
              </p:ext>
            </p:extLst>
          </p:nvPr>
        </p:nvGraphicFramePr>
        <p:xfrm>
          <a:off x="2586835" y="281175"/>
          <a:ext cx="6260906" cy="4790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Widal test result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Suggestive of -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Rise of TO and TH antibody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Enteric fever due to S.Typhi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Rise of TO and AH antibody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Enteric fever due to S.Paratyphi A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Rise of TO and BH antibody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Enteric fever due to  S.Paratyphi B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Rise of  only TO antibody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Recent infection -Due to any serotype -S.Typhi or S.Paratyphi A or B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Rise of only TH antibody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? Convalescent stage/ Anamnestic response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Rise of all three  TH, AH, BH antibodies- 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Post TAB vaccination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effectLst/>
              </a:rPr>
              <a:t>Widal</a:t>
            </a:r>
            <a:r>
              <a:rPr lang="en-IN" b="1" dirty="0">
                <a:effectLst/>
              </a:rPr>
              <a:t>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err="1"/>
              <a:t>Titer</a:t>
            </a:r>
            <a:r>
              <a:rPr lang="en-IN" b="1" dirty="0"/>
              <a:t>: </a:t>
            </a:r>
            <a:r>
              <a:rPr lang="en-IN" dirty="0"/>
              <a:t>The highest dilution of sera, at which agglutination occurs</a:t>
            </a:r>
          </a:p>
          <a:p>
            <a:r>
              <a:rPr lang="en-IN" dirty="0"/>
              <a:t></a:t>
            </a:r>
            <a:r>
              <a:rPr lang="en-IN" b="1" dirty="0"/>
              <a:t>Significant </a:t>
            </a:r>
            <a:r>
              <a:rPr lang="en-IN" b="1" dirty="0" err="1"/>
              <a:t>titer</a:t>
            </a:r>
            <a:r>
              <a:rPr lang="en-IN" b="1" dirty="0"/>
              <a:t>: In India</a:t>
            </a:r>
            <a:endParaRPr lang="en-IN" dirty="0"/>
          </a:p>
          <a:p>
            <a:pPr>
              <a:buFontTx/>
              <a:buChar char="-"/>
            </a:pPr>
            <a:r>
              <a:rPr lang="en-IN" dirty="0"/>
              <a:t>H agglutinin </a:t>
            </a:r>
            <a:r>
              <a:rPr lang="en-IN" dirty="0" err="1"/>
              <a:t>titer</a:t>
            </a:r>
            <a:r>
              <a:rPr lang="en-IN" dirty="0"/>
              <a:t> more than 200</a:t>
            </a:r>
          </a:p>
          <a:p>
            <a:pPr>
              <a:buFontTx/>
              <a:buChar char="-"/>
            </a:pPr>
            <a:r>
              <a:rPr lang="en-IN" dirty="0"/>
              <a:t>O agglutinin </a:t>
            </a:r>
            <a:r>
              <a:rPr lang="en-IN" dirty="0" err="1"/>
              <a:t>titer</a:t>
            </a:r>
            <a:r>
              <a:rPr lang="en-IN" dirty="0"/>
              <a:t> more than 100</a:t>
            </a:r>
          </a:p>
          <a:p>
            <a:r>
              <a:rPr lang="en-IN" dirty="0"/>
              <a:t>Low titers should be ignored and considered as baseline titers in endemic areas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ANTIGENIC 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Three important antigens on their cell wall</a:t>
            </a:r>
          </a:p>
          <a:p>
            <a:pPr>
              <a:buNone/>
            </a:pPr>
            <a:r>
              <a:rPr lang="en-IN" dirty="0"/>
              <a:t>1. </a:t>
            </a:r>
            <a:r>
              <a:rPr lang="en-IN" b="1" dirty="0"/>
              <a:t>Somatic</a:t>
            </a:r>
            <a:r>
              <a:rPr lang="en-IN" dirty="0"/>
              <a:t> antigen (O)</a:t>
            </a:r>
          </a:p>
          <a:p>
            <a:pPr>
              <a:buNone/>
            </a:pPr>
            <a:r>
              <a:rPr lang="en-IN" dirty="0"/>
              <a:t>2. </a:t>
            </a:r>
            <a:r>
              <a:rPr lang="en-IN" b="1" dirty="0"/>
              <a:t>Flagellar</a:t>
            </a:r>
            <a:r>
              <a:rPr lang="en-IN" dirty="0"/>
              <a:t> antigen (H)</a:t>
            </a:r>
          </a:p>
          <a:p>
            <a:pPr>
              <a:buNone/>
            </a:pPr>
            <a:r>
              <a:rPr lang="en-IN" dirty="0"/>
              <a:t>3. </a:t>
            </a:r>
            <a:r>
              <a:rPr lang="en-IN" b="1" dirty="0"/>
              <a:t>Surface</a:t>
            </a:r>
            <a:r>
              <a:rPr lang="en-IN" dirty="0"/>
              <a:t> envelope antigen (Vi)—found in some species</a:t>
            </a:r>
          </a:p>
          <a:p>
            <a:pPr>
              <a:buNone/>
            </a:pPr>
            <a:r>
              <a:rPr lang="en-IN" dirty="0"/>
              <a:t>- Fimbrial antigens - present in some strains</a:t>
            </a:r>
          </a:p>
          <a:p>
            <a:pPr>
              <a:buNone/>
            </a:pPr>
            <a:r>
              <a:rPr lang="en-IN" dirty="0"/>
              <a:t>- Nonspecific, widespread among other members of Enterobacteriaceae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effectLst/>
              </a:rPr>
              <a:t>Widal</a:t>
            </a:r>
            <a:r>
              <a:rPr lang="en-IN" b="1" dirty="0">
                <a:effectLst/>
              </a:rPr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False-positive:</a:t>
            </a:r>
          </a:p>
          <a:p>
            <a:pPr>
              <a:buFontTx/>
              <a:buChar char="-"/>
            </a:pPr>
            <a:r>
              <a:rPr lang="en-IN" b="1" dirty="0"/>
              <a:t>Anamnestic response</a:t>
            </a:r>
            <a:r>
              <a:rPr lang="en-IN" dirty="0"/>
              <a:t>: Transient rise of </a:t>
            </a:r>
            <a:r>
              <a:rPr lang="en-IN" dirty="0" err="1"/>
              <a:t>titer</a:t>
            </a:r>
            <a:r>
              <a:rPr lang="en-IN" dirty="0"/>
              <a:t> due to unrelated infections (malaria, dengue) in persons who have had prior enteric fever</a:t>
            </a:r>
          </a:p>
          <a:p>
            <a:pPr>
              <a:buFontTx/>
              <a:buChar char="-"/>
            </a:pPr>
            <a:r>
              <a:rPr lang="en-IN" dirty="0"/>
              <a:t>Antigen suspensions are not free from fimbriae </a:t>
            </a:r>
          </a:p>
          <a:p>
            <a:pPr>
              <a:buFontTx/>
              <a:buChar char="-"/>
            </a:pPr>
            <a:r>
              <a:rPr lang="en-IN" dirty="0"/>
              <a:t>Persons with inapparent infection</a:t>
            </a:r>
          </a:p>
          <a:p>
            <a:pPr>
              <a:buFontTx/>
              <a:buChar char="-"/>
            </a:pPr>
            <a:r>
              <a:rPr lang="en-IN" dirty="0"/>
              <a:t>Persons with prior immunization (with TAB vaccine)</a:t>
            </a:r>
          </a:p>
          <a:p>
            <a:r>
              <a:rPr lang="en-IN" dirty="0"/>
              <a:t></a:t>
            </a:r>
            <a:r>
              <a:rPr lang="en-IN" b="1" dirty="0"/>
              <a:t>Fourfold rise in antibody </a:t>
            </a:r>
            <a:r>
              <a:rPr lang="en-IN" b="1" dirty="0" err="1"/>
              <a:t>titer</a:t>
            </a:r>
            <a:r>
              <a:rPr lang="en-IN" b="1" dirty="0"/>
              <a:t> </a:t>
            </a:r>
            <a:r>
              <a:rPr lang="en-IN" dirty="0"/>
              <a:t>demonstrated</a:t>
            </a:r>
            <a:r>
              <a:rPr lang="en-IN" b="1" dirty="0"/>
              <a:t> </a:t>
            </a:r>
            <a:r>
              <a:rPr lang="en-IN" dirty="0"/>
              <a:t>by testing paired sera at 1 week interval is more meaningful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effectLst/>
              </a:rPr>
              <a:t>Widal</a:t>
            </a:r>
            <a:r>
              <a:rPr lang="en-IN" b="1" dirty="0">
                <a:effectLst/>
              </a:rPr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False-negative:</a:t>
            </a:r>
          </a:p>
          <a:p>
            <a:pPr>
              <a:buFontTx/>
              <a:buChar char="-"/>
            </a:pPr>
            <a:r>
              <a:rPr lang="en-IN" dirty="0"/>
              <a:t>Early stage (1st week of illness) &amp; Late stage (after fourth week)</a:t>
            </a:r>
          </a:p>
          <a:p>
            <a:pPr>
              <a:buFontTx/>
              <a:buChar char="-"/>
            </a:pPr>
            <a:r>
              <a:rPr lang="en-IN" dirty="0"/>
              <a:t>Carriers </a:t>
            </a:r>
          </a:p>
          <a:p>
            <a:pPr>
              <a:buFontTx/>
              <a:buChar char="-"/>
            </a:pPr>
            <a:r>
              <a:rPr lang="en-IN" dirty="0"/>
              <a:t>Patients on antibiotics </a:t>
            </a:r>
          </a:p>
          <a:p>
            <a:pPr>
              <a:buFontTx/>
              <a:buChar char="-"/>
            </a:pPr>
            <a:r>
              <a:rPr lang="en-IN" dirty="0" err="1"/>
              <a:t>Prozone</a:t>
            </a:r>
            <a:r>
              <a:rPr lang="en-IN" dirty="0"/>
              <a:t> phenomena (antibody excess)— this can be obviated by serial dilution of sera</a:t>
            </a:r>
          </a:p>
          <a:p>
            <a:pPr>
              <a:buFontTx/>
              <a:buChar char="-"/>
            </a:pPr>
            <a:r>
              <a:rPr lang="en-IN" dirty="0"/>
              <a:t>O agglutinins appear early and disappear early and indicate recent infection. H agglutinins appear late and disappear late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effectLst/>
              </a:rPr>
              <a:t>Widal</a:t>
            </a:r>
            <a:r>
              <a:rPr lang="en-IN" b="1" dirty="0">
                <a:effectLst/>
              </a:rPr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O antibodies are serotype nonspecific. H antibodies are specific</a:t>
            </a:r>
          </a:p>
          <a:p>
            <a:r>
              <a:rPr lang="en-IN" b="1" dirty="0"/>
              <a:t>Other Antibody Detection Tests</a:t>
            </a:r>
          </a:p>
          <a:p>
            <a:pPr>
              <a:buFontTx/>
              <a:buChar char="-"/>
            </a:pPr>
            <a:r>
              <a:rPr lang="en-IN" b="1" dirty="0" err="1"/>
              <a:t>Typhidot</a:t>
            </a:r>
            <a:r>
              <a:rPr lang="en-IN" b="1" dirty="0"/>
              <a:t> test: </a:t>
            </a:r>
            <a:r>
              <a:rPr lang="en-IN" dirty="0"/>
              <a:t>OMP (outer membrane protein) antigen is used, detects both IgM and IgG antibodies</a:t>
            </a:r>
          </a:p>
          <a:p>
            <a:pPr>
              <a:buFontTx/>
              <a:buChar char="-"/>
            </a:pPr>
            <a:r>
              <a:rPr lang="en-IN" b="1" dirty="0" err="1"/>
              <a:t>IDLTubex</a:t>
            </a:r>
            <a:r>
              <a:rPr lang="en-IN" b="1" dirty="0"/>
              <a:t> test: </a:t>
            </a:r>
            <a:r>
              <a:rPr lang="en-IN" dirty="0"/>
              <a:t>O9 antigen is used, detects only IgM antibodies against </a:t>
            </a:r>
            <a:r>
              <a:rPr lang="en-IN" i="1" dirty="0"/>
              <a:t>S. </a:t>
            </a:r>
            <a:r>
              <a:rPr lang="en-IN" i="1" dirty="0" err="1"/>
              <a:t>Typhi</a:t>
            </a:r>
            <a:endParaRPr lang="en-IN" i="1" dirty="0"/>
          </a:p>
          <a:p>
            <a:pPr>
              <a:buFontTx/>
              <a:buChar char="-"/>
            </a:pPr>
            <a:r>
              <a:rPr lang="en-IN" b="1" dirty="0"/>
              <a:t>IgM dip stick test and ELISA </a:t>
            </a:r>
            <a:r>
              <a:rPr lang="en-IN" dirty="0"/>
              <a:t>detect anti-LPS IgM antibodies</a:t>
            </a:r>
          </a:p>
          <a:p>
            <a:pPr>
              <a:buFontTx/>
              <a:buChar char="-"/>
            </a:pPr>
            <a:r>
              <a:rPr lang="en-IN" b="1" dirty="0"/>
              <a:t>Dot blot assay: </a:t>
            </a:r>
            <a:r>
              <a:rPr lang="en-IN" dirty="0"/>
              <a:t>Flagellar antigen is used, detects only IgG antibodies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Other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Demonstration of Salmonella Antigen</a:t>
            </a:r>
          </a:p>
          <a:p>
            <a:pPr>
              <a:buNone/>
            </a:pPr>
            <a:r>
              <a:rPr lang="en-IN" dirty="0"/>
              <a:t>- Present blood &amp; urine - ELISA </a:t>
            </a:r>
          </a:p>
          <a:p>
            <a:r>
              <a:rPr lang="en-IN" b="1" dirty="0"/>
              <a:t>Molecular Methods</a:t>
            </a:r>
          </a:p>
          <a:p>
            <a:pPr>
              <a:buFontTx/>
              <a:buChar char="-"/>
            </a:pPr>
            <a:r>
              <a:rPr lang="en-IN" dirty="0"/>
              <a:t>PCR-based methods - detect and differentiate </a:t>
            </a:r>
            <a:r>
              <a:rPr lang="en-IN" dirty="0" err="1"/>
              <a:t>typhoidal</a:t>
            </a:r>
            <a:r>
              <a:rPr lang="en-IN" dirty="0"/>
              <a:t> salmonellae - flagellin gene, </a:t>
            </a:r>
            <a:r>
              <a:rPr lang="en-IN" dirty="0" err="1"/>
              <a:t>Iro</a:t>
            </a:r>
            <a:r>
              <a:rPr lang="en-IN" dirty="0"/>
              <a:t> B and </a:t>
            </a:r>
            <a:r>
              <a:rPr lang="en-IN" dirty="0" err="1"/>
              <a:t>fliC</a:t>
            </a:r>
            <a:r>
              <a:rPr lang="en-IN" dirty="0"/>
              <a:t> gene</a:t>
            </a:r>
          </a:p>
          <a:p>
            <a:r>
              <a:rPr lang="en-IN" b="1" dirty="0"/>
              <a:t>Other Nonspecific Methods</a:t>
            </a:r>
          </a:p>
          <a:p>
            <a:pPr>
              <a:buFontTx/>
              <a:buChar char="-"/>
            </a:pPr>
            <a:r>
              <a:rPr lang="en-IN" b="1" dirty="0"/>
              <a:t>WBC count</a:t>
            </a:r>
            <a:r>
              <a:rPr lang="en-IN" dirty="0"/>
              <a:t>: Neutropenia (15–25%), Leukocytosis - children</a:t>
            </a:r>
          </a:p>
          <a:p>
            <a:pPr>
              <a:buFontTx/>
              <a:buChar char="-"/>
            </a:pPr>
            <a:r>
              <a:rPr lang="en-IN" b="1" dirty="0"/>
              <a:t>Liver function tests </a:t>
            </a:r>
            <a:r>
              <a:rPr lang="en-IN" dirty="0"/>
              <a:t>moderately deranged</a:t>
            </a:r>
          </a:p>
          <a:p>
            <a:pPr>
              <a:buFontTx/>
              <a:buChar char="-"/>
            </a:pPr>
            <a:r>
              <a:rPr lang="en-IN" b="1" dirty="0"/>
              <a:t>Muscle enzyme </a:t>
            </a:r>
            <a:r>
              <a:rPr lang="en-IN" dirty="0"/>
              <a:t>levels moderately elevated</a:t>
            </a:r>
          </a:p>
          <a:p>
            <a:pPr>
              <a:buFontTx/>
              <a:buChar char="-"/>
            </a:pP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Detection of Carriers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71" y="1197405"/>
            <a:ext cx="6709906" cy="3146611"/>
          </a:xfrm>
        </p:spPr>
        <p:txBody>
          <a:bodyPr>
            <a:noAutofit/>
          </a:bodyPr>
          <a:lstStyle/>
          <a:p>
            <a:r>
              <a:rPr lang="en-IN" sz="1800" dirty="0"/>
              <a:t>    Culture</a:t>
            </a:r>
            <a:r>
              <a:rPr lang="en-IN" sz="1800" b="1" dirty="0"/>
              <a:t>: </a:t>
            </a:r>
            <a:r>
              <a:rPr lang="en-IN" sz="1800" dirty="0"/>
              <a:t>Stool and bile culture (detects </a:t>
            </a:r>
            <a:r>
              <a:rPr lang="en-IN" sz="1800" dirty="0" err="1"/>
              <a:t>fecal</a:t>
            </a:r>
            <a:r>
              <a:rPr lang="en-IN" sz="1800" dirty="0"/>
              <a:t> carriers) and urine culture (detects urinary carriers)</a:t>
            </a:r>
          </a:p>
          <a:p>
            <a:r>
              <a:rPr lang="en-IN" sz="1800" b="1" dirty="0"/>
              <a:t>Detection of Vi antibodies: </a:t>
            </a:r>
          </a:p>
          <a:p>
            <a:pPr>
              <a:buFontTx/>
              <a:buChar char="-"/>
            </a:pPr>
            <a:r>
              <a:rPr lang="en-IN" sz="1800" dirty="0"/>
              <a:t>Tube agglutination test using </a:t>
            </a:r>
            <a:r>
              <a:rPr lang="en-IN" sz="1800" i="1" dirty="0"/>
              <a:t>S. </a:t>
            </a:r>
            <a:r>
              <a:rPr lang="en-IN" sz="1800" i="1" dirty="0" err="1"/>
              <a:t>Typhi</a:t>
            </a:r>
            <a:r>
              <a:rPr lang="en-IN" sz="1800" i="1" dirty="0"/>
              <a:t> </a:t>
            </a:r>
            <a:r>
              <a:rPr lang="en-IN" sz="1800" dirty="0"/>
              <a:t>suspension carrying Vi antigen (</a:t>
            </a:r>
            <a:r>
              <a:rPr lang="en-IN" sz="1800" dirty="0" err="1"/>
              <a:t>Bhatnagar</a:t>
            </a:r>
            <a:r>
              <a:rPr lang="en-IN" sz="1800" dirty="0"/>
              <a:t> strains)</a:t>
            </a:r>
          </a:p>
          <a:p>
            <a:pPr>
              <a:buFontTx/>
              <a:buChar char="-"/>
            </a:pPr>
            <a:r>
              <a:rPr lang="en-IN" sz="1800" dirty="0" err="1"/>
              <a:t>Titer</a:t>
            </a:r>
            <a:r>
              <a:rPr lang="en-IN" sz="1800" dirty="0"/>
              <a:t> of 1:10 is also considered as significant</a:t>
            </a:r>
          </a:p>
          <a:p>
            <a:r>
              <a:rPr lang="en-IN" sz="1800" b="1" dirty="0"/>
              <a:t>Isolation of salmonellae from sewage:  </a:t>
            </a:r>
            <a:r>
              <a:rPr lang="en-IN" sz="1800" dirty="0"/>
              <a:t>To trace the carriers in the communities</a:t>
            </a:r>
          </a:p>
          <a:p>
            <a:pPr>
              <a:buFontTx/>
              <a:buChar char="-"/>
            </a:pPr>
            <a:r>
              <a:rPr lang="en-IN" sz="1800" dirty="0"/>
              <a:t>Sewer–swab technique &amp; Filtration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100" b="1" dirty="0">
                <a:effectLst/>
              </a:rPr>
              <a:t>Typing of Salmonellae (</a:t>
            </a:r>
            <a:r>
              <a:rPr lang="en-IN" sz="3100" b="1" dirty="0" err="1">
                <a:effectLst/>
              </a:rPr>
              <a:t>Typhoidal</a:t>
            </a:r>
            <a:r>
              <a:rPr lang="en-IN" sz="3100" b="1" dirty="0">
                <a:effectLst/>
              </a:rPr>
              <a:t> and Non-</a:t>
            </a:r>
            <a:r>
              <a:rPr lang="en-IN" sz="3100" b="1" dirty="0" err="1">
                <a:effectLst/>
              </a:rPr>
              <a:t>typhoidal</a:t>
            </a:r>
            <a:r>
              <a:rPr lang="en-IN" sz="3100" b="1" dirty="0">
                <a:effectLst/>
              </a:rPr>
              <a:t>)</a:t>
            </a:r>
            <a:endParaRPr lang="en-IN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For surveillance and determining the source of food-borne infections and outbreaks in hospitals </a:t>
            </a:r>
          </a:p>
          <a:p>
            <a:r>
              <a:rPr lang="en-IN" b="1" dirty="0"/>
              <a:t>Phenotypic methods: </a:t>
            </a:r>
            <a:r>
              <a:rPr lang="en-IN" dirty="0"/>
              <a:t>have low discriminatory power</a:t>
            </a:r>
          </a:p>
          <a:p>
            <a:r>
              <a:rPr lang="en-IN" dirty="0"/>
              <a:t></a:t>
            </a:r>
            <a:r>
              <a:rPr lang="en-IN" b="1" dirty="0"/>
              <a:t>Phage typing is done for </a:t>
            </a:r>
            <a:r>
              <a:rPr lang="en-IN" b="1" i="1" dirty="0"/>
              <a:t>S. </a:t>
            </a:r>
            <a:r>
              <a:rPr lang="en-IN" b="1" i="1" dirty="0" err="1"/>
              <a:t>Typhi</a:t>
            </a:r>
            <a:r>
              <a:rPr lang="en-IN" b="1" i="1" dirty="0"/>
              <a:t> </a:t>
            </a:r>
            <a:r>
              <a:rPr lang="en-IN" dirty="0"/>
              <a:t>- Vi phage II. </a:t>
            </a:r>
          </a:p>
          <a:p>
            <a:pPr>
              <a:buNone/>
            </a:pPr>
            <a:r>
              <a:rPr lang="en-IN" dirty="0"/>
              <a:t>- Phage types most widespread and abundant throughout the world are E1 and A, followed by B2, C1, D1, and F1</a:t>
            </a:r>
          </a:p>
          <a:p>
            <a:r>
              <a:rPr lang="en-IN" dirty="0"/>
              <a:t></a:t>
            </a:r>
            <a:r>
              <a:rPr lang="en-IN" b="1" dirty="0"/>
              <a:t>Bacteriocin typing and </a:t>
            </a:r>
            <a:r>
              <a:rPr lang="en-IN" b="1" dirty="0" err="1"/>
              <a:t>biotyping</a:t>
            </a:r>
            <a:endParaRPr lang="en-IN" dirty="0"/>
          </a:p>
          <a:p>
            <a:r>
              <a:rPr lang="en-IN" dirty="0"/>
              <a:t></a:t>
            </a:r>
            <a:r>
              <a:rPr lang="en-IN" b="1" dirty="0"/>
              <a:t>Antibiogram typing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effectLst/>
              </a:rPr>
              <a:t>Typing of Salmonellae (</a:t>
            </a:r>
            <a:r>
              <a:rPr lang="en-IN" sz="2800" b="1" dirty="0" err="1">
                <a:effectLst/>
              </a:rPr>
              <a:t>Typhoidal</a:t>
            </a:r>
            <a:r>
              <a:rPr lang="en-IN" sz="2800" b="1" dirty="0">
                <a:effectLst/>
              </a:rPr>
              <a:t> and Non-</a:t>
            </a:r>
            <a:r>
              <a:rPr lang="en-IN" sz="2800" b="1" dirty="0" err="1">
                <a:effectLst/>
              </a:rPr>
              <a:t>typhoidal</a:t>
            </a:r>
            <a:r>
              <a:rPr lang="en-IN" sz="2800" b="1" dirty="0">
                <a:effectLst/>
              </a:rPr>
              <a:t>)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Genotypic methods</a:t>
            </a:r>
            <a:r>
              <a:rPr lang="en-IN" dirty="0"/>
              <a:t>: They have good discriminating ability</a:t>
            </a:r>
          </a:p>
          <a:p>
            <a:pPr>
              <a:buFontTx/>
              <a:buChar char="-"/>
            </a:pPr>
            <a:r>
              <a:rPr lang="en-IN" dirty="0"/>
              <a:t>Insertion sequence (IS) 200 typing </a:t>
            </a:r>
          </a:p>
          <a:p>
            <a:pPr>
              <a:buFontTx/>
              <a:buChar char="-"/>
            </a:pPr>
            <a:r>
              <a:rPr lang="en-IN" dirty="0"/>
              <a:t>Pulse field gel electrophoresis (PFGE) </a:t>
            </a:r>
          </a:p>
          <a:p>
            <a:pPr>
              <a:buFontTx/>
              <a:buChar char="-"/>
            </a:pPr>
            <a:r>
              <a:rPr lang="en-IN" dirty="0" err="1"/>
              <a:t>Ribotyping</a:t>
            </a:r>
            <a:r>
              <a:rPr lang="en-IN" dirty="0"/>
              <a:t> </a:t>
            </a:r>
          </a:p>
          <a:p>
            <a:pPr>
              <a:buFontTx/>
              <a:buChar char="-"/>
            </a:pPr>
            <a:r>
              <a:rPr lang="en-IN" dirty="0"/>
              <a:t>PCR-based methods: Random amplified polymorphic DNA typing (RAPD) and PCR-RFLP (Restriction fragment length polymorphism)</a:t>
            </a:r>
          </a:p>
          <a:p>
            <a:pPr>
              <a:buFontTx/>
              <a:buChar char="-"/>
            </a:pPr>
            <a:r>
              <a:rPr lang="en-IN" dirty="0"/>
              <a:t>Sequence-based typing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Prophylaxis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Control of Reservoir</a:t>
            </a:r>
          </a:p>
          <a:p>
            <a:r>
              <a:rPr lang="en-IN" b="1" dirty="0"/>
              <a:t>Control of Cases</a:t>
            </a:r>
          </a:p>
          <a:p>
            <a:pPr>
              <a:buFontTx/>
              <a:buChar char="-"/>
            </a:pPr>
            <a:r>
              <a:rPr lang="en-IN" dirty="0"/>
              <a:t>Early diagnosis and prompt effective treatment</a:t>
            </a:r>
          </a:p>
          <a:p>
            <a:pPr>
              <a:buFontTx/>
              <a:buChar char="-"/>
            </a:pPr>
            <a:r>
              <a:rPr lang="en-IN" dirty="0"/>
              <a:t>Disinfection of stool or urine soiled clothes with 5% cresol, 2% chlorine or by steam sterilizer</a:t>
            </a:r>
          </a:p>
          <a:p>
            <a:pPr>
              <a:buFontTx/>
              <a:buChar char="-"/>
            </a:pPr>
            <a:r>
              <a:rPr lang="en-IN" dirty="0"/>
              <a:t>Follow up examination of stool and urine culture to detect carriers (twice, at 3–4 months and at 12 months)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800" b="1" dirty="0"/>
              <a:t>Control of Carriers</a:t>
            </a:r>
          </a:p>
          <a:p>
            <a:pPr>
              <a:buFontTx/>
              <a:buChar char="-"/>
            </a:pPr>
            <a:r>
              <a:rPr lang="en-IN" sz="1800" dirty="0"/>
              <a:t>Early detection of carriers by stool/urine culture or by detection of Vi antibodies </a:t>
            </a:r>
          </a:p>
          <a:p>
            <a:pPr>
              <a:buFontTx/>
              <a:buChar char="-"/>
            </a:pPr>
            <a:r>
              <a:rPr lang="en-IN" sz="1800" dirty="0"/>
              <a:t>Effective treatment of carriers by:</a:t>
            </a:r>
          </a:p>
          <a:p>
            <a:r>
              <a:rPr lang="en-IN" sz="1800" dirty="0"/>
              <a:t>Ampicillin or amoxicillin (4–6 g/day) plus </a:t>
            </a:r>
            <a:r>
              <a:rPr lang="en-IN" sz="1800" dirty="0" err="1"/>
              <a:t>probenecid</a:t>
            </a:r>
            <a:r>
              <a:rPr lang="en-IN" sz="1800" dirty="0"/>
              <a:t> (2 g/day) for 6 weeks</a:t>
            </a:r>
          </a:p>
          <a:p>
            <a:r>
              <a:rPr lang="en-IN" sz="1800" dirty="0"/>
              <a:t>Surgery: </a:t>
            </a:r>
            <a:r>
              <a:rPr lang="en-IN" sz="1800" dirty="0" err="1"/>
              <a:t>Cholecystectomy</a:t>
            </a:r>
            <a:r>
              <a:rPr lang="en-IN" sz="1800" dirty="0"/>
              <a:t> plus ampicillin</a:t>
            </a:r>
          </a:p>
          <a:p>
            <a:endParaRPr lang="en-IN"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Prophylaxis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02" y="891995"/>
            <a:ext cx="6709906" cy="3146611"/>
          </a:xfrm>
        </p:spPr>
        <p:txBody>
          <a:bodyPr>
            <a:noAutofit/>
          </a:bodyPr>
          <a:lstStyle/>
          <a:p>
            <a:r>
              <a:rPr lang="en-IN" sz="1800" b="1" dirty="0"/>
              <a:t>Sanitation measures</a:t>
            </a:r>
          </a:p>
          <a:p>
            <a:pPr>
              <a:buFontTx/>
              <a:buChar char="-"/>
            </a:pPr>
            <a:r>
              <a:rPr lang="en-IN" sz="1800" dirty="0"/>
              <a:t>Protection and purification of drinking water supplies </a:t>
            </a:r>
          </a:p>
          <a:p>
            <a:pPr>
              <a:buFontTx/>
              <a:buChar char="-"/>
            </a:pPr>
            <a:r>
              <a:rPr lang="en-IN" sz="1800" dirty="0"/>
              <a:t>Handwashing and improvement of basic sanitation </a:t>
            </a:r>
          </a:p>
          <a:p>
            <a:pPr>
              <a:buFontTx/>
              <a:buChar char="-"/>
            </a:pPr>
            <a:r>
              <a:rPr lang="en-IN" sz="1800" dirty="0"/>
              <a:t>Promotion of food hygiene &amp; Health education</a:t>
            </a:r>
          </a:p>
          <a:p>
            <a:r>
              <a:rPr lang="en-IN" sz="1800" b="1" dirty="0"/>
              <a:t>Vaccine</a:t>
            </a:r>
          </a:p>
          <a:p>
            <a:pPr>
              <a:buFontTx/>
              <a:buChar char="-"/>
            </a:pPr>
            <a:r>
              <a:rPr lang="en-IN" sz="1800" dirty="0"/>
              <a:t>Provides short time protection, Indications </a:t>
            </a:r>
          </a:p>
          <a:p>
            <a:pPr>
              <a:buFontTx/>
              <a:buChar char="-"/>
            </a:pPr>
            <a:r>
              <a:rPr lang="en-IN" sz="1800" dirty="0"/>
              <a:t>Travellers going to endemic areas, those attending </a:t>
            </a:r>
            <a:r>
              <a:rPr lang="en-IN" sz="1800" i="1" dirty="0"/>
              <a:t>melas and yatras </a:t>
            </a:r>
          </a:p>
          <a:p>
            <a:pPr>
              <a:buFontTx/>
              <a:buChar char="-"/>
            </a:pPr>
            <a:r>
              <a:rPr lang="en-IN" sz="1800" dirty="0"/>
              <a:t>Household contacts &amp; People at increased risk (school children)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Features of O and H Antigen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882128"/>
              </p:ext>
            </p:extLst>
          </p:nvPr>
        </p:nvGraphicFramePr>
        <p:xfrm>
          <a:off x="601670" y="143510"/>
          <a:ext cx="6710364" cy="485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5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O antigen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 H antigen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Somatic antigen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Part of cell wall </a:t>
                      </a:r>
                      <a:r>
                        <a:rPr lang="en-IN" sz="2000" dirty="0" err="1"/>
                        <a:t>lipopolysaccharide</a:t>
                      </a:r>
                      <a:r>
                        <a:rPr lang="en-IN" sz="2000" dirty="0"/>
                        <a:t> (LPS)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Flagellar antigen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IN" sz="2000" dirty="0"/>
                        <a:t>Made up of proteins –flagellin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IN" sz="2000" dirty="0"/>
                        <a:t>confers motility to the bacteria.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Heat stable 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Alcohol stable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Heat labile,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Alcohol labile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Formaldehyde labile 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Formaldehyde stable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In Widal test- O antigen of S.Typhi is used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In Widal test- H antigens of S.Typhi, S.Paratyphi A and B are used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O Ag is less immunogenic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H Ag is more immunogenic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55812" marR="558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</a:t>
            </a:r>
            <a:r>
              <a:rPr lang="en-IN" b="1" dirty="0"/>
              <a:t>Gastroenteritis: </a:t>
            </a:r>
            <a:r>
              <a:rPr lang="en-IN" dirty="0"/>
              <a:t>most common - nausea, vomiting, watery </a:t>
            </a:r>
            <a:r>
              <a:rPr lang="en-IN" dirty="0" err="1"/>
              <a:t>diarrhea</a:t>
            </a:r>
            <a:r>
              <a:rPr lang="en-IN" dirty="0"/>
              <a:t>, fever and onset of abdominal cramps</a:t>
            </a:r>
          </a:p>
          <a:p>
            <a:r>
              <a:rPr lang="en-IN" b="1" dirty="0"/>
              <a:t>Bacteremia: </a:t>
            </a:r>
            <a:r>
              <a:rPr lang="en-IN" dirty="0"/>
              <a:t>Up to 8% of patients </a:t>
            </a:r>
            <a:r>
              <a:rPr lang="en-IN" dirty="0">
                <a:sym typeface="Wingdings" pitchFamily="2" charset="2"/>
              </a:rPr>
              <a:t></a:t>
            </a:r>
            <a:r>
              <a:rPr lang="en-IN" dirty="0"/>
              <a:t> endovascular infection or seedling to various organs </a:t>
            </a:r>
            <a:r>
              <a:rPr lang="en-IN" dirty="0">
                <a:sym typeface="Wingdings" pitchFamily="2" charset="2"/>
              </a:rPr>
              <a:t> </a:t>
            </a:r>
            <a:r>
              <a:rPr lang="en-IN" dirty="0"/>
              <a:t>metastatic localized infection</a:t>
            </a:r>
          </a:p>
          <a:p>
            <a:pPr>
              <a:buNone/>
            </a:pPr>
            <a:r>
              <a:rPr lang="en-IN" dirty="0"/>
              <a:t>- </a:t>
            </a:r>
            <a:r>
              <a:rPr lang="en-IN" b="1" dirty="0"/>
              <a:t>Risk factors </a:t>
            </a:r>
            <a:r>
              <a:rPr lang="en-IN" dirty="0"/>
              <a:t>for bacteremia:</a:t>
            </a:r>
          </a:p>
          <a:p>
            <a:pPr>
              <a:buFontTx/>
              <a:buChar char="-"/>
            </a:pPr>
            <a:r>
              <a:rPr lang="en-IN" dirty="0"/>
              <a:t>NTS serotype: Most common - </a:t>
            </a:r>
            <a:r>
              <a:rPr lang="en-IN" i="1" dirty="0"/>
              <a:t>S. </a:t>
            </a:r>
            <a:r>
              <a:rPr lang="en-IN" i="1" dirty="0" err="1"/>
              <a:t>Choleraesuis</a:t>
            </a:r>
            <a:r>
              <a:rPr lang="en-IN" i="1" dirty="0"/>
              <a:t> &amp;</a:t>
            </a:r>
            <a:r>
              <a:rPr lang="en-IN" dirty="0"/>
              <a:t> </a:t>
            </a:r>
            <a:r>
              <a:rPr lang="en-IN" i="1" dirty="0"/>
              <a:t>S. Dublin </a:t>
            </a:r>
          </a:p>
          <a:p>
            <a:pPr>
              <a:buFontTx/>
              <a:buChar char="-"/>
            </a:pPr>
            <a:r>
              <a:rPr lang="en-IN" dirty="0"/>
              <a:t>Age: Infants and elderly people are at higher risk</a:t>
            </a:r>
          </a:p>
          <a:p>
            <a:pPr>
              <a:buFontTx/>
              <a:buChar char="-"/>
            </a:pPr>
            <a:r>
              <a:rPr lang="en-IN" dirty="0"/>
              <a:t>HIV and other conditions with low immunity</a:t>
            </a:r>
          </a:p>
          <a:p>
            <a:r>
              <a:rPr lang="en-IN" dirty="0"/>
              <a:t></a:t>
            </a:r>
            <a:r>
              <a:rPr lang="en-IN" b="1" dirty="0"/>
              <a:t>Endovascular infections -</a:t>
            </a:r>
            <a:r>
              <a:rPr lang="en-IN" dirty="0"/>
              <a:t> endocarditis and arteritis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Metastatic localized infections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8551479" cy="3512209"/>
          </a:xfrm>
        </p:spPr>
        <p:txBody>
          <a:bodyPr>
            <a:normAutofit/>
          </a:bodyPr>
          <a:lstStyle/>
          <a:p>
            <a:r>
              <a:rPr lang="en-IN" b="1" dirty="0"/>
              <a:t>Intra-abdominal </a:t>
            </a:r>
            <a:r>
              <a:rPr lang="en-IN" dirty="0"/>
              <a:t>infections - hepatic or splenic abscesses or cholecystitis</a:t>
            </a:r>
          </a:p>
          <a:p>
            <a:r>
              <a:rPr lang="en-IN" dirty="0"/>
              <a:t>  </a:t>
            </a:r>
            <a:r>
              <a:rPr lang="en-IN" b="1" dirty="0"/>
              <a:t>Meningitis</a:t>
            </a:r>
            <a:r>
              <a:rPr lang="en-IN" dirty="0"/>
              <a:t> (commonly in infants)</a:t>
            </a:r>
          </a:p>
          <a:p>
            <a:r>
              <a:rPr lang="en-IN" b="1" dirty="0"/>
              <a:t>Pulmonary </a:t>
            </a:r>
            <a:r>
              <a:rPr lang="en-IN" dirty="0"/>
              <a:t>infections - lobar pneumonia and lung abscess</a:t>
            </a:r>
          </a:p>
          <a:p>
            <a:r>
              <a:rPr lang="en-IN" b="1" dirty="0"/>
              <a:t>Pyelonephritis &amp; cystitis </a:t>
            </a:r>
            <a:r>
              <a:rPr lang="en-IN" dirty="0"/>
              <a:t>– Calculi &amp; urinary tract abnormality</a:t>
            </a:r>
          </a:p>
          <a:p>
            <a:r>
              <a:rPr lang="en-IN" b="1" dirty="0"/>
              <a:t>Genital </a:t>
            </a:r>
            <a:r>
              <a:rPr lang="en-IN" dirty="0"/>
              <a:t>tract infections - ovarian, testicular abscesses, prostatitis and epididymitis </a:t>
            </a:r>
          </a:p>
          <a:p>
            <a:r>
              <a:rPr lang="en-IN" b="1" dirty="0"/>
              <a:t>Osteomyelitis</a:t>
            </a:r>
            <a:r>
              <a:rPr lang="en-IN" dirty="0"/>
              <a:t>: associated with sickle cell disease</a:t>
            </a:r>
          </a:p>
          <a:p>
            <a:r>
              <a:rPr lang="en-IN" dirty="0"/>
              <a:t>Reactive arthritis (</a:t>
            </a:r>
            <a:r>
              <a:rPr lang="en-IN" b="1" dirty="0"/>
              <a:t>Reiter’s syndrome</a:t>
            </a:r>
            <a:r>
              <a:rPr lang="en-IN" dirty="0"/>
              <a:t>) - HLA-B27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FE55-BC10-4120-A99F-3591AB19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D1ECE-EBD1-4768-9A97-E68D7209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Textbook of Medical Microbiology by </a:t>
            </a:r>
            <a:r>
              <a:rPr lang="en-US" dirty="0" err="1"/>
              <a:t>Ananthnarayan</a:t>
            </a:r>
            <a:r>
              <a:rPr lang="en-US" dirty="0"/>
              <a:t>, </a:t>
            </a:r>
            <a:r>
              <a:rPr lang="en-US" dirty="0" err="1"/>
              <a:t>Paniker</a:t>
            </a:r>
            <a:endParaRPr lang="en-US" dirty="0"/>
          </a:p>
          <a:p>
            <a:r>
              <a:rPr lang="en-US" dirty="0"/>
              <a:t>Textbook of Medical Microbiology by C.P Baweja  </a:t>
            </a:r>
            <a:endParaRPr lang="en-IN" dirty="0"/>
          </a:p>
          <a:p>
            <a:r>
              <a:rPr lang="en-IN" dirty="0"/>
              <a:t>Textbook of Medical Microbiology by S. Bhat, </a:t>
            </a:r>
            <a:r>
              <a:rPr lang="en-IN" dirty="0" err="1"/>
              <a:t>A.S.Sastry</a:t>
            </a:r>
            <a:endParaRPr lang="en-IN" dirty="0"/>
          </a:p>
          <a:p>
            <a:r>
              <a:rPr lang="en-US" dirty="0"/>
              <a:t>Textbook of Medical Microbiology</a:t>
            </a:r>
            <a:r>
              <a:rPr lang="en-IN" dirty="0"/>
              <a:t> by </a:t>
            </a:r>
            <a:r>
              <a:rPr lang="en-IN" dirty="0" err="1"/>
              <a:t>D.R.Arora</a:t>
            </a:r>
            <a:r>
              <a:rPr lang="en-IN" dirty="0"/>
              <a:t>, Brij </a:t>
            </a:r>
            <a:r>
              <a:rPr lang="en-IN" dirty="0" err="1"/>
              <a:t>bala</a:t>
            </a:r>
            <a:r>
              <a:rPr lang="en-IN" dirty="0"/>
              <a:t> Arora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124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Features of O and H Antigen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9261" y="1196975"/>
          <a:ext cx="8398478" cy="38875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9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O antigen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 H antigen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O antibody appears early, disappears early – indicates recent infection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H antibody appears late, disappears late- Indicates convalescent stage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When O antigen reacts with O antibody- forms compact, granular, chalky clumps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Agglutination takes place slowly.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Optimum temperature for agglutination is 55</a:t>
                      </a:r>
                      <a:r>
                        <a:rPr lang="en-IN" sz="2000" baseline="30000"/>
                        <a:t>0</a:t>
                      </a:r>
                      <a:r>
                        <a:rPr lang="en-IN" sz="2000"/>
                        <a:t>C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When H antigen reacts with H antibody- forms large, loose, fluffy clumps.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Agglutination takes place rapidly.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Optimum temperature for agglutination is 37</a:t>
                      </a:r>
                      <a:r>
                        <a:rPr lang="en-IN" sz="2000" baseline="30000" dirty="0"/>
                        <a:t>0</a:t>
                      </a:r>
                      <a:r>
                        <a:rPr lang="en-IN" sz="2000" dirty="0"/>
                        <a:t>C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Features of O and H Antigen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9261" y="1196975"/>
          <a:ext cx="8398478" cy="35546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9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O antigen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 H antigen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/>
                        <a:t>Serogrouping</a:t>
                      </a:r>
                      <a:r>
                        <a:rPr lang="en-IN" sz="2000" dirty="0"/>
                        <a:t> is based on the O antigen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Serogroups are differentiated into serotypes based on H antigen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Also called </a:t>
                      </a:r>
                      <a:r>
                        <a:rPr lang="en-IN" sz="2000" dirty="0" err="1"/>
                        <a:t>Boivin</a:t>
                      </a:r>
                      <a:r>
                        <a:rPr lang="en-IN" sz="2000" dirty="0"/>
                        <a:t> antigen- extracted from bacterial cell by treatment with </a:t>
                      </a:r>
                      <a:r>
                        <a:rPr lang="en-IN" sz="2000" dirty="0" err="1"/>
                        <a:t>trichloracetic</a:t>
                      </a:r>
                      <a:r>
                        <a:rPr lang="en-IN" sz="2000" dirty="0"/>
                        <a:t> acid, first shown by </a:t>
                      </a:r>
                      <a:r>
                        <a:rPr lang="en-IN" sz="2000" dirty="0" err="1"/>
                        <a:t>Boivin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Flagellar antigens exist in two alternative phases – Phase I and II.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Most of them are biphasic except, (</a:t>
                      </a:r>
                      <a:r>
                        <a:rPr lang="en-IN" sz="2000" dirty="0" err="1"/>
                        <a:t>monophasic</a:t>
                      </a:r>
                      <a:r>
                        <a:rPr lang="en-IN" sz="2000" dirty="0"/>
                        <a:t> - </a:t>
                      </a:r>
                      <a:r>
                        <a:rPr lang="en-IN" sz="2000" dirty="0" err="1"/>
                        <a:t>S.Typhi</a:t>
                      </a:r>
                      <a:r>
                        <a:rPr lang="en-IN" sz="2000" dirty="0"/>
                        <a:t>)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Vi Antigen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1800" dirty="0"/>
              <a:t>Surface </a:t>
            </a:r>
            <a:r>
              <a:rPr lang="en-IN" sz="1800" b="1" dirty="0"/>
              <a:t>polysaccharide envelope </a:t>
            </a:r>
            <a:r>
              <a:rPr lang="en-IN" sz="1800" dirty="0"/>
              <a:t>or capsular antigen covering the O antigen</a:t>
            </a:r>
          </a:p>
          <a:p>
            <a:r>
              <a:rPr lang="en-IN" sz="1800" dirty="0"/>
              <a:t>Named with belief that Vi antigen is related to </a:t>
            </a:r>
            <a:r>
              <a:rPr lang="en-IN" sz="1800" b="1" dirty="0"/>
              <a:t>virulence</a:t>
            </a:r>
          </a:p>
          <a:p>
            <a:r>
              <a:rPr lang="en-IN" sz="1800" dirty="0"/>
              <a:t>Expressed in </a:t>
            </a:r>
            <a:r>
              <a:rPr lang="en-IN" sz="1800" b="1" dirty="0"/>
              <a:t>only few serotypes </a:t>
            </a:r>
            <a:r>
              <a:rPr lang="en-IN" sz="1800" dirty="0"/>
              <a:t>- </a:t>
            </a:r>
            <a:r>
              <a:rPr lang="en-IN" sz="1800" i="1" dirty="0"/>
              <a:t>S. </a:t>
            </a:r>
            <a:r>
              <a:rPr lang="en-IN" sz="1800" i="1" dirty="0" err="1"/>
              <a:t>Typhi</a:t>
            </a:r>
            <a:r>
              <a:rPr lang="en-IN" sz="1800" i="1" dirty="0"/>
              <a:t>, </a:t>
            </a:r>
            <a:r>
              <a:rPr lang="en-IN" sz="1800" i="1" dirty="0" err="1"/>
              <a:t>S.Paratyphi</a:t>
            </a:r>
            <a:r>
              <a:rPr lang="en-IN" sz="1800" i="1" dirty="0"/>
              <a:t> C, S. </a:t>
            </a:r>
            <a:r>
              <a:rPr lang="en-IN" sz="1800" i="1" dirty="0" err="1"/>
              <a:t>dublin</a:t>
            </a:r>
            <a:r>
              <a:rPr lang="en-IN" sz="1800" i="1" dirty="0"/>
              <a:t> and some stains of </a:t>
            </a:r>
            <a:r>
              <a:rPr lang="en-IN" sz="1800" i="1" dirty="0" err="1"/>
              <a:t>Citrobacter</a:t>
            </a:r>
            <a:r>
              <a:rPr lang="en-IN" sz="1800" i="1" dirty="0"/>
              <a:t> </a:t>
            </a:r>
            <a:r>
              <a:rPr lang="en-IN" sz="1800" i="1" dirty="0" err="1"/>
              <a:t>freundii</a:t>
            </a:r>
            <a:r>
              <a:rPr lang="en-IN" sz="1800" i="1" dirty="0"/>
              <a:t> (</a:t>
            </a:r>
            <a:r>
              <a:rPr lang="en-IN" sz="1800" i="1" dirty="0" err="1"/>
              <a:t>Ballerup</a:t>
            </a:r>
            <a:r>
              <a:rPr lang="en-IN" sz="1800" i="1" dirty="0"/>
              <a:t>-Bethesda group)</a:t>
            </a:r>
          </a:p>
          <a:p>
            <a:r>
              <a:rPr lang="en-IN" sz="1800" dirty="0"/>
              <a:t>Renders the bacilli </a:t>
            </a:r>
            <a:r>
              <a:rPr lang="en-IN" sz="1800" b="1" dirty="0" err="1"/>
              <a:t>inagglutinable</a:t>
            </a:r>
            <a:r>
              <a:rPr lang="en-IN" sz="1800" b="1" dirty="0"/>
              <a:t> with O antiserum </a:t>
            </a:r>
            <a:r>
              <a:rPr lang="en-IN" sz="1800" dirty="0">
                <a:sym typeface="Wingdings" pitchFamily="2" charset="2"/>
              </a:rPr>
              <a:t> </a:t>
            </a:r>
            <a:r>
              <a:rPr lang="en-IN" sz="1800" dirty="0"/>
              <a:t>agglutinable after boiling / heating at 100°C for 1 hour, which removes Vi antigen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Vi Antigen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000" b="1" dirty="0"/>
              <a:t>Poorly immunogenic </a:t>
            </a:r>
            <a:r>
              <a:rPr lang="en-IN" sz="2000" dirty="0"/>
              <a:t>&amp; antibody </a:t>
            </a:r>
            <a:r>
              <a:rPr lang="en-IN" sz="2000" dirty="0" err="1"/>
              <a:t>titers</a:t>
            </a:r>
            <a:r>
              <a:rPr lang="en-IN" sz="2000" dirty="0"/>
              <a:t> are low </a:t>
            </a:r>
            <a:r>
              <a:rPr lang="en-IN" sz="2000" dirty="0">
                <a:sym typeface="Wingdings" pitchFamily="2" charset="2"/>
              </a:rPr>
              <a:t> N</a:t>
            </a:r>
            <a:r>
              <a:rPr lang="en-IN" sz="2000" dirty="0"/>
              <a:t>ot helpful in diagnosis of cases</a:t>
            </a:r>
          </a:p>
          <a:p>
            <a:r>
              <a:rPr lang="en-IN" sz="2000" dirty="0"/>
              <a:t>Complete </a:t>
            </a:r>
            <a:r>
              <a:rPr lang="en-IN" sz="2000" b="1" dirty="0"/>
              <a:t>absence of Vi antibody </a:t>
            </a:r>
            <a:r>
              <a:rPr lang="en-IN" sz="2000" dirty="0">
                <a:sym typeface="Wingdings" pitchFamily="2" charset="2"/>
              </a:rPr>
              <a:t> </a:t>
            </a:r>
            <a:r>
              <a:rPr lang="en-IN" sz="2000" b="1" dirty="0"/>
              <a:t>poor prognosis</a:t>
            </a:r>
          </a:p>
          <a:p>
            <a:r>
              <a:rPr lang="en-IN" sz="2000" dirty="0"/>
              <a:t>Disappears early in convalescence. If persists </a:t>
            </a:r>
            <a:r>
              <a:rPr lang="en-IN" sz="2000" dirty="0">
                <a:sym typeface="Wingdings" pitchFamily="2" charset="2"/>
              </a:rPr>
              <a:t></a:t>
            </a:r>
            <a:r>
              <a:rPr lang="en-IN" sz="2000" dirty="0"/>
              <a:t> </a:t>
            </a:r>
            <a:r>
              <a:rPr lang="en-IN" sz="2000" b="1" dirty="0"/>
              <a:t>carrier state</a:t>
            </a:r>
          </a:p>
          <a:p>
            <a:r>
              <a:rPr lang="en-IN" sz="2000" b="1" dirty="0"/>
              <a:t>Phage typing </a:t>
            </a:r>
            <a:r>
              <a:rPr lang="en-IN" sz="2000" dirty="0"/>
              <a:t>of </a:t>
            </a:r>
            <a:r>
              <a:rPr lang="en-IN" sz="2000" i="1" dirty="0"/>
              <a:t>S. </a:t>
            </a:r>
            <a:r>
              <a:rPr lang="en-IN" sz="2000" i="1" dirty="0" err="1"/>
              <a:t>Typhi</a:t>
            </a:r>
            <a:r>
              <a:rPr lang="en-IN" sz="2000" i="1" dirty="0"/>
              <a:t> </a:t>
            </a:r>
            <a:r>
              <a:rPr lang="en-IN" sz="2000" dirty="0"/>
              <a:t>- using Vi specific bacteriophages</a:t>
            </a:r>
          </a:p>
          <a:p>
            <a:r>
              <a:rPr lang="en-IN" sz="2000" dirty="0"/>
              <a:t>Vi antigens - used for </a:t>
            </a:r>
            <a:r>
              <a:rPr lang="en-IN" sz="2000" b="1" dirty="0"/>
              <a:t>vaccination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TYPHOIDAL SALMONELLA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i="1" dirty="0"/>
              <a:t>S. </a:t>
            </a:r>
            <a:r>
              <a:rPr lang="en-IN" i="1" dirty="0" err="1"/>
              <a:t>Typhi</a:t>
            </a:r>
            <a:r>
              <a:rPr lang="en-IN" i="1" dirty="0"/>
              <a:t> and S. </a:t>
            </a:r>
            <a:r>
              <a:rPr lang="en-IN" i="1" dirty="0" err="1"/>
              <a:t>Paratyphi</a:t>
            </a:r>
            <a:r>
              <a:rPr lang="en-IN" i="1" dirty="0"/>
              <a:t> </a:t>
            </a:r>
            <a:r>
              <a:rPr lang="en-IN" dirty="0"/>
              <a:t>A, B and C which cause enteric fever</a:t>
            </a:r>
          </a:p>
          <a:p>
            <a:r>
              <a:rPr lang="en-IN" b="1" dirty="0"/>
              <a:t>Pathogenesis</a:t>
            </a:r>
          </a:p>
          <a:p>
            <a:r>
              <a:rPr lang="en-IN" dirty="0"/>
              <a:t>Transmitted  - </a:t>
            </a:r>
            <a:r>
              <a:rPr lang="en-IN" dirty="0" err="1"/>
              <a:t>feco</a:t>
            </a:r>
            <a:r>
              <a:rPr lang="en-IN" dirty="0"/>
              <a:t> oral</a:t>
            </a:r>
          </a:p>
          <a:p>
            <a:r>
              <a:rPr lang="en-IN" dirty="0"/>
              <a:t></a:t>
            </a:r>
            <a:r>
              <a:rPr lang="en-IN" b="1" dirty="0"/>
              <a:t>Infective dose- </a:t>
            </a:r>
            <a:r>
              <a:rPr lang="en-IN" b="1" i="1" dirty="0"/>
              <a:t> </a:t>
            </a:r>
            <a:r>
              <a:rPr lang="en-IN" dirty="0"/>
              <a:t>Minimum 10</a:t>
            </a:r>
            <a:r>
              <a:rPr lang="en-IN" baseline="30000" dirty="0"/>
              <a:t>3</a:t>
            </a:r>
            <a:r>
              <a:rPr lang="en-IN" dirty="0"/>
              <a:t>–10</a:t>
            </a:r>
            <a:r>
              <a:rPr lang="en-IN" baseline="30000" dirty="0"/>
              <a:t>6</a:t>
            </a:r>
            <a:r>
              <a:rPr lang="en-IN" dirty="0"/>
              <a:t> bacilli</a:t>
            </a:r>
          </a:p>
          <a:p>
            <a:r>
              <a:rPr lang="en-IN" dirty="0"/>
              <a:t></a:t>
            </a:r>
            <a:r>
              <a:rPr lang="en-IN" b="1" dirty="0"/>
              <a:t>Risk factors </a:t>
            </a:r>
            <a:r>
              <a:rPr lang="en-IN" dirty="0"/>
              <a:t>that promote transmission: Conditions that decrease:</a:t>
            </a:r>
          </a:p>
          <a:p>
            <a:pPr>
              <a:buFontTx/>
              <a:buChar char="-"/>
            </a:pPr>
            <a:r>
              <a:rPr lang="en-IN" dirty="0"/>
              <a:t>Stomach acidity (&lt;1 year age, antacid ingestion, or </a:t>
            </a:r>
            <a:r>
              <a:rPr lang="en-IN" dirty="0" err="1"/>
              <a:t>achlorhydria</a:t>
            </a:r>
            <a:r>
              <a:rPr lang="en-IN" dirty="0"/>
              <a:t> or prior </a:t>
            </a:r>
            <a:r>
              <a:rPr lang="en-IN" i="1" dirty="0"/>
              <a:t>Helicobacter pylori </a:t>
            </a:r>
            <a:r>
              <a:rPr lang="en-IN" dirty="0"/>
              <a:t>infection</a:t>
            </a:r>
            <a:r>
              <a:rPr lang="en-IN" i="1" dirty="0"/>
              <a:t>) </a:t>
            </a:r>
          </a:p>
          <a:p>
            <a:pPr>
              <a:buFontTx/>
              <a:buChar char="-"/>
            </a:pPr>
            <a:r>
              <a:rPr lang="en-IN" dirty="0"/>
              <a:t>Intestinal integrity (inflammatory bowel disease, prior GIT surgery or suppression of the intestinal flora by Antibiotics)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2592</TotalTime>
  <Words>2508</Words>
  <Application>Microsoft Office PowerPoint</Application>
  <PresentationFormat>On-screen Show (16:9)</PresentationFormat>
  <Paragraphs>300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Century Gothic</vt:lpstr>
      <vt:lpstr>Symbol</vt:lpstr>
      <vt:lpstr>Wingdings 3</vt:lpstr>
      <vt:lpstr>Ion</vt:lpstr>
      <vt:lpstr>Enterobacteriaceae   Salmonella</vt:lpstr>
      <vt:lpstr>Classification </vt:lpstr>
      <vt:lpstr>ANTIGENIC STRUCTURE</vt:lpstr>
      <vt:lpstr>Features of O and H Antigen</vt:lpstr>
      <vt:lpstr>Features of O and H Antigen</vt:lpstr>
      <vt:lpstr>Features of O and H Antigen</vt:lpstr>
      <vt:lpstr>Vi Antigen</vt:lpstr>
      <vt:lpstr>Vi Antigen</vt:lpstr>
      <vt:lpstr>TYPHOIDAL SALMONELLA</vt:lpstr>
      <vt:lpstr>Pathogenesis</vt:lpstr>
      <vt:lpstr>Pathogenesis</vt:lpstr>
      <vt:lpstr>Clinical Manifestations </vt:lpstr>
      <vt:lpstr>Clinical Manifestations </vt:lpstr>
      <vt:lpstr>Laboratory Diagnosis </vt:lpstr>
      <vt:lpstr>Laboratory Diagnosis - Culture and identification</vt:lpstr>
      <vt:lpstr>Media for Blood culture</vt:lpstr>
      <vt:lpstr>Isolation</vt:lpstr>
      <vt:lpstr>Isolation</vt:lpstr>
      <vt:lpstr>Isolation</vt:lpstr>
      <vt:lpstr>Isolation</vt:lpstr>
      <vt:lpstr>Other Specimens</vt:lpstr>
      <vt:lpstr>Identification</vt:lpstr>
      <vt:lpstr>Biochemical Identification</vt:lpstr>
      <vt:lpstr>Biochemical Identification</vt:lpstr>
      <vt:lpstr>Demonstration of Serum Antibodies</vt:lpstr>
      <vt:lpstr>Widal Test</vt:lpstr>
      <vt:lpstr>Widal Test</vt:lpstr>
      <vt:lpstr>Widal Test - Interpretation</vt:lpstr>
      <vt:lpstr>Widal Test</vt:lpstr>
      <vt:lpstr>Widal Test</vt:lpstr>
      <vt:lpstr>Widal Test</vt:lpstr>
      <vt:lpstr>Widal test</vt:lpstr>
      <vt:lpstr>Other Tests</vt:lpstr>
      <vt:lpstr>Detection of Carriers</vt:lpstr>
      <vt:lpstr>Typing of Salmonellae (Typhoidal and Non-typhoidal)</vt:lpstr>
      <vt:lpstr>Typing of Salmonellae (Typhoidal and Non-typhoidal)</vt:lpstr>
      <vt:lpstr>Prophylaxis</vt:lpstr>
      <vt:lpstr>Prophylaxis</vt:lpstr>
      <vt:lpstr>Prophylaxis</vt:lpstr>
      <vt:lpstr>Clinical Manifestations</vt:lpstr>
      <vt:lpstr>Metastatic localized infections :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dolly rastogi</cp:lastModifiedBy>
  <cp:revision>157</cp:revision>
  <dcterms:created xsi:type="dcterms:W3CDTF">2013-08-21T19:17:07Z</dcterms:created>
  <dcterms:modified xsi:type="dcterms:W3CDTF">2022-01-10T16:50:00Z</dcterms:modified>
</cp:coreProperties>
</file>