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92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485" autoAdjust="0"/>
    <p:restoredTop sz="40036" autoAdjust="0"/>
  </p:normalViewPr>
  <p:slideViewPr>
    <p:cSldViewPr>
      <p:cViewPr>
        <p:scale>
          <a:sx n="75" d="100"/>
          <a:sy n="75" d="100"/>
        </p:scale>
        <p:origin x="-148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8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8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6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52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83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93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22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6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9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335E-03B7-4A73-B78F-C5016EF20D0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Acceleration analysis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8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-3</a:t>
            </a:r>
            <a:r>
              <a:rPr lang="en-US" sz="2000" dirty="0" smtClean="0"/>
              <a:t>: Acceleration diagram</a:t>
            </a: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-3600000">
            <a:off x="91146" y="1405617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6682" y="199082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elay 25"/>
          <p:cNvSpPr/>
          <p:nvPr/>
        </p:nvSpPr>
        <p:spPr>
          <a:xfrm rot="16200000">
            <a:off x="303182" y="1936052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76184" y="215036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-2700000">
            <a:off x="21363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-2700000">
            <a:off x="192823" y="22147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-2700000">
            <a:off x="345219" y="2219553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-2700000">
            <a:off x="478569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57620" y="4391032"/>
            <a:ext cx="51206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68" y="17407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90548" y="52634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5" name="Straight Connector 34"/>
          <p:cNvCxnSpPr/>
          <p:nvPr/>
        </p:nvCxnSpPr>
        <p:spPr>
          <a:xfrm rot="960000">
            <a:off x="1052194" y="1403728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100113" y="721606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91201" y="1983677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00726" y="21096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337212" y="1894776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00330" y="87718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2876" y="12264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42" name="Arc 41"/>
          <p:cNvSpPr/>
          <p:nvPr/>
        </p:nvSpPr>
        <p:spPr>
          <a:xfrm rot="1217010">
            <a:off x="130144" y="1428016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58804" y="16429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428728" y="2273850"/>
            <a:ext cx="23721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 </a:t>
            </a:r>
            <a:endParaRPr lang="en-US" b="1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0" y="26939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0" y="2857496"/>
            <a:ext cx="36731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 Scale for acceleration diagram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Let 192 m/s</a:t>
            </a:r>
            <a:r>
              <a:rPr lang="en-US" baseline="30000" dirty="0" smtClean="0"/>
              <a:t>2</a:t>
            </a:r>
            <a:r>
              <a:rPr lang="en-US" dirty="0" smtClean="0"/>
              <a:t> = 2 inch</a:t>
            </a:r>
          </a:p>
          <a:p>
            <a:endParaRPr lang="en-US" dirty="0" smtClean="0"/>
          </a:p>
          <a:p>
            <a:r>
              <a:rPr lang="en-US" dirty="0" smtClean="0"/>
              <a:t>Draw acceleration diagram</a:t>
            </a:r>
          </a:p>
          <a:p>
            <a:r>
              <a:rPr lang="en-US" dirty="0" smtClean="0"/>
              <a:t>(a) Draw acceleration of point A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266934" y="461169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-3600000">
            <a:off x="645503" y="1081610"/>
            <a:ext cx="640080" cy="1588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28662" y="11429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p:cxnSp>
        <p:nvCxnSpPr>
          <p:cNvPr id="57" name="Straight Connector 56"/>
          <p:cNvCxnSpPr/>
          <p:nvPr/>
        </p:nvCxnSpPr>
        <p:spPr>
          <a:xfrm rot="-3600000">
            <a:off x="900777" y="5434942"/>
            <a:ext cx="1828800" cy="1588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85918" y="5345683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 inch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265924" y="4572007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(o, g)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285852" y="613150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80" name="Straight Connector 79"/>
          <p:cNvCxnSpPr/>
          <p:nvPr/>
        </p:nvCxnSpPr>
        <p:spPr>
          <a:xfrm rot="16200000" flipH="1">
            <a:off x="1678773" y="4750591"/>
            <a:ext cx="414338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786182" y="2786058"/>
            <a:ext cx="3091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b) </a:t>
            </a:r>
            <a:r>
              <a:rPr lang="en-US" dirty="0" smtClean="0"/>
              <a:t>Draw acceleration of point </a:t>
            </a:r>
            <a:r>
              <a:rPr lang="en-US" dirty="0" smtClean="0"/>
              <a:t>B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Direction : Horizontal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6481776" y="439738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rot="-3600000">
            <a:off x="5115620" y="5220628"/>
            <a:ext cx="1828800" cy="1588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000760" y="5131369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 inch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480766" y="4357693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(o, g)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00694" y="5917187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88" name="Straight Arrow Connector 87"/>
          <p:cNvCxnSpPr/>
          <p:nvPr/>
        </p:nvCxnSpPr>
        <p:spPr>
          <a:xfrm rot="5400000" flipH="1" flipV="1">
            <a:off x="7858148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286644" y="3500438"/>
            <a:ext cx="16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Locus of point b</a:t>
            </a:r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428596" y="2033578"/>
            <a:ext cx="51206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-3</a:t>
            </a:r>
            <a:r>
              <a:rPr lang="en-US" sz="2000" dirty="0" smtClean="0"/>
              <a:t>: Acceleration diagram</a:t>
            </a: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-3600000">
            <a:off x="91146" y="1405617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6682" y="199082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elay 25"/>
          <p:cNvSpPr/>
          <p:nvPr/>
        </p:nvSpPr>
        <p:spPr>
          <a:xfrm rot="16200000">
            <a:off x="303182" y="1936052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76184" y="215036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-2700000">
            <a:off x="21363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-2700000">
            <a:off x="192823" y="22147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-2700000">
            <a:off x="345219" y="2219553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-2700000">
            <a:off x="478569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57620" y="4391032"/>
            <a:ext cx="51206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68" y="17407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90548" y="52634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5" name="Straight Connector 34"/>
          <p:cNvCxnSpPr/>
          <p:nvPr/>
        </p:nvCxnSpPr>
        <p:spPr>
          <a:xfrm rot="960000">
            <a:off x="1052194" y="1403728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100113" y="721606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91201" y="1983677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00726" y="21096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337212" y="1894776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00330" y="87718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2876" y="12264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42" name="Arc 41"/>
          <p:cNvSpPr/>
          <p:nvPr/>
        </p:nvSpPr>
        <p:spPr>
          <a:xfrm rot="1217010">
            <a:off x="130144" y="1428016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58804" y="16429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428728" y="2273850"/>
            <a:ext cx="23721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 </a:t>
            </a:r>
            <a:endParaRPr lang="en-US" b="1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0" y="26939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-3600000">
            <a:off x="645503" y="1081610"/>
            <a:ext cx="640080" cy="1588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28662" y="11429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p:sp>
        <p:nvSpPr>
          <p:cNvPr id="81" name="Rectangle 80"/>
          <p:cNvSpPr/>
          <p:nvPr/>
        </p:nvSpPr>
        <p:spPr>
          <a:xfrm>
            <a:off x="0" y="2714620"/>
            <a:ext cx="5889113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b) </a:t>
            </a:r>
            <a:r>
              <a:rPr lang="en-US" dirty="0" smtClean="0"/>
              <a:t>Draw acceleration of point </a:t>
            </a:r>
            <a:r>
              <a:rPr lang="en-US" dirty="0" smtClean="0"/>
              <a:t>B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Direction : Horizontal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dirty="0" smtClean="0"/>
              <a:t> =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r>
              <a:rPr lang="en-US" b="1" dirty="0" smtClean="0"/>
              <a:t> +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</a:p>
          <a:p>
            <a:endParaRPr lang="en-US" b="1" baseline="-25000" dirty="0" smtClean="0"/>
          </a:p>
          <a:p>
            <a:r>
              <a:rPr lang="en-US" b="1" dirty="0" smtClean="0"/>
              <a:t>      acceleration of B with respect to A,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     it contains two components 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     (</a:t>
            </a:r>
            <a:r>
              <a:rPr lang="en-US" b="1" dirty="0" err="1" smtClean="0"/>
              <a:t>i</a:t>
            </a:r>
            <a:r>
              <a:rPr lang="en-US" b="1" dirty="0" smtClean="0"/>
              <a:t>) Along BA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     (ii) Perpendicular to BA</a:t>
            </a:r>
          </a:p>
          <a:p>
            <a:endParaRPr lang="en-US" b="1" dirty="0" smtClean="0"/>
          </a:p>
          <a:p>
            <a:pPr marL="400050" indent="-400050">
              <a:buAutoNum type="romanLcParenBoth"/>
            </a:pPr>
            <a:r>
              <a:rPr lang="en-US" b="1" dirty="0" smtClean="0"/>
              <a:t>Component of Acceleration of B with respect to A</a:t>
            </a:r>
          </a:p>
          <a:p>
            <a:pPr marL="400050" indent="-400050"/>
            <a:r>
              <a:rPr lang="en-US" b="1" dirty="0" smtClean="0"/>
              <a:t> </a:t>
            </a:r>
            <a:r>
              <a:rPr lang="en-US" b="1" dirty="0" smtClean="0"/>
              <a:t>       along BA is known as </a:t>
            </a:r>
            <a:r>
              <a:rPr lang="en-US" b="1" dirty="0" smtClean="0">
                <a:solidFill>
                  <a:srgbClr val="FF0000"/>
                </a:solidFill>
              </a:rPr>
              <a:t>radial components</a:t>
            </a:r>
            <a:r>
              <a:rPr lang="en-US" b="1" dirty="0" smtClean="0"/>
              <a:t>.</a:t>
            </a:r>
          </a:p>
          <a:p>
            <a:pPr marL="400050" indent="-400050"/>
            <a:r>
              <a:rPr lang="en-US" b="1" dirty="0" smtClean="0"/>
              <a:t>(ii) Component of Acceleration of B with respect to A</a:t>
            </a:r>
          </a:p>
          <a:p>
            <a:pPr marL="400050" indent="-400050"/>
            <a:r>
              <a:rPr lang="en-US" b="1" dirty="0" smtClean="0"/>
              <a:t> </a:t>
            </a:r>
            <a:r>
              <a:rPr lang="en-US" b="1" dirty="0" smtClean="0"/>
              <a:t>     perpendicular to BA is known as </a:t>
            </a:r>
            <a:r>
              <a:rPr lang="en-US" b="1" dirty="0" smtClean="0">
                <a:solidFill>
                  <a:srgbClr val="FF0000"/>
                </a:solidFill>
              </a:rPr>
              <a:t>tangential components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82" name="Oval 81"/>
          <p:cNvSpPr/>
          <p:nvPr/>
        </p:nvSpPr>
        <p:spPr>
          <a:xfrm>
            <a:off x="6481776" y="439738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rot="-3600000">
            <a:off x="5115620" y="5220628"/>
            <a:ext cx="1828800" cy="1588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000760" y="5131369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 inch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480766" y="4357693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(o, g)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00694" y="5917187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88" name="Straight Arrow Connector 87"/>
          <p:cNvCxnSpPr/>
          <p:nvPr/>
        </p:nvCxnSpPr>
        <p:spPr>
          <a:xfrm rot="5400000" flipH="1" flipV="1">
            <a:off x="7858148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286644" y="3500438"/>
            <a:ext cx="16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Locus of point b</a:t>
            </a:r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428596" y="2033578"/>
            <a:ext cx="51206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960000">
            <a:off x="4506699" y="1865781"/>
            <a:ext cx="100584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7160000">
            <a:off x="4897447" y="2533903"/>
            <a:ext cx="100584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71934" y="30003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/>
            <a:r>
              <a:rPr lang="en-US" b="1" dirty="0" smtClean="0">
                <a:solidFill>
                  <a:srgbClr val="FF0000"/>
                </a:solidFill>
              </a:rPr>
              <a:t>tangential components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4071934" y="1285860"/>
            <a:ext cx="196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radial components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-3600000">
            <a:off x="7413064" y="1705502"/>
            <a:ext cx="640080" cy="1588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29520" y="20002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857752" y="2044690"/>
            <a:ext cx="635964" cy="499629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57686" y="2357430"/>
            <a:ext cx="53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endParaRPr lang="en-US" b="1" dirty="0"/>
          </a:p>
        </p:txBody>
      </p:sp>
      <p:sp>
        <p:nvSpPr>
          <p:cNvPr id="69" name="Rectangle 68"/>
          <p:cNvSpPr/>
          <p:nvPr/>
        </p:nvSpPr>
        <p:spPr>
          <a:xfrm>
            <a:off x="4643438" y="642918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>
            <a:endCxn id="69" idx="2"/>
          </p:cNvCxnSpPr>
          <p:nvPr/>
        </p:nvCxnSpPr>
        <p:spPr>
          <a:xfrm rot="16200000" flipV="1">
            <a:off x="4997999" y="1140354"/>
            <a:ext cx="345048" cy="88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29190" y="3571876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AB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75" name="Straight Arrow Connector 74"/>
          <p:cNvCxnSpPr>
            <a:endCxn id="74" idx="0"/>
          </p:cNvCxnSpPr>
          <p:nvPr/>
        </p:nvCxnSpPr>
        <p:spPr>
          <a:xfrm rot="16200000" flipH="1">
            <a:off x="5098672" y="3419795"/>
            <a:ext cx="285752" cy="18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960000">
            <a:off x="4624174" y="5067791"/>
            <a:ext cx="100584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-3</a:t>
            </a:r>
            <a:r>
              <a:rPr lang="en-US" sz="2000" dirty="0" smtClean="0"/>
              <a:t>: Acceleration diagram</a:t>
            </a: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-3600000">
            <a:off x="91146" y="1405617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6682" y="199082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elay 25"/>
          <p:cNvSpPr/>
          <p:nvPr/>
        </p:nvSpPr>
        <p:spPr>
          <a:xfrm rot="16200000">
            <a:off x="303182" y="1936052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76184" y="215036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-2700000">
            <a:off x="21363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-2700000">
            <a:off x="192823" y="22147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-2700000">
            <a:off x="345219" y="2219553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-2700000">
            <a:off x="478569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57620" y="4391032"/>
            <a:ext cx="51206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68" y="17407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90548" y="52634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5" name="Straight Connector 34"/>
          <p:cNvCxnSpPr/>
          <p:nvPr/>
        </p:nvCxnSpPr>
        <p:spPr>
          <a:xfrm rot="960000">
            <a:off x="1052194" y="1403728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100113" y="721606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91201" y="1983677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00726" y="21096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337212" y="1894776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00330" y="87718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2876" y="12264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42" name="Arc 41"/>
          <p:cNvSpPr/>
          <p:nvPr/>
        </p:nvSpPr>
        <p:spPr>
          <a:xfrm rot="1217010">
            <a:off x="130144" y="1428016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58804" y="16429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428728" y="2273850"/>
            <a:ext cx="23721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 </a:t>
            </a:r>
            <a:endParaRPr lang="en-US" b="1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0" y="26939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-3600000">
            <a:off x="645503" y="1081610"/>
            <a:ext cx="640080" cy="1588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28662" y="11429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p:sp>
        <p:nvSpPr>
          <p:cNvPr id="82" name="Oval 81"/>
          <p:cNvSpPr/>
          <p:nvPr/>
        </p:nvSpPr>
        <p:spPr>
          <a:xfrm>
            <a:off x="6481776" y="439738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rot="-3600000">
            <a:off x="5115620" y="5220628"/>
            <a:ext cx="1828800" cy="1588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000760" y="5131369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 inch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572264" y="4357694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(o, g)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500694" y="5917187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88" name="Straight Arrow Connector 87"/>
          <p:cNvCxnSpPr/>
          <p:nvPr/>
        </p:nvCxnSpPr>
        <p:spPr>
          <a:xfrm rot="5400000" flipH="1" flipV="1">
            <a:off x="7858148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286644" y="3500438"/>
            <a:ext cx="16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Locus of point b</a:t>
            </a:r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428596" y="2033578"/>
            <a:ext cx="51206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960000">
            <a:off x="4506699" y="1865781"/>
            <a:ext cx="100584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7160000">
            <a:off x="4897447" y="2533903"/>
            <a:ext cx="100584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71934" y="30003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/>
            <a:r>
              <a:rPr lang="en-US" b="1" dirty="0" smtClean="0">
                <a:solidFill>
                  <a:srgbClr val="FF0000"/>
                </a:solidFill>
              </a:rPr>
              <a:t>tangential components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4071934" y="1285860"/>
            <a:ext cx="196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radial components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-3600000">
            <a:off x="7413064" y="1705502"/>
            <a:ext cx="640080" cy="1588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29520" y="20002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857752" y="2044690"/>
            <a:ext cx="635964" cy="499629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57686" y="2357430"/>
            <a:ext cx="53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endParaRPr lang="en-US" b="1" dirty="0"/>
          </a:p>
        </p:txBody>
      </p:sp>
      <p:sp>
        <p:nvSpPr>
          <p:cNvPr id="69" name="Rectangle 68"/>
          <p:cNvSpPr/>
          <p:nvPr/>
        </p:nvSpPr>
        <p:spPr>
          <a:xfrm>
            <a:off x="4643438" y="642918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>
            <a:endCxn id="69" idx="2"/>
          </p:cNvCxnSpPr>
          <p:nvPr/>
        </p:nvCxnSpPr>
        <p:spPr>
          <a:xfrm rot="16200000" flipV="1">
            <a:off x="4997999" y="1140354"/>
            <a:ext cx="345048" cy="88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29190" y="3571876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AB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75" name="Straight Arrow Connector 74"/>
          <p:cNvCxnSpPr>
            <a:endCxn id="74" idx="0"/>
          </p:cNvCxnSpPr>
          <p:nvPr/>
        </p:nvCxnSpPr>
        <p:spPr>
          <a:xfrm rot="16200000" flipH="1">
            <a:off x="5098672" y="3419795"/>
            <a:ext cx="285752" cy="18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960000">
            <a:off x="4578137" y="5828209"/>
            <a:ext cx="100584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572000" y="6143620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0" y="4286256"/>
          <a:ext cx="3071834" cy="375285"/>
        </p:xfrm>
        <a:graphic>
          <a:graphicData uri="http://schemas.openxmlformats.org/drawingml/2006/table">
            <a:tbl>
              <a:tblPr/>
              <a:tblGrid>
                <a:gridCol w="1785950"/>
                <a:gridCol w="1285884"/>
              </a:tblGrid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Angular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speed of  AB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3" name="Straight Arrow Connector 62"/>
          <p:cNvCxnSpPr>
            <a:endCxn id="57" idx="1"/>
          </p:cNvCxnSpPr>
          <p:nvPr/>
        </p:nvCxnSpPr>
        <p:spPr>
          <a:xfrm>
            <a:off x="2571736" y="4786322"/>
            <a:ext cx="2000264" cy="1541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071538" y="5429264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ω</a:t>
            </a:r>
            <a:r>
              <a:rPr lang="en-IN" b="1" baseline="-25000" dirty="0" smtClean="0">
                <a:solidFill>
                  <a:srgbClr val="00B050"/>
                </a:solidFill>
              </a:rPr>
              <a:t>AB</a:t>
            </a:r>
            <a:r>
              <a:rPr lang="en-IN" b="1" baseline="30000" dirty="0" smtClean="0">
                <a:solidFill>
                  <a:srgbClr val="00B050"/>
                </a:solidFill>
              </a:rPr>
              <a:t>2 </a:t>
            </a:r>
            <a:r>
              <a:rPr lang="en-IN" b="1" dirty="0" smtClean="0">
                <a:solidFill>
                  <a:srgbClr val="00B050"/>
                </a:solidFill>
              </a:rPr>
              <a:t> AB</a:t>
            </a:r>
            <a:endParaRPr lang="en-IN" dirty="0">
              <a:solidFill>
                <a:srgbClr val="00B050"/>
              </a:solidFill>
            </a:endParaRPr>
          </a:p>
        </p:txBody>
      </p:sp>
      <p:cxnSp>
        <p:nvCxnSpPr>
          <p:cNvPr id="65" name="Straight Arrow Connector 64"/>
          <p:cNvCxnSpPr>
            <a:endCxn id="64" idx="0"/>
          </p:cNvCxnSpPr>
          <p:nvPr/>
        </p:nvCxnSpPr>
        <p:spPr>
          <a:xfrm rot="5400000">
            <a:off x="1455747" y="4813341"/>
            <a:ext cx="714380" cy="517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000100" y="6000768"/>
            <a:ext cx="84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x  m/s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0" y="2857496"/>
            <a:ext cx="3673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 Scale for acceleration diagram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Let 192 m/s</a:t>
            </a:r>
            <a:r>
              <a:rPr lang="en-US" baseline="30000" dirty="0" smtClean="0"/>
              <a:t>2</a:t>
            </a:r>
            <a:r>
              <a:rPr lang="en-US" dirty="0" smtClean="0"/>
              <a:t> = 2 inch</a:t>
            </a:r>
          </a:p>
          <a:p>
            <a:endParaRPr lang="en-US" dirty="0" smtClean="0"/>
          </a:p>
        </p:txBody>
      </p:sp>
      <p:sp>
        <p:nvSpPr>
          <p:cNvPr id="71" name="Rectangle 70"/>
          <p:cNvSpPr/>
          <p:nvPr/>
        </p:nvSpPr>
        <p:spPr>
          <a:xfrm>
            <a:off x="1214414" y="3429000"/>
            <a:ext cx="29202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x  m/s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 = ?? Inch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Ob inch = ?? = acceleration B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643438" y="585789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?? inch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rot="17160000">
            <a:off x="4109113" y="5065899"/>
            <a:ext cx="128016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V="1">
            <a:off x="4536283" y="4893481"/>
            <a:ext cx="1500197" cy="571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286380" y="4857760"/>
            <a:ext cx="53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286512" y="492919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p:cxnSp>
        <p:nvCxnSpPr>
          <p:cNvPr id="93" name="Straight Arrow Connector 92"/>
          <p:cNvCxnSpPr/>
          <p:nvPr/>
        </p:nvCxnSpPr>
        <p:spPr>
          <a:xfrm rot="10800000" flipV="1">
            <a:off x="4929192" y="4357694"/>
            <a:ext cx="1571635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572132" y="40005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endParaRPr lang="en-US" b="1" dirty="0"/>
          </a:p>
        </p:txBody>
      </p:sp>
      <p:sp>
        <p:nvSpPr>
          <p:cNvPr id="98" name="Oval 97"/>
          <p:cNvSpPr/>
          <p:nvPr/>
        </p:nvSpPr>
        <p:spPr>
          <a:xfrm>
            <a:off x="4892521" y="435768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478216" y="42862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4143372" y="4929198"/>
            <a:ext cx="58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r>
              <a:rPr lang="en-US" b="1" baseline="30000" dirty="0" smtClean="0"/>
              <a:t>t</a:t>
            </a:r>
            <a:endParaRPr lang="en-US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857752" y="5429264"/>
            <a:ext cx="59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</a:t>
            </a:r>
            <a:r>
              <a:rPr lang="en-US" b="1" baseline="-25000" dirty="0" err="1" smtClean="0"/>
              <a:t>A</a:t>
            </a:r>
            <a:r>
              <a:rPr lang="en-US" b="1" baseline="30000" dirty="0" err="1" smtClean="0"/>
              <a:t>r</a:t>
            </a:r>
            <a:endParaRPr lang="en-US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429388" y="3000372"/>
            <a:ext cx="58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r>
              <a:rPr lang="en-US" b="1" baseline="30000" dirty="0" smtClean="0"/>
              <a:t>t</a:t>
            </a:r>
            <a:endParaRPr lang="en-US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4000496" y="642918"/>
            <a:ext cx="59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</a:t>
            </a:r>
            <a:r>
              <a:rPr lang="en-US" b="1" baseline="-25000" dirty="0" err="1" smtClean="0"/>
              <a:t>A</a:t>
            </a:r>
            <a:r>
              <a:rPr lang="en-US" b="1" baseline="30000" dirty="0" err="1" smtClean="0"/>
              <a:t>r</a:t>
            </a:r>
            <a:endParaRPr lang="en-US" b="1" dirty="0"/>
          </a:p>
        </p:txBody>
      </p:sp>
      <p:cxnSp>
        <p:nvCxnSpPr>
          <p:cNvPr id="104" name="Straight Connector 103"/>
          <p:cNvCxnSpPr/>
          <p:nvPr/>
        </p:nvCxnSpPr>
        <p:spPr>
          <a:xfrm rot="17160000">
            <a:off x="7323823" y="5565965"/>
            <a:ext cx="1280160" cy="1588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358082" y="5429264"/>
            <a:ext cx="58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r>
              <a:rPr lang="en-US" b="1" baseline="30000" dirty="0" smtClean="0"/>
              <a:t>t</a:t>
            </a:r>
            <a:endParaRPr lang="en-US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8072462" y="5429264"/>
            <a:ext cx="902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?? </a:t>
            </a:r>
            <a:r>
              <a:rPr lang="en-US" b="1" dirty="0" err="1" smtClean="0"/>
              <a:t>inch</a:t>
            </a:r>
            <a:r>
              <a:rPr lang="en-US" b="1" baseline="30000" dirty="0" err="1" smtClean="0"/>
              <a:t>t</a:t>
            </a:r>
            <a:endParaRPr 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572264" y="6215082"/>
            <a:ext cx="16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</a:t>
            </a:r>
            <a:r>
              <a:rPr lang="en-US" b="1" baseline="-25000" dirty="0" err="1" smtClean="0"/>
              <a:t>B</a:t>
            </a:r>
            <a:r>
              <a:rPr lang="en-US" b="1" baseline="-25000" dirty="0" smtClean="0"/>
              <a:t>/A</a:t>
            </a:r>
            <a:r>
              <a:rPr lang="en-US" b="1" baseline="30000" dirty="0" smtClean="0"/>
              <a:t>t</a:t>
            </a:r>
            <a:r>
              <a:rPr lang="en-US" b="1" dirty="0" smtClean="0"/>
              <a:t>   = ?? m/s</a:t>
            </a:r>
            <a:r>
              <a:rPr lang="en-US" b="1" baseline="30000" dirty="0" smtClean="0"/>
              <a:t>2</a:t>
            </a:r>
            <a:endParaRPr lang="en-US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2500298" y="62150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AB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b="1" dirty="0" smtClean="0"/>
              <a:t>    = ?? m/s</a:t>
            </a:r>
            <a:r>
              <a:rPr lang="en-US" b="1" baseline="30000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1480"/>
            <a:ext cx="87868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Problem-1</a:t>
            </a:r>
            <a:r>
              <a:rPr lang="en-US" sz="1400" dirty="0" smtClean="0"/>
              <a:t>: For the configuration of a slider –crank mechanism, calculate the</a:t>
            </a:r>
          </a:p>
          <a:p>
            <a:r>
              <a:rPr lang="en-US" sz="1400" dirty="0" smtClean="0"/>
              <a:t> 	(a</a:t>
            </a:r>
            <a:r>
              <a:rPr lang="en-US" sz="1400" dirty="0" smtClean="0">
                <a:solidFill>
                  <a:srgbClr val="FF0000"/>
                </a:solidFill>
              </a:rPr>
              <a:t>) acceleration of the slider at B</a:t>
            </a:r>
          </a:p>
          <a:p>
            <a:r>
              <a:rPr lang="en-US" sz="1400" dirty="0" smtClean="0"/>
              <a:t>	(b) acceleration of the point E</a:t>
            </a:r>
          </a:p>
          <a:p>
            <a:r>
              <a:rPr lang="en-US" sz="1400" dirty="0" smtClean="0"/>
              <a:t> 	</a:t>
            </a:r>
            <a:r>
              <a:rPr lang="en-US" sz="1400" dirty="0" smtClean="0">
                <a:solidFill>
                  <a:srgbClr val="FF0000"/>
                </a:solidFill>
              </a:rPr>
              <a:t>(c) angular acceleration of the link AB</a:t>
            </a:r>
          </a:p>
          <a:p>
            <a:r>
              <a:rPr lang="en-US" sz="1400" dirty="0" smtClean="0"/>
              <a:t>	      OA rotates at 20 </a:t>
            </a:r>
            <a:r>
              <a:rPr lang="en-US" sz="1400" dirty="0" err="1" smtClean="0"/>
              <a:t>rad</a:t>
            </a:r>
            <a:r>
              <a:rPr lang="en-US" sz="1400" dirty="0" smtClean="0"/>
              <a:t>/s counter-clockwise 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119" t="52734" r="65959" b="32618"/>
          <a:stretch>
            <a:fillRect/>
          </a:stretch>
        </p:blipFill>
        <p:spPr bwMode="auto">
          <a:xfrm>
            <a:off x="1000100" y="1857364"/>
            <a:ext cx="3071835" cy="158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3571876"/>
            <a:ext cx="5406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-1</a:t>
            </a:r>
            <a:r>
              <a:rPr lang="en-US" dirty="0" smtClean="0"/>
              <a:t>: Draw Configuration Diagram with suitable scale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929066"/>
            <a:ext cx="686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-2</a:t>
            </a:r>
            <a:r>
              <a:rPr lang="en-US" dirty="0" smtClean="0"/>
              <a:t>: Draw Velocity diagram and find the angular velocity of link AB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357694"/>
            <a:ext cx="8854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-3</a:t>
            </a:r>
            <a:r>
              <a:rPr lang="en-US" dirty="0" smtClean="0"/>
              <a:t>: Draw acceleration diagram and find the acceleration of point B, angular acceleration</a:t>
            </a:r>
          </a:p>
          <a:p>
            <a:r>
              <a:rPr lang="en-US" dirty="0" smtClean="0"/>
              <a:t>               of link AB.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-1</a:t>
            </a:r>
            <a:r>
              <a:rPr lang="en-US" sz="2000" dirty="0" smtClean="0"/>
              <a:t>: Draw Configuration Diagram with suitable scale</a:t>
            </a:r>
            <a:endParaRPr lang="en-US" sz="20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 l="18119" t="52734" r="65959" b="32618"/>
          <a:stretch>
            <a:fillRect/>
          </a:stretch>
        </p:blipFill>
        <p:spPr bwMode="auto">
          <a:xfrm>
            <a:off x="5786446" y="1785926"/>
            <a:ext cx="3071835" cy="158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6000760" y="507207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Your SELF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857232"/>
            <a:ext cx="5059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 suitable scale for drawing configuration scale</a:t>
            </a:r>
          </a:p>
          <a:p>
            <a:endParaRPr lang="en-US" dirty="0" smtClean="0"/>
          </a:p>
          <a:p>
            <a:r>
              <a:rPr lang="en-US" dirty="0" smtClean="0"/>
              <a:t> Let  480 mm = 2 inch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14282" y="2000241"/>
          <a:ext cx="4786347" cy="1501140"/>
        </p:xfrm>
        <a:graphic>
          <a:graphicData uri="http://schemas.openxmlformats.org/drawingml/2006/table">
            <a:tbl>
              <a:tblPr/>
              <a:tblGrid>
                <a:gridCol w="990279"/>
                <a:gridCol w="1794881"/>
                <a:gridCol w="2001187"/>
              </a:tblGrid>
              <a:tr h="28575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1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1.5 inch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1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1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 mm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1.40625 inch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-3600000">
            <a:off x="586450" y="4736903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61986" y="5322111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95417" y="405289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16200000">
            <a:off x="798486" y="5267338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71488" y="548165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700000">
            <a:off x="516667" y="5550838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>
            <a:off x="688127" y="554607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2700000">
            <a:off x="840523" y="5550839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2700000">
            <a:off x="973873" y="5550838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0034" y="5357826"/>
            <a:ext cx="3643338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1472" y="507207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85852" y="385762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-1</a:t>
            </a:r>
            <a:r>
              <a:rPr lang="en-US" sz="2000" dirty="0" smtClean="0"/>
              <a:t>: Draw Configuration Diagram with suitable scale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rot="-3600000">
            <a:off x="519742" y="2536613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278" y="3121821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16200000">
            <a:off x="731778" y="3067048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4780" y="328136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700000">
            <a:off x="449959" y="3350548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>
            <a:off x="621419" y="334578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2700000">
            <a:off x="773815" y="3350549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2700000">
            <a:off x="907165" y="3350548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3326" y="3157536"/>
            <a:ext cx="60350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4764" y="287178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19144" y="165733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-3000428" y="-2643230"/>
            <a:ext cx="9144000" cy="9144000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4"/>
          </p:cNvCxnSpPr>
          <p:nvPr/>
        </p:nvCxnSpPr>
        <p:spPr>
          <a:xfrm rot="5400000">
            <a:off x="-3000412" y="1928754"/>
            <a:ext cx="9144000" cy="3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6"/>
            <a:endCxn id="29" idx="2"/>
          </p:cNvCxnSpPr>
          <p:nvPr/>
        </p:nvCxnSpPr>
        <p:spPr>
          <a:xfrm flipH="1">
            <a:off x="-3000428" y="1928770"/>
            <a:ext cx="9144000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960000">
            <a:off x="1480790" y="2534724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528709" y="185260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19797" y="311467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929322" y="313110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000628" y="5000636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27535" y="5715016"/>
            <a:ext cx="42417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circle of radius 1600 mm (5 inch)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-1</a:t>
            </a:r>
            <a:r>
              <a:rPr lang="en-US" sz="2000" dirty="0" smtClean="0"/>
              <a:t>: Draw Configuration Diagram with suitable scale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rot="-3600000">
            <a:off x="2052400" y="2953099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27936" y="3538307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16200000">
            <a:off x="2264436" y="3483534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37438" y="3697848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700000">
            <a:off x="1982617" y="3767034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>
            <a:off x="2154077" y="376227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2700000">
            <a:off x="2306473" y="3767035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2700000">
            <a:off x="2439823" y="3767034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65984" y="3574022"/>
            <a:ext cx="60350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37422" y="328827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51802" y="207382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rot="960000">
            <a:off x="3013448" y="2951210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61367" y="2269088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452455" y="3531159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461980" y="36571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98466" y="3442258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61584" y="2424664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04130" y="277391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30" name="Arc 29"/>
          <p:cNvSpPr/>
          <p:nvPr/>
        </p:nvSpPr>
        <p:spPr>
          <a:xfrm rot="1217010">
            <a:off x="2091398" y="2975498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20058" y="319040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90014" y="4274114"/>
            <a:ext cx="23721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-2</a:t>
            </a:r>
            <a:r>
              <a:rPr lang="en-US" sz="2000" dirty="0" smtClean="0"/>
              <a:t>: Velocity Diagram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rot="-3600000">
            <a:off x="376866" y="1450755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52402" y="203596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16200000">
            <a:off x="588902" y="1981190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1904" y="2195504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700000">
            <a:off x="307083" y="22646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>
            <a:off x="478543" y="2259928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2700000">
            <a:off x="630939" y="2264691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2700000">
            <a:off x="764289" y="22646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0450" y="2071678"/>
            <a:ext cx="60350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1888" y="178592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6268" y="57148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rot="960000">
            <a:off x="1337914" y="1448866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385833" y="76674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76921" y="202881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86446" y="21547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622932" y="1939914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86050" y="92232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8596" y="1271572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30" name="Arc 29"/>
          <p:cNvSpPr/>
          <p:nvPr/>
        </p:nvSpPr>
        <p:spPr>
          <a:xfrm rot="1217010">
            <a:off x="415864" y="1473154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44524" y="1688058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" y="2571744"/>
            <a:ext cx="37861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Given,</a:t>
            </a:r>
          </a:p>
          <a:p>
            <a:pPr marL="400050" indent="-400050">
              <a:buAutoNum type="romanLcParenBoth"/>
            </a:pPr>
            <a:r>
              <a:rPr lang="en-US" dirty="0" smtClean="0"/>
              <a:t>Angular speed of Link OA,  </a:t>
            </a:r>
            <a:endParaRPr lang="en-US" dirty="0" smtClean="0"/>
          </a:p>
          <a:p>
            <a:pPr marL="400050" indent="-400050"/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OA</a:t>
            </a:r>
            <a:r>
              <a:rPr lang="en-US" dirty="0" smtClean="0"/>
              <a:t> = 20 </a:t>
            </a:r>
            <a:r>
              <a:rPr lang="en-US" dirty="0" err="1" smtClean="0"/>
              <a:t>rad</a:t>
            </a:r>
            <a:r>
              <a:rPr lang="en-US" dirty="0" smtClean="0"/>
              <a:t>/s  (counter clockwise)</a:t>
            </a:r>
          </a:p>
          <a:p>
            <a:pPr marL="400050" indent="-400050"/>
            <a:r>
              <a:rPr lang="en-US" b="1" dirty="0" smtClean="0"/>
              <a:t>Velocity </a:t>
            </a:r>
            <a:r>
              <a:rPr lang="en-US" b="1" dirty="0" smtClean="0"/>
              <a:t>of point A: </a:t>
            </a:r>
          </a:p>
          <a:p>
            <a:pPr marL="400050" indent="-400050"/>
            <a:r>
              <a:rPr lang="en-US" u="sng" dirty="0" smtClean="0"/>
              <a:t>Magnitude</a:t>
            </a:r>
            <a:r>
              <a:rPr lang="en-US" dirty="0" smtClean="0"/>
              <a:t>:</a:t>
            </a:r>
          </a:p>
          <a:p>
            <a:pPr marL="400050" indent="-400050"/>
            <a:r>
              <a:rPr lang="en-US" dirty="0" smtClean="0"/>
              <a:t>             V</a:t>
            </a:r>
            <a:r>
              <a:rPr lang="en-US" baseline="-25000" dirty="0" smtClean="0"/>
              <a:t>A/O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OA</a:t>
            </a:r>
            <a:r>
              <a:rPr lang="en-US" dirty="0" smtClean="0"/>
              <a:t> x OA </a:t>
            </a:r>
          </a:p>
          <a:p>
            <a:pPr marL="400050" indent="-400050"/>
            <a:r>
              <a:rPr lang="en-US" dirty="0" smtClean="0"/>
              <a:t>                      = 20 </a:t>
            </a:r>
            <a:r>
              <a:rPr lang="en-US" dirty="0" err="1" smtClean="0"/>
              <a:t>rad</a:t>
            </a:r>
            <a:r>
              <a:rPr lang="en-US" dirty="0" smtClean="0"/>
              <a:t>/s  x 0.48 m </a:t>
            </a:r>
          </a:p>
          <a:p>
            <a:pPr marL="400050" indent="-400050"/>
            <a:r>
              <a:rPr lang="en-US" dirty="0" smtClean="0"/>
              <a:t>                       = 9.6 m/s</a:t>
            </a:r>
          </a:p>
          <a:p>
            <a:pPr marL="400050" indent="-400050"/>
            <a:r>
              <a:rPr lang="en-US" u="sng" dirty="0" smtClean="0"/>
              <a:t>Direction</a:t>
            </a:r>
            <a:r>
              <a:rPr lang="en-US" dirty="0" smtClean="0"/>
              <a:t>: </a:t>
            </a:r>
          </a:p>
          <a:p>
            <a:pPr marL="400050" indent="-400050"/>
            <a:r>
              <a:rPr lang="en-US" dirty="0" smtClean="0"/>
              <a:t> velocity of A is perpendicular to OA</a:t>
            </a:r>
          </a:p>
          <a:p>
            <a:pPr marL="400050" indent="-400050"/>
            <a:r>
              <a:rPr lang="en-US" u="sng" dirty="0" smtClean="0"/>
              <a:t>Define Scale</a:t>
            </a:r>
          </a:p>
          <a:p>
            <a:pPr marL="400050" indent="-400050"/>
            <a:r>
              <a:rPr lang="en-US" dirty="0" smtClean="0"/>
              <a:t>             Let 9.6 m/s = </a:t>
            </a:r>
            <a:r>
              <a:rPr lang="en-US" dirty="0" smtClean="0"/>
              <a:t>2.5 inch</a:t>
            </a:r>
          </a:p>
          <a:p>
            <a:pPr marL="400050" indent="-400050"/>
            <a:endParaRPr lang="en-US" dirty="0" smtClean="0"/>
          </a:p>
          <a:p>
            <a:pPr marL="400050" indent="-400050">
              <a:buFont typeface="Wingdings" pitchFamily="2" charset="2"/>
              <a:buChar char="v"/>
            </a:pPr>
            <a:r>
              <a:rPr lang="en-US" b="1" dirty="0" smtClean="0"/>
              <a:t>Draw velocity vector V</a:t>
            </a:r>
            <a:r>
              <a:rPr lang="en-US" b="1" baseline="-25000" dirty="0" smtClean="0"/>
              <a:t>A</a:t>
            </a:r>
            <a:endParaRPr lang="en-US" b="1" dirty="0" smtClean="0"/>
          </a:p>
          <a:p>
            <a:pPr marL="400050" indent="-400050"/>
            <a:r>
              <a:rPr lang="en-US" dirty="0" smtClean="0"/>
              <a:t>                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12600000">
            <a:off x="5021038" y="3559615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2600000">
            <a:off x="563678" y="1297182"/>
            <a:ext cx="118872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6360000">
            <a:off x="3208334" y="1411533"/>
            <a:ext cx="100584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123130" y="4097900"/>
            <a:ext cx="91440" cy="9144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980122" y="313110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 inch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76055" y="40598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, 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84782" y="264374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643438" y="4164576"/>
            <a:ext cx="2500330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3438" y="2071678"/>
            <a:ext cx="2500330" cy="158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6360000">
            <a:off x="4195087" y="3734787"/>
            <a:ext cx="155448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808539" y="412171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779964" y="413123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48" name="Straight Connector 47"/>
          <p:cNvCxnSpPr/>
          <p:nvPr/>
        </p:nvCxnSpPr>
        <p:spPr>
          <a:xfrm rot="12600000">
            <a:off x="5163914" y="5610121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266006" y="6148406"/>
            <a:ext cx="91440" cy="9144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122998" y="5181612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 inch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18931" y="611030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, g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27658" y="469424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5078116" y="6227782"/>
            <a:ext cx="2194560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6360000">
            <a:off x="4571251" y="5609497"/>
            <a:ext cx="118872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951415" y="6172219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22840" y="61817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86248" y="542926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 inch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524277" y="620294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  inch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rot="12600000">
            <a:off x="6564469" y="1368619"/>
            <a:ext cx="118872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-2</a:t>
            </a:r>
            <a:r>
              <a:rPr lang="en-US" sz="2000" dirty="0" smtClean="0"/>
              <a:t>: Velocity Diagram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rot="-3600000">
            <a:off x="376866" y="1450755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52402" y="2035963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lay 12"/>
          <p:cNvSpPr/>
          <p:nvPr/>
        </p:nvSpPr>
        <p:spPr>
          <a:xfrm rot="16200000">
            <a:off x="588902" y="1981190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1904" y="2195504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700000">
            <a:off x="307083" y="22646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>
            <a:off x="478543" y="2259928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2700000">
            <a:off x="630939" y="2264691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2700000">
            <a:off x="764289" y="22646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0450" y="2071678"/>
            <a:ext cx="60350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1888" y="178592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6268" y="57148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rot="960000">
            <a:off x="1337914" y="1448866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385833" y="76674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76921" y="202881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86446" y="21547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622932" y="1939914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86050" y="92232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8596" y="1271572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30" name="Arc 29"/>
          <p:cNvSpPr/>
          <p:nvPr/>
        </p:nvSpPr>
        <p:spPr>
          <a:xfrm rot="1217010">
            <a:off x="415864" y="1473154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44524" y="1688058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" y="2571744"/>
            <a:ext cx="37861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Given,</a:t>
            </a:r>
          </a:p>
          <a:p>
            <a:pPr marL="400050" indent="-400050">
              <a:buAutoNum type="romanLcParenBoth"/>
            </a:pPr>
            <a:r>
              <a:rPr lang="en-US" dirty="0" smtClean="0"/>
              <a:t>Angular speed of Link OA,  </a:t>
            </a:r>
            <a:endParaRPr lang="en-US" dirty="0" smtClean="0"/>
          </a:p>
          <a:p>
            <a:pPr marL="400050" indent="-400050"/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OA</a:t>
            </a:r>
            <a:r>
              <a:rPr lang="en-US" dirty="0" smtClean="0"/>
              <a:t> = 20 </a:t>
            </a:r>
            <a:r>
              <a:rPr lang="en-US" dirty="0" err="1" smtClean="0"/>
              <a:t>rad</a:t>
            </a:r>
            <a:r>
              <a:rPr lang="en-US" dirty="0" smtClean="0"/>
              <a:t>/s  (counter clockwise)</a:t>
            </a:r>
          </a:p>
          <a:p>
            <a:pPr marL="400050" indent="-400050"/>
            <a:r>
              <a:rPr lang="en-US" b="1" dirty="0" smtClean="0"/>
              <a:t>Velocity </a:t>
            </a:r>
            <a:r>
              <a:rPr lang="en-US" b="1" dirty="0" smtClean="0"/>
              <a:t>of point A: </a:t>
            </a:r>
          </a:p>
          <a:p>
            <a:pPr marL="400050" indent="-400050"/>
            <a:r>
              <a:rPr lang="en-US" u="sng" dirty="0" smtClean="0"/>
              <a:t>Magnitude</a:t>
            </a:r>
            <a:r>
              <a:rPr lang="en-US" dirty="0" smtClean="0"/>
              <a:t>:</a:t>
            </a:r>
          </a:p>
          <a:p>
            <a:pPr marL="400050" indent="-400050"/>
            <a:r>
              <a:rPr lang="en-US" dirty="0" smtClean="0"/>
              <a:t>             V</a:t>
            </a:r>
            <a:r>
              <a:rPr lang="en-US" baseline="-25000" dirty="0" smtClean="0"/>
              <a:t>A/O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OA</a:t>
            </a:r>
            <a:r>
              <a:rPr lang="en-US" dirty="0" smtClean="0"/>
              <a:t> x OA </a:t>
            </a:r>
          </a:p>
          <a:p>
            <a:pPr marL="400050" indent="-400050"/>
            <a:r>
              <a:rPr lang="en-US" dirty="0" smtClean="0"/>
              <a:t>                      = 20 </a:t>
            </a:r>
            <a:r>
              <a:rPr lang="en-US" dirty="0" err="1" smtClean="0"/>
              <a:t>rad</a:t>
            </a:r>
            <a:r>
              <a:rPr lang="en-US" dirty="0" smtClean="0"/>
              <a:t>/s  x 0.48 m </a:t>
            </a:r>
          </a:p>
          <a:p>
            <a:pPr marL="400050" indent="-400050"/>
            <a:r>
              <a:rPr lang="en-US" dirty="0" smtClean="0"/>
              <a:t>                       = 9.6 m/s</a:t>
            </a:r>
          </a:p>
          <a:p>
            <a:pPr marL="400050" indent="-400050"/>
            <a:r>
              <a:rPr lang="en-US" u="sng" dirty="0" smtClean="0"/>
              <a:t>Direction</a:t>
            </a:r>
            <a:r>
              <a:rPr lang="en-US" dirty="0" smtClean="0"/>
              <a:t>: </a:t>
            </a:r>
          </a:p>
          <a:p>
            <a:pPr marL="400050" indent="-400050"/>
            <a:r>
              <a:rPr lang="en-US" dirty="0" smtClean="0"/>
              <a:t> velocity of A is perpendicular to OA</a:t>
            </a:r>
          </a:p>
          <a:p>
            <a:pPr marL="400050" indent="-400050"/>
            <a:r>
              <a:rPr lang="en-US" u="sng" dirty="0" smtClean="0"/>
              <a:t>Define Scale</a:t>
            </a:r>
          </a:p>
          <a:p>
            <a:pPr marL="400050" indent="-400050"/>
            <a:r>
              <a:rPr lang="en-US" dirty="0" smtClean="0"/>
              <a:t>             Let 9.6 m/s = </a:t>
            </a:r>
            <a:r>
              <a:rPr lang="en-US" dirty="0" smtClean="0"/>
              <a:t>2.5 inch</a:t>
            </a:r>
          </a:p>
          <a:p>
            <a:pPr marL="400050" indent="-400050"/>
            <a:endParaRPr lang="en-US" dirty="0" smtClean="0"/>
          </a:p>
          <a:p>
            <a:pPr marL="400050" indent="-400050">
              <a:buFont typeface="Wingdings" pitchFamily="2" charset="2"/>
              <a:buChar char="v"/>
            </a:pPr>
            <a:r>
              <a:rPr lang="en-US" b="1" dirty="0" smtClean="0"/>
              <a:t>Draw velocity vector V</a:t>
            </a:r>
            <a:r>
              <a:rPr lang="en-US" b="1" baseline="-25000" dirty="0" smtClean="0"/>
              <a:t>A</a:t>
            </a:r>
            <a:endParaRPr lang="en-US" b="1" dirty="0" smtClean="0"/>
          </a:p>
          <a:p>
            <a:pPr marL="400050" indent="-400050"/>
            <a:r>
              <a:rPr lang="en-US" dirty="0" smtClean="0"/>
              <a:t>                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12600000">
            <a:off x="563678" y="1297182"/>
            <a:ext cx="118872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6360000">
            <a:off x="3208334" y="1411533"/>
            <a:ext cx="100584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3438" y="2071678"/>
            <a:ext cx="2500330" cy="158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2600000">
            <a:off x="5163914" y="3395543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266006" y="3933828"/>
            <a:ext cx="91440" cy="9144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122998" y="296703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 inch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18931" y="389572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, g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27658" y="24796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5078116" y="4013204"/>
            <a:ext cx="2194560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6360000">
            <a:off x="4571251" y="3394919"/>
            <a:ext cx="118872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951415" y="3957641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22840" y="396716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86248" y="321468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 inch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524277" y="3988362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  inch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 rot="12600000">
            <a:off x="5300740" y="5597421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7402832" y="6135706"/>
            <a:ext cx="91440" cy="9144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259824" y="5168912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 inch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455757" y="609760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, 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464484" y="468154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5214942" y="6215082"/>
            <a:ext cx="2194560" cy="1588"/>
          </a:xfrm>
          <a:prstGeom prst="line">
            <a:avLst/>
          </a:prstGeom>
          <a:ln w="28575">
            <a:solidFill>
              <a:srgbClr val="00B05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6360000">
            <a:off x="4708077" y="5596797"/>
            <a:ext cx="118872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5088241" y="6159519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059666" y="61690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423074" y="541656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 inch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661103" y="619024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  inch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-2</a:t>
            </a:r>
            <a:r>
              <a:rPr lang="en-US" sz="2000" dirty="0" smtClean="0"/>
              <a:t>: Velocity Diagram</a:t>
            </a:r>
            <a:endParaRPr lang="en-US" sz="2000" dirty="0"/>
          </a:p>
        </p:txBody>
      </p:sp>
      <p:cxnSp>
        <p:nvCxnSpPr>
          <p:cNvPr id="59" name="Straight Connector 58"/>
          <p:cNvCxnSpPr/>
          <p:nvPr/>
        </p:nvCxnSpPr>
        <p:spPr>
          <a:xfrm rot="12600000">
            <a:off x="1020510" y="1558793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3122602" y="2097078"/>
            <a:ext cx="91440" cy="91440"/>
          </a:xfrm>
          <a:prstGeom prst="ellips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979594" y="113028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 inch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175527" y="205897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, 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84254" y="64291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934712" y="2176454"/>
            <a:ext cx="2194560" cy="1588"/>
          </a:xfrm>
          <a:prstGeom prst="line">
            <a:avLst/>
          </a:prstGeom>
          <a:ln w="28575">
            <a:solidFill>
              <a:srgbClr val="00B05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6360000">
            <a:off x="427847" y="1558169"/>
            <a:ext cx="118872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08011" y="2120891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9436" y="21304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42844" y="137793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 inch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380873" y="2151612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  inch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0" y="2857496"/>
            <a:ext cx="3017520" cy="7315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/>
            <a:r>
              <a:rPr lang="en-US" u="sng" dirty="0" smtClean="0"/>
              <a:t>Define Scale</a:t>
            </a:r>
          </a:p>
          <a:p>
            <a:pPr marL="400050" indent="-400050"/>
            <a:r>
              <a:rPr lang="en-US" dirty="0" smtClean="0"/>
              <a:t>             Let 9.6 m/s = 2.5 inch</a:t>
            </a: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71438" y="3515981"/>
          <a:ext cx="5072066" cy="1384955"/>
        </p:xfrm>
        <a:graphic>
          <a:graphicData uri="http://schemas.openxmlformats.org/drawingml/2006/table">
            <a:tbl>
              <a:tblPr/>
              <a:tblGrid>
                <a:gridCol w="2320584"/>
                <a:gridCol w="679780"/>
                <a:gridCol w="1071570"/>
                <a:gridCol w="1000132"/>
              </a:tblGrid>
              <a:tr h="35719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scale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scale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Velocity of point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9.6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Velocity of B with respect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ab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1.3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4.992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Velocity of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9.216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0" y="5072074"/>
            <a:ext cx="233749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Angular speed of  </a:t>
            </a:r>
            <a:r>
              <a:rPr lang="en-US" b="1" dirty="0" smtClean="0">
                <a:solidFill>
                  <a:srgbClr val="000000"/>
                </a:solidFill>
              </a:rPr>
              <a:t>AB  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500702"/>
            <a:ext cx="1238259" cy="57150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4656" y="5551502"/>
            <a:ext cx="2389204" cy="500066"/>
          </a:xfrm>
          <a:prstGeom prst="rect">
            <a:avLst/>
          </a:prstGeom>
          <a:noFill/>
        </p:spPr>
      </p:pic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71406" y="6286520"/>
          <a:ext cx="3071834" cy="375285"/>
        </p:xfrm>
        <a:graphic>
          <a:graphicData uri="http://schemas.openxmlformats.org/drawingml/2006/table">
            <a:tbl>
              <a:tblPr/>
              <a:tblGrid>
                <a:gridCol w="1785950"/>
                <a:gridCol w="1285884"/>
              </a:tblGrid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Angular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speed of  AB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142976" y="2500306"/>
            <a:ext cx="1765035" cy="369332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Velocity Diagram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Step </a:t>
            </a:r>
            <a:r>
              <a:rPr lang="en-US" sz="2000" b="1" dirty="0" smtClean="0"/>
              <a:t>-3</a:t>
            </a:r>
            <a:r>
              <a:rPr lang="en-US" sz="2000" dirty="0" smtClean="0"/>
              <a:t>: Acceleration diagram</a:t>
            </a:r>
            <a:endParaRPr lang="en-US" sz="2000" dirty="0"/>
          </a:p>
        </p:txBody>
      </p:sp>
      <p:sp>
        <p:nvSpPr>
          <p:cNvPr id="66" name="Oval 65"/>
          <p:cNvSpPr/>
          <p:nvPr/>
        </p:nvSpPr>
        <p:spPr>
          <a:xfrm>
            <a:off x="785786" y="419418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9126" y="414338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4000496" y="3015306"/>
          <a:ext cx="5072066" cy="1483045"/>
        </p:xfrm>
        <a:graphic>
          <a:graphicData uri="http://schemas.openxmlformats.org/drawingml/2006/table">
            <a:tbl>
              <a:tblPr/>
              <a:tblGrid>
                <a:gridCol w="2320584"/>
                <a:gridCol w="679780"/>
                <a:gridCol w="1071570"/>
                <a:gridCol w="1000132"/>
              </a:tblGrid>
              <a:tr h="35719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scale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scale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Velocity of point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9.6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Velocity of B with respect 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4.992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Velocity of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9.216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071934" y="4572008"/>
          <a:ext cx="3071834" cy="375285"/>
        </p:xfrm>
        <a:graphic>
          <a:graphicData uri="http://schemas.openxmlformats.org/drawingml/2006/table">
            <a:tbl>
              <a:tblPr/>
              <a:tblGrid>
                <a:gridCol w="1785950"/>
                <a:gridCol w="1285884"/>
              </a:tblGrid>
              <a:tr h="34164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Angular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speed of  AB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03056" y="2832645"/>
            <a:ext cx="3611688" cy="2096553"/>
            <a:chOff x="5113234" y="571480"/>
            <a:chExt cx="3611688" cy="2096553"/>
          </a:xfrm>
        </p:grpSpPr>
        <p:cxnSp>
          <p:nvCxnSpPr>
            <p:cNvPr id="59" name="Straight Connector 58"/>
            <p:cNvCxnSpPr/>
            <p:nvPr/>
          </p:nvCxnSpPr>
          <p:spPr>
            <a:xfrm rot="12600000">
              <a:off x="5990900" y="1357188"/>
              <a:ext cx="2286000" cy="1588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8092992" y="1895473"/>
              <a:ext cx="91440" cy="9144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49984" y="928679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2.5 inch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145917" y="1857373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 , g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86446" y="57148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905102" y="1974849"/>
              <a:ext cx="2194560" cy="1588"/>
            </a:xfrm>
            <a:prstGeom prst="line">
              <a:avLst/>
            </a:prstGeom>
            <a:ln w="28575">
              <a:solidFill>
                <a:srgbClr val="00B050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6360000">
              <a:off x="5398237" y="1356564"/>
              <a:ext cx="1188720" cy="158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113234" y="1176331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1.3 inch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351263" y="1950007"/>
              <a:ext cx="976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2.4  inch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113366" y="2298701"/>
              <a:ext cx="1765035" cy="36933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/>
                <a:t>Velocity Diagram</a:t>
              </a:r>
              <a:endParaRPr lang="en-US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 rot="-3600000">
            <a:off x="91146" y="1405617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66682" y="199082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elay 25"/>
          <p:cNvSpPr/>
          <p:nvPr/>
        </p:nvSpPr>
        <p:spPr>
          <a:xfrm rot="16200000">
            <a:off x="303182" y="1936052"/>
            <a:ext cx="214314" cy="214314"/>
          </a:xfrm>
          <a:prstGeom prst="flowChartDelay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76184" y="215036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-2700000">
            <a:off x="21363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-2700000">
            <a:off x="192823" y="2214790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-2700000">
            <a:off x="345219" y="2219553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-2700000">
            <a:off x="478569" y="221955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30" y="2026540"/>
            <a:ext cx="603504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168" y="17407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90548" y="52634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35" name="Straight Connector 34"/>
          <p:cNvCxnSpPr/>
          <p:nvPr/>
        </p:nvCxnSpPr>
        <p:spPr>
          <a:xfrm rot="960000">
            <a:off x="1052194" y="1403728"/>
            <a:ext cx="4572000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100113" y="721606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91201" y="1983677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500726" y="21096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337212" y="1894776"/>
            <a:ext cx="428628" cy="28575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00330" y="877182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1600 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2876" y="12264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480 </a:t>
            </a:r>
            <a:endParaRPr lang="en-US" b="1" dirty="0"/>
          </a:p>
        </p:txBody>
      </p:sp>
      <p:sp>
        <p:nvSpPr>
          <p:cNvPr id="42" name="Arc 41"/>
          <p:cNvSpPr/>
          <p:nvPr/>
        </p:nvSpPr>
        <p:spPr>
          <a:xfrm rot="1217010">
            <a:off x="130144" y="1428016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58804" y="16429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</a:t>
            </a:r>
            <a:r>
              <a:rPr lang="en-US" b="1" baseline="30000" dirty="0" smtClean="0"/>
              <a:t>0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428728" y="2273850"/>
            <a:ext cx="23721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diagram </a:t>
            </a:r>
            <a:endParaRPr lang="en-US" b="1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0" y="26939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729179" y="4772417"/>
            <a:ext cx="4114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-38100" y="4954598"/>
            <a:ext cx="1817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Acceleration of A</a:t>
            </a:r>
          </a:p>
          <a:p>
            <a:r>
              <a:rPr lang="en-US" dirty="0" smtClean="0"/>
              <a:t>Magnitude: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5572140"/>
            <a:ext cx="1867130" cy="357190"/>
          </a:xfrm>
          <a:prstGeom prst="rect">
            <a:avLst/>
          </a:prstGeom>
          <a:noFill/>
        </p:spPr>
      </p:pic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3" y="6000768"/>
            <a:ext cx="3429023" cy="35719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0" y="50006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86182" y="5000636"/>
            <a:ext cx="112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Direction:</a:t>
            </a:r>
            <a:endParaRPr 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786314" y="5021274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Along AO direction point towards O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57620" y="5429264"/>
            <a:ext cx="3673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 Scale for acceleration diagram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Let 192 m/s</a:t>
            </a:r>
            <a:r>
              <a:rPr lang="en-US" baseline="30000" dirty="0" smtClean="0"/>
              <a:t>2</a:t>
            </a:r>
            <a:r>
              <a:rPr lang="en-US" dirty="0" smtClean="0"/>
              <a:t> = 2.5 inch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813</Words>
  <Application>Microsoft Office PowerPoint</Application>
  <PresentationFormat>On-screen Show (4:3)</PresentationFormat>
  <Paragraphs>278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Acceleration analysis</vt:lpstr>
      <vt:lpstr>Acceleration analysis</vt:lpstr>
      <vt:lpstr>Step -1: Draw Configuration Diagram with suitable scale</vt:lpstr>
      <vt:lpstr>Step -1: Draw Configuration Diagram with suitable scale</vt:lpstr>
      <vt:lpstr>Step -1: Draw Configuration Diagram with suitable scale</vt:lpstr>
      <vt:lpstr>Step -2: Velocity Diagram</vt:lpstr>
      <vt:lpstr>Step -2: Velocity Diagram</vt:lpstr>
      <vt:lpstr>Step -2: Velocity Diagram</vt:lpstr>
      <vt:lpstr>Step -3: Acceleration diagram</vt:lpstr>
      <vt:lpstr>Step -3: Acceleration diagram</vt:lpstr>
      <vt:lpstr>Step -3: Acceleration diagram</vt:lpstr>
      <vt:lpstr>Step -3: Acceleration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ESC-S201</dc:title>
  <dc:creator>CAD-LAB</dc:creator>
  <cp:lastModifiedBy>Administrator</cp:lastModifiedBy>
  <cp:revision>338</cp:revision>
  <dcterms:created xsi:type="dcterms:W3CDTF">2020-09-28T04:48:48Z</dcterms:created>
  <dcterms:modified xsi:type="dcterms:W3CDTF">2022-02-04T09:18:24Z</dcterms:modified>
</cp:coreProperties>
</file>