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58" r:id="rId7"/>
    <p:sldId id="259" r:id="rId8"/>
    <p:sldId id="261" r:id="rId9"/>
    <p:sldId id="260" r:id="rId10"/>
    <p:sldId id="262" r:id="rId11"/>
    <p:sldId id="263"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68" r:id="rId29"/>
    <p:sldId id="269" r:id="rId30"/>
    <p:sldId id="286" r:id="rId31"/>
    <p:sldId id="287" r:id="rId32"/>
    <p:sldId id="288" r:id="rId33"/>
    <p:sldId id="289" r:id="rId34"/>
    <p:sldId id="290" r:id="rId35"/>
    <p:sldId id="291" r:id="rId36"/>
    <p:sldId id="292" r:id="rId37"/>
    <p:sldId id="293"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603CC-C0C2-4B6F-A1FD-313849642696}"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AB4AF092-42E7-4559-A376-DB128FDA3705}">
      <dgm:prSet phldrT="[Text]" custT="1"/>
      <dgm:spPr/>
      <dgm:t>
        <a:bodyPr/>
        <a:lstStyle/>
        <a:p>
          <a:pPr algn="l"/>
          <a:r>
            <a:rPr lang="en-US" sz="2200" dirty="0" smtClean="0">
              <a:latin typeface="Times New Roman" pitchFamily="18" charset="0"/>
              <a:cs typeface="Times New Roman" pitchFamily="18" charset="0"/>
            </a:rPr>
            <a:t>1. DESIGN QUALIFICATION</a:t>
          </a:r>
        </a:p>
        <a:p>
          <a:pPr algn="l"/>
          <a:r>
            <a:rPr lang="en-US" sz="2200" dirty="0" smtClean="0">
              <a:latin typeface="Times New Roman" pitchFamily="18" charset="0"/>
              <a:cs typeface="Times New Roman" pitchFamily="18" charset="0"/>
            </a:rPr>
            <a:t>Documented evidence that the plant design agrees with design specs of costumer</a:t>
          </a:r>
        </a:p>
        <a:p>
          <a:pPr algn="l"/>
          <a:endParaRPr lang="en-US" sz="2200" dirty="0">
            <a:latin typeface="Times New Roman" pitchFamily="18" charset="0"/>
            <a:cs typeface="Times New Roman" pitchFamily="18" charset="0"/>
          </a:endParaRPr>
        </a:p>
      </dgm:t>
    </dgm:pt>
    <dgm:pt modelId="{A145BDB6-9A2F-4F8E-9002-FB1A63FCA858}" type="parTrans" cxnId="{52A112DE-424E-4831-9A63-27267F3DC13C}">
      <dgm:prSet/>
      <dgm:spPr/>
      <dgm:t>
        <a:bodyPr/>
        <a:lstStyle/>
        <a:p>
          <a:endParaRPr lang="en-US">
            <a:latin typeface="Times New Roman" pitchFamily="18" charset="0"/>
            <a:cs typeface="Times New Roman" pitchFamily="18" charset="0"/>
          </a:endParaRPr>
        </a:p>
      </dgm:t>
    </dgm:pt>
    <dgm:pt modelId="{241A2151-95A6-452A-90D0-56CB53F9AD2C}" type="sibTrans" cxnId="{52A112DE-424E-4831-9A63-27267F3DC13C}">
      <dgm:prSet/>
      <dgm:spPr/>
      <dgm:t>
        <a:bodyPr/>
        <a:lstStyle/>
        <a:p>
          <a:endParaRPr lang="en-US">
            <a:latin typeface="Times New Roman" pitchFamily="18" charset="0"/>
            <a:cs typeface="Times New Roman" pitchFamily="18" charset="0"/>
          </a:endParaRPr>
        </a:p>
      </dgm:t>
    </dgm:pt>
    <dgm:pt modelId="{31F8A89F-5930-4206-9DD2-321B4A081AED}">
      <dgm:prSet phldrT="[Text]" custT="1"/>
      <dgm:spPr>
        <a:solidFill>
          <a:schemeClr val="accent4">
            <a:lumMod val="75000"/>
          </a:schemeClr>
        </a:solidFill>
      </dgm:spPr>
      <dgm:t>
        <a:bodyPr/>
        <a:lstStyle/>
        <a:p>
          <a:pPr algn="l"/>
          <a:r>
            <a:rPr lang="en-US" sz="2000" dirty="0" smtClean="0">
              <a:latin typeface="Times New Roman" pitchFamily="18" charset="0"/>
              <a:cs typeface="Times New Roman" pitchFamily="18" charset="0"/>
            </a:rPr>
            <a:t>3. OPERATIONAL QUALIFICATION</a:t>
          </a:r>
        </a:p>
        <a:p>
          <a:pPr algn="l"/>
          <a:r>
            <a:rPr lang="en-US" sz="2000" dirty="0" smtClean="0">
              <a:latin typeface="Times New Roman" pitchFamily="18" charset="0"/>
              <a:cs typeface="Times New Roman" pitchFamily="18" charset="0"/>
            </a:rPr>
            <a:t>Documented evidence which shows that all parts of plant &amp; equipment work within their specifications &amp; process parameters</a:t>
          </a:r>
        </a:p>
        <a:p>
          <a:pPr algn="l"/>
          <a:endParaRPr lang="en-US" sz="2000" dirty="0">
            <a:latin typeface="Times New Roman" pitchFamily="18" charset="0"/>
            <a:cs typeface="Times New Roman" pitchFamily="18" charset="0"/>
          </a:endParaRPr>
        </a:p>
      </dgm:t>
    </dgm:pt>
    <dgm:pt modelId="{D7A7CA59-85F2-4694-AFFD-4BCBF3F19A7C}" type="parTrans" cxnId="{56428918-F47F-4488-B26F-AD1AA35255D7}">
      <dgm:prSet/>
      <dgm:spPr/>
      <dgm:t>
        <a:bodyPr/>
        <a:lstStyle/>
        <a:p>
          <a:endParaRPr lang="en-US">
            <a:latin typeface="Times New Roman" pitchFamily="18" charset="0"/>
            <a:cs typeface="Times New Roman" pitchFamily="18" charset="0"/>
          </a:endParaRPr>
        </a:p>
      </dgm:t>
    </dgm:pt>
    <dgm:pt modelId="{C38D483D-E9DE-4AE4-85C6-5FD7E11A3D43}" type="sibTrans" cxnId="{56428918-F47F-4488-B26F-AD1AA35255D7}">
      <dgm:prSet/>
      <dgm:spPr/>
      <dgm:t>
        <a:bodyPr/>
        <a:lstStyle/>
        <a:p>
          <a:endParaRPr lang="en-US">
            <a:latin typeface="Times New Roman" pitchFamily="18" charset="0"/>
            <a:cs typeface="Times New Roman" pitchFamily="18" charset="0"/>
          </a:endParaRPr>
        </a:p>
      </dgm:t>
    </dgm:pt>
    <dgm:pt modelId="{B076FDF2-0068-45D8-84BC-604C95DBE1CB}">
      <dgm:prSet phldrT="[Text]" custT="1"/>
      <dgm:spPr>
        <a:solidFill>
          <a:srgbClr val="00B050"/>
        </a:solidFill>
      </dgm:spPr>
      <dgm:t>
        <a:bodyPr/>
        <a:lstStyle/>
        <a:p>
          <a:pPr algn="l"/>
          <a:r>
            <a:rPr lang="en-US" sz="2200" dirty="0" smtClean="0">
              <a:latin typeface="Times New Roman" pitchFamily="18" charset="0"/>
              <a:cs typeface="Times New Roman" pitchFamily="18" charset="0"/>
            </a:rPr>
            <a:t>2. INSTALLATION QUALIFICATION </a:t>
          </a:r>
        </a:p>
        <a:p>
          <a:pPr algn="l"/>
          <a:r>
            <a:rPr lang="en-US" sz="2200" dirty="0" smtClean="0">
              <a:latin typeface="Times New Roman" pitchFamily="18" charset="0"/>
              <a:cs typeface="Times New Roman" pitchFamily="18" charset="0"/>
            </a:rPr>
            <a:t>Written evidence that all parts of equipment are installed according to equipment and purchase spec. </a:t>
          </a:r>
          <a:endParaRPr lang="en-US" sz="2200" dirty="0">
            <a:latin typeface="Times New Roman" pitchFamily="18" charset="0"/>
            <a:cs typeface="Times New Roman" pitchFamily="18" charset="0"/>
          </a:endParaRPr>
        </a:p>
      </dgm:t>
    </dgm:pt>
    <dgm:pt modelId="{7F699A0E-6825-4171-B508-CAB333981412}" type="parTrans" cxnId="{3722EE69-4BAC-44CC-ACAE-D71E4E142FE8}">
      <dgm:prSet/>
      <dgm:spPr/>
      <dgm:t>
        <a:bodyPr/>
        <a:lstStyle/>
        <a:p>
          <a:endParaRPr lang="en-US">
            <a:latin typeface="Times New Roman" pitchFamily="18" charset="0"/>
            <a:cs typeface="Times New Roman" pitchFamily="18" charset="0"/>
          </a:endParaRPr>
        </a:p>
      </dgm:t>
    </dgm:pt>
    <dgm:pt modelId="{719AFD0F-EC07-4FC6-B8AC-F0336D2AE991}" type="sibTrans" cxnId="{3722EE69-4BAC-44CC-ACAE-D71E4E142FE8}">
      <dgm:prSet/>
      <dgm:spPr/>
      <dgm:t>
        <a:bodyPr/>
        <a:lstStyle/>
        <a:p>
          <a:endParaRPr lang="en-US">
            <a:latin typeface="Times New Roman" pitchFamily="18" charset="0"/>
            <a:cs typeface="Times New Roman" pitchFamily="18" charset="0"/>
          </a:endParaRPr>
        </a:p>
      </dgm:t>
    </dgm:pt>
    <dgm:pt modelId="{79A12C0E-6E9E-4B30-96E4-8914A2E510E1}">
      <dgm:prSet phldrT="[Text]" custT="1"/>
      <dgm:spPr/>
      <dgm:t>
        <a:bodyPr/>
        <a:lstStyle/>
        <a:p>
          <a:pPr algn="l"/>
          <a:endParaRPr lang="en-US" sz="2100" dirty="0" smtClean="0">
            <a:latin typeface="Times New Roman" pitchFamily="18" charset="0"/>
            <a:cs typeface="Times New Roman" pitchFamily="18" charset="0"/>
          </a:endParaRPr>
        </a:p>
        <a:p>
          <a:pPr algn="l"/>
          <a:r>
            <a:rPr lang="en-US" sz="2100" dirty="0" smtClean="0">
              <a:latin typeface="Times New Roman" pitchFamily="18" charset="0"/>
              <a:cs typeface="Times New Roman" pitchFamily="18" charset="0"/>
            </a:rPr>
            <a:t>4. PERFORMANCE QUALIFICATION</a:t>
          </a:r>
        </a:p>
        <a:p>
          <a:pPr algn="l"/>
          <a:r>
            <a:rPr lang="en-US" sz="2100" dirty="0" smtClean="0">
              <a:latin typeface="Times New Roman" pitchFamily="18" charset="0"/>
              <a:cs typeface="Times New Roman" pitchFamily="18" charset="0"/>
            </a:rPr>
            <a:t>Documented evidence that all parts of a plant &amp; processes produce products of specified quality under conditions of normal production for a longer period of time</a:t>
          </a:r>
        </a:p>
        <a:p>
          <a:pPr algn="l"/>
          <a:endParaRPr lang="en-US" sz="2100" dirty="0">
            <a:latin typeface="Times New Roman" pitchFamily="18" charset="0"/>
            <a:cs typeface="Times New Roman" pitchFamily="18" charset="0"/>
          </a:endParaRPr>
        </a:p>
      </dgm:t>
    </dgm:pt>
    <dgm:pt modelId="{9E9B97F8-471F-431F-9815-61BD1270E479}" type="parTrans" cxnId="{F30DF688-EA94-4D70-833B-87E811340102}">
      <dgm:prSet/>
      <dgm:spPr/>
      <dgm:t>
        <a:bodyPr/>
        <a:lstStyle/>
        <a:p>
          <a:endParaRPr lang="en-US">
            <a:latin typeface="Times New Roman" pitchFamily="18" charset="0"/>
            <a:cs typeface="Times New Roman" pitchFamily="18" charset="0"/>
          </a:endParaRPr>
        </a:p>
      </dgm:t>
    </dgm:pt>
    <dgm:pt modelId="{9E1DD608-3B26-4B44-B0D5-DEF08CE3C129}" type="sibTrans" cxnId="{F30DF688-EA94-4D70-833B-87E811340102}">
      <dgm:prSet/>
      <dgm:spPr/>
      <dgm:t>
        <a:bodyPr/>
        <a:lstStyle/>
        <a:p>
          <a:endParaRPr lang="en-US">
            <a:latin typeface="Times New Roman" pitchFamily="18" charset="0"/>
            <a:cs typeface="Times New Roman" pitchFamily="18" charset="0"/>
          </a:endParaRPr>
        </a:p>
      </dgm:t>
    </dgm:pt>
    <dgm:pt modelId="{B810C7D0-8180-4EC9-A78C-611DA6370270}" type="pres">
      <dgm:prSet presAssocID="{2C9603CC-C0C2-4B6F-A1FD-313849642696}" presName="diagram" presStyleCnt="0">
        <dgm:presLayoutVars>
          <dgm:dir/>
          <dgm:resizeHandles val="exact"/>
        </dgm:presLayoutVars>
      </dgm:prSet>
      <dgm:spPr/>
      <dgm:t>
        <a:bodyPr/>
        <a:lstStyle/>
        <a:p>
          <a:endParaRPr lang="en-US"/>
        </a:p>
      </dgm:t>
    </dgm:pt>
    <dgm:pt modelId="{587BF012-9291-4B76-A29B-2240F409E60B}" type="pres">
      <dgm:prSet presAssocID="{AB4AF092-42E7-4559-A376-DB128FDA3705}" presName="node" presStyleLbl="node1" presStyleIdx="0" presStyleCnt="4">
        <dgm:presLayoutVars>
          <dgm:bulletEnabled val="1"/>
        </dgm:presLayoutVars>
      </dgm:prSet>
      <dgm:spPr/>
      <dgm:t>
        <a:bodyPr/>
        <a:lstStyle/>
        <a:p>
          <a:endParaRPr lang="en-US"/>
        </a:p>
      </dgm:t>
    </dgm:pt>
    <dgm:pt modelId="{2E44C682-9B7F-4119-8F5C-6744187463AF}" type="pres">
      <dgm:prSet presAssocID="{241A2151-95A6-452A-90D0-56CB53F9AD2C}" presName="sibTrans" presStyleCnt="0"/>
      <dgm:spPr/>
    </dgm:pt>
    <dgm:pt modelId="{B0512AC4-163D-42E1-8059-7FC9921EE0FC}" type="pres">
      <dgm:prSet presAssocID="{31F8A89F-5930-4206-9DD2-321B4A081AED}" presName="node" presStyleLbl="node1" presStyleIdx="1" presStyleCnt="4">
        <dgm:presLayoutVars>
          <dgm:bulletEnabled val="1"/>
        </dgm:presLayoutVars>
      </dgm:prSet>
      <dgm:spPr/>
      <dgm:t>
        <a:bodyPr/>
        <a:lstStyle/>
        <a:p>
          <a:endParaRPr lang="en-US"/>
        </a:p>
      </dgm:t>
    </dgm:pt>
    <dgm:pt modelId="{C1998D4F-3C1A-46FC-934A-08ADB23D86DC}" type="pres">
      <dgm:prSet presAssocID="{C38D483D-E9DE-4AE4-85C6-5FD7E11A3D43}" presName="sibTrans" presStyleCnt="0"/>
      <dgm:spPr/>
    </dgm:pt>
    <dgm:pt modelId="{991AB537-5E91-45D6-8471-B57345ACC371}" type="pres">
      <dgm:prSet presAssocID="{B076FDF2-0068-45D8-84BC-604C95DBE1CB}" presName="node" presStyleLbl="node1" presStyleIdx="2" presStyleCnt="4">
        <dgm:presLayoutVars>
          <dgm:bulletEnabled val="1"/>
        </dgm:presLayoutVars>
      </dgm:prSet>
      <dgm:spPr/>
      <dgm:t>
        <a:bodyPr/>
        <a:lstStyle/>
        <a:p>
          <a:endParaRPr lang="en-US"/>
        </a:p>
      </dgm:t>
    </dgm:pt>
    <dgm:pt modelId="{0C10B751-39D9-4764-A6FB-D958757B2EA6}" type="pres">
      <dgm:prSet presAssocID="{719AFD0F-EC07-4FC6-B8AC-F0336D2AE991}" presName="sibTrans" presStyleCnt="0"/>
      <dgm:spPr/>
    </dgm:pt>
    <dgm:pt modelId="{54BD60E7-31A5-417B-BB9D-42BD0DF5DFAC}" type="pres">
      <dgm:prSet presAssocID="{79A12C0E-6E9E-4B30-96E4-8914A2E510E1}" presName="node" presStyleLbl="node1" presStyleIdx="3" presStyleCnt="4" custLinFactNeighborX="823" custLinFactNeighborY="-245">
        <dgm:presLayoutVars>
          <dgm:bulletEnabled val="1"/>
        </dgm:presLayoutVars>
      </dgm:prSet>
      <dgm:spPr/>
      <dgm:t>
        <a:bodyPr/>
        <a:lstStyle/>
        <a:p>
          <a:endParaRPr lang="en-US"/>
        </a:p>
      </dgm:t>
    </dgm:pt>
  </dgm:ptLst>
  <dgm:cxnLst>
    <dgm:cxn modelId="{52A112DE-424E-4831-9A63-27267F3DC13C}" srcId="{2C9603CC-C0C2-4B6F-A1FD-313849642696}" destId="{AB4AF092-42E7-4559-A376-DB128FDA3705}" srcOrd="0" destOrd="0" parTransId="{A145BDB6-9A2F-4F8E-9002-FB1A63FCA858}" sibTransId="{241A2151-95A6-452A-90D0-56CB53F9AD2C}"/>
    <dgm:cxn modelId="{FAEECC30-CED5-410C-8E6A-3A6C53D58582}" type="presOf" srcId="{2C9603CC-C0C2-4B6F-A1FD-313849642696}" destId="{B810C7D0-8180-4EC9-A78C-611DA6370270}" srcOrd="0" destOrd="0" presId="urn:microsoft.com/office/officeart/2005/8/layout/default"/>
    <dgm:cxn modelId="{F30DF688-EA94-4D70-833B-87E811340102}" srcId="{2C9603CC-C0C2-4B6F-A1FD-313849642696}" destId="{79A12C0E-6E9E-4B30-96E4-8914A2E510E1}" srcOrd="3" destOrd="0" parTransId="{9E9B97F8-471F-431F-9815-61BD1270E479}" sibTransId="{9E1DD608-3B26-4B44-B0D5-DEF08CE3C129}"/>
    <dgm:cxn modelId="{F0953DAA-5F69-424A-A5F4-0B311BD8A440}" type="presOf" srcId="{AB4AF092-42E7-4559-A376-DB128FDA3705}" destId="{587BF012-9291-4B76-A29B-2240F409E60B}" srcOrd="0" destOrd="0" presId="urn:microsoft.com/office/officeart/2005/8/layout/default"/>
    <dgm:cxn modelId="{3722EE69-4BAC-44CC-ACAE-D71E4E142FE8}" srcId="{2C9603CC-C0C2-4B6F-A1FD-313849642696}" destId="{B076FDF2-0068-45D8-84BC-604C95DBE1CB}" srcOrd="2" destOrd="0" parTransId="{7F699A0E-6825-4171-B508-CAB333981412}" sibTransId="{719AFD0F-EC07-4FC6-B8AC-F0336D2AE991}"/>
    <dgm:cxn modelId="{A2B978BF-8641-453C-A760-2EAA520110D6}" type="presOf" srcId="{79A12C0E-6E9E-4B30-96E4-8914A2E510E1}" destId="{54BD60E7-31A5-417B-BB9D-42BD0DF5DFAC}" srcOrd="0" destOrd="0" presId="urn:microsoft.com/office/officeart/2005/8/layout/default"/>
    <dgm:cxn modelId="{80A29453-BB6D-4DC0-822A-309FCE37C435}" type="presOf" srcId="{31F8A89F-5930-4206-9DD2-321B4A081AED}" destId="{B0512AC4-163D-42E1-8059-7FC9921EE0FC}" srcOrd="0" destOrd="0" presId="urn:microsoft.com/office/officeart/2005/8/layout/default"/>
    <dgm:cxn modelId="{80638B23-7B7D-4CFC-B8EA-0B8E8A49891E}" type="presOf" srcId="{B076FDF2-0068-45D8-84BC-604C95DBE1CB}" destId="{991AB537-5E91-45D6-8471-B57345ACC371}" srcOrd="0" destOrd="0" presId="urn:microsoft.com/office/officeart/2005/8/layout/default"/>
    <dgm:cxn modelId="{56428918-F47F-4488-B26F-AD1AA35255D7}" srcId="{2C9603CC-C0C2-4B6F-A1FD-313849642696}" destId="{31F8A89F-5930-4206-9DD2-321B4A081AED}" srcOrd="1" destOrd="0" parTransId="{D7A7CA59-85F2-4694-AFFD-4BCBF3F19A7C}" sibTransId="{C38D483D-E9DE-4AE4-85C6-5FD7E11A3D43}"/>
    <dgm:cxn modelId="{D0D20D80-00FE-44E3-A965-83679B8793B0}" type="presParOf" srcId="{B810C7D0-8180-4EC9-A78C-611DA6370270}" destId="{587BF012-9291-4B76-A29B-2240F409E60B}" srcOrd="0" destOrd="0" presId="urn:microsoft.com/office/officeart/2005/8/layout/default"/>
    <dgm:cxn modelId="{EFE6F963-FF47-4759-A9ED-666EC55853A5}" type="presParOf" srcId="{B810C7D0-8180-4EC9-A78C-611DA6370270}" destId="{2E44C682-9B7F-4119-8F5C-6744187463AF}" srcOrd="1" destOrd="0" presId="urn:microsoft.com/office/officeart/2005/8/layout/default"/>
    <dgm:cxn modelId="{4F2E5725-C20C-41D6-A3BE-FEF8F5F9692E}" type="presParOf" srcId="{B810C7D0-8180-4EC9-A78C-611DA6370270}" destId="{B0512AC4-163D-42E1-8059-7FC9921EE0FC}" srcOrd="2" destOrd="0" presId="urn:microsoft.com/office/officeart/2005/8/layout/default"/>
    <dgm:cxn modelId="{E889A52E-4C54-40FF-B850-838D9C233295}" type="presParOf" srcId="{B810C7D0-8180-4EC9-A78C-611DA6370270}" destId="{C1998D4F-3C1A-46FC-934A-08ADB23D86DC}" srcOrd="3" destOrd="0" presId="urn:microsoft.com/office/officeart/2005/8/layout/default"/>
    <dgm:cxn modelId="{325996E4-8AF9-4418-A96F-9BBA19201A9B}" type="presParOf" srcId="{B810C7D0-8180-4EC9-A78C-611DA6370270}" destId="{991AB537-5E91-45D6-8471-B57345ACC371}" srcOrd="4" destOrd="0" presId="urn:microsoft.com/office/officeart/2005/8/layout/default"/>
    <dgm:cxn modelId="{C2F8839C-C5E8-480F-BDFE-241B9274F49A}" type="presParOf" srcId="{B810C7D0-8180-4EC9-A78C-611DA6370270}" destId="{0C10B751-39D9-4764-A6FB-D958757B2EA6}" srcOrd="5" destOrd="0" presId="urn:microsoft.com/office/officeart/2005/8/layout/default"/>
    <dgm:cxn modelId="{FF4E2FC7-A044-4C79-86E3-DB2934EB58D5}" type="presParOf" srcId="{B810C7D0-8180-4EC9-A78C-611DA6370270}" destId="{54BD60E7-31A5-417B-BB9D-42BD0DF5DFAC}" srcOrd="6" destOrd="0" presId="urn:microsoft.com/office/officeart/2005/8/layout/default"/>
  </dgm:cxnLst>
  <dgm:bg>
    <a:solidFill>
      <a:srgbClr val="C00000"/>
    </a:solidFill>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784225"/>
          </a:xfrm>
        </p:spPr>
        <p:txBody>
          <a:bodyPr/>
          <a:lstStyle/>
          <a:p>
            <a:r>
              <a:rPr lang="en-US" dirty="0" smtClean="0">
                <a:latin typeface="Times New Roman" pitchFamily="18" charset="0"/>
                <a:cs typeface="Times New Roman" pitchFamily="18" charset="0"/>
              </a:rPr>
              <a:t>UNIT V</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1219200"/>
            <a:ext cx="8229600" cy="5257800"/>
          </a:xfrm>
        </p:spPr>
        <p:txBody>
          <a:bodyPr>
            <a:normAutofit/>
          </a:bodyPr>
          <a:lstStyle/>
          <a:p>
            <a:r>
              <a:rPr lang="en-US" b="1" dirty="0" smtClean="0">
                <a:solidFill>
                  <a:schemeClr val="tx1"/>
                </a:solidFill>
                <a:latin typeface="Times New Roman" pitchFamily="18" charset="0"/>
                <a:cs typeface="Times New Roman" pitchFamily="18" charset="0"/>
              </a:rPr>
              <a:t>Calibration &amp; Validation</a:t>
            </a:r>
          </a:p>
          <a:p>
            <a:r>
              <a:rPr lang="en-US" dirty="0" smtClean="0">
                <a:solidFill>
                  <a:schemeClr val="tx1"/>
                </a:solidFill>
                <a:latin typeface="Times New Roman" pitchFamily="18" charset="0"/>
                <a:cs typeface="Times New Roman" pitchFamily="18" charset="0"/>
              </a:rPr>
              <a:t>Introduction, definition &amp; general principles of calibration, qualification &amp; validation, importance &amp; scope of validation, types of validation, validation master plan, calibration of pH meter, qualification of UV-visible spectrophotometer, General principles of analytical method validation</a:t>
            </a:r>
          </a:p>
          <a:p>
            <a:r>
              <a:rPr lang="en-US" dirty="0" smtClean="0">
                <a:solidFill>
                  <a:schemeClr val="tx1"/>
                </a:solidFill>
                <a:latin typeface="Times New Roman" pitchFamily="18" charset="0"/>
                <a:cs typeface="Times New Roman" pitchFamily="18" charset="0"/>
              </a:rPr>
              <a:t>Warehousing: Good warehousing practice, materials management</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300" dirty="0" smtClean="0">
                <a:latin typeface="Times New Roman" pitchFamily="18" charset="0"/>
                <a:cs typeface="Times New Roman" pitchFamily="18" charset="0"/>
              </a:rPr>
              <a:t>SCOPE of  Validation</a:t>
            </a:r>
            <a:endParaRPr lang="en-US" sz="3300" dirty="0"/>
          </a:p>
        </p:txBody>
      </p:sp>
      <p:sp>
        <p:nvSpPr>
          <p:cNvPr id="3" name="Content Placeholder 2"/>
          <p:cNvSpPr>
            <a:spLocks noGrp="1"/>
          </p:cNvSpPr>
          <p:nvPr>
            <p:ph idx="1"/>
          </p:nvPr>
        </p:nvSpPr>
        <p:spPr>
          <a:xfrm>
            <a:off x="228600" y="609600"/>
            <a:ext cx="8686800" cy="6096000"/>
          </a:xfrm>
        </p:spPr>
        <p:txBody>
          <a:bodyPr>
            <a:noAutofit/>
          </a:bodyPr>
          <a:lstStyle/>
          <a:p>
            <a:pPr marL="6350" indent="7938">
              <a:buNone/>
            </a:pPr>
            <a:r>
              <a:rPr lang="en-US" sz="2400" dirty="0" smtClean="0">
                <a:latin typeface="Times New Roman" pitchFamily="18" charset="0"/>
                <a:cs typeface="Times New Roman" pitchFamily="18" charset="0"/>
              </a:rPr>
              <a:t>Selection of raw material i.e. raw materials of desired quality attributes</a:t>
            </a:r>
          </a:p>
          <a:p>
            <a:pPr marL="457200" indent="-457200">
              <a:buNone/>
            </a:pPr>
            <a:r>
              <a:rPr lang="en-US" sz="2400" dirty="0" smtClean="0">
                <a:latin typeface="Times New Roman" pitchFamily="18" charset="0"/>
                <a:cs typeface="Times New Roman" pitchFamily="18" charset="0"/>
              </a:rPr>
              <a:t>Product design based on expected performance</a:t>
            </a:r>
          </a:p>
          <a:p>
            <a:pPr marL="457200" indent="-457200">
              <a:buNone/>
            </a:pPr>
            <a:r>
              <a:rPr lang="en-US" sz="2400" dirty="0" smtClean="0">
                <a:latin typeface="Times New Roman" pitchFamily="18" charset="0"/>
                <a:cs typeface="Times New Roman" pitchFamily="18" charset="0"/>
              </a:rPr>
              <a:t>Process design to build desired quality attributes in product</a:t>
            </a:r>
          </a:p>
          <a:p>
            <a:pPr marL="60325" indent="0">
              <a:buNone/>
            </a:pPr>
            <a:r>
              <a:rPr lang="en-US" sz="2400" dirty="0" smtClean="0">
                <a:latin typeface="Times New Roman" pitchFamily="18" charset="0"/>
                <a:cs typeface="Times New Roman" pitchFamily="18" charset="0"/>
              </a:rPr>
              <a:t>Design of control parameters like change control, acceptance criteria, tolerance limits etc.</a:t>
            </a:r>
          </a:p>
          <a:p>
            <a:pPr marL="457200" indent="-457200">
              <a:buNone/>
            </a:pPr>
            <a:r>
              <a:rPr lang="en-US" sz="2400" dirty="0" smtClean="0">
                <a:latin typeface="Times New Roman" pitchFamily="18" charset="0"/>
                <a:cs typeface="Times New Roman" pitchFamily="18" charset="0"/>
              </a:rPr>
              <a:t>In process quality control parameters &amp; sampling plans</a:t>
            </a:r>
          </a:p>
          <a:p>
            <a:pPr marL="457200" indent="-457200">
              <a:buNone/>
            </a:pPr>
            <a:r>
              <a:rPr lang="en-US" sz="2400" dirty="0" smtClean="0">
                <a:latin typeface="Times New Roman" pitchFamily="18" charset="0"/>
                <a:cs typeface="Times New Roman" pitchFamily="18" charset="0"/>
              </a:rPr>
              <a:t>Finished product testing or evaluation criteria</a:t>
            </a:r>
          </a:p>
          <a:p>
            <a:pPr marL="457200" indent="-457200">
              <a:buNone/>
            </a:pPr>
            <a:r>
              <a:rPr lang="en-US" sz="2400" dirty="0" smtClean="0">
                <a:latin typeface="Times New Roman" pitchFamily="18" charset="0"/>
                <a:cs typeface="Times New Roman" pitchFamily="18" charset="0"/>
              </a:rPr>
              <a:t>Validation of related analytical process</a:t>
            </a:r>
          </a:p>
          <a:p>
            <a:pPr marL="457200" indent="-457200">
              <a:buNone/>
            </a:pPr>
            <a:r>
              <a:rPr lang="en-US" sz="2400" dirty="0" smtClean="0">
                <a:latin typeface="Times New Roman" pitchFamily="18" charset="0"/>
                <a:cs typeface="Times New Roman" pitchFamily="18" charset="0"/>
              </a:rPr>
              <a:t>Validation of related system, facility &amp; equipment</a:t>
            </a:r>
          </a:p>
          <a:p>
            <a:pPr marL="457200" indent="-457200">
              <a:buNone/>
            </a:pPr>
            <a:r>
              <a:rPr lang="en-US" sz="2400" dirty="0" smtClean="0">
                <a:latin typeface="Times New Roman" pitchFamily="18" charset="0"/>
                <a:cs typeface="Times New Roman" pitchFamily="18" charset="0"/>
              </a:rPr>
              <a:t>Personnel training</a:t>
            </a:r>
          </a:p>
          <a:p>
            <a:pPr marL="0" indent="0">
              <a:buNone/>
            </a:pPr>
            <a:r>
              <a:rPr lang="en-US" sz="2400" dirty="0" smtClean="0">
                <a:latin typeface="Times New Roman" pitchFamily="18" charset="0"/>
                <a:cs typeface="Times New Roman" pitchFamily="18" charset="0"/>
              </a:rPr>
              <a:t>Validation involves careful determination of criteria variable of the process. Such as moisture content of granules, drying temperature of time, etc. and then establishment</a:t>
            </a: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79438"/>
          </a:xfrm>
        </p:spPr>
        <p:txBody>
          <a:bodyPr>
            <a:noAutofit/>
          </a:bodyPr>
          <a:lstStyle/>
          <a:p>
            <a:r>
              <a:rPr lang="en-US" sz="3300" dirty="0" smtClean="0">
                <a:solidFill>
                  <a:srgbClr val="FF0000"/>
                </a:solidFill>
                <a:latin typeface="Times New Roman" pitchFamily="18" charset="0"/>
                <a:cs typeface="Times New Roman" pitchFamily="18" charset="0"/>
              </a:rPr>
              <a:t>PHASES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762000"/>
            <a:ext cx="8534400" cy="5791200"/>
          </a:xfrm>
        </p:spPr>
        <p:txBody>
          <a:bodyPr>
            <a:normAutofit fontScale="85000" lnSpcReduction="10000"/>
          </a:bodyPr>
          <a:lstStyle/>
          <a:p>
            <a:r>
              <a:rPr lang="en-US" sz="2400" dirty="0" smtClean="0">
                <a:latin typeface="Times New Roman" pitchFamily="18" charset="0"/>
                <a:cs typeface="Times New Roman" pitchFamily="18" charset="0"/>
              </a:rPr>
              <a:t>The activities relating to validation studies are classified into three phases.</a:t>
            </a:r>
          </a:p>
          <a:p>
            <a:r>
              <a:rPr lang="en-US" sz="2400" b="1" dirty="0" smtClean="0">
                <a:latin typeface="Times New Roman" pitchFamily="18" charset="0"/>
                <a:cs typeface="Times New Roman" pitchFamily="18" charset="0"/>
              </a:rPr>
              <a:t>Phase 1:</a:t>
            </a:r>
          </a:p>
          <a:p>
            <a:r>
              <a:rPr lang="en-US" sz="2400" dirty="0" smtClean="0">
                <a:latin typeface="Times New Roman" pitchFamily="18" charset="0"/>
                <a:cs typeface="Times New Roman" pitchFamily="18" charset="0"/>
              </a:rPr>
              <a:t>Pre-validation phase or the qualification phase ,which covers all activities relating to product R &amp; D, formulation, pilot batch studies, scale-up studies, transfer of technology to commercial scale batches, establishing stability conditions, storage and handling of in-process and finished dosage form, equipment qualification ,installation qualification, master production documents, operational qualification, process capability.</a:t>
            </a:r>
          </a:p>
          <a:p>
            <a:r>
              <a:rPr lang="en-US" sz="2400" b="1" dirty="0" smtClean="0">
                <a:latin typeface="Times New Roman" pitchFamily="18" charset="0"/>
                <a:cs typeface="Times New Roman" pitchFamily="18" charset="0"/>
              </a:rPr>
              <a:t>Phase 2:</a:t>
            </a:r>
          </a:p>
          <a:p>
            <a:r>
              <a:rPr lang="en-US" sz="2400" dirty="0" smtClean="0">
                <a:latin typeface="Times New Roman" pitchFamily="18" charset="0"/>
                <a:cs typeface="Times New Roman" pitchFamily="18" charset="0"/>
              </a:rPr>
              <a:t>Process validation phase (process qualification phase) designed to verify that all established critical process parameters are valid &amp; satisfactory products can be produced even under the worst case conditions.</a:t>
            </a:r>
          </a:p>
          <a:p>
            <a:r>
              <a:rPr lang="en-US" sz="2400" b="1" dirty="0" smtClean="0">
                <a:latin typeface="Times New Roman" pitchFamily="18" charset="0"/>
                <a:cs typeface="Times New Roman" pitchFamily="18" charset="0"/>
              </a:rPr>
              <a:t>Phase 3:</a:t>
            </a:r>
          </a:p>
          <a:p>
            <a:r>
              <a:rPr lang="en-US" sz="2400" dirty="0" smtClean="0">
                <a:latin typeface="Times New Roman" pitchFamily="18" charset="0"/>
                <a:cs typeface="Times New Roman" pitchFamily="18" charset="0"/>
              </a:rPr>
              <a:t>Validation maintenance phase requiring frequent review of all process related documents ,including validation audit report to assure that there have been no changes ,deviations, failures modification to production process, and that all SOP’s have been followed including  change control procedures. At this stage the validation team also assures that there have been no changes /deviations that should have resulted in requalification and revalidation.</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458200" cy="5562600"/>
          </a:xfrm>
        </p:spPr>
        <p:txBody>
          <a:bodyPr>
            <a:normAutofit lnSpcReduction="10000"/>
          </a:bodyPr>
          <a:lstStyle/>
          <a:p>
            <a:r>
              <a:rPr lang="en-US" sz="2400" dirty="0" smtClean="0">
                <a:latin typeface="Times New Roman" pitchFamily="18" charset="0"/>
                <a:cs typeface="Times New Roman" pitchFamily="18" charset="0"/>
              </a:rPr>
              <a:t>1. </a:t>
            </a:r>
            <a:r>
              <a:rPr lang="en-US" sz="2400" b="1" dirty="0" smtClean="0">
                <a:latin typeface="Times New Roman" pitchFamily="18" charset="0"/>
                <a:cs typeface="Times New Roman" pitchFamily="18" charset="0"/>
              </a:rPr>
              <a:t>Process validation</a:t>
            </a:r>
            <a:r>
              <a:rPr lang="en-US" sz="2400" dirty="0" smtClean="0">
                <a:latin typeface="Times New Roman" pitchFamily="18" charset="0"/>
                <a:cs typeface="Times New Roman" pitchFamily="18" charset="0"/>
              </a:rPr>
              <a:t>: is establishing documented evidence which provides a high degree of assurance that a specific process (such as the manufacture of pharmaceutical dosage forms) will consistently produce a product meeting its predetermined specifications and quality characteristics.</a:t>
            </a:r>
          </a:p>
          <a:p>
            <a:pP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Stage of activities in Process validation </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Stage 1 </a:t>
            </a:r>
            <a:r>
              <a:rPr lang="en-US" sz="2400" b="1" i="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Process Design</a:t>
            </a:r>
            <a:r>
              <a:rPr lang="en-US" sz="2400" dirty="0" smtClean="0">
                <a:latin typeface="Times New Roman" pitchFamily="18" charset="0"/>
                <a:cs typeface="Times New Roman" pitchFamily="18" charset="0"/>
              </a:rPr>
              <a:t>: The commercial manufacturing process is defined during this stage based on knowledge gained through development and scale-up activities.</a:t>
            </a:r>
          </a:p>
          <a:p>
            <a:r>
              <a:rPr lang="en-US" sz="2400" b="1" dirty="0" smtClean="0">
                <a:latin typeface="Times New Roman" pitchFamily="18" charset="0"/>
                <a:cs typeface="Times New Roman" pitchFamily="18" charset="0"/>
              </a:rPr>
              <a:t>Stage 2 </a:t>
            </a:r>
            <a:r>
              <a:rPr lang="en-US" sz="2400" b="1" i="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Process Qualification</a:t>
            </a:r>
            <a:r>
              <a:rPr lang="en-US" sz="2400" dirty="0" smtClean="0">
                <a:latin typeface="Times New Roman" pitchFamily="18" charset="0"/>
                <a:cs typeface="Times New Roman" pitchFamily="18" charset="0"/>
              </a:rPr>
              <a:t>: During this stage, the process design is evaluated to determine if the process is capable of reproducible commercial manufacturing.</a:t>
            </a:r>
          </a:p>
          <a:p>
            <a:r>
              <a:rPr lang="en-US" sz="2400" b="1" dirty="0" smtClean="0">
                <a:latin typeface="Times New Roman" pitchFamily="18" charset="0"/>
                <a:cs typeface="Times New Roman" pitchFamily="18" charset="0"/>
              </a:rPr>
              <a:t>Stage 3 </a:t>
            </a:r>
            <a:r>
              <a:rPr lang="en-US" sz="2400" b="1" i="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Continued Process Verification</a:t>
            </a:r>
            <a:r>
              <a:rPr lang="en-US" sz="2400" dirty="0" smtClean="0">
                <a:latin typeface="Times New Roman" pitchFamily="18" charset="0"/>
                <a:cs typeface="Times New Roman" pitchFamily="18" charset="0"/>
              </a:rPr>
              <a:t>: Ongoing assurance is gained during routine production that the process remains in a state of control.</a:t>
            </a:r>
          </a:p>
          <a:p>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763000" cy="5943600"/>
          </a:xfrm>
        </p:spPr>
        <p:txBody>
          <a:bodyPr>
            <a:noAutofit/>
          </a:bodyPr>
          <a:lstStyle/>
          <a:p>
            <a:r>
              <a:rPr lang="en-US" sz="2300" b="1" dirty="0" smtClean="0">
                <a:latin typeface="Times New Roman" pitchFamily="18" charset="0"/>
                <a:cs typeface="Times New Roman" pitchFamily="18" charset="0"/>
              </a:rPr>
              <a:t>Types of Process Validation:-</a:t>
            </a:r>
          </a:p>
          <a:p>
            <a:pPr>
              <a:buNone/>
            </a:pPr>
            <a:r>
              <a:rPr lang="en-US" sz="2300" dirty="0" smtClean="0">
                <a:latin typeface="Times New Roman" pitchFamily="18" charset="0"/>
                <a:cs typeface="Times New Roman" pitchFamily="18" charset="0"/>
              </a:rPr>
              <a:t>1. Prospective Validation: It is establishment of documented evidence of what a system does or what it purports to do based upon a plan. This validation is conducted prior to the distribution of new product.</a:t>
            </a:r>
          </a:p>
          <a:p>
            <a:pPr>
              <a:buNone/>
            </a:pPr>
            <a:r>
              <a:rPr lang="en-US" sz="2300" dirty="0" smtClean="0">
                <a:latin typeface="Times New Roman" pitchFamily="18" charset="0"/>
                <a:cs typeface="Times New Roman" pitchFamily="18" charset="0"/>
              </a:rPr>
              <a:t>2. Retrospective Validation: It is the establishment of documented evidence of what a system does or what it purports to do based upon the review and analysis of the existing information. This is conducted in a product already distributed based on accumulated data of production, testing and control.</a:t>
            </a:r>
          </a:p>
          <a:p>
            <a:pPr>
              <a:buNone/>
            </a:pPr>
            <a:r>
              <a:rPr lang="en-US" sz="2300" dirty="0" smtClean="0">
                <a:latin typeface="Times New Roman" pitchFamily="18" charset="0"/>
                <a:cs typeface="Times New Roman" pitchFamily="18" charset="0"/>
              </a:rPr>
              <a:t>3. Concurrent Validation: It is establishment of documented evidence of what a system does or what it purports to do information generated during implemented of the system.</a:t>
            </a:r>
          </a:p>
          <a:p>
            <a:pPr>
              <a:buNone/>
            </a:pPr>
            <a:r>
              <a:rPr lang="en-US" sz="2300" dirty="0" smtClean="0">
                <a:latin typeface="Times New Roman" pitchFamily="18" charset="0"/>
                <a:cs typeface="Times New Roman" pitchFamily="18" charset="0"/>
              </a:rPr>
              <a:t>4. Revalidation: Whenever there are changes in packaging, formulation, equipment or processes which could have impact on product effectiveness or product characteristics, there should be revalidation of the validated process.</a:t>
            </a:r>
          </a:p>
          <a:p>
            <a:endParaRPr lang="en-US" sz="23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AutoNum type="arabicPeriod" startAt="2"/>
            </a:pPr>
            <a:r>
              <a:rPr lang="en-US" sz="2200" b="1" dirty="0" smtClean="0">
                <a:latin typeface="Times New Roman" pitchFamily="18" charset="0"/>
                <a:cs typeface="Times New Roman" pitchFamily="18" charset="0"/>
              </a:rPr>
              <a:t>Cleaning validation</a:t>
            </a:r>
            <a:r>
              <a:rPr lang="en-US" sz="2200" dirty="0" smtClean="0">
                <a:latin typeface="Times New Roman" pitchFamily="18" charset="0"/>
                <a:cs typeface="Times New Roman" pitchFamily="18" charset="0"/>
              </a:rPr>
              <a:t>: is the process of assuring that cleaning procedures effectively remove the residue from manufacturing equipment / facilities below a predetermined level. Cleaning validation primarily applicable to the cleaning of process manufacturing equipment in the pharmaceutical industry. The term cleaning validation is to be used to describe the analytical investigation of a cleaning procedures or cycle. It should also explain the development of acceptance criteria, including chemical &amp; microbial specifications, limits of detection &amp; the selection of sampling methods.</a:t>
            </a:r>
          </a:p>
          <a:p>
            <a:r>
              <a:rPr lang="en-US" sz="2200" b="1" dirty="0" smtClean="0">
                <a:latin typeface="Times New Roman" pitchFamily="18" charset="0"/>
                <a:cs typeface="Times New Roman" pitchFamily="18" charset="0"/>
              </a:rPr>
              <a:t>The reasons for validating the cleaning procedure:</a:t>
            </a:r>
          </a:p>
          <a:p>
            <a:r>
              <a:rPr lang="en-US" sz="2200" dirty="0" smtClean="0">
                <a:latin typeface="Times New Roman" pitchFamily="18" charset="0"/>
                <a:cs typeface="Times New Roman" pitchFamily="18" charset="0"/>
              </a:rPr>
              <a:t> It is customer requirement. Ensures safety &amp; purity of  product. It is regularity requirement in API manufacture. Pharmaceutical products &amp; API can be contaminated by other pharmaceutical products, cleaning agents &amp; microbial contamination. The objective of the cleaning validation is to verify the effectiveness of cleaning procedure for removal of product residues, degradation products, preservatives, </a:t>
            </a:r>
            <a:r>
              <a:rPr lang="en-US" sz="2200" dirty="0" err="1" smtClean="0">
                <a:latin typeface="Times New Roman" pitchFamily="18" charset="0"/>
                <a:cs typeface="Times New Roman" pitchFamily="18" charset="0"/>
              </a:rPr>
              <a:t>excipients</a:t>
            </a:r>
            <a:r>
              <a:rPr lang="en-US" sz="2200" dirty="0" smtClean="0">
                <a:latin typeface="Times New Roman" pitchFamily="18" charset="0"/>
                <a:cs typeface="Times New Roman" pitchFamily="18" charset="0"/>
              </a:rPr>
              <a:t> and/ or cleaning agents as well as the control potential microbial contamination.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Elements of Cleaning Validation</a:t>
            </a:r>
          </a:p>
          <a:p>
            <a:pPr marL="457200" indent="-457200">
              <a:buAutoNum type="alphaLcParenR"/>
            </a:pPr>
            <a:r>
              <a:rPr lang="en-US" sz="2400" b="1" dirty="0" smtClean="0">
                <a:latin typeface="Times New Roman" pitchFamily="18" charset="0"/>
                <a:cs typeface="Times New Roman" pitchFamily="18" charset="0"/>
              </a:rPr>
              <a:t>Establishments of acceptance criteria : </a:t>
            </a:r>
            <a:r>
              <a:rPr lang="en-US" sz="2400" dirty="0" smtClean="0">
                <a:latin typeface="Times New Roman" pitchFamily="18" charset="0"/>
                <a:cs typeface="Times New Roman" pitchFamily="18" charset="0"/>
              </a:rPr>
              <a:t>procedure consistently  removes residues of substance previously manufactured down to levels acceptable and the cleaning procedure itself does not contribute unacceptable levels of residual materials to the equipment. </a:t>
            </a:r>
          </a:p>
          <a:p>
            <a:pPr marL="457200" indent="-457200">
              <a:buNone/>
            </a:pPr>
            <a:r>
              <a:rPr lang="en-US" sz="2400" dirty="0" smtClean="0">
                <a:latin typeface="Times New Roman" pitchFamily="18" charset="0"/>
                <a:cs typeface="Times New Roman" pitchFamily="18" charset="0"/>
              </a:rPr>
              <a:t>b) Cleaning procedure</a:t>
            </a:r>
          </a:p>
          <a:p>
            <a:pPr marL="457200" indent="-457200">
              <a:buNone/>
            </a:pPr>
            <a:r>
              <a:rPr lang="en-US" sz="2400" dirty="0" smtClean="0">
                <a:latin typeface="Times New Roman" pitchFamily="18" charset="0"/>
                <a:cs typeface="Times New Roman" pitchFamily="18" charset="0"/>
              </a:rPr>
              <a:t>c) Residues to be cleaned: Cleaning limits, Solubility's of the residue</a:t>
            </a:r>
            <a:r>
              <a:rPr lang="en-US" sz="2400" dirty="0" smtClean="0"/>
              <a:t>s</a:t>
            </a:r>
            <a:endParaRPr lang="en-US" sz="2400" dirty="0" smtClean="0">
              <a:latin typeface="Times New Roman" pitchFamily="18" charset="0"/>
              <a:cs typeface="Times New Roman" pitchFamily="18" charset="0"/>
            </a:endParaRPr>
          </a:p>
          <a:p>
            <a:pPr marL="457200" indent="-457200">
              <a:buNone/>
            </a:pPr>
            <a:r>
              <a:rPr lang="en-US" sz="2400" dirty="0" smtClean="0">
                <a:latin typeface="Times New Roman" pitchFamily="18" charset="0"/>
                <a:cs typeface="Times New Roman" pitchFamily="18" charset="0"/>
              </a:rPr>
              <a:t>d) Cleaning agent parameters to be evaluated: solubility properties, Environmental, Health and safety considerations</a:t>
            </a:r>
          </a:p>
          <a:p>
            <a:pPr marL="457200" indent="-457200">
              <a:buNone/>
            </a:pPr>
            <a:r>
              <a:rPr lang="en-US" sz="2400" dirty="0" smtClean="0">
                <a:latin typeface="Times New Roman" pitchFamily="18" charset="0"/>
                <a:cs typeface="Times New Roman" pitchFamily="18" charset="0"/>
              </a:rPr>
              <a:t>e) Cleaning techniques to be evaluated: Manual cleaning, CIP (Clean-in place), COP(clean-out-of-place), Semi automatic, Automatic, Time considerations</a:t>
            </a:r>
          </a:p>
          <a:p>
            <a:pPr marL="457200" indent="-457200">
              <a:buNone/>
            </a:pPr>
            <a:r>
              <a:rPr lang="en-US" sz="2400" dirty="0" smtClean="0">
                <a:latin typeface="Times New Roman" pitchFamily="18" charset="0"/>
                <a:cs typeface="Times New Roman" pitchFamily="18" charset="0"/>
              </a:rPr>
              <a:t>f) Other requirements: Sampling Techniques:  Direct surface sampling:, Swab sampling, . Rinse sampling, Placebo Sampling Method</a:t>
            </a:r>
            <a:endParaRPr lang="en-US" sz="23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3. ANALYTICAL METHOD VALIDATION: </a:t>
            </a:r>
          </a:p>
          <a:p>
            <a:pPr marL="457200" indent="-457200">
              <a:buNone/>
            </a:pPr>
            <a:r>
              <a:rPr lang="en-US" sz="2400" dirty="0" smtClean="0">
                <a:latin typeface="Times New Roman" pitchFamily="18" charset="0"/>
                <a:cs typeface="Times New Roman" pitchFamily="18" charset="0"/>
              </a:rPr>
              <a:t>Refers to steps necessary to perform analytical test. Analytical methods needs to be validated and re validated as the conditions of test may change. </a:t>
            </a:r>
          </a:p>
          <a:p>
            <a:pPr marL="457200" indent="-457200">
              <a:buNone/>
            </a:pPr>
            <a:r>
              <a:rPr lang="en-US" sz="2400" dirty="0" smtClean="0">
                <a:latin typeface="Times New Roman" pitchFamily="18" charset="0"/>
                <a:cs typeface="Times New Roman" pitchFamily="18" charset="0"/>
              </a:rPr>
              <a:t>It is the process to establish the performance characteristics of analytical method fulfilling the required analytical applications. </a:t>
            </a:r>
          </a:p>
          <a:p>
            <a:pPr marL="457200" indent="-457200">
              <a:buNone/>
            </a:pPr>
            <a:r>
              <a:rPr lang="en-US" sz="2400" dirty="0" smtClean="0">
                <a:latin typeface="Times New Roman" pitchFamily="18" charset="0"/>
                <a:cs typeface="Times New Roman" pitchFamily="18" charset="0"/>
              </a:rPr>
              <a:t>It demonstrates that the method is suitable for intended purpose</a:t>
            </a:r>
          </a:p>
          <a:p>
            <a:pPr marL="457200" indent="-457200">
              <a:buNone/>
            </a:pPr>
            <a:r>
              <a:rPr lang="en-US" sz="2400" dirty="0" smtClean="0">
                <a:latin typeface="Times New Roman" pitchFamily="18" charset="0"/>
                <a:cs typeface="Times New Roman" pitchFamily="18" charset="0"/>
              </a:rPr>
              <a:t>Validity of specific method can be demonstrated in lab using samples/ standards similar to unknown samples. </a:t>
            </a:r>
          </a:p>
          <a:p>
            <a:pPr marL="457200" indent="-457200">
              <a:buNone/>
            </a:pPr>
            <a:r>
              <a:rPr lang="en-US" sz="2400" dirty="0" smtClean="0">
                <a:latin typeface="Times New Roman" pitchFamily="18" charset="0"/>
                <a:cs typeface="Times New Roman" pitchFamily="18" charset="0"/>
              </a:rPr>
              <a:t>Role of each departments involved in validation must be clearly defined as per Validation Master Plan</a:t>
            </a:r>
          </a:p>
          <a:p>
            <a:pPr marL="457200" indent="-457200">
              <a:buNone/>
            </a:pPr>
            <a:endParaRPr lang="en-US" sz="24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 TYPES OF ANALYTICAL METHOD FOR VALIDATION: </a:t>
            </a:r>
          </a:p>
          <a:p>
            <a:pPr marL="457200" indent="-457200">
              <a:buAutoNum type="arabicPeriod"/>
            </a:pPr>
            <a:r>
              <a:rPr lang="en-US" sz="2400" b="1" dirty="0" smtClean="0">
                <a:latin typeface="Times New Roman" pitchFamily="18" charset="0"/>
                <a:cs typeface="Times New Roman" pitchFamily="18" charset="0"/>
              </a:rPr>
              <a:t>Identification Tests: </a:t>
            </a:r>
            <a:r>
              <a:rPr lang="en-US" sz="2400" dirty="0" smtClean="0">
                <a:latin typeface="Times New Roman" pitchFamily="18" charset="0"/>
                <a:cs typeface="Times New Roman" pitchFamily="18" charset="0"/>
              </a:rPr>
              <a:t>To identify 1 or more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sample, Property of test samples compared with standard samples</a:t>
            </a:r>
          </a:p>
          <a:p>
            <a:pPr marL="457200" indent="-457200">
              <a:buAutoNum type="arabicPeriod"/>
            </a:pPr>
            <a:r>
              <a:rPr lang="en-US" sz="2400" dirty="0" smtClean="0">
                <a:latin typeface="Times New Roman" pitchFamily="18" charset="0"/>
                <a:cs typeface="Times New Roman" pitchFamily="18" charset="0"/>
              </a:rPr>
              <a:t>Quantitative &amp; limit test for impurities: To reflect the purity of a sample.</a:t>
            </a:r>
          </a:p>
          <a:p>
            <a:pPr marL="457200" indent="-457200">
              <a:buAutoNum type="arabicPeriod"/>
            </a:pPr>
            <a:r>
              <a:rPr lang="en-US" sz="2400" dirty="0" smtClean="0">
                <a:latin typeface="Times New Roman" pitchFamily="18" charset="0"/>
                <a:cs typeface="Times New Roman" pitchFamily="18" charset="0"/>
              </a:rPr>
              <a:t>Quantitative Tests (assay): To measure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present in given sample</a:t>
            </a:r>
          </a:p>
          <a:p>
            <a:pPr marL="457200" indent="-457200">
              <a:buNone/>
            </a:pPr>
            <a:endParaRPr lang="en-US" sz="2400" dirty="0" smtClean="0">
              <a:latin typeface="Times New Roman" pitchFamily="18" charset="0"/>
              <a:cs typeface="Times New Roman" pitchFamily="18" charset="0"/>
            </a:endParaRPr>
          </a:p>
          <a:p>
            <a:pPr marL="457200" indent="-457200">
              <a:buAutoNum type="arabicPeriod"/>
            </a:pPr>
            <a:endParaRPr lang="en-US" sz="2400" b="1" dirty="0" smtClean="0">
              <a:latin typeface="Times New Roman" pitchFamily="18" charset="0"/>
              <a:cs typeface="Times New Roman" pitchFamily="18" charset="0"/>
            </a:endParaRPr>
          </a:p>
          <a:p>
            <a:pPr marL="457200" indent="-457200">
              <a:buNone/>
            </a:pPr>
            <a:endParaRPr lang="en-US" sz="24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 VALIDATION CHARACTERISTICS OF ANALYTICAL METHOD VALIDATION:</a:t>
            </a:r>
          </a:p>
          <a:p>
            <a:pPr marL="457200" indent="-457200">
              <a:buAutoNum type="arabicPeriod"/>
            </a:pPr>
            <a:r>
              <a:rPr lang="en-US" sz="2400" b="1" dirty="0" smtClean="0">
                <a:latin typeface="Times New Roman" pitchFamily="18" charset="0"/>
                <a:cs typeface="Times New Roman" pitchFamily="18" charset="0"/>
              </a:rPr>
              <a:t>Specificity</a:t>
            </a:r>
          </a:p>
          <a:p>
            <a:pPr marL="457200" indent="-457200">
              <a:buAutoNum type="arabicPeriod"/>
            </a:pPr>
            <a:r>
              <a:rPr lang="en-US" sz="2400" b="1" dirty="0" smtClean="0">
                <a:latin typeface="Times New Roman" pitchFamily="18" charset="0"/>
                <a:cs typeface="Times New Roman" pitchFamily="18" charset="0"/>
              </a:rPr>
              <a:t>Linearity</a:t>
            </a:r>
          </a:p>
          <a:p>
            <a:pPr marL="457200" indent="-457200">
              <a:buAutoNum type="arabicPeriod"/>
            </a:pPr>
            <a:r>
              <a:rPr lang="en-US" sz="2400" b="1" dirty="0" smtClean="0">
                <a:latin typeface="Times New Roman" pitchFamily="18" charset="0"/>
                <a:cs typeface="Times New Roman" pitchFamily="18" charset="0"/>
              </a:rPr>
              <a:t>Range</a:t>
            </a:r>
          </a:p>
          <a:p>
            <a:pPr marL="457200" indent="-457200">
              <a:buAutoNum type="arabicPeriod"/>
            </a:pPr>
            <a:r>
              <a:rPr lang="en-US" sz="2400" b="1" dirty="0" smtClean="0">
                <a:latin typeface="Times New Roman" pitchFamily="18" charset="0"/>
                <a:cs typeface="Times New Roman" pitchFamily="18" charset="0"/>
              </a:rPr>
              <a:t>Accuracy</a:t>
            </a:r>
          </a:p>
          <a:p>
            <a:pPr marL="457200" indent="-457200">
              <a:buAutoNum type="arabicPeriod"/>
            </a:pPr>
            <a:r>
              <a:rPr lang="en-US" sz="2400" b="1" dirty="0" smtClean="0">
                <a:latin typeface="Times New Roman" pitchFamily="18" charset="0"/>
                <a:cs typeface="Times New Roman" pitchFamily="18" charset="0"/>
              </a:rPr>
              <a:t>Precision: Repeatability, Intermediate precision,  reproducibility </a:t>
            </a:r>
          </a:p>
          <a:p>
            <a:pPr marL="457200" indent="-457200">
              <a:buAutoNum type="arabicPeriod"/>
            </a:pPr>
            <a:r>
              <a:rPr lang="en-US" sz="2400" b="1" dirty="0" smtClean="0">
                <a:latin typeface="Times New Roman" pitchFamily="18" charset="0"/>
                <a:cs typeface="Times New Roman" pitchFamily="18" charset="0"/>
              </a:rPr>
              <a:t>Detection Limit</a:t>
            </a:r>
          </a:p>
          <a:p>
            <a:pPr marL="457200" indent="-457200">
              <a:buAutoNum type="arabicPeriod"/>
            </a:pPr>
            <a:r>
              <a:rPr lang="en-US" sz="2400" b="1" dirty="0" err="1" smtClean="0">
                <a:latin typeface="Times New Roman" pitchFamily="18" charset="0"/>
                <a:cs typeface="Times New Roman" pitchFamily="18" charset="0"/>
              </a:rPr>
              <a:t>Quantitation</a:t>
            </a:r>
            <a:r>
              <a:rPr lang="en-US" sz="2400" b="1" dirty="0" smtClean="0">
                <a:latin typeface="Times New Roman" pitchFamily="18" charset="0"/>
                <a:cs typeface="Times New Roman" pitchFamily="18" charset="0"/>
              </a:rPr>
              <a:t> Limit</a:t>
            </a:r>
          </a:p>
          <a:p>
            <a:pPr marL="457200" indent="-457200">
              <a:buAutoNum type="arabicPeriod"/>
            </a:pPr>
            <a:r>
              <a:rPr lang="en-US" sz="2400" b="1" dirty="0" smtClean="0">
                <a:latin typeface="Times New Roman" pitchFamily="18" charset="0"/>
                <a:cs typeface="Times New Roman" pitchFamily="18" charset="0"/>
              </a:rPr>
              <a:t>Robustness</a:t>
            </a:r>
          </a:p>
          <a:p>
            <a:pPr marL="457200" indent="-457200">
              <a:buAutoNum type="arabicPeriod"/>
            </a:pPr>
            <a:r>
              <a:rPr lang="en-US" sz="2400" b="1" dirty="0" smtClean="0">
                <a:latin typeface="Times New Roman" pitchFamily="18" charset="0"/>
                <a:cs typeface="Times New Roman" pitchFamily="18" charset="0"/>
              </a:rPr>
              <a:t>System suitability test</a:t>
            </a:r>
          </a:p>
          <a:p>
            <a:pPr marL="457200" indent="-457200">
              <a:buAutoNum type="arabicPeriod"/>
            </a:pPr>
            <a:endParaRPr lang="en-US" sz="24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 1. Specificity: </a:t>
            </a:r>
            <a:r>
              <a:rPr lang="en-US" sz="2400" dirty="0" smtClean="0">
                <a:latin typeface="Times New Roman" pitchFamily="18" charset="0"/>
                <a:cs typeface="Times New Roman" pitchFamily="18" charset="0"/>
              </a:rPr>
              <a:t>ability of method to assess the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presence of other components (</a:t>
            </a:r>
            <a:r>
              <a:rPr lang="en-US" sz="2400" dirty="0" err="1" smtClean="0">
                <a:latin typeface="Times New Roman" pitchFamily="18" charset="0"/>
                <a:cs typeface="Times New Roman" pitchFamily="18" charset="0"/>
              </a:rPr>
              <a:t>degradants</a:t>
            </a:r>
            <a:r>
              <a:rPr lang="en-US" sz="2400" dirty="0" smtClean="0">
                <a:latin typeface="Times New Roman" pitchFamily="18" charset="0"/>
                <a:cs typeface="Times New Roman" pitchFamily="18" charset="0"/>
              </a:rPr>
              <a:t>, impurities, matrix etc.) of sample. </a:t>
            </a:r>
          </a:p>
          <a:p>
            <a:pPr marL="457200" indent="-457200"/>
            <a:r>
              <a:rPr lang="en-US" sz="2400" dirty="0" smtClean="0">
                <a:latin typeface="Times New Roman" pitchFamily="18" charset="0"/>
                <a:cs typeface="Times New Roman" pitchFamily="18" charset="0"/>
              </a:rPr>
              <a:t>Specificity of method should be determined during validation of Identification test, impurity testing, assay methods. </a:t>
            </a:r>
          </a:p>
          <a:p>
            <a:pPr marL="457200" indent="-457200"/>
            <a:r>
              <a:rPr lang="en-US" sz="2400" dirty="0" smtClean="0">
                <a:latin typeface="Times New Roman" pitchFamily="18" charset="0"/>
                <a:cs typeface="Times New Roman" pitchFamily="18" charset="0"/>
              </a:rPr>
              <a:t>Specificity is essential to ensure correct identity of a sample, that the method provides an accurate statement of content of impurities etc. &amp; to provide exact estimate of the potency of the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sample.</a:t>
            </a:r>
          </a:p>
          <a:p>
            <a:pPr marL="457200" indent="-457200"/>
            <a:r>
              <a:rPr lang="en-US" sz="2400" dirty="0" smtClean="0">
                <a:latin typeface="Times New Roman" pitchFamily="18" charset="0"/>
                <a:cs typeface="Times New Roman" pitchFamily="18" charset="0"/>
              </a:rPr>
              <a:t>If impurity or degradation products are available, then assay methods should demonstrate differences in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presence of impurities. Pure drug substance is spiked with required levels of impurities or </a:t>
            </a:r>
            <a:r>
              <a:rPr lang="en-US" sz="2400" dirty="0" err="1" smtClean="0">
                <a:latin typeface="Times New Roman" pitchFamily="18" charset="0"/>
                <a:cs typeface="Times New Roman" pitchFamily="18" charset="0"/>
              </a:rPr>
              <a:t>excipients</a:t>
            </a:r>
            <a:r>
              <a:rPr lang="en-US" sz="2400" dirty="0" smtClean="0">
                <a:latin typeface="Times New Roman" pitchFamily="18" charset="0"/>
                <a:cs typeface="Times New Roman" pitchFamily="18" charset="0"/>
              </a:rPr>
              <a:t> &amp; compare results obtained on </a:t>
            </a:r>
            <a:r>
              <a:rPr lang="en-US" sz="2400" dirty="0" err="1" smtClean="0">
                <a:latin typeface="Times New Roman" pitchFamily="18" charset="0"/>
                <a:cs typeface="Times New Roman" pitchFamily="18" charset="0"/>
              </a:rPr>
              <a:t>unspiked</a:t>
            </a:r>
            <a:r>
              <a:rPr lang="en-US" sz="2400" dirty="0" smtClean="0">
                <a:latin typeface="Times New Roman" pitchFamily="18" charset="0"/>
                <a:cs typeface="Times New Roman" pitchFamily="18" charset="0"/>
              </a:rPr>
              <a:t> samples. </a:t>
            </a:r>
          </a:p>
          <a:p>
            <a:pPr marL="457200" indent="-457200"/>
            <a:r>
              <a:rPr lang="en-US" sz="2400" dirty="0" smtClean="0">
                <a:latin typeface="Times New Roman" pitchFamily="18" charset="0"/>
                <a:cs typeface="Times New Roman" pitchFamily="18" charset="0"/>
              </a:rPr>
              <a:t>If not available, the specificity of method can be demonstrated by comparing test results of samples containing impurities/degradation products to </a:t>
            </a:r>
            <a:r>
              <a:rPr lang="en-US" sz="2400" dirty="0" err="1" smtClean="0">
                <a:latin typeface="Times New Roman" pitchFamily="18" charset="0"/>
                <a:cs typeface="Times New Roman" pitchFamily="18" charset="0"/>
              </a:rPr>
              <a:t>pharmacopoeial</a:t>
            </a:r>
            <a:r>
              <a:rPr lang="en-US" sz="2400" dirty="0" smtClean="0">
                <a:latin typeface="Times New Roman" pitchFamily="18" charset="0"/>
                <a:cs typeface="Times New Roman" pitchFamily="18" charset="0"/>
              </a:rPr>
              <a:t> or other validated analytical method.  </a:t>
            </a:r>
          </a:p>
          <a:p>
            <a:pPr marL="457200" indent="-457200">
              <a:buNone/>
            </a:pPr>
            <a:r>
              <a:rPr lang="en-US" sz="2400" dirty="0" smtClean="0">
                <a:latin typeface="Times New Roman" pitchFamily="18" charset="0"/>
                <a:cs typeface="Times New Roman" pitchFamily="18" charset="0"/>
              </a:rPr>
              <a:t> </a:t>
            </a:r>
          </a:p>
          <a:p>
            <a:pPr marL="457200" indent="-457200">
              <a:buNone/>
            </a:pPr>
            <a:endParaRPr lang="en-US" sz="24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300" dirty="0" smtClean="0">
                <a:latin typeface="Times New Roman" pitchFamily="18" charset="0"/>
                <a:cs typeface="Times New Roman" pitchFamily="18" charset="0"/>
              </a:rPr>
              <a:t>Calibration &amp; Validation</a:t>
            </a:r>
            <a:endParaRPr lang="en-US" sz="3300" dirty="0"/>
          </a:p>
        </p:txBody>
      </p:sp>
      <p:sp>
        <p:nvSpPr>
          <p:cNvPr id="3" name="Content Placeholder 2"/>
          <p:cNvSpPr>
            <a:spLocks noGrp="1"/>
          </p:cNvSpPr>
          <p:nvPr>
            <p:ph idx="1"/>
          </p:nvPr>
        </p:nvSpPr>
        <p:spPr>
          <a:xfrm>
            <a:off x="0" y="533400"/>
            <a:ext cx="9144000" cy="6096000"/>
          </a:xfrm>
        </p:spPr>
        <p:txBody>
          <a:bodyPr>
            <a:noAutofit/>
          </a:bodyPr>
          <a:lstStyle/>
          <a:p>
            <a:pPr>
              <a:buNone/>
            </a:pPr>
            <a:r>
              <a:rPr lang="en-US" sz="2200" dirty="0" smtClean="0">
                <a:latin typeface="Times New Roman" pitchFamily="18" charset="0"/>
                <a:cs typeface="Times New Roman" pitchFamily="18" charset="0"/>
              </a:rPr>
              <a:t>Introduction: </a:t>
            </a:r>
          </a:p>
          <a:p>
            <a:pPr>
              <a:buNone/>
            </a:pPr>
            <a:r>
              <a:rPr lang="en-US" sz="2200" b="1" dirty="0" smtClean="0">
                <a:latin typeface="Times New Roman" pitchFamily="18" charset="0"/>
                <a:cs typeface="Times New Roman" pitchFamily="18" charset="0"/>
              </a:rPr>
              <a:t>Concept of Validation</a:t>
            </a:r>
            <a:r>
              <a:rPr lang="en-US" sz="2200" dirty="0" smtClean="0">
                <a:latin typeface="Times New Roman" pitchFamily="18" charset="0"/>
                <a:cs typeface="Times New Roman" pitchFamily="18" charset="0"/>
              </a:rPr>
              <a:t>: Ted Byers &amp; Bud Loftus, U.S. FDA officials, in mid 1970’s,  more precise 1978 to improve the quality of pharmaceuticals</a:t>
            </a:r>
          </a:p>
          <a:p>
            <a:pPr>
              <a:buNone/>
            </a:pPr>
            <a:r>
              <a:rPr lang="en-US" sz="2200" b="1" dirty="0" smtClean="0">
                <a:latin typeface="Times New Roman" pitchFamily="18" charset="0"/>
                <a:cs typeface="Times New Roman" pitchFamily="18" charset="0"/>
              </a:rPr>
              <a:t>Drug regulatory authorities</a:t>
            </a:r>
            <a:r>
              <a:rPr lang="en-US" sz="2200" dirty="0" smtClean="0">
                <a:latin typeface="Times New Roman" pitchFamily="18" charset="0"/>
                <a:cs typeface="Times New Roman" pitchFamily="18" charset="0"/>
              </a:rPr>
              <a:t>: ask for process, procedures, intermediate stages of inspections, testing, adapted during Mfg. are adapted to produce similar, reproducible, desired results meeting quality standards .The procedures are developed through validation to maintain or assure high degree of quality. </a:t>
            </a:r>
          </a:p>
          <a:p>
            <a:pPr>
              <a:buNone/>
            </a:pPr>
            <a:r>
              <a:rPr lang="en-US" sz="2200" b="1" dirty="0" smtClean="0">
                <a:latin typeface="Times New Roman" pitchFamily="18" charset="0"/>
                <a:cs typeface="Times New Roman" pitchFamily="18" charset="0"/>
              </a:rPr>
              <a:t>VALIDATION</a:t>
            </a:r>
            <a:r>
              <a:rPr lang="en-US" sz="2200" dirty="0" smtClean="0">
                <a:latin typeface="Times New Roman" pitchFamily="18" charset="0"/>
                <a:cs typeface="Times New Roman" pitchFamily="18" charset="0"/>
              </a:rPr>
              <a:t>: essential element of Pharm. quality assurance.</a:t>
            </a:r>
          </a:p>
          <a:p>
            <a:pPr>
              <a:buNone/>
            </a:pPr>
            <a:r>
              <a:rPr lang="en-US" sz="2200" dirty="0" smtClean="0">
                <a:latin typeface="Times New Roman" pitchFamily="18" charset="0"/>
                <a:cs typeface="Times New Roman" pitchFamily="18" charset="0"/>
              </a:rPr>
              <a:t>Validated process provides documented evidence &amp; high degree of assurance that uniform batches meeting the required specs. will be  consistently produced.</a:t>
            </a:r>
          </a:p>
          <a:p>
            <a:pPr>
              <a:buNone/>
            </a:pPr>
            <a:r>
              <a:rPr lang="en-US" sz="2200" b="1" dirty="0" smtClean="0">
                <a:latin typeface="Times New Roman" pitchFamily="18" charset="0"/>
                <a:cs typeface="Times New Roman" pitchFamily="18" charset="0"/>
              </a:rPr>
              <a:t>Definition of validation</a:t>
            </a:r>
            <a:r>
              <a:rPr lang="en-US" sz="2200" dirty="0" smtClean="0">
                <a:latin typeface="Times New Roman" pitchFamily="18" charset="0"/>
                <a:cs typeface="Times New Roman" pitchFamily="18" charset="0"/>
              </a:rPr>
              <a:t>: As per WHO: Action of proving &amp; documenting that any process, procedure or method actually &amp; consistently leads to expected results.</a:t>
            </a:r>
          </a:p>
          <a:p>
            <a:pPr>
              <a:buNone/>
            </a:pPr>
            <a:r>
              <a:rPr lang="en-US" sz="2200" dirty="0" smtClean="0">
                <a:latin typeface="Times New Roman" pitchFamily="18" charset="0"/>
                <a:cs typeface="Times New Roman" pitchFamily="18" charset="0"/>
              </a:rPr>
              <a:t>Validation is the process of evaluating products or analytical methods to ensure compliance with products or cleaning method requirements.</a:t>
            </a:r>
          </a:p>
          <a:p>
            <a:pPr>
              <a:buNone/>
            </a:pPr>
            <a:endParaRPr lang="en-US" sz="2200" dirty="0" smtClean="0">
              <a:latin typeface="Times New Roman" pitchFamily="18" charset="0"/>
              <a:cs typeface="Times New Roman" pitchFamily="18" charset="0"/>
            </a:endParaRPr>
          </a:p>
          <a:p>
            <a:pPr>
              <a:buNone/>
            </a:pPr>
            <a:endParaRPr lang="en-US"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 2. Linearity of analytical method</a:t>
            </a:r>
          </a:p>
          <a:p>
            <a:pPr marL="457200" indent="-457200"/>
            <a:r>
              <a:rPr lang="en-US" sz="2400" dirty="0" smtClean="0">
                <a:latin typeface="Times New Roman" pitchFamily="18" charset="0"/>
                <a:cs typeface="Times New Roman" pitchFamily="18" charset="0"/>
              </a:rPr>
              <a:t>It is the ability to produce test results within a given range directly proportional to the amt/conc. of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the sample. Dilution of stock solution of drug can be used. Evaluation of linearity is done by visual inspection of plots which are function of amt/conc. of </a:t>
            </a:r>
            <a:r>
              <a:rPr lang="en-US" sz="2400" dirty="0" err="1" smtClean="0">
                <a:latin typeface="Times New Roman" pitchFamily="18" charset="0"/>
                <a:cs typeface="Times New Roman" pitchFamily="18" charset="0"/>
              </a:rPr>
              <a:t>analyte</a:t>
            </a:r>
            <a:endParaRPr lang="en-US" sz="2400" dirty="0" smtClean="0">
              <a:latin typeface="Times New Roman" pitchFamily="18" charset="0"/>
              <a:cs typeface="Times New Roman" pitchFamily="18" charset="0"/>
            </a:endParaRPr>
          </a:p>
          <a:p>
            <a:pPr marL="457200" indent="-457200"/>
            <a:r>
              <a:rPr lang="en-US" sz="2400" dirty="0" smtClean="0">
                <a:latin typeface="Times New Roman" pitchFamily="18" charset="0"/>
                <a:cs typeface="Times New Roman" pitchFamily="18" charset="0"/>
              </a:rPr>
              <a:t>By using statistical methods, results can be evaluated.</a:t>
            </a:r>
          </a:p>
          <a:p>
            <a:pPr marL="457200" indent="-457200"/>
            <a:r>
              <a:rPr lang="en-US" sz="2400" dirty="0" smtClean="0">
                <a:latin typeface="Times New Roman" pitchFamily="18" charset="0"/>
                <a:cs typeface="Times New Roman" pitchFamily="18" charset="0"/>
              </a:rPr>
              <a:t>Ex. Regression line can be calculated by least square method, and regression line can be used to calculate degree of linearity</a:t>
            </a:r>
          </a:p>
          <a:p>
            <a:pPr marL="457200" indent="-457200"/>
            <a:r>
              <a:rPr lang="en-US" sz="2400" dirty="0" smtClean="0">
                <a:latin typeface="Times New Roman" pitchFamily="18" charset="0"/>
                <a:cs typeface="Times New Roman" pitchFamily="18" charset="0"/>
              </a:rPr>
              <a:t>Slope of regression line, y intercept, correlation coefficient &amp; residual sum of squares along with the plot of data are estimated</a:t>
            </a:r>
          </a:p>
          <a:p>
            <a:pPr marL="457200" indent="-457200"/>
            <a:r>
              <a:rPr lang="en-US" sz="2400" dirty="0" smtClean="0">
                <a:latin typeface="Times New Roman" pitchFamily="18" charset="0"/>
                <a:cs typeface="Times New Roman" pitchFamily="18" charset="0"/>
              </a:rPr>
              <a:t>Minimum 5 conc. are recommended for obtaining linearity</a:t>
            </a:r>
          </a:p>
          <a:p>
            <a:pPr marL="457200" indent="-457200"/>
            <a:endParaRPr lang="en-US" sz="2400" dirty="0" smtClean="0">
              <a:latin typeface="Times New Roman" pitchFamily="18" charset="0"/>
              <a:cs typeface="Times New Roman" pitchFamily="18" charset="0"/>
            </a:endParaRPr>
          </a:p>
          <a:p>
            <a:pPr marL="457200" indent="-457200">
              <a:buNone/>
            </a:pPr>
            <a:r>
              <a:rPr lang="en-US" sz="2400" dirty="0" smtClean="0">
                <a:latin typeface="Times New Roman" pitchFamily="18" charset="0"/>
                <a:cs typeface="Times New Roman" pitchFamily="18" charset="0"/>
              </a:rPr>
              <a:t>	</a:t>
            </a: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 3. Range: </a:t>
            </a:r>
            <a:r>
              <a:rPr lang="en-US" sz="2400" dirty="0" smtClean="0">
                <a:latin typeface="Times New Roman" pitchFamily="18" charset="0"/>
                <a:cs typeface="Times New Roman" pitchFamily="18" charset="0"/>
              </a:rPr>
              <a:t>It is the interval between the upper &amp; lower conc. of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sample for which suitable level of precision, accuracy &amp; linearity has been done. It is mainly obtained from linearity studies</a:t>
            </a:r>
          </a:p>
          <a:p>
            <a:pPr marL="457200" indent="-457200"/>
            <a:r>
              <a:rPr lang="en-US" sz="2400" dirty="0" smtClean="0">
                <a:latin typeface="Times New Roman" pitchFamily="18" charset="0"/>
                <a:cs typeface="Times New Roman" pitchFamily="18" charset="0"/>
              </a:rPr>
              <a:t>Following minimum specified ranges for consideration:</a:t>
            </a:r>
          </a:p>
          <a:p>
            <a:pPr marL="457200" indent="-457200">
              <a:buAutoNum type="alphaLcPeriod"/>
            </a:pPr>
            <a:r>
              <a:rPr lang="en-US" sz="2400" dirty="0" smtClean="0">
                <a:latin typeface="Times New Roman" pitchFamily="18" charset="0"/>
                <a:cs typeface="Times New Roman" pitchFamily="18" charset="0"/>
              </a:rPr>
              <a:t>For assay of drug subs./finished product- 80%-120% of test conc. </a:t>
            </a:r>
          </a:p>
          <a:p>
            <a:pPr marL="457200" indent="-457200">
              <a:buAutoNum type="alphaLcPeriod"/>
            </a:pPr>
            <a:r>
              <a:rPr lang="en-US" sz="2400" dirty="0" smtClean="0">
                <a:latin typeface="Times New Roman" pitchFamily="18" charset="0"/>
                <a:cs typeface="Times New Roman" pitchFamily="18" charset="0"/>
              </a:rPr>
              <a:t>For content uniformity : 70-130% of test conc. According to dosage forms ex: metered dose inhalers</a:t>
            </a:r>
          </a:p>
          <a:p>
            <a:pPr marL="457200" indent="-457200">
              <a:buAutoNum type="alphaLcPeriod"/>
            </a:pPr>
            <a:r>
              <a:rPr lang="en-US" sz="2400" dirty="0" smtClean="0">
                <a:latin typeface="Times New Roman" pitchFamily="18" charset="0"/>
                <a:cs typeface="Times New Roman" pitchFamily="18" charset="0"/>
              </a:rPr>
              <a:t>For dissolution testing: ± 20% over the specified range</a:t>
            </a:r>
          </a:p>
          <a:p>
            <a:pPr marL="457200" indent="-457200">
              <a:buAutoNum type="alphaLcPeriod"/>
            </a:pPr>
            <a:r>
              <a:rPr lang="en-US" sz="2400" dirty="0" smtClean="0">
                <a:latin typeface="Times New Roman" pitchFamily="18" charset="0"/>
                <a:cs typeface="Times New Roman" pitchFamily="18" charset="0"/>
              </a:rPr>
              <a:t>For impurities known to be extremely potent or to produce toxic or unexpected pharmacological effects: Detection/</a:t>
            </a:r>
            <a:r>
              <a:rPr lang="en-US" sz="2400" dirty="0" err="1" smtClean="0">
                <a:latin typeface="Times New Roman" pitchFamily="18" charset="0"/>
                <a:cs typeface="Times New Roman" pitchFamily="18" charset="0"/>
              </a:rPr>
              <a:t>quantitation</a:t>
            </a:r>
            <a:r>
              <a:rPr lang="en-US" sz="2400" dirty="0" smtClean="0">
                <a:latin typeface="Times New Roman" pitchFamily="18" charset="0"/>
                <a:cs typeface="Times New Roman" pitchFamily="18" charset="0"/>
              </a:rPr>
              <a:t> limit should be in proportion to level at which impurities can be controlled</a:t>
            </a:r>
          </a:p>
          <a:p>
            <a:pPr marL="457200" indent="-457200">
              <a:buAutoNum type="alphaLcPeriod"/>
            </a:pPr>
            <a:r>
              <a:rPr lang="en-US" sz="2400" dirty="0" smtClean="0">
                <a:latin typeface="Times New Roman" pitchFamily="18" charset="0"/>
                <a:cs typeface="Times New Roman" pitchFamily="18" charset="0"/>
              </a:rPr>
              <a:t>If assay &amp; purity are done together as one test &amp; only a 100% std. is used, linearity should cover the range from reporting level of impurities to 120% of the assay spec.</a:t>
            </a: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 4. Accuracy: </a:t>
            </a:r>
            <a:r>
              <a:rPr lang="en-US" sz="2400" dirty="0" smtClean="0">
                <a:latin typeface="Times New Roman" pitchFamily="18" charset="0"/>
                <a:cs typeface="Times New Roman" pitchFamily="18" charset="0"/>
              </a:rPr>
              <a:t>“known as trueness” Agreement between true and measured value. Minimum 9 determinations of 3 conc. levels is done to check accuracy. It should cover the specified range. </a:t>
            </a:r>
          </a:p>
          <a:p>
            <a:pPr marL="457200" indent="-457200"/>
            <a:r>
              <a:rPr lang="en-US" sz="2400" dirty="0" smtClean="0">
                <a:latin typeface="Times New Roman" pitchFamily="18" charset="0"/>
                <a:cs typeface="Times New Roman" pitchFamily="18" charset="0"/>
              </a:rPr>
              <a:t>ICH defines the accuracy of an analytical procedure as the closeness of agreement between the values that are accepted as conventional true values or an accepted reference value and the value found.</a:t>
            </a:r>
          </a:p>
          <a:p>
            <a:pPr marL="457200" indent="-457200"/>
            <a:r>
              <a:rPr lang="en-US" sz="2400" dirty="0" smtClean="0">
                <a:latin typeface="Times New Roman" pitchFamily="18" charset="0"/>
                <a:cs typeface="Times New Roman" pitchFamily="18" charset="0"/>
              </a:rPr>
              <a:t>Accuracy is usually reported as % recovery by the assay (using the proposed analytical procedure) of known added amount of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the sample or as the difference between the mean and the accepted true value together with the confidence intervals</a:t>
            </a:r>
            <a:r>
              <a:rPr lang="en-US" sz="2400" dirty="0" smtClean="0"/>
              <a:t>.</a:t>
            </a:r>
          </a:p>
          <a:p>
            <a:pPr marL="457200" indent="-457200"/>
            <a:r>
              <a:rPr lang="en-US" sz="2400" dirty="0" smtClean="0">
                <a:latin typeface="Times New Roman" pitchFamily="18" charset="0"/>
                <a:cs typeface="Times New Roman" pitchFamily="18" charset="0"/>
              </a:rPr>
              <a:t>Typical accuracy of the recovery of the drug substance is expected to be about 99–101%.</a:t>
            </a:r>
          </a:p>
          <a:p>
            <a:pPr marL="457200" indent="-457200"/>
            <a:r>
              <a:rPr lang="en-US" sz="2400" dirty="0" smtClean="0">
                <a:latin typeface="Times New Roman" pitchFamily="18" charset="0"/>
                <a:cs typeface="Times New Roman" pitchFamily="18" charset="0"/>
              </a:rPr>
              <a:t>Typical accuracy of the recovery of the drug product is expected to be about 98–102%.</a:t>
            </a:r>
          </a:p>
          <a:p>
            <a:pPr marL="457200" indent="-457200">
              <a:buNone/>
            </a:pPr>
            <a:endParaRPr lang="en-US" sz="24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200" b="1" dirty="0" smtClean="0">
                <a:latin typeface="Times New Roman" pitchFamily="18" charset="0"/>
                <a:cs typeface="Times New Roman" pitchFamily="18" charset="0"/>
              </a:rPr>
              <a:t> 4. Precision: Repeatability, Intermediate precision,  reproducibility </a:t>
            </a:r>
          </a:p>
          <a:p>
            <a:pPr marL="165100" indent="0">
              <a:buNone/>
            </a:pPr>
            <a:r>
              <a:rPr lang="en-US" sz="2200" dirty="0" smtClean="0">
                <a:latin typeface="Times New Roman" pitchFamily="18" charset="0"/>
                <a:cs typeface="Times New Roman" pitchFamily="18" charset="0"/>
              </a:rPr>
              <a:t>The precision of an analytical procedure expresses closeness of agreement between a series of measurements</a:t>
            </a:r>
          </a:p>
          <a:p>
            <a:pPr marL="165100" indent="0">
              <a:buNone/>
            </a:pPr>
            <a:r>
              <a:rPr lang="en-US" sz="2200" dirty="0" smtClean="0">
                <a:latin typeface="Times New Roman" pitchFamily="18" charset="0"/>
                <a:cs typeface="Times New Roman" pitchFamily="18" charset="0"/>
              </a:rPr>
              <a:t>Precision may be considered at three levels: repeatability, intermediate precision and reproducibility</a:t>
            </a:r>
          </a:p>
          <a:p>
            <a:pPr marL="165100" indent="0">
              <a:buNone/>
            </a:pPr>
            <a:r>
              <a:rPr lang="en-US" sz="2200" dirty="0" smtClean="0">
                <a:latin typeface="Times New Roman" pitchFamily="18" charset="0"/>
                <a:cs typeface="Times New Roman" pitchFamily="18" charset="0"/>
              </a:rPr>
              <a:t>The precision of an analytical procedure is usually expressed as the variance, standard deviation or coefficient of variation of a series of measurements.</a:t>
            </a:r>
          </a:p>
          <a:p>
            <a:pPr marL="165100" indent="0">
              <a:buNone/>
            </a:pPr>
            <a:r>
              <a:rPr lang="en-US" sz="2200" b="1" dirty="0" smtClean="0">
                <a:latin typeface="Times New Roman" pitchFamily="18" charset="0"/>
                <a:cs typeface="Times New Roman" pitchFamily="18" charset="0"/>
              </a:rPr>
              <a:t>Repeatability: </a:t>
            </a:r>
            <a:r>
              <a:rPr lang="en-US" sz="2200" dirty="0" smtClean="0">
                <a:latin typeface="Times New Roman" pitchFamily="18" charset="0"/>
                <a:cs typeface="Times New Roman" pitchFamily="18" charset="0"/>
              </a:rPr>
              <a:t>measure of the precision under the same operating conditions over a short interval of time, that is, under normal operating conditions of the analytical method with the same equipment. It is intra assay precision.</a:t>
            </a:r>
          </a:p>
          <a:p>
            <a:pPr marL="165100" indent="0">
              <a:buNone/>
            </a:pPr>
            <a:r>
              <a:rPr lang="en-US" sz="2200" b="1" dirty="0" smtClean="0">
                <a:latin typeface="Times New Roman" pitchFamily="18" charset="0"/>
                <a:cs typeface="Times New Roman" pitchFamily="18" charset="0"/>
              </a:rPr>
              <a:t>Intermediate Precision: </a:t>
            </a:r>
            <a:r>
              <a:rPr lang="en-US" sz="2200" dirty="0" smtClean="0">
                <a:latin typeface="Times New Roman" pitchFamily="18" charset="0"/>
                <a:cs typeface="Times New Roman" pitchFamily="18" charset="0"/>
              </a:rPr>
              <a:t>variation within the same laboratory. Typical parameters that are investigated include day-to-day variation, analyst variation, and equipment variation. Experimental design will minimize the number of experiments that need to be performed</a:t>
            </a:r>
          </a:p>
          <a:p>
            <a:pPr marL="165100" indent="0">
              <a:buNone/>
            </a:pPr>
            <a:r>
              <a:rPr lang="en-US" sz="2400" b="1" dirty="0" smtClean="0">
                <a:latin typeface="Times New Roman" pitchFamily="18" charset="0"/>
                <a:cs typeface="Times New Roman" pitchFamily="18" charset="0"/>
              </a:rPr>
              <a:t>Reproducibility: </a:t>
            </a:r>
            <a:r>
              <a:rPr lang="en-US" sz="2400" dirty="0" smtClean="0">
                <a:latin typeface="Times New Roman" pitchFamily="18" charset="0"/>
                <a:cs typeface="Times New Roman" pitchFamily="18" charset="0"/>
              </a:rPr>
              <a:t>means closeness of agreement in test results obtained b/w different laboratories using same analytical method, assessed based on inter laboratory trial. Methods in pharmacopoeias include reproduce. </a:t>
            </a:r>
            <a:endParaRPr lang="en-US" sz="2200" dirty="0" smtClean="0">
              <a:latin typeface="Times New Roman" pitchFamily="18" charset="0"/>
              <a:cs typeface="Times New Roman" pitchFamily="18" charset="0"/>
            </a:endParaRPr>
          </a:p>
          <a:p>
            <a:pPr marL="165100" indent="0">
              <a:buNone/>
            </a:pPr>
            <a:endParaRPr lang="en-US" sz="2200" dirty="0" smtClean="0">
              <a:latin typeface="Times New Roman" pitchFamily="18" charset="0"/>
              <a:cs typeface="Times New Roman" pitchFamily="18" charset="0"/>
            </a:endParaRPr>
          </a:p>
          <a:p>
            <a:pPr marL="457200" indent="-457200">
              <a:buNone/>
            </a:pPr>
            <a:endParaRPr lang="en-US" sz="2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 5. Detection Limit/ limit of detection (LOD)</a:t>
            </a:r>
          </a:p>
          <a:p>
            <a:pPr marL="457200" indent="-457200">
              <a:buNone/>
            </a:pPr>
            <a:r>
              <a:rPr lang="en-US" sz="2400" dirty="0" smtClean="0">
                <a:latin typeface="Times New Roman" pitchFamily="18" charset="0"/>
                <a:cs typeface="Times New Roman" pitchFamily="18" charset="0"/>
              </a:rPr>
              <a:t>	It is capability of an analytical method to detect the lowest amt of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a sample. But </a:t>
            </a:r>
            <a:r>
              <a:rPr lang="en-US" sz="2400" dirty="0" err="1" smtClean="0">
                <a:latin typeface="Times New Roman" pitchFamily="18" charset="0"/>
                <a:cs typeface="Times New Roman" pitchFamily="18" charset="0"/>
              </a:rPr>
              <a:t>quantitation</a:t>
            </a:r>
            <a:r>
              <a:rPr lang="en-US" sz="2400" dirty="0" smtClean="0">
                <a:latin typeface="Times New Roman" pitchFamily="18" charset="0"/>
                <a:cs typeface="Times New Roman" pitchFamily="18" charset="0"/>
              </a:rPr>
              <a:t> of that amt is not considered.</a:t>
            </a:r>
          </a:p>
          <a:p>
            <a:pPr marL="457200" indent="-457200">
              <a:buNone/>
            </a:pPr>
            <a:r>
              <a:rPr lang="en-US" sz="2400" dirty="0" smtClean="0">
                <a:latin typeface="Times New Roman" pitchFamily="18" charset="0"/>
                <a:cs typeface="Times New Roman" pitchFamily="18" charset="0"/>
              </a:rPr>
              <a:t>Various approaches are there  based on instrumental or non instrumental procedures. They are</a:t>
            </a:r>
          </a:p>
          <a:p>
            <a:pPr marL="457200" indent="-457200">
              <a:buNone/>
            </a:pPr>
            <a:r>
              <a:rPr lang="en-US" sz="2400" dirty="0" smtClean="0">
                <a:latin typeface="Times New Roman" pitchFamily="18" charset="0"/>
                <a:cs typeface="Times New Roman" pitchFamily="18" charset="0"/>
              </a:rPr>
              <a:t>a) </a:t>
            </a:r>
            <a:r>
              <a:rPr lang="en-US" sz="2400" b="1" dirty="0" smtClean="0">
                <a:latin typeface="Times New Roman" pitchFamily="18" charset="0"/>
                <a:cs typeface="Times New Roman" pitchFamily="18" charset="0"/>
              </a:rPr>
              <a:t>Visual evaluation </a:t>
            </a:r>
            <a:r>
              <a:rPr lang="en-US" sz="2400" dirty="0" smtClean="0">
                <a:latin typeface="Times New Roman" pitchFamily="18" charset="0"/>
                <a:cs typeface="Times New Roman" pitchFamily="18" charset="0"/>
              </a:rPr>
              <a:t>: minimum level at which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can be detected reliably is established.</a:t>
            </a:r>
          </a:p>
          <a:p>
            <a:pPr marL="457200" indent="-457200">
              <a:buNone/>
            </a:pPr>
            <a:r>
              <a:rPr lang="en-US" sz="2400" dirty="0" smtClean="0">
                <a:latin typeface="Times New Roman" pitchFamily="18" charset="0"/>
                <a:cs typeface="Times New Roman" pitchFamily="18" charset="0"/>
              </a:rPr>
              <a:t>b) </a:t>
            </a:r>
            <a:r>
              <a:rPr lang="en-US" sz="2400" b="1" dirty="0" smtClean="0">
                <a:latin typeface="Times New Roman" pitchFamily="18" charset="0"/>
                <a:cs typeface="Times New Roman" pitchFamily="18" charset="0"/>
              </a:rPr>
              <a:t>Signal to noise approach</a:t>
            </a:r>
            <a:r>
              <a:rPr lang="en-US" sz="2400" dirty="0" smtClean="0">
                <a:latin typeface="Times New Roman" pitchFamily="18" charset="0"/>
                <a:cs typeface="Times New Roman" pitchFamily="18" charset="0"/>
              </a:rPr>
              <a:t>: suitable with procedures with base line noise. </a:t>
            </a:r>
            <a:r>
              <a:rPr lang="en-US" sz="2400" b="1" dirty="0" smtClean="0">
                <a:latin typeface="Times New Roman" pitchFamily="18" charset="0"/>
                <a:cs typeface="Times New Roman" pitchFamily="18" charset="0"/>
              </a:rPr>
              <a:t>Signal to noise ratio: </a:t>
            </a:r>
            <a:r>
              <a:rPr lang="en-US" sz="2400" dirty="0" smtClean="0">
                <a:latin typeface="Times New Roman" pitchFamily="18" charset="0"/>
                <a:cs typeface="Times New Roman" pitchFamily="18" charset="0"/>
              </a:rPr>
              <a:t>measures signals from sample with known low conc. of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&amp; compare the measured signals with blank samples, &amp; establish minimum conc. At which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can be detected. Accepted limit is 3:1 or 2:1</a:t>
            </a:r>
          </a:p>
          <a:p>
            <a:pPr marL="165100" indent="0">
              <a:buNone/>
            </a:pPr>
            <a:r>
              <a:rPr lang="en-US" sz="2400" dirty="0" smtClean="0">
                <a:latin typeface="Times New Roman" pitchFamily="18" charset="0"/>
                <a:cs typeface="Times New Roman" pitchFamily="18" charset="0"/>
              </a:rPr>
              <a:t>c) </a:t>
            </a:r>
            <a:r>
              <a:rPr lang="en-US" sz="2400" b="1" dirty="0" smtClean="0">
                <a:latin typeface="Times New Roman" pitchFamily="18" charset="0"/>
                <a:cs typeface="Times New Roman" pitchFamily="18" charset="0"/>
              </a:rPr>
              <a:t>Standard deviation of response &amp; slope</a:t>
            </a:r>
            <a:r>
              <a:rPr lang="en-US" sz="2400" dirty="0" smtClean="0">
                <a:latin typeface="Times New Roman" pitchFamily="18" charset="0"/>
                <a:cs typeface="Times New Roman" pitchFamily="18" charset="0"/>
              </a:rPr>
              <a:t>: Detection limit by this is given by DL= 3.3 SD/S, SD is std. deviation, S is slope of calibration curve. SD can be determined from SD of the blank or from calibration curve. </a:t>
            </a:r>
          </a:p>
          <a:p>
            <a:pPr marL="457200" indent="-457200">
              <a:buNone/>
            </a:pPr>
            <a:r>
              <a:rPr lang="en-US" sz="2400" dirty="0" smtClean="0">
                <a:latin typeface="Times New Roman" pitchFamily="18" charset="0"/>
                <a:cs typeface="Times New Roman" pitchFamily="18" charset="0"/>
              </a:rPr>
              <a:t> </a:t>
            </a:r>
          </a:p>
          <a:p>
            <a:pPr marL="457200" indent="-457200">
              <a:buNone/>
            </a:pPr>
            <a:endParaRPr lang="en-US" sz="24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 6. </a:t>
            </a:r>
            <a:r>
              <a:rPr lang="en-US" sz="2400" b="1" dirty="0" err="1" smtClean="0">
                <a:latin typeface="Times New Roman" pitchFamily="18" charset="0"/>
                <a:cs typeface="Times New Roman" pitchFamily="18" charset="0"/>
              </a:rPr>
              <a:t>Quantitation</a:t>
            </a:r>
            <a:r>
              <a:rPr lang="en-US" sz="2400" b="1" dirty="0" smtClean="0">
                <a:latin typeface="Times New Roman" pitchFamily="18" charset="0"/>
                <a:cs typeface="Times New Roman" pitchFamily="18" charset="0"/>
              </a:rPr>
              <a:t> Limit (QL/ LOQ limit of quantification) of an analytical procedure</a:t>
            </a:r>
          </a:p>
          <a:p>
            <a:pPr marL="457200" indent="-457200">
              <a:buNone/>
            </a:pPr>
            <a:r>
              <a:rPr lang="en-US" sz="2400" dirty="0" smtClean="0">
                <a:latin typeface="Times New Roman" pitchFamily="18" charset="0"/>
                <a:cs typeface="Times New Roman" pitchFamily="18" charset="0"/>
              </a:rPr>
              <a:t>	It is lowest amount of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in a sample which can be quantitatively determined with suitable precision and accuracy. Used for the determination of impurities and/or degradation products.</a:t>
            </a:r>
          </a:p>
          <a:p>
            <a:pPr marL="457200" indent="-457200">
              <a:buNone/>
            </a:pPr>
            <a:r>
              <a:rPr lang="en-US" sz="2400" dirty="0" smtClean="0">
                <a:latin typeface="Times New Roman" pitchFamily="18" charset="0"/>
                <a:cs typeface="Times New Roman" pitchFamily="18" charset="0"/>
              </a:rPr>
              <a:t> Approaches based on instrumental or non instrumental procedures are</a:t>
            </a:r>
          </a:p>
          <a:p>
            <a:pPr marL="457200" indent="-457200">
              <a:buNone/>
            </a:pPr>
            <a:r>
              <a:rPr lang="en-US" sz="2400" dirty="0" smtClean="0">
                <a:latin typeface="Times New Roman" pitchFamily="18" charset="0"/>
                <a:cs typeface="Times New Roman" pitchFamily="18" charset="0"/>
              </a:rPr>
              <a:t>a) </a:t>
            </a:r>
            <a:r>
              <a:rPr lang="en-US" sz="2400" b="1" dirty="0" smtClean="0">
                <a:latin typeface="Times New Roman" pitchFamily="18" charset="0"/>
                <a:cs typeface="Times New Roman" pitchFamily="18" charset="0"/>
              </a:rPr>
              <a:t>Visual evaluation </a:t>
            </a:r>
            <a:r>
              <a:rPr lang="en-US" sz="2400" dirty="0" smtClean="0">
                <a:latin typeface="Times New Roman" pitchFamily="18" charset="0"/>
                <a:cs typeface="Times New Roman" pitchFamily="18" charset="0"/>
              </a:rPr>
              <a:t>: Minimum level at which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can be quantified reliably is established by taking sample with known conc.</a:t>
            </a:r>
          </a:p>
          <a:p>
            <a:pPr marL="457200" indent="-457200">
              <a:buNone/>
            </a:pPr>
            <a:r>
              <a:rPr lang="en-US" sz="2400" dirty="0" smtClean="0">
                <a:latin typeface="Times New Roman" pitchFamily="18" charset="0"/>
                <a:cs typeface="Times New Roman" pitchFamily="18" charset="0"/>
              </a:rPr>
              <a:t>b) </a:t>
            </a:r>
            <a:r>
              <a:rPr lang="en-US" sz="2400" b="1" dirty="0" smtClean="0">
                <a:latin typeface="Times New Roman" pitchFamily="18" charset="0"/>
                <a:cs typeface="Times New Roman" pitchFamily="18" charset="0"/>
              </a:rPr>
              <a:t>Signal to noise approach</a:t>
            </a:r>
            <a:r>
              <a:rPr lang="en-US" sz="2400" dirty="0" smtClean="0">
                <a:latin typeface="Times New Roman" pitchFamily="18" charset="0"/>
                <a:cs typeface="Times New Roman" pitchFamily="18" charset="0"/>
              </a:rPr>
              <a:t>: suitable with procedures with base line noise. </a:t>
            </a:r>
            <a:r>
              <a:rPr lang="en-US" sz="2400" b="1" dirty="0" smtClean="0">
                <a:latin typeface="Times New Roman" pitchFamily="18" charset="0"/>
                <a:cs typeface="Times New Roman" pitchFamily="18" charset="0"/>
              </a:rPr>
              <a:t>Signal to noise ratio: </a:t>
            </a:r>
            <a:r>
              <a:rPr lang="en-US" sz="2400" dirty="0" smtClean="0">
                <a:latin typeface="Times New Roman" pitchFamily="18" charset="0"/>
                <a:cs typeface="Times New Roman" pitchFamily="18" charset="0"/>
              </a:rPr>
              <a:t>measures signals from sample with known low conc. of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&amp; compare the measured signals with blank samples, &amp; establish minimum conc. At which </a:t>
            </a:r>
            <a:r>
              <a:rPr lang="en-US" sz="2400" dirty="0" err="1" smtClean="0">
                <a:latin typeface="Times New Roman" pitchFamily="18" charset="0"/>
                <a:cs typeface="Times New Roman" pitchFamily="18" charset="0"/>
              </a:rPr>
              <a:t>analyte</a:t>
            </a:r>
            <a:r>
              <a:rPr lang="en-US" sz="2400" dirty="0" smtClean="0">
                <a:latin typeface="Times New Roman" pitchFamily="18" charset="0"/>
                <a:cs typeface="Times New Roman" pitchFamily="18" charset="0"/>
              </a:rPr>
              <a:t> can be quantified.  For QL signal is to noise ratio accepted limit is 10:1 </a:t>
            </a:r>
          </a:p>
          <a:p>
            <a:pPr marL="457200" indent="-457200">
              <a:buNone/>
            </a:pPr>
            <a:r>
              <a:rPr lang="en-US" sz="2400" dirty="0" smtClean="0">
                <a:latin typeface="Times New Roman" pitchFamily="18" charset="0"/>
                <a:cs typeface="Times New Roman" pitchFamily="18" charset="0"/>
              </a:rPr>
              <a:t>c) </a:t>
            </a:r>
            <a:r>
              <a:rPr lang="en-US" sz="2400" b="1" dirty="0" smtClean="0">
                <a:latin typeface="Times New Roman" pitchFamily="18" charset="0"/>
                <a:cs typeface="Times New Roman" pitchFamily="18" charset="0"/>
              </a:rPr>
              <a:t>Standard deviation of response &amp; slope</a:t>
            </a:r>
            <a:r>
              <a:rPr lang="en-US" sz="2400" dirty="0" smtClean="0">
                <a:latin typeface="Times New Roman" pitchFamily="18" charset="0"/>
                <a:cs typeface="Times New Roman" pitchFamily="18" charset="0"/>
              </a:rPr>
              <a:t>: QL is given by QL= 10 SD/S, SD can be determined from SD of the blank or from calibration curve. </a:t>
            </a:r>
          </a:p>
          <a:p>
            <a:pPr marL="457200" indent="-457200">
              <a:buNone/>
            </a:pPr>
            <a:endParaRPr lang="en-US" sz="24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a:buNone/>
            </a:pPr>
            <a:r>
              <a:rPr lang="en-US" sz="2350" b="1" dirty="0" smtClean="0">
                <a:latin typeface="Times New Roman" pitchFamily="18" charset="0"/>
                <a:cs typeface="Times New Roman" pitchFamily="18" charset="0"/>
              </a:rPr>
              <a:t>	7. Robustness: </a:t>
            </a:r>
            <a:r>
              <a:rPr lang="en-US" sz="2350" dirty="0" smtClean="0">
                <a:latin typeface="Times New Roman" pitchFamily="18" charset="0"/>
                <a:cs typeface="Times New Roman" pitchFamily="18" charset="0"/>
              </a:rPr>
              <a:t>Robustness of an analytical procedure is a measure of the analytical method to remain unaffected by small but deliberate variations in method parameters and provides an indication of its reliability during normal usage. The evaluation of robustness is normally considered during the development phase and depends on the type of procedure under study. Experimental design (e.g., fractional factorial design or </a:t>
            </a:r>
            <a:r>
              <a:rPr lang="en-US" sz="2350" dirty="0" err="1" smtClean="0">
                <a:latin typeface="Times New Roman" pitchFamily="18" charset="0"/>
                <a:cs typeface="Times New Roman" pitchFamily="18" charset="0"/>
              </a:rPr>
              <a:t>Plackett–Burman</a:t>
            </a:r>
            <a:r>
              <a:rPr lang="en-US" sz="2350" dirty="0" smtClean="0">
                <a:latin typeface="Times New Roman" pitchFamily="18" charset="0"/>
                <a:cs typeface="Times New Roman" pitchFamily="18" charset="0"/>
              </a:rPr>
              <a:t> design) is common and useful to investigate multiple parameters simultaneously. Common method parameters that can affect the analytical procedure should be considered based on the analytical technique and properties of the samples:</a:t>
            </a:r>
          </a:p>
          <a:p>
            <a:pPr>
              <a:buNone/>
            </a:pPr>
            <a:r>
              <a:rPr lang="en-US" sz="2350" dirty="0" smtClean="0">
                <a:latin typeface="Times New Roman" pitchFamily="18" charset="0"/>
                <a:cs typeface="Times New Roman" pitchFamily="18" charset="0"/>
              </a:rPr>
              <a:t>1. Sample preparation: Extraction time , Sample solvent, Membrane filters, Sample and standard stability</a:t>
            </a:r>
          </a:p>
          <a:p>
            <a:pPr>
              <a:buNone/>
            </a:pPr>
            <a:r>
              <a:rPr lang="en-US" sz="2350" dirty="0" smtClean="0">
                <a:latin typeface="Times New Roman" pitchFamily="18" charset="0"/>
                <a:cs typeface="Times New Roman" pitchFamily="18" charset="0"/>
              </a:rPr>
              <a:t>2. HPLC conditions: Mobile-phase composition, Column used (equivalent columns, lots and/or suppliers, age), Temperature, Flow rate</a:t>
            </a:r>
          </a:p>
          <a:p>
            <a:r>
              <a:rPr lang="en-US" sz="2350" dirty="0" smtClean="0">
                <a:latin typeface="Times New Roman" pitchFamily="18" charset="0"/>
                <a:cs typeface="Times New Roman" pitchFamily="18" charset="0"/>
              </a:rPr>
              <a:t>3. Gas chromatography (GC) conditions: Column used, Temp. Flow rate</a:t>
            </a:r>
            <a:endParaRPr lang="en-US" sz="235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TYPES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457200"/>
            <a:ext cx="9144000" cy="6400800"/>
          </a:xfrm>
        </p:spPr>
        <p:txBody>
          <a:bodyPr>
            <a:noAutofit/>
          </a:bodyPr>
          <a:lstStyle/>
          <a:p>
            <a:pPr marL="457200" indent="-457200">
              <a:buNone/>
            </a:pPr>
            <a:r>
              <a:rPr lang="en-US" sz="2400" b="1" dirty="0" smtClean="0">
                <a:latin typeface="Times New Roman" pitchFamily="18" charset="0"/>
                <a:cs typeface="Times New Roman" pitchFamily="18" charset="0"/>
              </a:rPr>
              <a:t>8. System suitability test: </a:t>
            </a:r>
            <a:r>
              <a:rPr lang="en-US" sz="2400" dirty="0" smtClean="0">
                <a:latin typeface="Times New Roman" pitchFamily="18" charset="0"/>
                <a:cs typeface="Times New Roman" pitchFamily="18" charset="0"/>
              </a:rPr>
              <a:t>It is an integral part of many analytical procedures. The test are based on concept that the samples to be analyzed, analytical operations, equipment &amp; electronics constitute an integral system that can be evaluated as such. It ensures that system is working properly at the time of analysis. Determination mode are repeatability, tailing factor T, capacity factor K’, resolution R, theoretical plates N</a:t>
            </a:r>
          </a:p>
          <a:p>
            <a:pPr marL="457200" indent="-457200">
              <a:buAutoNum type="arabicPeriod"/>
            </a:pPr>
            <a:endParaRPr lang="en-US" sz="2400" dirty="0" smtClean="0">
              <a:latin typeface="Times New Roman" pitchFamily="18" charset="0"/>
              <a:cs typeface="Times New Roman" pitchFamily="18" charset="0"/>
            </a:endParaRP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55638"/>
          </a:xfrm>
        </p:spPr>
        <p:txBody>
          <a:bodyPr>
            <a:normAutofit/>
          </a:bodyPr>
          <a:lstStyle/>
          <a:p>
            <a:r>
              <a:rPr lang="en-US" sz="3300" dirty="0" smtClean="0">
                <a:latin typeface="Times New Roman" pitchFamily="18" charset="0"/>
                <a:cs typeface="Times New Roman" pitchFamily="18" charset="0"/>
              </a:rPr>
              <a:t>VALIDATION MASTER PLAN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534400" cy="5562600"/>
          </a:xfrm>
        </p:spPr>
        <p:txBody>
          <a:bodyPr>
            <a:normAutofit/>
          </a:bodyPr>
          <a:lstStyle/>
          <a:p>
            <a:r>
              <a:rPr lang="en-US" sz="2400" dirty="0" smtClean="0">
                <a:latin typeface="Times New Roman" pitchFamily="18" charset="0"/>
                <a:cs typeface="Times New Roman" pitchFamily="18" charset="0"/>
              </a:rPr>
              <a:t>It is key document to implement validation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in GMP regulated Pharm. Industry.</a:t>
            </a:r>
          </a:p>
          <a:p>
            <a:r>
              <a:rPr lang="en-US" sz="2400" dirty="0" smtClean="0">
                <a:latin typeface="Times New Roman" pitchFamily="18" charset="0"/>
                <a:cs typeface="Times New Roman" pitchFamily="18" charset="0"/>
              </a:rPr>
              <a:t>It summarizes the company’s overall philosophy, intentions, approaches to be used.</a:t>
            </a:r>
          </a:p>
          <a:p>
            <a:r>
              <a:rPr lang="en-US" sz="2400" dirty="0" smtClean="0">
                <a:latin typeface="Times New Roman" pitchFamily="18" charset="0"/>
                <a:cs typeface="Times New Roman" pitchFamily="18" charset="0"/>
              </a:rPr>
              <a:t>It is approved written plan &amp; summary doc. Provides overview of entire validation operation. </a:t>
            </a:r>
          </a:p>
          <a:p>
            <a:r>
              <a:rPr lang="en-US" sz="2400" dirty="0" smtClean="0">
                <a:latin typeface="Times New Roman" pitchFamily="18" charset="0"/>
                <a:cs typeface="Times New Roman" pitchFamily="18" charset="0"/>
              </a:rPr>
              <a:t>It outlines the principles involved in qualification of a facility, defines the areas &amp; systems to be validated &amp; provides a written program for achieving &amp; maintaining a qualified facility with validated processes. </a:t>
            </a:r>
          </a:p>
          <a:p>
            <a:r>
              <a:rPr lang="en-US" sz="2400" dirty="0" smtClean="0">
                <a:latin typeface="Times New Roman" pitchFamily="18" charset="0"/>
                <a:cs typeface="Times New Roman" pitchFamily="18" charset="0"/>
              </a:rPr>
              <a:t>Format &amp; content of validation master plan includes:</a:t>
            </a:r>
          </a:p>
          <a:p>
            <a:pPr marL="457200" indent="-457200">
              <a:buAutoNum type="arabicPeriod"/>
            </a:pPr>
            <a:r>
              <a:rPr lang="en-US" sz="2400" dirty="0" smtClean="0">
                <a:latin typeface="Times New Roman" pitchFamily="18" charset="0"/>
                <a:cs typeface="Times New Roman" pitchFamily="18" charset="0"/>
              </a:rPr>
              <a:t>Introduction: Validation policy, scope, location, schedule</a:t>
            </a:r>
          </a:p>
          <a:p>
            <a:pPr marL="457200" indent="-457200">
              <a:buAutoNum type="arabicPeriod"/>
            </a:pPr>
            <a:r>
              <a:rPr lang="en-US" sz="2400" dirty="0" smtClean="0">
                <a:latin typeface="Times New Roman" pitchFamily="18" charset="0"/>
                <a:cs typeface="Times New Roman" pitchFamily="18" charset="0"/>
              </a:rPr>
              <a:t>Organizational structure: personnel responsibilities</a:t>
            </a:r>
            <a:endParaRPr lang="en-US"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55638"/>
          </a:xfrm>
        </p:spPr>
        <p:txBody>
          <a:bodyPr>
            <a:normAutofit/>
          </a:bodyPr>
          <a:lstStyle/>
          <a:p>
            <a:r>
              <a:rPr lang="en-US" sz="3300" dirty="0" smtClean="0">
                <a:latin typeface="Times New Roman" pitchFamily="18" charset="0"/>
                <a:cs typeface="Times New Roman" pitchFamily="18" charset="0"/>
              </a:rPr>
              <a:t>VALIDATION MASTER PLAN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534400" cy="5562600"/>
          </a:xfrm>
        </p:spPr>
        <p:txBody>
          <a:bodyPr>
            <a:normAutofit/>
          </a:bodyPr>
          <a:lstStyle/>
          <a:p>
            <a:r>
              <a:rPr lang="en-US" sz="2500" dirty="0" smtClean="0">
                <a:latin typeface="Times New Roman" pitchFamily="18" charset="0"/>
                <a:cs typeface="Times New Roman" pitchFamily="18" charset="0"/>
              </a:rPr>
              <a:t>3. Plant/process/product description: rational for inclusions or exclusions &amp; extent of validation specific processes considerations that are critical &amp; those requiring extra attention.</a:t>
            </a:r>
          </a:p>
          <a:p>
            <a:r>
              <a:rPr lang="en-US" sz="2500" dirty="0" smtClean="0">
                <a:latin typeface="Times New Roman" pitchFamily="18" charset="0"/>
                <a:cs typeface="Times New Roman" pitchFamily="18" charset="0"/>
              </a:rPr>
              <a:t>4. List of products/processes/systems to be validated, summarized in a matrix format, validation approach.</a:t>
            </a:r>
          </a:p>
          <a:p>
            <a:r>
              <a:rPr lang="en-US" sz="2500" dirty="0" smtClean="0">
                <a:latin typeface="Times New Roman" pitchFamily="18" charset="0"/>
                <a:cs typeface="Times New Roman" pitchFamily="18" charset="0"/>
              </a:rPr>
              <a:t>5. revalidation activities, actual status and future planning</a:t>
            </a:r>
          </a:p>
          <a:p>
            <a:r>
              <a:rPr lang="en-US" sz="2500" dirty="0" smtClean="0">
                <a:latin typeface="Times New Roman" pitchFamily="18" charset="0"/>
                <a:cs typeface="Times New Roman" pitchFamily="18" charset="0"/>
              </a:rPr>
              <a:t>6. Key acceptance criteria</a:t>
            </a:r>
          </a:p>
          <a:p>
            <a:r>
              <a:rPr lang="en-US" sz="2500" dirty="0" smtClean="0">
                <a:latin typeface="Times New Roman" pitchFamily="18" charset="0"/>
                <a:cs typeface="Times New Roman" pitchFamily="18" charset="0"/>
              </a:rPr>
              <a:t>7. Documentation format</a:t>
            </a:r>
          </a:p>
          <a:p>
            <a:r>
              <a:rPr lang="en-US" sz="2500" dirty="0" smtClean="0">
                <a:latin typeface="Times New Roman" pitchFamily="18" charset="0"/>
                <a:cs typeface="Times New Roman" pitchFamily="18" charset="0"/>
              </a:rPr>
              <a:t>8. Reference to the existing documents like required SOP’s</a:t>
            </a:r>
          </a:p>
          <a:p>
            <a:r>
              <a:rPr lang="en-US" sz="2500" dirty="0" smtClean="0">
                <a:latin typeface="Times New Roman" pitchFamily="18" charset="0"/>
                <a:cs typeface="Times New Roman" pitchFamily="18" charset="0"/>
              </a:rPr>
              <a:t>9. Time plans of each validation project and sub project</a:t>
            </a:r>
            <a:endParaRPr lang="en-US" sz="25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638"/>
          </a:xfrm>
        </p:spPr>
        <p:txBody>
          <a:bodyPr>
            <a:normAutofit fontScale="90000"/>
          </a:bodyPr>
          <a:lstStyle/>
          <a:p>
            <a:r>
              <a:rPr lang="en-US" dirty="0" smtClean="0">
                <a:solidFill>
                  <a:srgbClr val="FF0000"/>
                </a:solidFill>
                <a:latin typeface="Times New Roman" pitchFamily="18" charset="0"/>
                <a:cs typeface="Times New Roman" pitchFamily="18" charset="0"/>
              </a:rPr>
              <a:t>Qualification</a:t>
            </a:r>
            <a:endParaRPr lang="en-US" dirty="0"/>
          </a:p>
        </p:txBody>
      </p:sp>
      <p:sp>
        <p:nvSpPr>
          <p:cNvPr id="3" name="Content Placeholder 2"/>
          <p:cNvSpPr>
            <a:spLocks noGrp="1"/>
          </p:cNvSpPr>
          <p:nvPr>
            <p:ph idx="1"/>
          </p:nvPr>
        </p:nvSpPr>
        <p:spPr>
          <a:xfrm>
            <a:off x="304800" y="762000"/>
            <a:ext cx="8610600" cy="5638800"/>
          </a:xfrm>
        </p:spPr>
        <p:txBody>
          <a:bodyPr>
            <a:normAutofit lnSpcReduction="10000"/>
          </a:bodyPr>
          <a:lstStyle/>
          <a:p>
            <a:r>
              <a:rPr lang="en-US" sz="2400" dirty="0" smtClean="0">
                <a:latin typeface="Times New Roman" pitchFamily="18" charset="0"/>
                <a:cs typeface="Times New Roman" pitchFamily="18" charset="0"/>
              </a:rPr>
              <a:t>It is action of providing documented evidence that the equipment, premises, and systems are designed, installed and perform correctly &amp; are ready for intended  use. Qualification if a part of validation. </a:t>
            </a:r>
          </a:p>
          <a:p>
            <a:r>
              <a:rPr lang="en-US" sz="2400" dirty="0" smtClean="0">
                <a:latin typeface="Times New Roman" pitchFamily="18" charset="0"/>
                <a:cs typeface="Times New Roman" pitchFamily="18" charset="0"/>
              </a:rPr>
              <a:t>There are six stages of qualifications:</a:t>
            </a:r>
          </a:p>
          <a:p>
            <a:pPr marL="457200" indent="-457200">
              <a:buAutoNum type="alphaLcParenR"/>
            </a:pPr>
            <a:r>
              <a:rPr lang="en-US" sz="2400" dirty="0" smtClean="0">
                <a:latin typeface="Times New Roman" pitchFamily="18" charset="0"/>
                <a:cs typeface="Times New Roman" pitchFamily="18" charset="0"/>
              </a:rPr>
              <a:t>Design qualification (DQ): It provides documented verification that all key aspects of the design, procurement &amp; installation adhere to the approved design intention &amp; that all the manufacturer’s recommendations have been suitably considered. </a:t>
            </a:r>
          </a:p>
          <a:p>
            <a:pPr>
              <a:buNone/>
            </a:pPr>
            <a:r>
              <a:rPr lang="en-US" sz="2400" dirty="0" smtClean="0">
                <a:latin typeface="Times New Roman" pitchFamily="18" charset="0"/>
                <a:cs typeface="Times New Roman" pitchFamily="18" charset="0"/>
              </a:rPr>
              <a:t>b) 	  Installation Qualification (IQ): Document that the equipment is properly installed according to the manufacturer and purchaser’s specifications. It covers equipment/system descriptions, which includes principle of operation, design requirements, equipment specifications piping, instruments diagrams, facility functional specifications, equipment utility requirements, and equipment safety features.</a:t>
            </a:r>
            <a:endParaRPr lang="en-US"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79438"/>
          </a:xfrm>
        </p:spPr>
        <p:txBody>
          <a:bodyPr>
            <a:noAutofit/>
          </a:bodyPr>
          <a:lstStyle/>
          <a:p>
            <a:r>
              <a:rPr lang="en-US" sz="3300" dirty="0" smtClean="0">
                <a:latin typeface="Times New Roman" pitchFamily="18" charset="0"/>
                <a:cs typeface="Times New Roman" pitchFamily="18" charset="0"/>
              </a:rPr>
              <a:t>CALIBRATION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534400" cy="5562600"/>
          </a:xfrm>
        </p:spPr>
        <p:txBody>
          <a:bodyPr>
            <a:normAutofit/>
          </a:bodyPr>
          <a:lstStyle/>
          <a:p>
            <a:r>
              <a:rPr lang="en-US" sz="2400" dirty="0" smtClean="0">
                <a:latin typeface="Times New Roman" pitchFamily="18" charset="0"/>
                <a:cs typeface="Times New Roman" pitchFamily="18" charset="0"/>
              </a:rPr>
              <a:t>It is process of comparing a reading on one piece of equipment or system with  another piece of equipment that has been calibrated &amp; referenced to a known set of parameters. </a:t>
            </a:r>
          </a:p>
          <a:p>
            <a:r>
              <a:rPr lang="en-US" sz="2400" b="1" dirty="0" smtClean="0">
                <a:latin typeface="Times New Roman" pitchFamily="18" charset="0"/>
                <a:cs typeface="Times New Roman" pitchFamily="18" charset="0"/>
              </a:rPr>
              <a:t>As per WHO</a:t>
            </a:r>
            <a:r>
              <a:rPr lang="en-US" sz="2400" dirty="0" smtClean="0">
                <a:latin typeface="Times New Roman" pitchFamily="18" charset="0"/>
                <a:cs typeface="Times New Roman" pitchFamily="18" charset="0"/>
              </a:rPr>
              <a:t>: Calibration is set of operations that establish, under specified conditions, the relationship between values indicated by an instrument or system for measuring weight, temp. pH etc. , recording, &amp; controlling or the values represented by a material measure, &amp; the corresponding known values of a reference standard. </a:t>
            </a:r>
          </a:p>
          <a:p>
            <a:r>
              <a:rPr lang="en-US" sz="2400" b="1" dirty="0" smtClean="0">
                <a:latin typeface="Times New Roman" pitchFamily="18" charset="0"/>
                <a:cs typeface="Times New Roman" pitchFamily="18" charset="0"/>
              </a:rPr>
              <a:t>As per ICH</a:t>
            </a:r>
            <a:r>
              <a:rPr lang="en-US" sz="2400" dirty="0" smtClean="0">
                <a:latin typeface="Times New Roman" pitchFamily="18" charset="0"/>
                <a:cs typeface="Times New Roman" pitchFamily="18" charset="0"/>
              </a:rPr>
              <a:t>: It is demonstration that a particular instrument or device produces results within specified limits by comparison with those produced by a reference or traceable standard over an appropriate range  of measurements.</a:t>
            </a:r>
            <a:endParaRPr lang="en-US"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579438"/>
          </a:xfrm>
        </p:spPr>
        <p:txBody>
          <a:bodyPr>
            <a:noAutofit/>
          </a:bodyPr>
          <a:lstStyle/>
          <a:p>
            <a:r>
              <a:rPr lang="en-US" sz="3300" dirty="0" smtClean="0">
                <a:latin typeface="Times New Roman" pitchFamily="18" charset="0"/>
                <a:cs typeface="Times New Roman" pitchFamily="18" charset="0"/>
              </a:rPr>
              <a:t>Differences Between Calibration &amp; Validation</a:t>
            </a:r>
            <a:endParaRPr lang="en-US" sz="33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0" y="685800"/>
          <a:ext cx="8610600" cy="5958840"/>
        </p:xfrm>
        <a:graphic>
          <a:graphicData uri="http://schemas.openxmlformats.org/drawingml/2006/table">
            <a:tbl>
              <a:tblPr firstRow="1" bandRow="1">
                <a:tableStyleId>{5FD0F851-EC5A-4D38-B0AD-8093EC10F338}</a:tableStyleId>
              </a:tblPr>
              <a:tblGrid>
                <a:gridCol w="4305300"/>
                <a:gridCol w="4305300"/>
              </a:tblGrid>
              <a:tr h="370840">
                <a:tc>
                  <a:txBody>
                    <a:bodyPr/>
                    <a:lstStyle/>
                    <a:p>
                      <a:r>
                        <a:rPr lang="en-US" dirty="0" smtClean="0"/>
                        <a:t>CALIBRATION</a:t>
                      </a:r>
                      <a:endParaRPr lang="en-US" dirty="0">
                        <a:latin typeface="Times New Roman" pitchFamily="18" charset="0"/>
                        <a:cs typeface="Times New Roman" pitchFamily="18" charset="0"/>
                      </a:endParaRPr>
                    </a:p>
                  </a:txBody>
                  <a:tcPr/>
                </a:tc>
                <a:tc>
                  <a:txBody>
                    <a:bodyPr/>
                    <a:lstStyle/>
                    <a:p>
                      <a:r>
                        <a:rPr lang="en-US" dirty="0" smtClean="0"/>
                        <a:t>VALIDATION</a:t>
                      </a:r>
                      <a:endParaRPr lang="en-US" dirty="0">
                        <a:latin typeface="Times New Roman" pitchFamily="18" charset="0"/>
                        <a:cs typeface="Times New Roman" pitchFamily="18" charset="0"/>
                      </a:endParaRPr>
                    </a:p>
                  </a:txBody>
                  <a:tcPr/>
                </a:tc>
              </a:tr>
              <a:tr h="370840">
                <a:tc>
                  <a:txBody>
                    <a:bodyPr/>
                    <a:lstStyle/>
                    <a:p>
                      <a:r>
                        <a:rPr lang="en-US" dirty="0" smtClean="0"/>
                        <a:t>Purpose: to demonstrate that a</a:t>
                      </a:r>
                      <a:r>
                        <a:rPr lang="en-US" baseline="0" dirty="0" smtClean="0"/>
                        <a:t> particular instrument or device produces results with in specified limits by comparisons with those produced by reference over appropriate range of measurements</a:t>
                      </a:r>
                      <a:endParaRPr lang="en-US" dirty="0">
                        <a:latin typeface="Times New Roman" pitchFamily="18" charset="0"/>
                        <a:cs typeface="Times New Roman" pitchFamily="18" charset="0"/>
                      </a:endParaRPr>
                    </a:p>
                  </a:txBody>
                  <a:tcPr/>
                </a:tc>
                <a:tc>
                  <a:txBody>
                    <a:bodyPr/>
                    <a:lstStyle/>
                    <a:p>
                      <a:r>
                        <a:rPr lang="en-US" dirty="0" smtClean="0"/>
                        <a:t>Purpose: </a:t>
                      </a:r>
                      <a:r>
                        <a:rPr lang="en-US" baseline="0" dirty="0" smtClean="0"/>
                        <a:t> to documented verification that provides high degree of assurance that a specific process, equipment, method or a system consistently produces a result meeting predetermined acceptance criteria</a:t>
                      </a:r>
                      <a:endParaRPr lang="en-US" dirty="0">
                        <a:latin typeface="Times New Roman" pitchFamily="18" charset="0"/>
                        <a:cs typeface="Times New Roman" pitchFamily="18" charset="0"/>
                      </a:endParaRPr>
                    </a:p>
                  </a:txBody>
                  <a:tcPr/>
                </a:tc>
              </a:tr>
              <a:tr h="370840">
                <a:tc>
                  <a:txBody>
                    <a:bodyPr/>
                    <a:lstStyle/>
                    <a:p>
                      <a:r>
                        <a:rPr lang="en-US" dirty="0" smtClean="0"/>
                        <a:t>Performance</a:t>
                      </a:r>
                      <a:r>
                        <a:rPr lang="en-US" baseline="0" dirty="0" smtClean="0"/>
                        <a:t> of instrument or device is compared against a reference standard</a:t>
                      </a:r>
                      <a:endParaRPr lang="en-US" dirty="0">
                        <a:latin typeface="Times New Roman" pitchFamily="18" charset="0"/>
                        <a:cs typeface="Times New Roman" pitchFamily="18" charset="0"/>
                      </a:endParaRPr>
                    </a:p>
                  </a:txBody>
                  <a:tcPr/>
                </a:tc>
                <a:tc>
                  <a:txBody>
                    <a:bodyPr/>
                    <a:lstStyle/>
                    <a:p>
                      <a:r>
                        <a:rPr lang="en-US" dirty="0" smtClean="0"/>
                        <a:t>No such</a:t>
                      </a:r>
                      <a:r>
                        <a:rPr lang="en-US" baseline="0" dirty="0" smtClean="0"/>
                        <a:t> reference std. are used</a:t>
                      </a:r>
                      <a:endParaRPr lang="en-US" dirty="0">
                        <a:latin typeface="Times New Roman" pitchFamily="18" charset="0"/>
                        <a:cs typeface="Times New Roman" pitchFamily="18" charset="0"/>
                      </a:endParaRPr>
                    </a:p>
                  </a:txBody>
                  <a:tcPr/>
                </a:tc>
              </a:tr>
              <a:tr h="370840">
                <a:tc>
                  <a:txBody>
                    <a:bodyPr/>
                    <a:lstStyle/>
                    <a:p>
                      <a:r>
                        <a:rPr lang="en-US" dirty="0" smtClean="0"/>
                        <a:t>Ensures</a:t>
                      </a:r>
                      <a:r>
                        <a:rPr lang="en-US" baseline="0" dirty="0" smtClean="0"/>
                        <a:t> that instrument/ measuring device produce accurate results</a:t>
                      </a:r>
                      <a:endParaRPr lang="en-US" dirty="0">
                        <a:latin typeface="Times New Roman" pitchFamily="18" charset="0"/>
                        <a:cs typeface="Times New Roman" pitchFamily="18" charset="0"/>
                      </a:endParaRPr>
                    </a:p>
                  </a:txBody>
                  <a:tcPr/>
                </a:tc>
                <a:tc>
                  <a:txBody>
                    <a:bodyPr/>
                    <a:lstStyle/>
                    <a:p>
                      <a:r>
                        <a:rPr lang="en-US" dirty="0" smtClean="0"/>
                        <a:t>Provides documented evidence that a process, equipment, method or system produces consistent results i.e. uniform batch are produced</a:t>
                      </a:r>
                      <a:endParaRPr lang="en-US" dirty="0">
                        <a:latin typeface="Times New Roman" pitchFamily="18" charset="0"/>
                        <a:cs typeface="Times New Roman" pitchFamily="18" charset="0"/>
                      </a:endParaRPr>
                    </a:p>
                  </a:txBody>
                  <a:tcPr/>
                </a:tc>
              </a:tr>
              <a:tr h="370840">
                <a:tc>
                  <a:txBody>
                    <a:bodyPr/>
                    <a:lstStyle/>
                    <a:p>
                      <a:r>
                        <a:rPr lang="en-US" dirty="0" smtClean="0"/>
                        <a:t>Performed periodically, to identify drift</a:t>
                      </a:r>
                      <a:r>
                        <a:rPr lang="en-US" baseline="0" dirty="0" smtClean="0"/>
                        <a:t> of the measuring device or equipment &amp; make them accurate</a:t>
                      </a:r>
                      <a:endParaRPr lang="en-US" dirty="0">
                        <a:latin typeface="Times New Roman" pitchFamily="18" charset="0"/>
                        <a:cs typeface="Times New Roman" pitchFamily="18" charset="0"/>
                      </a:endParaRPr>
                    </a:p>
                  </a:txBody>
                  <a:tcPr/>
                </a:tc>
                <a:tc>
                  <a:txBody>
                    <a:bodyPr/>
                    <a:lstStyle/>
                    <a:p>
                      <a:r>
                        <a:rPr lang="en-US" dirty="0" smtClean="0"/>
                        <a:t>No such req. performed when changes or modifications happen to the existing system or once revalidation period is reached</a:t>
                      </a:r>
                      <a:endParaRPr lang="en-US" dirty="0">
                        <a:latin typeface="Times New Roman" pitchFamily="18" charset="0"/>
                        <a:cs typeface="Times New Roman" pitchFamily="18" charset="0"/>
                      </a:endParaRPr>
                    </a:p>
                  </a:txBody>
                  <a:tcPr/>
                </a:tc>
              </a:tr>
              <a:tr h="370840">
                <a:tc>
                  <a:txBody>
                    <a:bodyPr/>
                    <a:lstStyle/>
                    <a:p>
                      <a:r>
                        <a:rPr lang="en-US" dirty="0" smtClean="0"/>
                        <a:t>Performed as per calibration SOP</a:t>
                      </a:r>
                      <a:endParaRPr lang="en-US" dirty="0">
                        <a:latin typeface="Times New Roman" pitchFamily="18" charset="0"/>
                        <a:cs typeface="Times New Roman" pitchFamily="18" charset="0"/>
                      </a:endParaRPr>
                    </a:p>
                  </a:txBody>
                  <a:tcPr/>
                </a:tc>
                <a:tc>
                  <a:txBody>
                    <a:bodyPr/>
                    <a:lstStyle/>
                    <a:p>
                      <a:r>
                        <a:rPr lang="en-US" dirty="0" smtClean="0"/>
                        <a:t>Performed</a:t>
                      </a:r>
                      <a:r>
                        <a:rPr lang="en-US" baseline="0" dirty="0" smtClean="0"/>
                        <a:t> as per validation protocol</a:t>
                      </a:r>
                      <a:endParaRPr lang="en-US" dirty="0">
                        <a:latin typeface="Times New Roman" pitchFamily="18" charset="0"/>
                        <a:cs typeface="Times New Roman" pitchFamily="18" charset="0"/>
                      </a:endParaRPr>
                    </a:p>
                  </a:txBody>
                  <a:tcPr/>
                </a:tc>
              </a:tr>
              <a:tr h="370840">
                <a:tc>
                  <a:txBody>
                    <a:bodyPr/>
                    <a:lstStyle/>
                    <a:p>
                      <a:r>
                        <a:rPr lang="en-US" dirty="0" smtClean="0"/>
                        <a:t>Adjust the precision &amp; accuracy</a:t>
                      </a:r>
                      <a:r>
                        <a:rPr lang="en-US" baseline="0" dirty="0" smtClean="0"/>
                        <a:t> of instrument</a:t>
                      </a:r>
                      <a:endParaRPr lang="en-US" dirty="0">
                        <a:latin typeface="Times New Roman" pitchFamily="18" charset="0"/>
                        <a:cs typeface="Times New Roman" pitchFamily="18" charset="0"/>
                      </a:endParaRPr>
                    </a:p>
                  </a:txBody>
                  <a:tcPr/>
                </a:tc>
                <a:tc>
                  <a:txBody>
                    <a:bodyPr/>
                    <a:lstStyle/>
                    <a:p>
                      <a:r>
                        <a:rPr lang="en-US" dirty="0" smtClean="0"/>
                        <a:t>Confirms</a:t>
                      </a:r>
                      <a:r>
                        <a:rPr lang="en-US" baseline="0" dirty="0" smtClean="0"/>
                        <a:t> precision &amp; accuracy of equipment</a:t>
                      </a:r>
                      <a:endParaRPr lang="en-US" dirty="0">
                        <a:latin typeface="Times New Roman" pitchFamily="18" charset="0"/>
                        <a:cs typeface="Times New Roman" pitchFamily="18" charset="0"/>
                      </a:endParaRPr>
                    </a:p>
                  </a:txBody>
                  <a:tcPr/>
                </a:tc>
              </a:tr>
              <a:tr h="370840">
                <a:tc>
                  <a:txBody>
                    <a:bodyPr/>
                    <a:lstStyle/>
                    <a:p>
                      <a:r>
                        <a:rPr lang="en-US" dirty="0" smtClean="0"/>
                        <a:t>Helps to eliminate bias</a:t>
                      </a:r>
                      <a:endParaRPr lang="en-US" dirty="0">
                        <a:latin typeface="Times New Roman" pitchFamily="18" charset="0"/>
                        <a:cs typeface="Times New Roman" pitchFamily="18" charset="0"/>
                      </a:endParaRPr>
                    </a:p>
                  </a:txBody>
                  <a:tcPr/>
                </a:tc>
                <a:tc>
                  <a:txBody>
                    <a:bodyPr/>
                    <a:lstStyle/>
                    <a:p>
                      <a:r>
                        <a:rPr lang="en-US" dirty="0" smtClean="0"/>
                        <a:t>It confirms</a:t>
                      </a:r>
                      <a:r>
                        <a:rPr lang="en-US" baseline="0" dirty="0" smtClean="0"/>
                        <a:t> that no bias exist in instrument</a:t>
                      </a:r>
                      <a:endParaRPr lang="en-US" dirty="0">
                        <a:latin typeface="Times New Roman" pitchFamily="18" charset="0"/>
                        <a:cs typeface="Times New Roman" pitchFamily="18" charset="0"/>
                      </a:endParaRPr>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3238"/>
          </a:xfrm>
        </p:spPr>
        <p:txBody>
          <a:bodyPr>
            <a:noAutofit/>
          </a:bodyPr>
          <a:lstStyle/>
          <a:p>
            <a:r>
              <a:rPr lang="en-US" sz="3300" dirty="0" smtClean="0">
                <a:latin typeface="Times New Roman" pitchFamily="18" charset="0"/>
                <a:cs typeface="Times New Roman" pitchFamily="18" charset="0"/>
              </a:rPr>
              <a:t>Qualification of UV visible spectroscopy</a:t>
            </a:r>
            <a:endParaRPr lang="en-US" sz="33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228600" y="1524000"/>
          <a:ext cx="8534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28600" y="762000"/>
            <a:ext cx="8229600" cy="430887"/>
          </a:xfrm>
          <a:prstGeom prst="rect">
            <a:avLst/>
          </a:prstGeom>
          <a:noFill/>
        </p:spPr>
        <p:txBody>
          <a:bodyPr wrap="square" rtlCol="0">
            <a:spAutoFit/>
          </a:bodyPr>
          <a:lstStyle/>
          <a:p>
            <a:r>
              <a:rPr lang="en-US" sz="2200" b="1" dirty="0" smtClean="0">
                <a:latin typeface="Times New Roman" pitchFamily="18" charset="0"/>
                <a:cs typeface="Times New Roman" pitchFamily="18" charset="0"/>
              </a:rPr>
              <a:t>Qualification is an act or process to assure complies with standard</a:t>
            </a:r>
            <a:endParaRPr lang="en-US" sz="2200" b="1"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normAutofit/>
          </a:bodyPr>
          <a:lstStyle/>
          <a:p>
            <a:r>
              <a:rPr lang="en-US" sz="3300" dirty="0" smtClean="0">
                <a:latin typeface="Times New Roman" pitchFamily="18" charset="0"/>
                <a:cs typeface="Times New Roman" pitchFamily="18" charset="0"/>
              </a:rPr>
              <a:t>Qualification of UV visible spectroscopy</a:t>
            </a:r>
            <a:endParaRPr lang="en-US" sz="3300" dirty="0"/>
          </a:p>
        </p:txBody>
      </p:sp>
      <p:sp>
        <p:nvSpPr>
          <p:cNvPr id="3" name="Content Placeholder 2"/>
          <p:cNvSpPr>
            <a:spLocks noGrp="1"/>
          </p:cNvSpPr>
          <p:nvPr>
            <p:ph idx="1"/>
          </p:nvPr>
        </p:nvSpPr>
        <p:spPr>
          <a:xfrm>
            <a:off x="228600" y="838200"/>
            <a:ext cx="8610600" cy="5638800"/>
          </a:xfrm>
        </p:spPr>
        <p:txBody>
          <a:bodyPr>
            <a:normAutofit/>
          </a:bodyPr>
          <a:lstStyle/>
          <a:p>
            <a:r>
              <a:rPr lang="en-US" sz="2400" b="1" dirty="0" smtClean="0">
                <a:latin typeface="Times New Roman" pitchFamily="18" charset="0"/>
                <a:cs typeface="Times New Roman" pitchFamily="18" charset="0"/>
              </a:rPr>
              <a:t>Installation procedure</a:t>
            </a:r>
            <a:r>
              <a:rPr lang="en-US" sz="2400" dirty="0" smtClean="0">
                <a:latin typeface="Times New Roman" pitchFamily="18" charset="0"/>
                <a:cs typeface="Times New Roman" pitchFamily="18" charset="0"/>
              </a:rPr>
              <a:t>: While the UV instrument was shipped after precise adjustment &amp; inspection at factory, it is recommended to install according to following procedure so as to provide its optimum performance &amp; to meet user’s demand: </a:t>
            </a:r>
          </a:p>
          <a:p>
            <a:r>
              <a:rPr lang="en-US" sz="2400" dirty="0" smtClean="0">
                <a:latin typeface="Times New Roman" pitchFamily="18" charset="0"/>
                <a:cs typeface="Times New Roman" pitchFamily="18" charset="0"/>
              </a:rPr>
              <a:t>Installation site: </a:t>
            </a:r>
          </a:p>
          <a:p>
            <a:r>
              <a:rPr lang="en-US" sz="2400" dirty="0" smtClean="0">
                <a:latin typeface="Times New Roman" pitchFamily="18" charset="0"/>
                <a:cs typeface="Times New Roman" pitchFamily="18" charset="0"/>
              </a:rPr>
              <a:t>Room Temp. during use : 15-35C</a:t>
            </a:r>
          </a:p>
          <a:p>
            <a:r>
              <a:rPr lang="en-US" sz="2400" dirty="0" smtClean="0">
                <a:latin typeface="Times New Roman" pitchFamily="18" charset="0"/>
                <a:cs typeface="Times New Roman" pitchFamily="18" charset="0"/>
              </a:rPr>
              <a:t>Out of direct sunlight</a:t>
            </a:r>
          </a:p>
          <a:p>
            <a:r>
              <a:rPr lang="en-US" sz="2400" dirty="0" smtClean="0">
                <a:latin typeface="Times New Roman" pitchFamily="18" charset="0"/>
                <a:cs typeface="Times New Roman" pitchFamily="18" charset="0"/>
              </a:rPr>
              <a:t>No strong vibration or continuous weak vibration </a:t>
            </a:r>
          </a:p>
          <a:p>
            <a:r>
              <a:rPr lang="en-US" sz="2400" dirty="0" smtClean="0">
                <a:latin typeface="Times New Roman" pitchFamily="18" charset="0"/>
                <a:cs typeface="Times New Roman" pitchFamily="18" charset="0"/>
              </a:rPr>
              <a:t>No strong magnetic fields or electromagnetic fields</a:t>
            </a:r>
          </a:p>
          <a:p>
            <a:r>
              <a:rPr lang="en-US" sz="2400" dirty="0" smtClean="0">
                <a:latin typeface="Times New Roman" pitchFamily="18" charset="0"/>
                <a:cs typeface="Times New Roman" pitchFamily="18" charset="0"/>
              </a:rPr>
              <a:t>Humidity of 45 to 80%</a:t>
            </a:r>
          </a:p>
          <a:p>
            <a:r>
              <a:rPr lang="en-US" sz="2400" dirty="0" smtClean="0">
                <a:latin typeface="Times New Roman" pitchFamily="18" charset="0"/>
                <a:cs typeface="Times New Roman" pitchFamily="18" charset="0"/>
              </a:rPr>
              <a:t>No corrosive gases or organic or inorganic gases with </a:t>
            </a:r>
            <a:r>
              <a:rPr lang="en-US" sz="2400" dirty="0" err="1" smtClean="0">
                <a:latin typeface="Times New Roman" pitchFamily="18" charset="0"/>
                <a:cs typeface="Times New Roman" pitchFamily="18" charset="0"/>
              </a:rPr>
              <a:t>absorptivity</a:t>
            </a:r>
            <a:r>
              <a:rPr lang="en-US" sz="2400" dirty="0" smtClean="0">
                <a:latin typeface="Times New Roman" pitchFamily="18" charset="0"/>
                <a:cs typeface="Times New Roman" pitchFamily="18" charset="0"/>
              </a:rPr>
              <a:t> in UV range</a:t>
            </a:r>
          </a:p>
          <a:p>
            <a:r>
              <a:rPr lang="en-US" sz="2400" dirty="0" smtClean="0">
                <a:latin typeface="Times New Roman" pitchFamily="18" charset="0"/>
                <a:cs typeface="Times New Roman" pitchFamily="18" charset="0"/>
              </a:rPr>
              <a:t>Small amount of dust  </a:t>
            </a:r>
            <a:endParaRPr lang="en-US"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normAutofit/>
          </a:bodyPr>
          <a:lstStyle/>
          <a:p>
            <a:r>
              <a:rPr lang="en-US" sz="3300" dirty="0" smtClean="0">
                <a:latin typeface="Times New Roman" pitchFamily="18" charset="0"/>
                <a:cs typeface="Times New Roman" pitchFamily="18" charset="0"/>
              </a:rPr>
              <a:t>Qualification of UV visible spectroscopy</a:t>
            </a:r>
            <a:endParaRPr lang="en-US" sz="3300" dirty="0"/>
          </a:p>
        </p:txBody>
      </p:sp>
      <p:sp>
        <p:nvSpPr>
          <p:cNvPr id="3" name="Content Placeholder 2"/>
          <p:cNvSpPr>
            <a:spLocks noGrp="1"/>
          </p:cNvSpPr>
          <p:nvPr>
            <p:ph idx="1"/>
          </p:nvPr>
        </p:nvSpPr>
        <p:spPr>
          <a:xfrm>
            <a:off x="228600" y="838200"/>
            <a:ext cx="8610600" cy="5638800"/>
          </a:xfrm>
        </p:spPr>
        <p:txBody>
          <a:bodyPr>
            <a:normAutofit/>
          </a:bodyPr>
          <a:lstStyle/>
          <a:p>
            <a:r>
              <a:rPr lang="en-US" sz="2400" dirty="0" smtClean="0">
                <a:latin typeface="Times New Roman" pitchFamily="18" charset="0"/>
                <a:cs typeface="Times New Roman" pitchFamily="18" charset="0"/>
              </a:rPr>
              <a:t>ACCEPTANCE PROCEDURE</a:t>
            </a:r>
          </a:p>
          <a:p>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57200" y="1447800"/>
          <a:ext cx="8305800" cy="4724400"/>
        </p:xfrm>
        <a:graphic>
          <a:graphicData uri="http://schemas.openxmlformats.org/drawingml/2006/table">
            <a:tbl>
              <a:tblPr firstRow="1" bandRow="1">
                <a:tableStyleId>{93296810-A885-4BE3-A3E7-6D5BEEA58F35}</a:tableStyleId>
              </a:tblPr>
              <a:tblGrid>
                <a:gridCol w="4152900"/>
                <a:gridCol w="4152900"/>
              </a:tblGrid>
              <a:tr h="533400">
                <a:tc>
                  <a:txBody>
                    <a:bodyPr/>
                    <a:lstStyle/>
                    <a:p>
                      <a:r>
                        <a:rPr lang="en-US" sz="2200" dirty="0" smtClean="0">
                          <a:latin typeface="Times New Roman" pitchFamily="18" charset="0"/>
                          <a:cs typeface="Times New Roman" pitchFamily="18" charset="0"/>
                        </a:rPr>
                        <a:t>Items to be checked</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Specifications</a:t>
                      </a:r>
                      <a:endParaRPr lang="en-US" sz="2200" dirty="0">
                        <a:latin typeface="Times New Roman" pitchFamily="18" charset="0"/>
                        <a:cs typeface="Times New Roman" pitchFamily="18" charset="0"/>
                      </a:endParaRPr>
                    </a:p>
                  </a:txBody>
                  <a:tcPr/>
                </a:tc>
              </a:tr>
              <a:tr h="533400">
                <a:tc>
                  <a:txBody>
                    <a:bodyPr/>
                    <a:lstStyle/>
                    <a:p>
                      <a:r>
                        <a:rPr lang="en-US" sz="2200" dirty="0" smtClean="0">
                          <a:latin typeface="Times New Roman" pitchFamily="18" charset="0"/>
                          <a:cs typeface="Times New Roman" pitchFamily="18" charset="0"/>
                        </a:rPr>
                        <a:t>Appearance </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No defect</a:t>
                      </a:r>
                      <a:endParaRPr lang="en-US" sz="2200" dirty="0">
                        <a:latin typeface="Times New Roman" pitchFamily="18" charset="0"/>
                        <a:cs typeface="Times New Roman" pitchFamily="18" charset="0"/>
                      </a:endParaRPr>
                    </a:p>
                  </a:txBody>
                  <a:tcPr/>
                </a:tc>
              </a:tr>
              <a:tr h="533400">
                <a:tc>
                  <a:txBody>
                    <a:bodyPr/>
                    <a:lstStyle/>
                    <a:p>
                      <a:r>
                        <a:rPr lang="en-US" sz="2200" dirty="0" smtClean="0">
                          <a:latin typeface="Times New Roman" pitchFamily="18" charset="0"/>
                          <a:cs typeface="Times New Roman" pitchFamily="18" charset="0"/>
                        </a:rPr>
                        <a:t>Number of parts</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No missing parts</a:t>
                      </a:r>
                      <a:endParaRPr lang="en-US" sz="2200" dirty="0">
                        <a:latin typeface="Times New Roman" pitchFamily="18" charset="0"/>
                        <a:cs typeface="Times New Roman" pitchFamily="18" charset="0"/>
                      </a:endParaRPr>
                    </a:p>
                  </a:txBody>
                  <a:tcPr/>
                </a:tc>
              </a:tr>
              <a:tr h="533400">
                <a:tc>
                  <a:txBody>
                    <a:bodyPr/>
                    <a:lstStyle/>
                    <a:p>
                      <a:r>
                        <a:rPr lang="en-US" sz="2200" dirty="0" smtClean="0">
                          <a:latin typeface="Times New Roman" pitchFamily="18" charset="0"/>
                          <a:cs typeface="Times New Roman" pitchFamily="18" charset="0"/>
                        </a:rPr>
                        <a:t>ROM check</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Latest version</a:t>
                      </a:r>
                      <a:endParaRPr lang="en-US" sz="2200" dirty="0">
                        <a:latin typeface="Times New Roman" pitchFamily="18" charset="0"/>
                        <a:cs typeface="Times New Roman" pitchFamily="18" charset="0"/>
                      </a:endParaRPr>
                    </a:p>
                  </a:txBody>
                  <a:tcPr/>
                </a:tc>
              </a:tr>
              <a:tr h="533400">
                <a:tc>
                  <a:txBody>
                    <a:bodyPr/>
                    <a:lstStyle/>
                    <a:p>
                      <a:r>
                        <a:rPr lang="en-US" sz="2200" dirty="0" smtClean="0">
                          <a:latin typeface="Times New Roman" pitchFamily="18" charset="0"/>
                          <a:cs typeface="Times New Roman" pitchFamily="18" charset="0"/>
                        </a:rPr>
                        <a:t>Linearity of Absorbance</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Bent : ±0.002Abs</a:t>
                      </a:r>
                    </a:p>
                    <a:p>
                      <a:r>
                        <a:rPr lang="en-US" sz="2200" dirty="0" smtClean="0">
                          <a:latin typeface="Times New Roman" pitchFamily="18" charset="0"/>
                          <a:cs typeface="Times New Roman" pitchFamily="18" charset="0"/>
                        </a:rPr>
                        <a:t>Shock noise: ±0.004 Abs</a:t>
                      </a:r>
                      <a:endParaRPr lang="en-US" sz="2200" dirty="0">
                        <a:latin typeface="Times New Roman" pitchFamily="18" charset="0"/>
                        <a:cs typeface="Times New Roman" pitchFamily="18" charset="0"/>
                      </a:endParaRPr>
                    </a:p>
                  </a:txBody>
                  <a:tcPr/>
                </a:tc>
              </a:tr>
              <a:tr h="533400">
                <a:tc>
                  <a:txBody>
                    <a:bodyPr/>
                    <a:lstStyle/>
                    <a:p>
                      <a:r>
                        <a:rPr lang="en-US" sz="2200" dirty="0" smtClean="0">
                          <a:latin typeface="Times New Roman" pitchFamily="18" charset="0"/>
                          <a:cs typeface="Times New Roman" pitchFamily="18" charset="0"/>
                        </a:rPr>
                        <a:t>Noise level</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Noise width: ±0.002Abs</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Shock noise: ±0.004 Abs</a:t>
                      </a:r>
                    </a:p>
                  </a:txBody>
                  <a:tcPr/>
                </a:tc>
              </a:tr>
              <a:tr h="533400">
                <a:tc>
                  <a:txBody>
                    <a:bodyPr/>
                    <a:lstStyle/>
                    <a:p>
                      <a:r>
                        <a:rPr lang="en-US" sz="2200" dirty="0" smtClean="0">
                          <a:latin typeface="Times New Roman" pitchFamily="18" charset="0"/>
                          <a:cs typeface="Times New Roman" pitchFamily="18" charset="0"/>
                        </a:rPr>
                        <a:t>Accuracy of wavelength</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±0.5nm</a:t>
                      </a:r>
                      <a:endParaRPr lang="en-US" sz="2200" dirty="0">
                        <a:latin typeface="Times New Roman" pitchFamily="18" charset="0"/>
                        <a:cs typeface="Times New Roman" pitchFamily="18" charset="0"/>
                      </a:endParaRPr>
                    </a:p>
                  </a:txBody>
                  <a:tcPr/>
                </a:tc>
              </a:tr>
              <a:tr h="533400">
                <a:tc>
                  <a:txBody>
                    <a:bodyPr/>
                    <a:lstStyle/>
                    <a:p>
                      <a:r>
                        <a:rPr lang="en-US" sz="2200" dirty="0" smtClean="0">
                          <a:latin typeface="Times New Roman" pitchFamily="18" charset="0"/>
                          <a:cs typeface="Times New Roman" pitchFamily="18" charset="0"/>
                        </a:rPr>
                        <a:t>Repeatability of wavelength</a:t>
                      </a:r>
                      <a:endParaRPr lang="en-US" sz="2200" dirty="0">
                        <a:latin typeface="Times New Roman" pitchFamily="18" charset="0"/>
                        <a:cs typeface="Times New Roman" pitchFamily="18" charset="0"/>
                      </a:endParaRPr>
                    </a:p>
                  </a:txBody>
                  <a:tcPr/>
                </a:tc>
                <a:tc>
                  <a:txBody>
                    <a:bodyPr/>
                    <a:lstStyle/>
                    <a:p>
                      <a:r>
                        <a:rPr lang="en-US" sz="2200" dirty="0" smtClean="0">
                          <a:latin typeface="Times New Roman" pitchFamily="18" charset="0"/>
                          <a:cs typeface="Times New Roman" pitchFamily="18" charset="0"/>
                        </a:rPr>
                        <a:t>±0.1nm</a:t>
                      </a:r>
                      <a:endParaRPr lang="en-US" sz="2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normAutofit/>
          </a:bodyPr>
          <a:lstStyle/>
          <a:p>
            <a:r>
              <a:rPr lang="en-US" sz="3300" dirty="0" smtClean="0">
                <a:latin typeface="Times New Roman" pitchFamily="18" charset="0"/>
                <a:cs typeface="Times New Roman" pitchFamily="18" charset="0"/>
              </a:rPr>
              <a:t>Qualification of UV visible spectroscopy</a:t>
            </a:r>
            <a:endParaRPr lang="en-US" sz="3300" dirty="0"/>
          </a:p>
        </p:txBody>
      </p:sp>
      <p:sp>
        <p:nvSpPr>
          <p:cNvPr id="3" name="Content Placeholder 2"/>
          <p:cNvSpPr>
            <a:spLocks noGrp="1"/>
          </p:cNvSpPr>
          <p:nvPr>
            <p:ph idx="1"/>
          </p:nvPr>
        </p:nvSpPr>
        <p:spPr>
          <a:xfrm>
            <a:off x="228600" y="762000"/>
            <a:ext cx="8686800" cy="5791200"/>
          </a:xfrm>
        </p:spPr>
        <p:txBody>
          <a:bodyPr>
            <a:noAutofit/>
          </a:bodyPr>
          <a:lstStyle/>
          <a:p>
            <a:r>
              <a:rPr lang="en-US" sz="2300" dirty="0" smtClean="0">
                <a:latin typeface="Times New Roman" pitchFamily="18" charset="0"/>
                <a:cs typeface="Times New Roman" pitchFamily="18" charset="0"/>
              </a:rPr>
              <a:t>OPERATIONAL  AND PERFORMANCE QUALIFICATION</a:t>
            </a:r>
          </a:p>
          <a:p>
            <a:r>
              <a:rPr lang="en-US" sz="2300" b="1" dirty="0" smtClean="0">
                <a:latin typeface="Times New Roman" pitchFamily="18" charset="0"/>
                <a:cs typeface="Times New Roman" pitchFamily="18" charset="0"/>
              </a:rPr>
              <a:t>Wavelength accuracy</a:t>
            </a:r>
            <a:r>
              <a:rPr lang="en-US" sz="2300" dirty="0" smtClean="0">
                <a:latin typeface="Times New Roman" pitchFamily="18" charset="0"/>
                <a:cs typeface="Times New Roman" pitchFamily="18" charset="0"/>
              </a:rPr>
              <a:t>: it is defined as the deviation wavelength reading at an absorption band and emission band from the wavelength of the band </a:t>
            </a:r>
          </a:p>
          <a:p>
            <a:r>
              <a:rPr lang="en-US" sz="2300" dirty="0" smtClean="0">
                <a:latin typeface="Times New Roman" pitchFamily="18" charset="0"/>
                <a:cs typeface="Times New Roman" pitchFamily="18" charset="0"/>
              </a:rPr>
              <a:t>Acceptance: ±nm in UV range (200-380nm) &amp;</a:t>
            </a:r>
          </a:p>
          <a:p>
            <a:pPr>
              <a:buNone/>
            </a:pPr>
            <a:r>
              <a:rPr lang="en-US" sz="2300" dirty="0" smtClean="0">
                <a:latin typeface="Times New Roman" pitchFamily="18" charset="0"/>
                <a:cs typeface="Times New Roman" pitchFamily="18" charset="0"/>
              </a:rPr>
              <a:t>			± nm in visible range (380-800nm)</a:t>
            </a:r>
          </a:p>
          <a:p>
            <a:pPr>
              <a:buNone/>
            </a:pPr>
            <a:r>
              <a:rPr lang="en-US" sz="2300" dirty="0" smtClean="0">
                <a:latin typeface="Times New Roman" pitchFamily="18" charset="0"/>
                <a:cs typeface="Times New Roman" pitchFamily="18" charset="0"/>
              </a:rPr>
              <a:t>Three repeated scan of same peak should be within ±0.5nm</a:t>
            </a:r>
          </a:p>
          <a:p>
            <a:pPr>
              <a:buNone/>
            </a:pPr>
            <a:r>
              <a:rPr lang="en-US" sz="2300" b="1" dirty="0" smtClean="0">
                <a:latin typeface="Times New Roman" pitchFamily="18" charset="0"/>
                <a:cs typeface="Times New Roman" pitchFamily="18" charset="0"/>
              </a:rPr>
              <a:t>Stray Light</a:t>
            </a:r>
            <a:r>
              <a:rPr lang="en-US" sz="2300" dirty="0" smtClean="0">
                <a:latin typeface="Times New Roman" pitchFamily="18" charset="0"/>
                <a:cs typeface="Times New Roman" pitchFamily="18" charset="0"/>
              </a:rPr>
              <a:t>: It is defined as the detected light of any wavelength that is outside the band width of the wavelength selected</a:t>
            </a:r>
          </a:p>
          <a:p>
            <a:pPr>
              <a:buNone/>
            </a:pPr>
            <a:r>
              <a:rPr lang="en-US" sz="2300" dirty="0" smtClean="0">
                <a:latin typeface="Times New Roman" pitchFamily="18" charset="0"/>
                <a:cs typeface="Times New Roman" pitchFamily="18" charset="0"/>
              </a:rPr>
              <a:t>Acceptance: the transmittance of the solution in a 1cm cell should be less than 0.01 or the absorbance value should be greater than 2</a:t>
            </a:r>
          </a:p>
          <a:p>
            <a:pPr>
              <a:buNone/>
            </a:pPr>
            <a:r>
              <a:rPr lang="en-US" sz="2300" b="1" dirty="0" smtClean="0">
                <a:latin typeface="Times New Roman" pitchFamily="18" charset="0"/>
                <a:cs typeface="Times New Roman" pitchFamily="18" charset="0"/>
              </a:rPr>
              <a:t>Resolution Power</a:t>
            </a:r>
            <a:r>
              <a:rPr lang="en-US" sz="2300" dirty="0" smtClean="0">
                <a:latin typeface="Times New Roman" pitchFamily="18" charset="0"/>
                <a:cs typeface="Times New Roman" pitchFamily="18" charset="0"/>
              </a:rPr>
              <a:t>:  the resolution power of UV-Vis Spectrophotometer is related to its spectral band width. The smaller the band width the finer the resolution. Spectral band width depends on the slit width &amp; dispersive power of the </a:t>
            </a:r>
            <a:r>
              <a:rPr lang="en-US" sz="2300" dirty="0" err="1" smtClean="0">
                <a:latin typeface="Times New Roman" pitchFamily="18" charset="0"/>
                <a:cs typeface="Times New Roman" pitchFamily="18" charset="0"/>
              </a:rPr>
              <a:t>monochromator</a:t>
            </a:r>
            <a:endParaRPr lang="en-US" sz="2300" dirty="0" smtClean="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normAutofit/>
          </a:bodyPr>
          <a:lstStyle/>
          <a:p>
            <a:r>
              <a:rPr lang="en-US" sz="3300" dirty="0" smtClean="0">
                <a:latin typeface="Times New Roman" pitchFamily="18" charset="0"/>
                <a:cs typeface="Times New Roman" pitchFamily="18" charset="0"/>
              </a:rPr>
              <a:t>Qualification of UV visible spectroscopy</a:t>
            </a:r>
            <a:endParaRPr lang="en-US" sz="3300" dirty="0"/>
          </a:p>
        </p:txBody>
      </p:sp>
      <p:sp>
        <p:nvSpPr>
          <p:cNvPr id="3" name="Content Placeholder 2"/>
          <p:cNvSpPr>
            <a:spLocks noGrp="1"/>
          </p:cNvSpPr>
          <p:nvPr>
            <p:ph idx="1"/>
          </p:nvPr>
        </p:nvSpPr>
        <p:spPr>
          <a:xfrm>
            <a:off x="228600" y="762000"/>
            <a:ext cx="8686800" cy="5791200"/>
          </a:xfrm>
        </p:spPr>
        <p:txBody>
          <a:bodyPr>
            <a:noAutofit/>
          </a:bodyPr>
          <a:lstStyle/>
          <a:p>
            <a:r>
              <a:rPr lang="en-US" sz="2300" dirty="0" smtClean="0">
                <a:latin typeface="Times New Roman" pitchFamily="18" charset="0"/>
                <a:cs typeface="Times New Roman" pitchFamily="18" charset="0"/>
              </a:rPr>
              <a:t>Acceptance : The ratio of absorbance at 269nm &amp; absorbance at 266 nm should be greater than 1.5</a:t>
            </a:r>
          </a:p>
          <a:p>
            <a:r>
              <a:rPr lang="en-US" sz="2300" b="1" dirty="0" smtClean="0">
                <a:latin typeface="Times New Roman" pitchFamily="18" charset="0"/>
                <a:cs typeface="Times New Roman" pitchFamily="18" charset="0"/>
              </a:rPr>
              <a:t>Noise: </a:t>
            </a:r>
            <a:r>
              <a:rPr lang="en-US" sz="2300" dirty="0" smtClean="0">
                <a:latin typeface="Times New Roman" pitchFamily="18" charset="0"/>
                <a:cs typeface="Times New Roman" pitchFamily="18" charset="0"/>
              </a:rPr>
              <a:t>Noise is measurement affecting the accuracy at both end of absorbance scale. Photon noise from the light source affects the accuracy of the measurement leads to low absorbance </a:t>
            </a:r>
          </a:p>
          <a:p>
            <a:pPr>
              <a:buNone/>
            </a:pPr>
            <a:r>
              <a:rPr lang="en-US" sz="2300" dirty="0" smtClean="0">
                <a:latin typeface="Times New Roman" pitchFamily="18" charset="0"/>
                <a:cs typeface="Times New Roman" pitchFamily="18" charset="0"/>
              </a:rPr>
              <a:t>	Acceptance : The RMS noise should be less than 0.001AU</a:t>
            </a:r>
          </a:p>
          <a:p>
            <a:pPr>
              <a:buNone/>
            </a:pPr>
            <a:r>
              <a:rPr lang="en-US" sz="2300" b="1" dirty="0" smtClean="0">
                <a:latin typeface="Times New Roman" pitchFamily="18" charset="0"/>
                <a:cs typeface="Times New Roman" pitchFamily="18" charset="0"/>
              </a:rPr>
              <a:t>Baseline flatness</a:t>
            </a:r>
            <a:r>
              <a:rPr lang="en-US" sz="2300" dirty="0" smtClean="0">
                <a:latin typeface="Times New Roman" pitchFamily="18" charset="0"/>
                <a:cs typeface="Times New Roman" pitchFamily="18" charset="0"/>
              </a:rPr>
              <a:t>: the flat baseline test demonstrates that the ability of the instrument to normalize the light intensity measurement &amp; spectral output at different wavelength throughout the spectral range</a:t>
            </a:r>
          </a:p>
          <a:p>
            <a:pPr>
              <a:buNone/>
            </a:pPr>
            <a:r>
              <a:rPr lang="en-US" sz="2300" dirty="0" smtClean="0">
                <a:latin typeface="Times New Roman" pitchFamily="18" charset="0"/>
                <a:cs typeface="Times New Roman" pitchFamily="18" charset="0"/>
              </a:rPr>
              <a:t>Acceptance: The measurement is typically less than 0.01AU</a:t>
            </a:r>
          </a:p>
          <a:p>
            <a:pPr>
              <a:buNone/>
            </a:pPr>
            <a:r>
              <a:rPr lang="en-US" sz="2300" b="1" dirty="0" smtClean="0">
                <a:latin typeface="Times New Roman" pitchFamily="18" charset="0"/>
                <a:cs typeface="Times New Roman" pitchFamily="18" charset="0"/>
              </a:rPr>
              <a:t>Stability: </a:t>
            </a:r>
            <a:r>
              <a:rPr lang="en-US" sz="2300" dirty="0" smtClean="0">
                <a:latin typeface="Times New Roman" pitchFamily="18" charset="0"/>
                <a:cs typeface="Times New Roman" pitchFamily="18" charset="0"/>
              </a:rPr>
              <a:t>The lamp intensity is function of lamp age, temp. fluctuation, &amp; wavelength of the measurement. These changes can lead to errors in the value of measurements, over an extended period of time</a:t>
            </a:r>
          </a:p>
          <a:p>
            <a:pPr>
              <a:buNone/>
            </a:pPr>
            <a:r>
              <a:rPr lang="en-US" sz="2300" dirty="0" smtClean="0">
                <a:latin typeface="Times New Roman" pitchFamily="18" charset="0"/>
                <a:cs typeface="Times New Roman" pitchFamily="18" charset="0"/>
              </a:rPr>
              <a:t>Acceptance : The deflection is less than 0.002AU/hr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normAutofit/>
          </a:bodyPr>
          <a:lstStyle/>
          <a:p>
            <a:r>
              <a:rPr lang="en-US" sz="3300" dirty="0" smtClean="0">
                <a:latin typeface="Times New Roman" pitchFamily="18" charset="0"/>
                <a:cs typeface="Times New Roman" pitchFamily="18" charset="0"/>
              </a:rPr>
              <a:t>Qualification of UV visible spectroscopy</a:t>
            </a:r>
            <a:endParaRPr lang="en-US" sz="3300" dirty="0"/>
          </a:p>
        </p:txBody>
      </p:sp>
      <p:sp>
        <p:nvSpPr>
          <p:cNvPr id="3" name="Content Placeholder 2"/>
          <p:cNvSpPr>
            <a:spLocks noGrp="1"/>
          </p:cNvSpPr>
          <p:nvPr>
            <p:ph idx="1"/>
          </p:nvPr>
        </p:nvSpPr>
        <p:spPr>
          <a:xfrm>
            <a:off x="228600" y="762000"/>
            <a:ext cx="8686800" cy="5791200"/>
          </a:xfrm>
        </p:spPr>
        <p:txBody>
          <a:bodyPr>
            <a:noAutofit/>
          </a:bodyPr>
          <a:lstStyle/>
          <a:p>
            <a:r>
              <a:rPr lang="en-US" sz="2300" b="1" dirty="0" smtClean="0">
                <a:latin typeface="Times New Roman" pitchFamily="18" charset="0"/>
                <a:cs typeface="Times New Roman" pitchFamily="18" charset="0"/>
              </a:rPr>
              <a:t>Photometric accuracy</a:t>
            </a:r>
            <a:r>
              <a:rPr lang="en-US" sz="2300" dirty="0" smtClean="0">
                <a:latin typeface="Times New Roman" pitchFamily="18" charset="0"/>
                <a:cs typeface="Times New Roman" pitchFamily="18" charset="0"/>
              </a:rPr>
              <a:t>: it is determined by comparing the difference between the measured absorbance of the reference material &amp; the established value.</a:t>
            </a:r>
          </a:p>
          <a:p>
            <a:r>
              <a:rPr lang="en-US" sz="2300" dirty="0" smtClean="0">
                <a:latin typeface="Times New Roman" pitchFamily="18" charset="0"/>
                <a:cs typeface="Times New Roman" pitchFamily="18" charset="0"/>
              </a:rPr>
              <a:t>Acceptance: six replicate measurements of the 0.006% w/v of potassium dichromate solution at 235, 257, 313 &amp; 350nm should be less than 0.5% RSD.</a:t>
            </a:r>
          </a:p>
          <a:p>
            <a:r>
              <a:rPr lang="en-US" sz="2300" b="1" dirty="0" smtClean="0">
                <a:latin typeface="Times New Roman" pitchFamily="18" charset="0"/>
                <a:cs typeface="Times New Roman" pitchFamily="18" charset="0"/>
              </a:rPr>
              <a:t>Linearity</a:t>
            </a:r>
            <a:r>
              <a:rPr lang="en-US" sz="2300" dirty="0" smtClean="0">
                <a:latin typeface="Times New Roman" pitchFamily="18" charset="0"/>
                <a:cs typeface="Times New Roman" pitchFamily="18" charset="0"/>
              </a:rPr>
              <a:t>: The linearity dynamic range of measurement is limited by stray light at high absorbance and by noise at low absorbance.</a:t>
            </a:r>
          </a:p>
          <a:p>
            <a:pPr>
              <a:buNone/>
            </a:pPr>
            <a:r>
              <a:rPr lang="en-US" sz="2300" dirty="0" smtClean="0">
                <a:latin typeface="Times New Roman" pitchFamily="18" charset="0"/>
                <a:cs typeface="Times New Roman" pitchFamily="18" charset="0"/>
              </a:rPr>
              <a:t>The accuracy of the quantification of the sample depends on the precision &amp; linearity of the measurements.  </a:t>
            </a:r>
          </a:p>
          <a:p>
            <a:pPr>
              <a:buNone/>
            </a:pPr>
            <a:r>
              <a:rPr lang="en-US" sz="2300" dirty="0" smtClean="0">
                <a:latin typeface="Times New Roman" pitchFamily="18" charset="0"/>
                <a:cs typeface="Times New Roman" pitchFamily="18" charset="0"/>
              </a:rPr>
              <a:t>Acceptance: Correlation coefficient: r </a:t>
            </a:r>
            <a:r>
              <a:rPr lang="en-US" sz="2300" dirty="0" smtClean="0">
                <a:latin typeface="Times New Roman"/>
                <a:cs typeface="Times New Roman"/>
              </a:rPr>
              <a:t>≥0.999</a:t>
            </a:r>
            <a:endParaRPr lang="en-US" sz="23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638"/>
          </a:xfrm>
        </p:spPr>
        <p:txBody>
          <a:bodyPr>
            <a:normAutofit fontScale="90000"/>
          </a:bodyPr>
          <a:lstStyle/>
          <a:p>
            <a:r>
              <a:rPr lang="en-US" dirty="0" smtClean="0">
                <a:solidFill>
                  <a:srgbClr val="FF0000"/>
                </a:solidFill>
                <a:latin typeface="Times New Roman" pitchFamily="18" charset="0"/>
                <a:cs typeface="Times New Roman" pitchFamily="18" charset="0"/>
              </a:rPr>
              <a:t>Qualification</a:t>
            </a:r>
            <a:endParaRPr lang="en-US" dirty="0"/>
          </a:p>
        </p:txBody>
      </p:sp>
      <p:sp>
        <p:nvSpPr>
          <p:cNvPr id="3" name="Content Placeholder 2"/>
          <p:cNvSpPr>
            <a:spLocks noGrp="1"/>
          </p:cNvSpPr>
          <p:nvPr>
            <p:ph idx="1"/>
          </p:nvPr>
        </p:nvSpPr>
        <p:spPr>
          <a:xfrm>
            <a:off x="304800" y="762000"/>
            <a:ext cx="8610600" cy="5638800"/>
          </a:xfrm>
        </p:spPr>
        <p:txBody>
          <a:bodyPr>
            <a:normAutofit/>
          </a:bodyPr>
          <a:lstStyle/>
          <a:p>
            <a:pPr>
              <a:buNone/>
            </a:pPr>
            <a:r>
              <a:rPr lang="en-US" sz="2400" dirty="0" smtClean="0">
                <a:latin typeface="Times New Roman" pitchFamily="18" charset="0"/>
                <a:cs typeface="Times New Roman" pitchFamily="18" charset="0"/>
              </a:rPr>
              <a:t>c) </a:t>
            </a:r>
            <a:r>
              <a:rPr lang="en-US" sz="2400" b="1" dirty="0" smtClean="0">
                <a:latin typeface="Times New Roman" pitchFamily="18" charset="0"/>
                <a:cs typeface="Times New Roman" pitchFamily="18" charset="0"/>
              </a:rPr>
              <a:t>Operational qualification (OQ):</a:t>
            </a:r>
          </a:p>
          <a:p>
            <a:r>
              <a:rPr lang="en-US" sz="2400" dirty="0" smtClean="0">
                <a:latin typeface="Times New Roman" pitchFamily="18" charset="0"/>
                <a:cs typeface="Times New Roman" pitchFamily="18" charset="0"/>
              </a:rPr>
              <a:t>Document that the equipment operates within established limits and tolerances. It covers equipment operation procedures established and challenged equipment control functions, calibration requirements and schedules established, and maintenance requirements.</a:t>
            </a:r>
          </a:p>
          <a:p>
            <a:pPr>
              <a:buNone/>
            </a:pPr>
            <a:r>
              <a:rPr lang="en-US" sz="2400" dirty="0" smtClean="0">
                <a:latin typeface="Times New Roman" pitchFamily="18" charset="0"/>
                <a:cs typeface="Times New Roman" pitchFamily="18" charset="0"/>
              </a:rPr>
              <a:t>d) </a:t>
            </a:r>
            <a:r>
              <a:rPr lang="en-US" sz="2400" b="1" dirty="0" smtClean="0">
                <a:latin typeface="Times New Roman" pitchFamily="18" charset="0"/>
                <a:cs typeface="Times New Roman" pitchFamily="18" charset="0"/>
              </a:rPr>
              <a:t>Performance qualification (PQ):</a:t>
            </a:r>
          </a:p>
          <a:p>
            <a:r>
              <a:rPr lang="en-US" sz="2400" dirty="0" smtClean="0">
                <a:latin typeface="Times New Roman" pitchFamily="18" charset="0"/>
                <a:cs typeface="Times New Roman" pitchFamily="18" charset="0"/>
              </a:rPr>
              <a:t>Documented evidence that the equipment can operate reliably as intended for the process under routine, minimum, and maximum operating ranges. To prove consistency in the performance of the equipments etc. test results are to be collected over a suitable time period. </a:t>
            </a:r>
          </a:p>
          <a:p>
            <a:pPr>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638"/>
          </a:xfrm>
        </p:spPr>
        <p:txBody>
          <a:bodyPr>
            <a:normAutofit fontScale="90000"/>
          </a:bodyPr>
          <a:lstStyle/>
          <a:p>
            <a:r>
              <a:rPr lang="en-US" dirty="0" smtClean="0">
                <a:solidFill>
                  <a:srgbClr val="FF0000"/>
                </a:solidFill>
                <a:latin typeface="Times New Roman" pitchFamily="18" charset="0"/>
                <a:cs typeface="Times New Roman" pitchFamily="18" charset="0"/>
              </a:rPr>
              <a:t>Qualification</a:t>
            </a:r>
            <a:endParaRPr lang="en-US" dirty="0"/>
          </a:p>
        </p:txBody>
      </p:sp>
      <p:sp>
        <p:nvSpPr>
          <p:cNvPr id="3" name="Content Placeholder 2"/>
          <p:cNvSpPr>
            <a:spLocks noGrp="1"/>
          </p:cNvSpPr>
          <p:nvPr>
            <p:ph idx="1"/>
          </p:nvPr>
        </p:nvSpPr>
        <p:spPr>
          <a:xfrm>
            <a:off x="304800" y="762000"/>
            <a:ext cx="8610600" cy="5638800"/>
          </a:xfrm>
        </p:spPr>
        <p:txBody>
          <a:bodyPr>
            <a:normAutofit/>
          </a:bodyPr>
          <a:lstStyle/>
          <a:p>
            <a:pPr>
              <a:buNone/>
            </a:pPr>
            <a:r>
              <a:rPr lang="en-US" sz="2400" b="1" dirty="0" smtClean="0">
                <a:latin typeface="Times New Roman" pitchFamily="18" charset="0"/>
                <a:cs typeface="Times New Roman" pitchFamily="18" charset="0"/>
              </a:rPr>
              <a:t>e) Component qualification (CQ): </a:t>
            </a:r>
            <a:r>
              <a:rPr lang="en-US" sz="2400" dirty="0" smtClean="0">
                <a:latin typeface="Times New Roman" pitchFamily="18" charset="0"/>
                <a:cs typeface="Times New Roman" pitchFamily="18" charset="0"/>
              </a:rPr>
              <a:t>It refers to manufacturing of auxiliary components to ensure that they are manufactured to the correct design criteria. CQ is performed for the components such as cartons, labels, shipping cases, phase change material etc. Random inspections are to be carried out at the third party’s Mfg. site to ensure that the components meeting the required specs are produced</a:t>
            </a:r>
          </a:p>
          <a:p>
            <a:pPr>
              <a:buNone/>
            </a:pPr>
            <a:r>
              <a:rPr lang="en-US" sz="2400" dirty="0" smtClean="0">
                <a:latin typeface="Times New Roman" pitchFamily="18" charset="0"/>
                <a:cs typeface="Times New Roman" pitchFamily="18" charset="0"/>
              </a:rPr>
              <a:t>f)  </a:t>
            </a:r>
            <a:r>
              <a:rPr lang="en-US" sz="2400" b="1" dirty="0" smtClean="0">
                <a:latin typeface="Times New Roman" pitchFamily="18" charset="0"/>
                <a:cs typeface="Times New Roman" pitchFamily="18" charset="0"/>
              </a:rPr>
              <a:t>Re- qualification</a:t>
            </a:r>
            <a:r>
              <a:rPr lang="en-US" sz="2400" dirty="0" smtClean="0">
                <a:latin typeface="Times New Roman" pitchFamily="18" charset="0"/>
                <a:cs typeface="Times New Roman" pitchFamily="18" charset="0"/>
              </a:rPr>
              <a:t>: Refers to ensure that the equipments is still in the qualified state, after any modification of relocation of the equipment is done. Re qualification is also important at specific time intervals.</a:t>
            </a:r>
          </a:p>
          <a:p>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300" dirty="0" smtClean="0">
                <a:latin typeface="Times New Roman" pitchFamily="18" charset="0"/>
                <a:cs typeface="Times New Roman" pitchFamily="18" charset="0"/>
              </a:rPr>
              <a:t>Importance of  Validation</a:t>
            </a:r>
            <a:endParaRPr lang="en-US" sz="3300" dirty="0"/>
          </a:p>
        </p:txBody>
      </p:sp>
      <p:sp>
        <p:nvSpPr>
          <p:cNvPr id="3" name="Content Placeholder 2"/>
          <p:cNvSpPr>
            <a:spLocks noGrp="1"/>
          </p:cNvSpPr>
          <p:nvPr>
            <p:ph idx="1"/>
          </p:nvPr>
        </p:nvSpPr>
        <p:spPr>
          <a:xfrm>
            <a:off x="228600" y="609600"/>
            <a:ext cx="8686800" cy="6096000"/>
          </a:xfrm>
        </p:spPr>
        <p:txBody>
          <a:bodyPr>
            <a:noAutofit/>
          </a:bodyPr>
          <a:lstStyle/>
          <a:p>
            <a:pPr marL="457200" indent="-457200">
              <a:buAutoNum type="arabicPeriod"/>
            </a:pPr>
            <a:r>
              <a:rPr lang="en-US" sz="2300" dirty="0" smtClean="0">
                <a:latin typeface="Times New Roman" pitchFamily="18" charset="0"/>
                <a:cs typeface="Times New Roman" pitchFamily="18" charset="0"/>
              </a:rPr>
              <a:t>Quality assurance: Validation ensures that quality is built into the system at every step. It checks accuracy &amp; reliability of processes, procedures, methods to meet predetermined criteria. It provides high degree of assurance &amp; maintain batch to batch quality </a:t>
            </a:r>
          </a:p>
          <a:p>
            <a:pPr marL="457200" indent="-457200">
              <a:buAutoNum type="arabicPeriod"/>
            </a:pPr>
            <a:r>
              <a:rPr lang="en-US" sz="2300" dirty="0" smtClean="0">
                <a:latin typeface="Times New Roman" pitchFamily="18" charset="0"/>
                <a:cs typeface="Times New Roman" pitchFamily="18" charset="0"/>
              </a:rPr>
              <a:t>Cost reduction: Validation Helps in optimization of processes. It reduces sampling &amp; testing procedures within routine production, hence less re-inspection, retesting, rework, rejection, &amp; reduced no. of complaints &amp; recalls. Thus save cost.</a:t>
            </a:r>
          </a:p>
          <a:p>
            <a:pPr marL="457200" indent="-457200">
              <a:buAutoNum type="arabicPeriod"/>
            </a:pPr>
            <a:r>
              <a:rPr lang="en-US" sz="2300" dirty="0" smtClean="0">
                <a:latin typeface="Times New Roman" pitchFamily="18" charset="0"/>
                <a:cs typeface="Times New Roman" pitchFamily="18" charset="0"/>
              </a:rPr>
              <a:t>Regulatory compliance: It is an integral part of GMP guidelines. So, compliance is must.</a:t>
            </a:r>
          </a:p>
          <a:p>
            <a:pPr marL="457200" indent="-457200">
              <a:buAutoNum type="arabicPeriod"/>
            </a:pPr>
            <a:r>
              <a:rPr lang="en-US" sz="2300" dirty="0" smtClean="0">
                <a:latin typeface="Times New Roman" pitchFamily="18" charset="0"/>
                <a:cs typeface="Times New Roman" pitchFamily="18" charset="0"/>
              </a:rPr>
              <a:t>It assures quality</a:t>
            </a:r>
          </a:p>
          <a:p>
            <a:pPr marL="457200" indent="-457200">
              <a:buAutoNum type="arabicPeriod"/>
            </a:pPr>
            <a:r>
              <a:rPr lang="en-US" sz="2300" dirty="0" smtClean="0">
                <a:latin typeface="Times New Roman" pitchFamily="18" charset="0"/>
                <a:cs typeface="Times New Roman" pitchFamily="18" charset="0"/>
              </a:rPr>
              <a:t>Customer./patient satisfaction</a:t>
            </a:r>
          </a:p>
          <a:p>
            <a:pPr marL="457200" indent="-457200">
              <a:buAutoNum type="arabicPeriod"/>
            </a:pPr>
            <a:r>
              <a:rPr lang="en-US" sz="2300" dirty="0" smtClean="0">
                <a:latin typeface="Times New Roman" pitchFamily="18" charset="0"/>
                <a:cs typeface="Times New Roman" pitchFamily="18" charset="0"/>
              </a:rPr>
              <a:t>Quality is inbuilt into product</a:t>
            </a:r>
          </a:p>
          <a:p>
            <a:pPr marL="457200" indent="-457200">
              <a:buAutoNum type="arabicPeriod"/>
            </a:pPr>
            <a:r>
              <a:rPr lang="en-US" sz="2300" dirty="0" smtClean="0">
                <a:latin typeface="Times New Roman" pitchFamily="18" charset="0"/>
                <a:cs typeface="Times New Roman" pitchFamily="18" charset="0"/>
              </a:rPr>
              <a:t>Increased efficiency, shortening lead time resulting in low inventories</a:t>
            </a:r>
          </a:p>
          <a:p>
            <a:pPr marL="457200" indent="-457200">
              <a:buAutoNum type="arabicPeriod"/>
            </a:pPr>
            <a:r>
              <a:rPr lang="en-US" sz="2300" dirty="0" smtClean="0">
                <a:latin typeface="Times New Roman" pitchFamily="18" charset="0"/>
                <a:cs typeface="Times New Roman" pitchFamily="18" charset="0"/>
              </a:rPr>
              <a:t>Fewer </a:t>
            </a:r>
            <a:r>
              <a:rPr lang="en-US" sz="2300" dirty="0" err="1" smtClean="0">
                <a:latin typeface="Times New Roman" pitchFamily="18" charset="0"/>
                <a:cs typeface="Times New Roman" pitchFamily="18" charset="0"/>
              </a:rPr>
              <a:t>rejects,reworks</a:t>
            </a:r>
            <a:r>
              <a:rPr lang="en-US" sz="2300" dirty="0" smtClean="0">
                <a:latin typeface="Times New Roman" pitchFamily="18" charset="0"/>
                <a:cs typeface="Times New Roman" pitchFamily="18" charset="0"/>
              </a:rPr>
              <a:t>  </a:t>
            </a:r>
          </a:p>
          <a:p>
            <a:pPr>
              <a:buNone/>
            </a:pPr>
            <a:r>
              <a:rPr lang="en-US" sz="2300" dirty="0" smtClean="0">
                <a:latin typeface="Times New Roman" pitchFamily="18" charset="0"/>
                <a:cs typeface="Times New Roman" pitchFamily="18" charset="0"/>
              </a:rPr>
              <a:t> </a:t>
            </a:r>
            <a:endParaRPr lang="en-US" sz="23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300" dirty="0" smtClean="0">
                <a:latin typeface="Times New Roman" pitchFamily="18" charset="0"/>
                <a:cs typeface="Times New Roman" pitchFamily="18" charset="0"/>
              </a:rPr>
              <a:t>Importance of  Validation</a:t>
            </a:r>
            <a:endParaRPr lang="en-US" sz="3300" dirty="0"/>
          </a:p>
        </p:txBody>
      </p:sp>
      <p:sp>
        <p:nvSpPr>
          <p:cNvPr id="3" name="Content Placeholder 2"/>
          <p:cNvSpPr>
            <a:spLocks noGrp="1"/>
          </p:cNvSpPr>
          <p:nvPr>
            <p:ph idx="1"/>
          </p:nvPr>
        </p:nvSpPr>
        <p:spPr>
          <a:xfrm>
            <a:off x="228600" y="609600"/>
            <a:ext cx="8686800" cy="6096000"/>
          </a:xfrm>
        </p:spPr>
        <p:txBody>
          <a:bodyPr>
            <a:noAutofit/>
          </a:bodyPr>
          <a:lstStyle/>
          <a:p>
            <a:pPr marL="457200" indent="-457200">
              <a:buNone/>
            </a:pPr>
            <a:r>
              <a:rPr lang="en-US" sz="2300" dirty="0" smtClean="0">
                <a:latin typeface="Times New Roman" pitchFamily="18" charset="0"/>
                <a:cs typeface="Times New Roman" pitchFamily="18" charset="0"/>
              </a:rPr>
              <a:t>9. Longer equipment life by operating as per specifications &amp; establishing of cost effective preventive schedules </a:t>
            </a:r>
          </a:p>
          <a:p>
            <a:pPr marL="457200" indent="-457200">
              <a:buNone/>
            </a:pPr>
            <a:r>
              <a:rPr lang="en-US" sz="2300" dirty="0" smtClean="0">
                <a:latin typeface="Times New Roman" pitchFamily="18" charset="0"/>
                <a:cs typeface="Times New Roman" pitchFamily="18" charset="0"/>
              </a:rPr>
              <a:t>10. Government regulations, successful inspections, approved products</a:t>
            </a:r>
          </a:p>
          <a:p>
            <a:pPr marL="457200" indent="-457200">
              <a:buNone/>
            </a:pPr>
            <a:r>
              <a:rPr lang="en-US" sz="2300" dirty="0" smtClean="0">
                <a:latin typeface="Times New Roman" pitchFamily="18" charset="0"/>
                <a:cs typeface="Times New Roman" pitchFamily="18" charset="0"/>
              </a:rPr>
              <a:t>11. Ability to export, increased throughput, reduction in utility cost</a:t>
            </a:r>
          </a:p>
          <a:p>
            <a:pPr marL="457200" indent="-457200">
              <a:buNone/>
            </a:pPr>
            <a:r>
              <a:rPr lang="en-US" sz="2300" dirty="0" smtClean="0">
                <a:latin typeface="Times New Roman" pitchFamily="18" charset="0"/>
                <a:cs typeface="Times New Roman" pitchFamily="18" charset="0"/>
              </a:rPr>
              <a:t>12. Avoid capital expenditures, fewer complaints about process related failures.</a:t>
            </a:r>
          </a:p>
          <a:p>
            <a:pPr marL="457200" indent="-457200">
              <a:buNone/>
            </a:pPr>
            <a:r>
              <a:rPr lang="en-US" sz="2300" dirty="0" smtClean="0">
                <a:latin typeface="Times New Roman" pitchFamily="18" charset="0"/>
                <a:cs typeface="Times New Roman" pitchFamily="18" charset="0"/>
              </a:rPr>
              <a:t>13. Reduced testing in process and finished goods.</a:t>
            </a:r>
          </a:p>
          <a:p>
            <a:pPr marL="457200" indent="-457200">
              <a:buNone/>
            </a:pPr>
            <a:r>
              <a:rPr lang="en-US" sz="2300" dirty="0" smtClean="0">
                <a:latin typeface="Times New Roman" pitchFamily="18" charset="0"/>
                <a:cs typeface="Times New Roman" pitchFamily="18" charset="0"/>
              </a:rPr>
              <a:t>14. More rapid &amp; accurate investigations into process deviations</a:t>
            </a:r>
          </a:p>
          <a:p>
            <a:pPr marL="457200" indent="-457200">
              <a:buNone/>
            </a:pPr>
            <a:r>
              <a:rPr lang="en-US" sz="2300" dirty="0" smtClean="0">
                <a:latin typeface="Times New Roman" pitchFamily="18" charset="0"/>
                <a:cs typeface="Times New Roman" pitchFamily="18" charset="0"/>
              </a:rPr>
              <a:t>15. More rapid &amp; reliable startup of new equipment.</a:t>
            </a:r>
          </a:p>
          <a:p>
            <a:pPr marL="457200" indent="-457200">
              <a:buNone/>
            </a:pPr>
            <a:r>
              <a:rPr lang="en-US" sz="2300" dirty="0" smtClean="0">
                <a:latin typeface="Times New Roman" pitchFamily="18" charset="0"/>
                <a:cs typeface="Times New Roman" pitchFamily="18" charset="0"/>
              </a:rPr>
              <a:t>16. Easier scale up from development work</a:t>
            </a:r>
          </a:p>
          <a:p>
            <a:pPr marL="457200" indent="-457200">
              <a:buNone/>
            </a:pPr>
            <a:r>
              <a:rPr lang="en-US" sz="2300" dirty="0" smtClean="0">
                <a:latin typeface="Times New Roman" pitchFamily="18" charset="0"/>
                <a:cs typeface="Times New Roman" pitchFamily="18" charset="0"/>
              </a:rPr>
              <a:t>17. Easier maintenance of the equipment</a:t>
            </a:r>
          </a:p>
          <a:p>
            <a:pPr marL="457200" indent="-457200">
              <a:buNone/>
            </a:pPr>
            <a:r>
              <a:rPr lang="en-US" sz="2300" dirty="0" smtClean="0">
                <a:latin typeface="Times New Roman" pitchFamily="18" charset="0"/>
                <a:cs typeface="Times New Roman" pitchFamily="18" charset="0"/>
              </a:rPr>
              <a:t>18. Improved employee awareness of processes</a:t>
            </a:r>
          </a:p>
          <a:p>
            <a:pPr marL="457200" indent="-457200">
              <a:buNone/>
            </a:pPr>
            <a:r>
              <a:rPr lang="en-US" sz="2300" dirty="0" smtClean="0">
                <a:latin typeface="Times New Roman" pitchFamily="18" charset="0"/>
                <a:cs typeface="Times New Roman" pitchFamily="18" charset="0"/>
              </a:rPr>
              <a:t>19. More rapid automation</a:t>
            </a:r>
          </a:p>
          <a:p>
            <a:pPr marL="457200" indent="-457200">
              <a:buNone/>
            </a:pPr>
            <a:endParaRPr lang="en-US" sz="2300" dirty="0" smtClean="0">
              <a:latin typeface="Times New Roman" pitchFamily="18" charset="0"/>
              <a:cs typeface="Times New Roman" pitchFamily="18" charset="0"/>
            </a:endParaRPr>
          </a:p>
          <a:p>
            <a:pPr marL="457200" indent="-457200">
              <a:buNone/>
            </a:pPr>
            <a:endParaRPr lang="en-US" sz="2300" dirty="0" smtClean="0">
              <a:latin typeface="Times New Roman" pitchFamily="18" charset="0"/>
              <a:cs typeface="Times New Roman" pitchFamily="18" charset="0"/>
            </a:endParaRPr>
          </a:p>
          <a:p>
            <a:pPr>
              <a:buNone/>
            </a:pPr>
            <a:r>
              <a:rPr lang="en-US" sz="2300" dirty="0" smtClean="0">
                <a:latin typeface="Times New Roman" pitchFamily="18" charset="0"/>
                <a:cs typeface="Times New Roman" pitchFamily="18" charset="0"/>
              </a:rPr>
              <a:t> </a:t>
            </a:r>
            <a:endParaRPr lang="en-US" sz="23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normAutofit/>
          </a:bodyPr>
          <a:lstStyle/>
          <a:p>
            <a:r>
              <a:rPr lang="en-US" sz="3300" dirty="0" smtClean="0">
                <a:latin typeface="Times New Roman" pitchFamily="18" charset="0"/>
                <a:cs typeface="Times New Roman" pitchFamily="18" charset="0"/>
              </a:rPr>
              <a:t>PRINCIPLES OF VALIDATION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534400" cy="5334000"/>
          </a:xfrm>
        </p:spPr>
        <p:txBody>
          <a:bodyPr>
            <a:normAutofit fontScale="92500" lnSpcReduction="20000"/>
          </a:bodyPr>
          <a:lstStyle/>
          <a:p>
            <a:r>
              <a:rPr lang="en-US" dirty="0" smtClean="0">
                <a:latin typeface="Times New Roman" pitchFamily="18" charset="0"/>
                <a:cs typeface="Times New Roman" pitchFamily="18" charset="0"/>
              </a:rPr>
              <a:t>the execution of validation should be in compliance with regulatory expectations; </a:t>
            </a:r>
          </a:p>
          <a:p>
            <a:r>
              <a:rPr lang="en-US" dirty="0" smtClean="0">
                <a:latin typeface="Times New Roman" pitchFamily="18" charset="0"/>
                <a:cs typeface="Times New Roman" pitchFamily="18" charset="0"/>
              </a:rPr>
              <a:t>quality, safety and efficacy must be designed and built into the product; </a:t>
            </a:r>
          </a:p>
          <a:p>
            <a:r>
              <a:rPr lang="en-US" dirty="0" smtClean="0">
                <a:latin typeface="Times New Roman" pitchFamily="18" charset="0"/>
                <a:cs typeface="Times New Roman" pitchFamily="18" charset="0"/>
              </a:rPr>
              <a:t>quality cannot be inspected or tested into the product; </a:t>
            </a:r>
          </a:p>
          <a:p>
            <a:r>
              <a:rPr lang="en-US" dirty="0" smtClean="0">
                <a:latin typeface="Times New Roman" pitchFamily="18" charset="0"/>
                <a:cs typeface="Times New Roman" pitchFamily="18" charset="0"/>
              </a:rPr>
              <a:t>quality risk management principles should be applied in determining the need, scope and extent of validation; </a:t>
            </a:r>
          </a:p>
          <a:p>
            <a:r>
              <a:rPr lang="en-US" dirty="0" smtClean="0">
                <a:latin typeface="Times New Roman" pitchFamily="18" charset="0"/>
                <a:cs typeface="Times New Roman" pitchFamily="18" charset="0"/>
              </a:rPr>
              <a:t>ongoing review should take place to ensure that the validated state is maintained and opportunities for continuing improvement are identified. </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sz="3300" dirty="0" smtClean="0">
                <a:latin typeface="Times New Roman" pitchFamily="18" charset="0"/>
                <a:cs typeface="Times New Roman" pitchFamily="18" charset="0"/>
              </a:rPr>
              <a:t>SCOPE of  Validation</a:t>
            </a:r>
            <a:endParaRPr lang="en-US" sz="3300" dirty="0"/>
          </a:p>
        </p:txBody>
      </p:sp>
      <p:sp>
        <p:nvSpPr>
          <p:cNvPr id="3" name="Content Placeholder 2"/>
          <p:cNvSpPr>
            <a:spLocks noGrp="1"/>
          </p:cNvSpPr>
          <p:nvPr>
            <p:ph idx="1"/>
          </p:nvPr>
        </p:nvSpPr>
        <p:spPr>
          <a:xfrm>
            <a:off x="228600" y="609600"/>
            <a:ext cx="8686800" cy="6096000"/>
          </a:xfrm>
        </p:spPr>
        <p:txBody>
          <a:bodyPr>
            <a:noAutofit/>
          </a:bodyPr>
          <a:lstStyle/>
          <a:p>
            <a:pPr marL="457200" indent="-457200">
              <a:buNone/>
            </a:pPr>
            <a:r>
              <a:rPr lang="en-US" sz="2400" dirty="0" smtClean="0">
                <a:latin typeface="Times New Roman" pitchFamily="18" charset="0"/>
                <a:cs typeface="Times New Roman" pitchFamily="18" charset="0"/>
              </a:rPr>
              <a:t>	Pharmaceutical Validation is a vast area of work and it practically covers every aspect of pharmaceutical processing activities, hence defining the Scope of Validation becomes a really difficult task. However, a systematic look at the pharmaceutical operations will point out at least the following areas for pharmaceutical validation; </a:t>
            </a:r>
          </a:p>
          <a:p>
            <a:pPr marL="457200" indent="-457200">
              <a:buNone/>
            </a:pPr>
            <a:r>
              <a:rPr lang="en-US" sz="2400" dirty="0" smtClean="0">
                <a:latin typeface="Times New Roman" pitchFamily="18" charset="0"/>
                <a:cs typeface="Times New Roman" pitchFamily="18" charset="0"/>
              </a:rPr>
              <a:t>	 Analytical </a:t>
            </a:r>
          </a:p>
          <a:p>
            <a:pPr marL="457200" indent="-457200">
              <a:buNone/>
            </a:pPr>
            <a:r>
              <a:rPr lang="en-US" sz="2400" dirty="0" smtClean="0">
                <a:latin typeface="Times New Roman" pitchFamily="18" charset="0"/>
                <a:cs typeface="Times New Roman" pitchFamily="18" charset="0"/>
              </a:rPr>
              <a:t>	Instrument Calibration </a:t>
            </a:r>
          </a:p>
          <a:p>
            <a:pPr marL="457200" indent="-457200">
              <a:buNone/>
            </a:pPr>
            <a:r>
              <a:rPr lang="en-US" sz="2400" dirty="0" smtClean="0">
                <a:latin typeface="Times New Roman" pitchFamily="18" charset="0"/>
                <a:cs typeface="Times New Roman" pitchFamily="18" charset="0"/>
              </a:rPr>
              <a:t>	Process Utility services </a:t>
            </a:r>
          </a:p>
          <a:p>
            <a:pPr marL="457200" indent="-457200">
              <a:buNone/>
            </a:pPr>
            <a:r>
              <a:rPr lang="en-US" sz="2400" dirty="0" smtClean="0">
                <a:latin typeface="Times New Roman" pitchFamily="18" charset="0"/>
                <a:cs typeface="Times New Roman" pitchFamily="18" charset="0"/>
              </a:rPr>
              <a:t>	Raw materials </a:t>
            </a:r>
          </a:p>
          <a:p>
            <a:pPr marL="457200" indent="-457200">
              <a:buNone/>
            </a:pPr>
            <a:r>
              <a:rPr lang="en-US" sz="2400" dirty="0" smtClean="0">
                <a:latin typeface="Times New Roman" pitchFamily="18" charset="0"/>
                <a:cs typeface="Times New Roman" pitchFamily="18" charset="0"/>
              </a:rPr>
              <a:t>	Packaging materials </a:t>
            </a:r>
          </a:p>
          <a:p>
            <a:pPr marL="457200" indent="-457200">
              <a:buNone/>
            </a:pPr>
            <a:r>
              <a:rPr lang="en-US" sz="2400" dirty="0" smtClean="0">
                <a:latin typeface="Times New Roman" pitchFamily="18" charset="0"/>
                <a:cs typeface="Times New Roman" pitchFamily="18" charset="0"/>
              </a:rPr>
              <a:t>	Equipment </a:t>
            </a:r>
          </a:p>
          <a:p>
            <a:pPr marL="457200" indent="-457200">
              <a:buNone/>
            </a:pPr>
            <a:r>
              <a:rPr lang="en-US" sz="2400" dirty="0" smtClean="0">
                <a:latin typeface="Times New Roman" pitchFamily="18" charset="0"/>
                <a:cs typeface="Times New Roman" pitchFamily="18" charset="0"/>
              </a:rPr>
              <a:t>	Facilities </a:t>
            </a:r>
          </a:p>
          <a:p>
            <a:pPr marL="457200" indent="-457200">
              <a:buNone/>
            </a:pPr>
            <a:r>
              <a:rPr lang="en-US" sz="2400" dirty="0" smtClean="0">
                <a:latin typeface="Times New Roman" pitchFamily="18" charset="0"/>
                <a:cs typeface="Times New Roman" pitchFamily="18" charset="0"/>
              </a:rPr>
              <a:t>	Manufacturing operations, Product Design, Cleaning. Operators </a:t>
            </a:r>
          </a:p>
          <a:p>
            <a:pPr marL="457200" indent="-457200">
              <a:buNone/>
            </a:pPr>
            <a:endParaRPr lang="en-US" sz="23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3696</Words>
  <Application>Microsoft Office PowerPoint</Application>
  <PresentationFormat>On-screen Show (4:3)</PresentationFormat>
  <Paragraphs>298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UNIT V</vt:lpstr>
      <vt:lpstr>Calibration &amp; Validation</vt:lpstr>
      <vt:lpstr>Qualification</vt:lpstr>
      <vt:lpstr>Qualification</vt:lpstr>
      <vt:lpstr>Qualification</vt:lpstr>
      <vt:lpstr>Importance of  Validation</vt:lpstr>
      <vt:lpstr>Importance of  Validation</vt:lpstr>
      <vt:lpstr>PRINCIPLES OF VALIDATION</vt:lpstr>
      <vt:lpstr>SCOPE of  Validation</vt:lpstr>
      <vt:lpstr>SCOPE of  Validation</vt:lpstr>
      <vt:lpstr>PHASES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TYPES OF VALIDATION</vt:lpstr>
      <vt:lpstr>VALIDATION MASTER PLAN</vt:lpstr>
      <vt:lpstr>VALIDATION MASTER PLAN</vt:lpstr>
      <vt:lpstr>CALIBRATION</vt:lpstr>
      <vt:lpstr>Differences Between Calibration &amp; Validation</vt:lpstr>
      <vt:lpstr>Qualification of UV visible spectroscopy</vt:lpstr>
      <vt:lpstr>Qualification of UV visible spectroscopy</vt:lpstr>
      <vt:lpstr>Qualification of UV visible spectroscopy</vt:lpstr>
      <vt:lpstr>Qualification of UV visible spectroscopy</vt:lpstr>
      <vt:lpstr>Qualification of UV visible spectroscopy</vt:lpstr>
      <vt:lpstr>Qualification of UV visible spectroscopy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V</dc:title>
  <dc:creator>admin</dc:creator>
  <cp:lastModifiedBy>admin</cp:lastModifiedBy>
  <cp:revision>77</cp:revision>
  <dcterms:created xsi:type="dcterms:W3CDTF">2006-08-16T00:00:00Z</dcterms:created>
  <dcterms:modified xsi:type="dcterms:W3CDTF">2020-04-23T18:12:24Z</dcterms:modified>
</cp:coreProperties>
</file>