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4" d="100"/>
          <a:sy n="64" d="100"/>
        </p:scale>
        <p:origin x="-1464"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8/8/2021</a:t>
            </a:fld>
            <a:endParaRPr lang="en-US"/>
          </a:p>
        </p:txBody>
      </p:sp>
      <p:sp>
        <p:nvSpPr>
          <p:cNvPr id="20" name="Footer Placeholder 19"/>
          <p:cNvSpPr>
            <a:spLocks noGrp="1"/>
          </p:cNvSpPr>
          <p:nvPr>
            <p:ph type="ftr" sz="quarter" idx="11"/>
          </p:nvPr>
        </p:nvSpPr>
        <p:spPr/>
        <p:txBody>
          <a:bodyPr/>
          <a:lstStyle>
            <a:extLst/>
          </a:lstStyle>
          <a:p>
            <a:endParaRPr lang="en-US"/>
          </a:p>
        </p:txBody>
      </p:sp>
      <p:sp>
        <p:nvSpPr>
          <p:cNvPr id="10" name="Slide Number Placeholder 9"/>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8/8/2021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8/8/2021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8/8/2021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8/8/2021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8/8/2021</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8/8/2021</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1D8BD707-D9CF-40AE-B4C6-C98DA3205C09}" type="datetimeFigureOut">
              <a:rPr lang="en-US" smtClean="0"/>
              <a:pPr/>
              <a:t>8/8/2021</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1D8BD707-D9CF-40AE-B4C6-C98DA3205C09}" type="datetimeFigureOut">
              <a:rPr lang="en-US" smtClean="0"/>
              <a:pPr/>
              <a:t>8/8/2021</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8/8/2021</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8/8/2021</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1D8BD707-D9CF-40AE-B4C6-C98DA3205C09}" type="datetimeFigureOut">
              <a:rPr lang="en-US" smtClean="0"/>
              <a:pPr/>
              <a:t>8/8/2021</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B6F15528-21DE-4FAA-801E-634DDDAF4B2B}" type="slidenum">
              <a:rPr lang="en-US" smtClean="0"/>
              <a:pPr/>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533400"/>
            <a:ext cx="7772400" cy="2590800"/>
          </a:xfrm>
        </p:spPr>
        <p:style>
          <a:lnRef idx="1">
            <a:schemeClr val="accent2"/>
          </a:lnRef>
          <a:fillRef idx="2">
            <a:schemeClr val="accent2"/>
          </a:fillRef>
          <a:effectRef idx="1">
            <a:schemeClr val="accent2"/>
          </a:effectRef>
          <a:fontRef idx="minor">
            <a:schemeClr val="dk1"/>
          </a:fontRef>
        </p:style>
        <p:txBody>
          <a:bodyPr>
            <a:normAutofit fontScale="90000"/>
          </a:bodyPr>
          <a:lstStyle/>
          <a:p>
            <a:r>
              <a:rPr lang="en-US" dirty="0" smtClean="0"/>
              <a:t>NABL</a:t>
            </a:r>
            <a:br>
              <a:rPr lang="en-US" dirty="0" smtClean="0"/>
            </a:br>
            <a:r>
              <a:rPr lang="en-US" dirty="0" smtClean="0"/>
              <a:t>National Accreditation Board for Testing  and calibration Laboratories</a:t>
            </a:r>
            <a:endParaRPr lang="en-US" dirty="0"/>
          </a:p>
        </p:txBody>
      </p:sp>
      <p:sp>
        <p:nvSpPr>
          <p:cNvPr id="3" name="Subtitle 2"/>
          <p:cNvSpPr>
            <a:spLocks noGrp="1"/>
          </p:cNvSpPr>
          <p:nvPr>
            <p:ph type="subTitle" idx="1"/>
          </p:nvPr>
        </p:nvSpPr>
        <p:spPr>
          <a:xfrm>
            <a:off x="1447800" y="3733800"/>
            <a:ext cx="7406640" cy="1752600"/>
          </a:xfrm>
        </p:spPr>
        <p:style>
          <a:lnRef idx="1">
            <a:schemeClr val="accent3"/>
          </a:lnRef>
          <a:fillRef idx="2">
            <a:schemeClr val="accent3"/>
          </a:fillRef>
          <a:effectRef idx="1">
            <a:schemeClr val="accent3"/>
          </a:effectRef>
          <a:fontRef idx="minor">
            <a:schemeClr val="dk1"/>
          </a:fontRef>
        </p:style>
        <p:txBody>
          <a:bodyPr/>
          <a:lstStyle/>
          <a:p>
            <a:r>
              <a:rPr lang="en-US" b="1" dirty="0" smtClean="0">
                <a:solidFill>
                  <a:schemeClr val="tx1"/>
                </a:solidFill>
              </a:rPr>
              <a:t>Principles and Procedures</a:t>
            </a:r>
            <a:endParaRPr lang="en-US" b="1" dirty="0">
              <a:solidFill>
                <a:schemeClr val="tx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0"/>
            <a:ext cx="8229600" cy="884238"/>
          </a:xfrm>
        </p:spPr>
        <p:txBody>
          <a:bodyPr/>
          <a:lstStyle/>
          <a:p>
            <a:r>
              <a:rPr lang="en-US" dirty="0" smtClean="0"/>
              <a:t>10 Step Procedure for NABL</a:t>
            </a:r>
            <a:endParaRPr lang="en-US" dirty="0"/>
          </a:p>
        </p:txBody>
      </p:sp>
      <p:sp>
        <p:nvSpPr>
          <p:cNvPr id="3" name="Content Placeholder 2"/>
          <p:cNvSpPr>
            <a:spLocks noGrp="1"/>
          </p:cNvSpPr>
          <p:nvPr>
            <p:ph idx="1"/>
          </p:nvPr>
        </p:nvSpPr>
        <p:spPr>
          <a:xfrm>
            <a:off x="1066800" y="1066800"/>
            <a:ext cx="8077200" cy="5791200"/>
          </a:xfrm>
        </p:spPr>
        <p:style>
          <a:lnRef idx="1">
            <a:schemeClr val="accent2"/>
          </a:lnRef>
          <a:fillRef idx="2">
            <a:schemeClr val="accent2"/>
          </a:fillRef>
          <a:effectRef idx="1">
            <a:schemeClr val="accent2"/>
          </a:effectRef>
          <a:fontRef idx="minor">
            <a:schemeClr val="dk1"/>
          </a:fontRef>
        </p:style>
        <p:txBody>
          <a:bodyPr>
            <a:normAutofit/>
          </a:bodyPr>
          <a:lstStyle/>
          <a:p>
            <a:r>
              <a:rPr lang="en-US" dirty="0" smtClean="0"/>
              <a:t>Awareness Training</a:t>
            </a:r>
          </a:p>
          <a:p>
            <a:r>
              <a:rPr lang="en-US" dirty="0" smtClean="0"/>
              <a:t>Quality Policy &amp; Objectives Finalization</a:t>
            </a:r>
          </a:p>
          <a:p>
            <a:r>
              <a:rPr lang="en-US" dirty="0" smtClean="0"/>
              <a:t>Gap Analysis </a:t>
            </a:r>
          </a:p>
          <a:p>
            <a:r>
              <a:rPr lang="en-US" dirty="0" smtClean="0"/>
              <a:t>Documentation / Process Design</a:t>
            </a:r>
          </a:p>
          <a:p>
            <a:r>
              <a:rPr lang="en-US" dirty="0" smtClean="0"/>
              <a:t>Documentation / Process Implementation </a:t>
            </a:r>
          </a:p>
          <a:p>
            <a:r>
              <a:rPr lang="en-US" dirty="0" smtClean="0"/>
              <a:t>Internal Audit </a:t>
            </a:r>
          </a:p>
          <a:p>
            <a:r>
              <a:rPr lang="en-US" dirty="0" smtClean="0"/>
              <a:t>Management Review Meeting </a:t>
            </a:r>
          </a:p>
          <a:p>
            <a:r>
              <a:rPr lang="en-US" dirty="0" smtClean="0"/>
              <a:t>Shadow Audit </a:t>
            </a:r>
          </a:p>
          <a:p>
            <a:r>
              <a:rPr lang="en-US" dirty="0" smtClean="0"/>
              <a:t>Corrective –Preventive Actions </a:t>
            </a:r>
          </a:p>
          <a:p>
            <a:r>
              <a:rPr lang="en-US" dirty="0" smtClean="0"/>
              <a:t>Final Certification Audit</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0"/>
            <a:ext cx="8229600" cy="579438"/>
          </a:xfrm>
        </p:spPr>
        <p:txBody>
          <a:bodyPr>
            <a:normAutofit fontScale="90000"/>
          </a:bodyPr>
          <a:lstStyle/>
          <a:p>
            <a:pPr algn="ctr"/>
            <a:r>
              <a:rPr lang="en-US" dirty="0" smtClean="0"/>
              <a:t>STEPS</a:t>
            </a:r>
            <a:endParaRPr lang="en-US" dirty="0"/>
          </a:p>
        </p:txBody>
      </p:sp>
      <p:sp>
        <p:nvSpPr>
          <p:cNvPr id="3" name="Content Placeholder 2"/>
          <p:cNvSpPr>
            <a:spLocks noGrp="1"/>
          </p:cNvSpPr>
          <p:nvPr>
            <p:ph idx="1"/>
          </p:nvPr>
        </p:nvSpPr>
        <p:spPr>
          <a:xfrm>
            <a:off x="1066800" y="685800"/>
            <a:ext cx="8077200" cy="5943600"/>
          </a:xfrm>
        </p:spPr>
        <p:style>
          <a:lnRef idx="1">
            <a:schemeClr val="accent2"/>
          </a:lnRef>
          <a:fillRef idx="2">
            <a:schemeClr val="accent2"/>
          </a:fillRef>
          <a:effectRef idx="1">
            <a:schemeClr val="accent2"/>
          </a:effectRef>
          <a:fontRef idx="minor">
            <a:schemeClr val="dk1"/>
          </a:fontRef>
        </p:style>
        <p:txBody>
          <a:bodyPr>
            <a:normAutofit/>
          </a:bodyPr>
          <a:lstStyle/>
          <a:p>
            <a:r>
              <a:rPr lang="en-US" b="1" dirty="0" smtClean="0">
                <a:latin typeface="Perpetua" pitchFamily="18" charset="0"/>
              </a:rPr>
              <a:t>Step 1:- Awareness Training </a:t>
            </a:r>
          </a:p>
          <a:p>
            <a:r>
              <a:rPr lang="en-US" dirty="0" smtClean="0">
                <a:latin typeface="Perpetua" pitchFamily="18" charset="0"/>
              </a:rPr>
              <a:t>Separate training sessions for top management, middle management and junior level management. </a:t>
            </a:r>
          </a:p>
          <a:p>
            <a:r>
              <a:rPr lang="en-US" dirty="0" smtClean="0">
                <a:latin typeface="Perpetua" pitchFamily="18" charset="0"/>
              </a:rPr>
              <a:t>Creates a motivating environment throughout the organization for ISO 17025 implementation.</a:t>
            </a:r>
          </a:p>
          <a:p>
            <a:pPr>
              <a:buNone/>
            </a:pPr>
            <a:r>
              <a:rPr lang="en-US" b="1" dirty="0" smtClean="0">
                <a:latin typeface="Perpetua" pitchFamily="18" charset="0"/>
              </a:rPr>
              <a:t>	Step 2:-Quality Policy &amp; Objectives </a:t>
            </a:r>
          </a:p>
          <a:p>
            <a:r>
              <a:rPr lang="en-US" dirty="0" smtClean="0">
                <a:latin typeface="Perpetua" pitchFamily="18" charset="0"/>
              </a:rPr>
              <a:t>Work shop with top management on development of quality policy. </a:t>
            </a:r>
          </a:p>
          <a:p>
            <a:r>
              <a:rPr lang="en-US" dirty="0" smtClean="0">
                <a:latin typeface="Perpetua" pitchFamily="18" charset="0"/>
              </a:rPr>
              <a:t>Work shop with top management and middle level functional management on development of quality objectives.</a:t>
            </a:r>
            <a:endParaRPr lang="en-US" dirty="0">
              <a:latin typeface="Perpetua"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0"/>
            <a:ext cx="6934200" cy="808038"/>
          </a:xfrm>
        </p:spPr>
        <p:txBody>
          <a:bodyPr/>
          <a:lstStyle/>
          <a:p>
            <a:pPr algn="ctr"/>
            <a:r>
              <a:rPr lang="en-US" dirty="0" smtClean="0"/>
              <a:t>Steps </a:t>
            </a:r>
            <a:endParaRPr lang="en-US" dirty="0"/>
          </a:p>
        </p:txBody>
      </p:sp>
      <p:sp>
        <p:nvSpPr>
          <p:cNvPr id="3" name="Content Placeholder 2"/>
          <p:cNvSpPr>
            <a:spLocks noGrp="1"/>
          </p:cNvSpPr>
          <p:nvPr>
            <p:ph idx="1"/>
          </p:nvPr>
        </p:nvSpPr>
        <p:spPr>
          <a:xfrm>
            <a:off x="1066800" y="762000"/>
            <a:ext cx="7848600" cy="5867400"/>
          </a:xfrm>
        </p:spPr>
        <p:style>
          <a:lnRef idx="1">
            <a:schemeClr val="accent2"/>
          </a:lnRef>
          <a:fillRef idx="2">
            <a:schemeClr val="accent2"/>
          </a:fillRef>
          <a:effectRef idx="1">
            <a:schemeClr val="accent2"/>
          </a:effectRef>
          <a:fontRef idx="minor">
            <a:schemeClr val="dk1"/>
          </a:fontRef>
        </p:style>
        <p:txBody>
          <a:bodyPr>
            <a:normAutofit fontScale="92500" lnSpcReduction="20000"/>
          </a:bodyPr>
          <a:lstStyle/>
          <a:p>
            <a:pPr>
              <a:buNone/>
            </a:pPr>
            <a:r>
              <a:rPr lang="en-US" b="1" dirty="0" smtClean="0">
                <a:latin typeface="Perpetua" pitchFamily="18" charset="0"/>
              </a:rPr>
              <a:t>	Step 3:-Gap Analysis</a:t>
            </a:r>
          </a:p>
          <a:p>
            <a:r>
              <a:rPr lang="en-US" dirty="0" smtClean="0">
                <a:latin typeface="Perpetua" pitchFamily="18" charset="0"/>
              </a:rPr>
              <a:t> Understanding of all the operations of the organization.</a:t>
            </a:r>
          </a:p>
          <a:p>
            <a:r>
              <a:rPr lang="en-US" dirty="0" smtClean="0">
                <a:latin typeface="Perpetua" pitchFamily="18" charset="0"/>
              </a:rPr>
              <a:t> Development of process map for the activities of the organization. </a:t>
            </a:r>
          </a:p>
          <a:p>
            <a:r>
              <a:rPr lang="en-US" dirty="0" smtClean="0">
                <a:latin typeface="Perpetua" pitchFamily="18" charset="0"/>
              </a:rPr>
              <a:t> Comparing existing operations with requirements of ISO 17025:2005 standard.</a:t>
            </a:r>
          </a:p>
          <a:p>
            <a:pPr>
              <a:buNone/>
            </a:pPr>
            <a:r>
              <a:rPr lang="en-US" b="1" dirty="0" smtClean="0">
                <a:latin typeface="Perpetua" pitchFamily="18" charset="0"/>
              </a:rPr>
              <a:t>	Step 4:-Documentation / Process Design </a:t>
            </a:r>
          </a:p>
          <a:p>
            <a:r>
              <a:rPr lang="en-US" dirty="0" smtClean="0">
                <a:latin typeface="Perpetua" pitchFamily="18" charset="0"/>
              </a:rPr>
              <a:t> Quality Manual </a:t>
            </a:r>
          </a:p>
          <a:p>
            <a:r>
              <a:rPr lang="en-US" dirty="0" smtClean="0">
                <a:latin typeface="Perpetua" pitchFamily="18" charset="0"/>
              </a:rPr>
              <a:t> Functional Procedures </a:t>
            </a:r>
          </a:p>
          <a:p>
            <a:r>
              <a:rPr lang="en-US" dirty="0" smtClean="0">
                <a:latin typeface="Perpetua" pitchFamily="18" charset="0"/>
              </a:rPr>
              <a:t> Work Instructions</a:t>
            </a:r>
          </a:p>
          <a:p>
            <a:r>
              <a:rPr lang="en-US" dirty="0" smtClean="0">
                <a:latin typeface="Perpetua" pitchFamily="18" charset="0"/>
              </a:rPr>
              <a:t> System Procedures </a:t>
            </a:r>
          </a:p>
          <a:p>
            <a:r>
              <a:rPr lang="en-US" dirty="0" smtClean="0">
                <a:latin typeface="Perpetua" pitchFamily="18" charset="0"/>
              </a:rPr>
              <a:t> Formats</a:t>
            </a:r>
          </a:p>
          <a:p>
            <a:endParaRPr lang="en-US" dirty="0">
              <a:latin typeface="Perpetua"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0"/>
            <a:ext cx="8229600" cy="731838"/>
          </a:xfrm>
        </p:spPr>
        <p:txBody>
          <a:bodyPr>
            <a:normAutofit fontScale="90000"/>
          </a:bodyPr>
          <a:lstStyle/>
          <a:p>
            <a:pPr algn="ctr"/>
            <a:r>
              <a:rPr lang="en-US" dirty="0" smtClean="0"/>
              <a:t>STEPS</a:t>
            </a:r>
            <a:endParaRPr lang="en-US" dirty="0"/>
          </a:p>
        </p:txBody>
      </p:sp>
      <p:sp>
        <p:nvSpPr>
          <p:cNvPr id="3" name="Content Placeholder 2"/>
          <p:cNvSpPr>
            <a:spLocks noGrp="1"/>
          </p:cNvSpPr>
          <p:nvPr>
            <p:ph idx="1"/>
          </p:nvPr>
        </p:nvSpPr>
        <p:spPr>
          <a:xfrm>
            <a:off x="990600" y="685800"/>
            <a:ext cx="8153400" cy="6172200"/>
          </a:xfrm>
        </p:spPr>
        <p:style>
          <a:lnRef idx="1">
            <a:schemeClr val="accent2"/>
          </a:lnRef>
          <a:fillRef idx="2">
            <a:schemeClr val="accent2"/>
          </a:fillRef>
          <a:effectRef idx="1">
            <a:schemeClr val="accent2"/>
          </a:effectRef>
          <a:fontRef idx="minor">
            <a:schemeClr val="dk1"/>
          </a:fontRef>
        </p:style>
        <p:txBody>
          <a:bodyPr>
            <a:normAutofit fontScale="92500"/>
          </a:bodyPr>
          <a:lstStyle/>
          <a:p>
            <a:r>
              <a:rPr lang="en-US" sz="3000" b="1" dirty="0" smtClean="0">
                <a:latin typeface="Perpetua" pitchFamily="18" charset="0"/>
              </a:rPr>
              <a:t>Step 5:-Documentation / Process Implementation </a:t>
            </a:r>
          </a:p>
          <a:p>
            <a:r>
              <a:rPr lang="en-US" dirty="0" smtClean="0">
                <a:latin typeface="Perpetua" pitchFamily="18" charset="0"/>
              </a:rPr>
              <a:t> Work–shop on process / document implementation as per ISO 17025 requirements. </a:t>
            </a:r>
          </a:p>
          <a:p>
            <a:r>
              <a:rPr lang="en-US" dirty="0" smtClean="0">
                <a:latin typeface="Perpetua" pitchFamily="18" charset="0"/>
              </a:rPr>
              <a:t>Departmental / Individual assistance in implementing the new processes / documents.</a:t>
            </a:r>
          </a:p>
          <a:p>
            <a:pPr>
              <a:buNone/>
            </a:pPr>
            <a:r>
              <a:rPr lang="en-US" b="1" dirty="0" smtClean="0">
                <a:latin typeface="Perpetua" pitchFamily="18" charset="0"/>
              </a:rPr>
              <a:t>	Step 6:-Internal Audit </a:t>
            </a:r>
          </a:p>
          <a:p>
            <a:r>
              <a:rPr lang="en-US" dirty="0" smtClean="0">
                <a:latin typeface="Perpetua" pitchFamily="18" charset="0"/>
              </a:rPr>
              <a:t> Internal Audit Training &amp; Examination (Optional). </a:t>
            </a:r>
          </a:p>
          <a:p>
            <a:r>
              <a:rPr lang="en-US" dirty="0" smtClean="0">
                <a:latin typeface="Perpetua" pitchFamily="18" charset="0"/>
              </a:rPr>
              <a:t> Successful employees / </a:t>
            </a:r>
            <a:r>
              <a:rPr lang="en-US" dirty="0" smtClean="0">
                <a:latin typeface="Perpetua" pitchFamily="18" charset="0"/>
              </a:rPr>
              <a:t> </a:t>
            </a:r>
            <a:r>
              <a:rPr lang="en-US" dirty="0" smtClean="0">
                <a:latin typeface="Perpetua" pitchFamily="18" charset="0"/>
              </a:rPr>
              <a:t>carry out internal audit of the organization covering all the departments and operations. </a:t>
            </a:r>
          </a:p>
          <a:p>
            <a:r>
              <a:rPr lang="en-US" dirty="0" smtClean="0">
                <a:latin typeface="Perpetua" pitchFamily="18" charset="0"/>
              </a:rPr>
              <a:t>Suggest corrective and preventive actions for improvements in each of the audited departments.</a:t>
            </a:r>
          </a:p>
          <a:p>
            <a:endParaRPr lang="en-US" dirty="0">
              <a:latin typeface="Perpetua" pitchFamily="18"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0"/>
            <a:ext cx="8229600" cy="655638"/>
          </a:xfrm>
        </p:spPr>
        <p:txBody>
          <a:bodyPr>
            <a:normAutofit fontScale="90000"/>
          </a:bodyPr>
          <a:lstStyle/>
          <a:p>
            <a:pPr algn="ctr"/>
            <a:r>
              <a:rPr lang="en-US" dirty="0" smtClean="0"/>
              <a:t>Steps </a:t>
            </a:r>
            <a:endParaRPr lang="en-US" dirty="0"/>
          </a:p>
        </p:txBody>
      </p:sp>
      <p:sp>
        <p:nvSpPr>
          <p:cNvPr id="3" name="Content Placeholder 2"/>
          <p:cNvSpPr>
            <a:spLocks noGrp="1"/>
          </p:cNvSpPr>
          <p:nvPr>
            <p:ph idx="1"/>
          </p:nvPr>
        </p:nvSpPr>
        <p:spPr>
          <a:xfrm>
            <a:off x="1066800" y="685800"/>
            <a:ext cx="7924800" cy="6019800"/>
          </a:xfrm>
        </p:spPr>
        <p:style>
          <a:lnRef idx="1">
            <a:schemeClr val="accent2"/>
          </a:lnRef>
          <a:fillRef idx="2">
            <a:schemeClr val="accent2"/>
          </a:fillRef>
          <a:effectRef idx="1">
            <a:schemeClr val="accent2"/>
          </a:effectRef>
          <a:fontRef idx="minor">
            <a:schemeClr val="dk1"/>
          </a:fontRef>
        </p:style>
        <p:txBody>
          <a:bodyPr>
            <a:normAutofit fontScale="92500" lnSpcReduction="10000"/>
          </a:bodyPr>
          <a:lstStyle/>
          <a:p>
            <a:r>
              <a:rPr lang="en-US" b="1" dirty="0" smtClean="0">
                <a:latin typeface="Perpetua" pitchFamily="18" charset="0"/>
              </a:rPr>
              <a:t>Step 7:-Management Review Meeting</a:t>
            </a:r>
          </a:p>
          <a:p>
            <a:r>
              <a:rPr lang="en-US" dirty="0" smtClean="0">
                <a:latin typeface="Perpetua" pitchFamily="18" charset="0"/>
              </a:rPr>
              <a:t>Quality Policy &amp; Objectives </a:t>
            </a:r>
          </a:p>
          <a:p>
            <a:r>
              <a:rPr lang="en-US" dirty="0" smtClean="0">
                <a:latin typeface="Perpetua" pitchFamily="18" charset="0"/>
              </a:rPr>
              <a:t>Results of internal audit </a:t>
            </a:r>
          </a:p>
          <a:p>
            <a:r>
              <a:rPr lang="en-US" dirty="0" smtClean="0">
                <a:latin typeface="Perpetua" pitchFamily="18" charset="0"/>
              </a:rPr>
              <a:t>Results of supplier evaluation </a:t>
            </a:r>
          </a:p>
          <a:p>
            <a:r>
              <a:rPr lang="en-US" dirty="0" smtClean="0">
                <a:latin typeface="Perpetua" pitchFamily="18" charset="0"/>
              </a:rPr>
              <a:t>Results of customer complaints </a:t>
            </a:r>
          </a:p>
          <a:p>
            <a:r>
              <a:rPr lang="en-US" dirty="0" smtClean="0">
                <a:latin typeface="Perpetua" pitchFamily="18" charset="0"/>
              </a:rPr>
              <a:t>Results of customer feedback etc.</a:t>
            </a:r>
          </a:p>
          <a:p>
            <a:pPr>
              <a:buNone/>
            </a:pPr>
            <a:r>
              <a:rPr lang="en-US" b="1" dirty="0" smtClean="0">
                <a:latin typeface="Perpetua" pitchFamily="18" charset="0"/>
              </a:rPr>
              <a:t>	Step 8:-Shadow Audit </a:t>
            </a:r>
          </a:p>
          <a:p>
            <a:r>
              <a:rPr lang="en-US" dirty="0" smtClean="0">
                <a:latin typeface="Perpetua" pitchFamily="18" charset="0"/>
              </a:rPr>
              <a:t>A replica of final certification audit.</a:t>
            </a:r>
          </a:p>
          <a:p>
            <a:r>
              <a:rPr lang="en-US" dirty="0" smtClean="0">
                <a:latin typeface="Perpetua" pitchFamily="18" charset="0"/>
              </a:rPr>
              <a:t>Finds degree of compliance with ISO 17025 standard. </a:t>
            </a:r>
          </a:p>
          <a:p>
            <a:r>
              <a:rPr lang="en-US" dirty="0" smtClean="0">
                <a:latin typeface="Perpetua" pitchFamily="18" charset="0"/>
              </a:rPr>
              <a:t>Gives an idea to the employees about the conduct of the final certification audit.</a:t>
            </a:r>
          </a:p>
          <a:p>
            <a:endParaRPr lang="en-US" dirty="0">
              <a:latin typeface="Perpetua" pitchFamily="18"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28600"/>
            <a:ext cx="8229600" cy="655638"/>
          </a:xfrm>
        </p:spPr>
        <p:txBody>
          <a:bodyPr>
            <a:normAutofit fontScale="90000"/>
          </a:bodyPr>
          <a:lstStyle/>
          <a:p>
            <a:pPr algn="ctr"/>
            <a:r>
              <a:rPr lang="en-US" dirty="0" smtClean="0"/>
              <a:t>Steps </a:t>
            </a:r>
            <a:endParaRPr lang="en-US" dirty="0"/>
          </a:p>
        </p:txBody>
      </p:sp>
      <p:sp>
        <p:nvSpPr>
          <p:cNvPr id="3" name="Content Placeholder 2"/>
          <p:cNvSpPr>
            <a:spLocks noGrp="1"/>
          </p:cNvSpPr>
          <p:nvPr>
            <p:ph idx="1"/>
          </p:nvPr>
        </p:nvSpPr>
        <p:spPr>
          <a:xfrm>
            <a:off x="990600" y="838200"/>
            <a:ext cx="7924800" cy="6019800"/>
          </a:xfrm>
        </p:spPr>
        <p:style>
          <a:lnRef idx="1">
            <a:schemeClr val="accent2"/>
          </a:lnRef>
          <a:fillRef idx="2">
            <a:schemeClr val="accent2"/>
          </a:fillRef>
          <a:effectRef idx="1">
            <a:schemeClr val="accent2"/>
          </a:effectRef>
          <a:fontRef idx="minor">
            <a:schemeClr val="dk1"/>
          </a:fontRef>
        </p:style>
        <p:txBody>
          <a:bodyPr>
            <a:normAutofit/>
          </a:bodyPr>
          <a:lstStyle/>
          <a:p>
            <a:r>
              <a:rPr lang="en-US" b="1" dirty="0" smtClean="0">
                <a:latin typeface="Perpetua" pitchFamily="18" charset="0"/>
              </a:rPr>
              <a:t>Step 9:-Corrective –Preventive Actions </a:t>
            </a:r>
          </a:p>
          <a:p>
            <a:r>
              <a:rPr lang="en-US" dirty="0" smtClean="0">
                <a:latin typeface="Perpetua" pitchFamily="18" charset="0"/>
              </a:rPr>
              <a:t>On the basis of shadow audit conducted in the last step, all the non-conformities (NC) will be assigned corrective and preventive actions. </a:t>
            </a:r>
          </a:p>
          <a:p>
            <a:r>
              <a:rPr lang="en-US" dirty="0" smtClean="0">
                <a:latin typeface="Perpetua" pitchFamily="18" charset="0"/>
              </a:rPr>
              <a:t>A check will ensure that all the NCs are closed and the organization is ready for the final certification audit.</a:t>
            </a:r>
          </a:p>
          <a:p>
            <a:r>
              <a:rPr lang="en-US" b="1" dirty="0" smtClean="0">
                <a:latin typeface="Perpetua" pitchFamily="18" charset="0"/>
              </a:rPr>
              <a:t>Step 10:-Final Certification Audit </a:t>
            </a:r>
          </a:p>
          <a:p>
            <a:r>
              <a:rPr lang="en-US" dirty="0" smtClean="0">
                <a:latin typeface="Perpetua" pitchFamily="18" charset="0"/>
              </a:rPr>
              <a:t>Upon completion of various stages of accreditation audit, the audit, your organization will be awarded accreditation.</a:t>
            </a:r>
          </a:p>
          <a:p>
            <a:endParaRPr lang="en-US" dirty="0">
              <a:latin typeface="Perpetua" pitchFamily="18"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0" y="0"/>
            <a:ext cx="7498080" cy="655638"/>
          </a:xfrm>
        </p:spPr>
        <p:txBody>
          <a:bodyPr>
            <a:normAutofit fontScale="90000"/>
          </a:bodyPr>
          <a:lstStyle/>
          <a:p>
            <a:r>
              <a:rPr lang="en-US" dirty="0" smtClean="0"/>
              <a:t>Getting Ready for Accreditation</a:t>
            </a:r>
            <a:endParaRPr lang="en-US" dirty="0"/>
          </a:p>
        </p:txBody>
      </p:sp>
      <p:sp>
        <p:nvSpPr>
          <p:cNvPr id="3" name="Content Placeholder 2"/>
          <p:cNvSpPr>
            <a:spLocks noGrp="1"/>
          </p:cNvSpPr>
          <p:nvPr>
            <p:ph idx="1"/>
          </p:nvPr>
        </p:nvSpPr>
        <p:spPr>
          <a:xfrm>
            <a:off x="1066800" y="685800"/>
            <a:ext cx="8077200" cy="5867400"/>
          </a:xfrm>
        </p:spPr>
        <p:txBody>
          <a:bodyPr>
            <a:noAutofit/>
          </a:bodyPr>
          <a:lstStyle/>
          <a:p>
            <a:r>
              <a:rPr lang="en-US" sz="2600" dirty="0" smtClean="0">
                <a:latin typeface="Perpetua" pitchFamily="18" charset="0"/>
              </a:rPr>
              <a:t>1. Contact NABL Secretariat with a request for procuring relevant NABL documents (NABL Contact address and the list of NABL documents given in Annexure-3 and 1, respectively). </a:t>
            </a:r>
          </a:p>
          <a:p>
            <a:r>
              <a:rPr lang="en-US" sz="2600" dirty="0" smtClean="0">
                <a:latin typeface="Perpetua" pitchFamily="18" charset="0"/>
              </a:rPr>
              <a:t>2. Get fully acquainted with all relevant documents and understand the assessment Procedure and methodology of making an application. </a:t>
            </a:r>
          </a:p>
          <a:p>
            <a:r>
              <a:rPr lang="en-US" sz="2600" dirty="0" smtClean="0">
                <a:latin typeface="Perpetua" pitchFamily="18" charset="0"/>
              </a:rPr>
              <a:t>3. Train a person on Quality Management System and Internal Audit (4-day residential training courses conducted by NABL. Contact NABL Secretariat for details). </a:t>
            </a:r>
          </a:p>
          <a:p>
            <a:r>
              <a:rPr lang="en-US" sz="2600" dirty="0" smtClean="0">
                <a:latin typeface="Perpetua" pitchFamily="18" charset="0"/>
              </a:rPr>
              <a:t>4. Prepare QUALITY MANUAL as per ISO 15189 standards. </a:t>
            </a:r>
          </a:p>
          <a:p>
            <a:r>
              <a:rPr lang="en-US" sz="2600" dirty="0" smtClean="0">
                <a:latin typeface="Perpetua" pitchFamily="18" charset="0"/>
              </a:rPr>
              <a:t>5. Prepare Standard Operating Procedure for each investigation carried out in the laboratory. </a:t>
            </a:r>
          </a:p>
          <a:p>
            <a:r>
              <a:rPr lang="en-US" sz="2600" dirty="0" smtClean="0">
                <a:latin typeface="Perpetua" pitchFamily="18" charset="0"/>
              </a:rPr>
              <a:t>6. Ensure effective environmental conditions (temperature, humidity, storage placement, etc.). </a:t>
            </a:r>
            <a:endParaRPr lang="en-US" sz="2600" dirty="0">
              <a:latin typeface="Perpetua" pitchFamily="18"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90600" y="0"/>
            <a:ext cx="8153400" cy="6858000"/>
          </a:xfrm>
        </p:spPr>
        <p:txBody>
          <a:bodyPr>
            <a:normAutofit fontScale="77500" lnSpcReduction="20000"/>
          </a:bodyPr>
          <a:lstStyle/>
          <a:p>
            <a:r>
              <a:rPr lang="en-US" dirty="0" smtClean="0">
                <a:latin typeface="Perpetua" pitchFamily="18" charset="0"/>
              </a:rPr>
              <a:t>7. Ensure calibration of instruments / equipment. Only NABL ACCREDITED CALIBRATION LABORATORIES are authorized to provide calibration. NABL website gives the names of NABL accredited calibration laboratories in the various fields of Accreditation. </a:t>
            </a:r>
          </a:p>
          <a:p>
            <a:r>
              <a:rPr lang="en-US" dirty="0" smtClean="0">
                <a:latin typeface="Perpetua" pitchFamily="18" charset="0"/>
              </a:rPr>
              <a:t>8. Impart training on the key elements of documentation, such as document format, authorization of document, issue and withdrawal procedures, document review and change, etc. Each document should have ID No., name of controlling authority, period of retention, etc. </a:t>
            </a:r>
          </a:p>
          <a:p>
            <a:r>
              <a:rPr lang="en-US" dirty="0" smtClean="0">
                <a:latin typeface="Perpetua" pitchFamily="18" charset="0"/>
              </a:rPr>
              <a:t>9. Ascertain the status of the existing quality system and technical competence with regard to NABL standards and address the question “Is the system documented and effective OR does it need modification?”. </a:t>
            </a:r>
          </a:p>
          <a:p>
            <a:r>
              <a:rPr lang="en-US" dirty="0" smtClean="0">
                <a:latin typeface="Perpetua" pitchFamily="18" charset="0"/>
              </a:rPr>
              <a:t>10. Remember Quality Manual is a policy document, which has to be supplemented by a set of other next level documents. Therefore ensure that these documents are well prepared. </a:t>
            </a:r>
          </a:p>
          <a:p>
            <a:r>
              <a:rPr lang="en-US" dirty="0" smtClean="0">
                <a:latin typeface="Perpetua" pitchFamily="18" charset="0"/>
              </a:rPr>
              <a:t>11. Ensure proper implementation of all aspects that have been documented in the Quality Manual and other documents.</a:t>
            </a:r>
          </a:p>
          <a:p>
            <a:endParaRPr lang="en-US" dirty="0">
              <a:latin typeface="Perpetua" pitchFamily="18"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6800" y="0"/>
            <a:ext cx="8077200" cy="6858000"/>
          </a:xfrm>
        </p:spPr>
        <p:txBody>
          <a:bodyPr>
            <a:normAutofit/>
          </a:bodyPr>
          <a:lstStyle/>
          <a:p>
            <a:r>
              <a:rPr lang="en-US" sz="3000" dirty="0" smtClean="0">
                <a:latin typeface="Perpetua" pitchFamily="18" charset="0"/>
              </a:rPr>
              <a:t>12. Incorporate Internal Quality Control (IQC) practice while patients’ samples are </a:t>
            </a:r>
            <a:r>
              <a:rPr lang="en-US" sz="3000" dirty="0" err="1" smtClean="0">
                <a:latin typeface="Perpetua" pitchFamily="18" charset="0"/>
              </a:rPr>
              <a:t>analysed</a:t>
            </a:r>
            <a:r>
              <a:rPr lang="en-US" sz="3000" dirty="0" smtClean="0">
                <a:latin typeface="Perpetua" pitchFamily="18" charset="0"/>
              </a:rPr>
              <a:t>. </a:t>
            </a:r>
          </a:p>
          <a:p>
            <a:r>
              <a:rPr lang="en-US" sz="3000" dirty="0" smtClean="0">
                <a:latin typeface="Perpetua" pitchFamily="18" charset="0"/>
              </a:rPr>
              <a:t>13. Document IQC data as well as uncertainty of measurements. Maintain Levy Jennings charts. </a:t>
            </a:r>
          </a:p>
          <a:p>
            <a:r>
              <a:rPr lang="en-US" sz="3000" dirty="0" smtClean="0">
                <a:latin typeface="Perpetua" pitchFamily="18" charset="0"/>
              </a:rPr>
              <a:t>14. Participate in External Quality Assessment Schemes (EQAS). If this is not available for certain </a:t>
            </a:r>
            <a:r>
              <a:rPr lang="en-US" sz="3000" dirty="0" err="1" smtClean="0">
                <a:latin typeface="Perpetua" pitchFamily="18" charset="0"/>
              </a:rPr>
              <a:t>analytes</a:t>
            </a:r>
            <a:r>
              <a:rPr lang="en-US" sz="3000" dirty="0" smtClean="0">
                <a:latin typeface="Perpetua" pitchFamily="18" charset="0"/>
              </a:rPr>
              <a:t>, participate in inter-laboratory comparison through exchange of samples with NABL accredited laboratories. </a:t>
            </a:r>
          </a:p>
          <a:p>
            <a:r>
              <a:rPr lang="en-US" sz="3000" dirty="0" smtClean="0">
                <a:latin typeface="Perpetua" pitchFamily="18" charset="0"/>
              </a:rPr>
              <a:t>15. Document corrective actions on IQC / </a:t>
            </a:r>
            <a:r>
              <a:rPr lang="en-US" sz="3000" dirty="0" err="1" smtClean="0">
                <a:latin typeface="Perpetua" pitchFamily="18" charset="0"/>
              </a:rPr>
              <a:t>EQA</a:t>
            </a:r>
            <a:endParaRPr lang="en-US" sz="3000" dirty="0" smtClean="0">
              <a:latin typeface="Perpetua" pitchFamily="18" charset="0"/>
            </a:endParaRPr>
          </a:p>
          <a:p>
            <a:r>
              <a:rPr lang="en-US" sz="3000" dirty="0" smtClean="0">
                <a:latin typeface="Perpetua" pitchFamily="18" charset="0"/>
              </a:rPr>
              <a:t>16. Conduct Internal Audit and Management Review. </a:t>
            </a:r>
          </a:p>
          <a:p>
            <a:r>
              <a:rPr lang="en-US" sz="3000" dirty="0" smtClean="0">
                <a:latin typeface="Perpetua" pitchFamily="18" charset="0"/>
              </a:rPr>
              <a:t>17. Apply to NABL along with appropriate fee.</a:t>
            </a:r>
            <a:endParaRPr lang="en-US" sz="3000" dirty="0">
              <a:latin typeface="Perpetua"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PravinMali&#10; is an autonomous body&#10; registered under Societies Act in1992&#10; under the aegis of Department of&#10;Science &amp; Te..."/>
          <p:cNvPicPr>
            <a:picLocks noChangeAspect="1" noChangeArrowheads="1"/>
          </p:cNvPicPr>
          <p:nvPr/>
        </p:nvPicPr>
        <p:blipFill>
          <a:blip r:embed="rId2"/>
          <a:srcRect l="4562" t="5556" r="16927" b="14444"/>
          <a:stretch>
            <a:fillRect/>
          </a:stretch>
        </p:blipFill>
        <p:spPr bwMode="auto">
          <a:xfrm>
            <a:off x="1066800" y="304800"/>
            <a:ext cx="7868817" cy="6019800"/>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lstStyle/>
          <a:p>
            <a:r>
              <a:rPr lang="en-US" dirty="0" smtClean="0"/>
              <a:t>SCOPE</a:t>
            </a:r>
            <a:endParaRPr lang="en-US" dirty="0"/>
          </a:p>
        </p:txBody>
      </p:sp>
      <p:sp>
        <p:nvSpPr>
          <p:cNvPr id="3" name="Content Placeholder 2"/>
          <p:cNvSpPr>
            <a:spLocks noGrp="1"/>
          </p:cNvSpPr>
          <p:nvPr>
            <p:ph idx="1"/>
          </p:nvPr>
        </p:nvSpPr>
        <p:spPr/>
        <p:style>
          <a:lnRef idx="1">
            <a:schemeClr val="accent2"/>
          </a:lnRef>
          <a:fillRef idx="2">
            <a:schemeClr val="accent2"/>
          </a:fillRef>
          <a:effectRef idx="1">
            <a:schemeClr val="accent2"/>
          </a:effectRef>
          <a:fontRef idx="minor">
            <a:schemeClr val="dk1"/>
          </a:fontRef>
        </p:style>
        <p:txBody>
          <a:bodyPr>
            <a:normAutofit lnSpcReduction="10000"/>
          </a:bodyPr>
          <a:lstStyle/>
          <a:p>
            <a:r>
              <a:rPr lang="en-US" dirty="0" smtClean="0"/>
              <a:t>NABL Grants accreditation in almost all areas of science, engineering and medical testing. </a:t>
            </a:r>
          </a:p>
          <a:p>
            <a:r>
              <a:rPr lang="en-US" dirty="0" smtClean="0"/>
              <a:t> The international standards followed are :  ISO 15189:2007 (for Medical Testing) , </a:t>
            </a:r>
          </a:p>
          <a:p>
            <a:r>
              <a:rPr lang="en-US" dirty="0" smtClean="0"/>
              <a:t>ISO/IEC 17025:2005 (for Testing, calibration)  Int. electro technical </a:t>
            </a:r>
            <a:r>
              <a:rPr lang="en-US" dirty="0" err="1" smtClean="0"/>
              <a:t>comission</a:t>
            </a:r>
            <a:endParaRPr lang="en-US" dirty="0" smtClean="0"/>
          </a:p>
          <a:p>
            <a:r>
              <a:rPr lang="en-US" dirty="0" smtClean="0"/>
              <a:t>ISO 17043:2010 [for PT (</a:t>
            </a:r>
            <a:r>
              <a:rPr lang="en-US" dirty="0" err="1" smtClean="0"/>
              <a:t>profiency</a:t>
            </a:r>
            <a:r>
              <a:rPr lang="en-US" dirty="0" smtClean="0"/>
              <a:t> testing )providers]</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2" descr="PravinMali&#10;Biological,&#10;Chemical,&#10;Electrical,&#10;Electronics, Fluid-&#10;Flow, Mechanical,&#10;non-Destructive&#10;Testing,&#10;Optical&amp;&#10;Photo..."/>
          <p:cNvPicPr>
            <a:picLocks noChangeAspect="1" noChangeArrowheads="1"/>
          </p:cNvPicPr>
          <p:nvPr/>
        </p:nvPicPr>
        <p:blipFill>
          <a:blip r:embed="rId2"/>
          <a:srcRect r="13480"/>
          <a:stretch>
            <a:fillRect/>
          </a:stretch>
        </p:blipFill>
        <p:spPr bwMode="auto">
          <a:xfrm>
            <a:off x="1066800" y="0"/>
            <a:ext cx="7848600" cy="6810653"/>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28600"/>
            <a:ext cx="8229600" cy="457200"/>
          </a:xfrm>
        </p:spPr>
        <p:txBody>
          <a:bodyPr>
            <a:noAutofit/>
          </a:bodyPr>
          <a:lstStyle/>
          <a:p>
            <a:r>
              <a:rPr lang="en-US" sz="3200" dirty="0" smtClean="0">
                <a:latin typeface="Perpetua" pitchFamily="18" charset="0"/>
              </a:rPr>
              <a:t/>
            </a:r>
            <a:br>
              <a:rPr lang="en-US" sz="3200" dirty="0" smtClean="0">
                <a:latin typeface="Perpetua" pitchFamily="18" charset="0"/>
              </a:rPr>
            </a:br>
            <a:r>
              <a:rPr lang="en-US" sz="3200" dirty="0" smtClean="0">
                <a:latin typeface="Perpetua" pitchFamily="18" charset="0"/>
              </a:rPr>
              <a:t/>
            </a:r>
            <a:br>
              <a:rPr lang="en-US" sz="3200" dirty="0" smtClean="0">
                <a:latin typeface="Perpetua" pitchFamily="18" charset="0"/>
              </a:rPr>
            </a:br>
            <a:r>
              <a:rPr lang="en-US" sz="3200" dirty="0" smtClean="0">
                <a:latin typeface="Perpetua" pitchFamily="18" charset="0"/>
              </a:rPr>
              <a:t>Certification Vs Accreditation</a:t>
            </a:r>
            <a:br>
              <a:rPr lang="en-US" sz="3200" dirty="0" smtClean="0">
                <a:latin typeface="Perpetua" pitchFamily="18" charset="0"/>
              </a:rPr>
            </a:br>
            <a:endParaRPr lang="en-US" sz="3200" dirty="0">
              <a:latin typeface="Perpetua" pitchFamily="18" charset="0"/>
            </a:endParaRPr>
          </a:p>
        </p:txBody>
      </p:sp>
      <p:sp>
        <p:nvSpPr>
          <p:cNvPr id="3" name="Text Placeholder 2"/>
          <p:cNvSpPr>
            <a:spLocks noGrp="1"/>
          </p:cNvSpPr>
          <p:nvPr>
            <p:ph type="body" idx="1"/>
          </p:nvPr>
        </p:nvSpPr>
        <p:spPr>
          <a:xfrm>
            <a:off x="609600" y="914400"/>
            <a:ext cx="4040188" cy="639762"/>
          </a:xfrm>
        </p:spPr>
        <p:style>
          <a:lnRef idx="1">
            <a:schemeClr val="accent3"/>
          </a:lnRef>
          <a:fillRef idx="2">
            <a:schemeClr val="accent3"/>
          </a:fillRef>
          <a:effectRef idx="1">
            <a:schemeClr val="accent3"/>
          </a:effectRef>
          <a:fontRef idx="minor">
            <a:schemeClr val="dk1"/>
          </a:fontRef>
        </p:style>
        <p:txBody>
          <a:bodyPr>
            <a:normAutofit/>
          </a:bodyPr>
          <a:lstStyle/>
          <a:p>
            <a:r>
              <a:rPr lang="en-US" sz="2800" dirty="0" smtClean="0">
                <a:latin typeface="Perpetua" pitchFamily="18" charset="0"/>
              </a:rPr>
              <a:t>Certification </a:t>
            </a:r>
            <a:endParaRPr lang="en-US" sz="2800" dirty="0">
              <a:latin typeface="Perpetua" pitchFamily="18" charset="0"/>
            </a:endParaRPr>
          </a:p>
        </p:txBody>
      </p:sp>
      <p:sp>
        <p:nvSpPr>
          <p:cNvPr id="5" name="Text Placeholder 4"/>
          <p:cNvSpPr>
            <a:spLocks noGrp="1"/>
          </p:cNvSpPr>
          <p:nvPr>
            <p:ph type="body" sz="half" idx="3"/>
          </p:nvPr>
        </p:nvSpPr>
        <p:spPr>
          <a:xfrm>
            <a:off x="4876800" y="914400"/>
            <a:ext cx="4041775" cy="639762"/>
          </a:xfrm>
        </p:spPr>
        <p:style>
          <a:lnRef idx="1">
            <a:schemeClr val="accent3"/>
          </a:lnRef>
          <a:fillRef idx="2">
            <a:schemeClr val="accent3"/>
          </a:fillRef>
          <a:effectRef idx="1">
            <a:schemeClr val="accent3"/>
          </a:effectRef>
          <a:fontRef idx="minor">
            <a:schemeClr val="dk1"/>
          </a:fontRef>
        </p:style>
        <p:txBody>
          <a:bodyPr>
            <a:normAutofit/>
          </a:bodyPr>
          <a:lstStyle/>
          <a:p>
            <a:r>
              <a:rPr lang="en-US" sz="2800" dirty="0" smtClean="0">
                <a:latin typeface="Perpetua" pitchFamily="18" charset="0"/>
              </a:rPr>
              <a:t>Accreditation</a:t>
            </a:r>
            <a:endParaRPr lang="en-US" sz="2800" dirty="0">
              <a:latin typeface="Perpetua" pitchFamily="18" charset="0"/>
            </a:endParaRPr>
          </a:p>
        </p:txBody>
      </p:sp>
      <p:sp>
        <p:nvSpPr>
          <p:cNvPr id="4" name="Content Placeholder 3"/>
          <p:cNvSpPr>
            <a:spLocks noGrp="1"/>
          </p:cNvSpPr>
          <p:nvPr>
            <p:ph sz="quarter" idx="2"/>
          </p:nvPr>
        </p:nvSpPr>
        <p:spPr>
          <a:xfrm>
            <a:off x="609600" y="1600200"/>
            <a:ext cx="4191000" cy="5257800"/>
          </a:xfrm>
        </p:spPr>
        <p:style>
          <a:lnRef idx="1">
            <a:schemeClr val="accent1"/>
          </a:lnRef>
          <a:fillRef idx="2">
            <a:schemeClr val="accent1"/>
          </a:fillRef>
          <a:effectRef idx="1">
            <a:schemeClr val="accent1"/>
          </a:effectRef>
          <a:fontRef idx="minor">
            <a:schemeClr val="dk1"/>
          </a:fontRef>
        </p:style>
        <p:txBody>
          <a:bodyPr>
            <a:normAutofit/>
          </a:bodyPr>
          <a:lstStyle/>
          <a:p>
            <a:r>
              <a:rPr lang="en-US" sz="2500" dirty="0" smtClean="0">
                <a:latin typeface="Perpetua" pitchFamily="18" charset="0"/>
              </a:rPr>
              <a:t>Certification is a comprehensive evaluation of a process, system, product, event, or skill typically measured against some existing norm or standard.</a:t>
            </a:r>
          </a:p>
          <a:p>
            <a:r>
              <a:rPr lang="en-US" sz="2500" dirty="0" smtClean="0">
                <a:latin typeface="Perpetua" pitchFamily="18" charset="0"/>
              </a:rPr>
              <a:t>Certification does not make any statement about the technical competence of the laboratory. </a:t>
            </a:r>
          </a:p>
          <a:p>
            <a:r>
              <a:rPr lang="en-US" sz="2500" dirty="0" smtClean="0">
                <a:latin typeface="Perpetua" pitchFamily="18" charset="0"/>
              </a:rPr>
              <a:t>Example ISO 9001:2005 Certification</a:t>
            </a:r>
            <a:endParaRPr lang="en-US" sz="2500" dirty="0">
              <a:latin typeface="Perpetua" pitchFamily="18" charset="0"/>
            </a:endParaRPr>
          </a:p>
        </p:txBody>
      </p:sp>
      <p:sp>
        <p:nvSpPr>
          <p:cNvPr id="6" name="Content Placeholder 5"/>
          <p:cNvSpPr>
            <a:spLocks noGrp="1"/>
          </p:cNvSpPr>
          <p:nvPr>
            <p:ph sz="quarter" idx="4"/>
          </p:nvPr>
        </p:nvSpPr>
        <p:spPr>
          <a:xfrm>
            <a:off x="4800600" y="1676400"/>
            <a:ext cx="4343400" cy="5181600"/>
          </a:xfrm>
        </p:spPr>
        <p:style>
          <a:lnRef idx="1">
            <a:schemeClr val="accent1"/>
          </a:lnRef>
          <a:fillRef idx="2">
            <a:schemeClr val="accent1"/>
          </a:fillRef>
          <a:effectRef idx="1">
            <a:schemeClr val="accent1"/>
          </a:effectRef>
          <a:fontRef idx="minor">
            <a:schemeClr val="dk1"/>
          </a:fontRef>
        </p:style>
        <p:txBody>
          <a:bodyPr>
            <a:noAutofit/>
          </a:bodyPr>
          <a:lstStyle/>
          <a:p>
            <a:r>
              <a:rPr lang="en-US" sz="2200" dirty="0" smtClean="0">
                <a:latin typeface="Perpetua" pitchFamily="18" charset="0"/>
              </a:rPr>
              <a:t>Accreditation is the </a:t>
            </a:r>
            <a:r>
              <a:rPr lang="en-US" sz="2200" dirty="0" smtClean="0">
                <a:solidFill>
                  <a:srgbClr val="FF0000"/>
                </a:solidFill>
                <a:latin typeface="Perpetua" pitchFamily="18" charset="0"/>
              </a:rPr>
              <a:t>formal declaration</a:t>
            </a:r>
            <a:r>
              <a:rPr lang="en-US" sz="2200" dirty="0" smtClean="0">
                <a:latin typeface="Perpetua" pitchFamily="18" charset="0"/>
              </a:rPr>
              <a:t> by a neutral third party that the certification program is administered in a way that meets the relevant norms or standards of certification program</a:t>
            </a:r>
          </a:p>
          <a:p>
            <a:r>
              <a:rPr lang="en-US" sz="2200" dirty="0" smtClean="0">
                <a:latin typeface="Perpetua" pitchFamily="18" charset="0"/>
              </a:rPr>
              <a:t>Uses criteria specifically developed to determine technical competence of the laboratory.</a:t>
            </a:r>
          </a:p>
          <a:p>
            <a:r>
              <a:rPr lang="en-US" sz="2200" dirty="0" smtClean="0">
                <a:latin typeface="Perpetua" pitchFamily="18" charset="0"/>
              </a:rPr>
              <a:t>This is an independent evaluation of laboratory’s technical competence</a:t>
            </a:r>
          </a:p>
          <a:p>
            <a:r>
              <a:rPr lang="en-US" sz="2200" dirty="0" smtClean="0">
                <a:latin typeface="Perpetua" pitchFamily="18" charset="0"/>
              </a:rPr>
              <a:t> Accreditation-Example ISO 17025</a:t>
            </a:r>
            <a:endParaRPr lang="en-US" sz="2200" dirty="0">
              <a:latin typeface="Perpetua"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457200"/>
            <a:ext cx="7498080" cy="808038"/>
          </a:xfrm>
        </p:spPr>
        <p:style>
          <a:lnRef idx="1">
            <a:schemeClr val="accent2"/>
          </a:lnRef>
          <a:fillRef idx="2">
            <a:schemeClr val="accent2"/>
          </a:fillRef>
          <a:effectRef idx="1">
            <a:schemeClr val="accent2"/>
          </a:effectRef>
          <a:fontRef idx="minor">
            <a:schemeClr val="dk1"/>
          </a:fontRef>
        </p:style>
        <p:txBody>
          <a:bodyPr/>
          <a:lstStyle/>
          <a:p>
            <a:r>
              <a:rPr lang="en-US" dirty="0" smtClean="0"/>
              <a:t>BENEFITS OF NABL</a:t>
            </a:r>
            <a:endParaRPr lang="en-US" dirty="0"/>
          </a:p>
        </p:txBody>
      </p:sp>
      <p:sp>
        <p:nvSpPr>
          <p:cNvPr id="3" name="Content Placeholder 2"/>
          <p:cNvSpPr>
            <a:spLocks noGrp="1"/>
          </p:cNvSpPr>
          <p:nvPr>
            <p:ph idx="1"/>
          </p:nvPr>
        </p:nvSpPr>
        <p:spPr>
          <a:xfrm>
            <a:off x="1143000" y="1295400"/>
            <a:ext cx="8001000" cy="5257800"/>
          </a:xfrm>
          <a:solidFill>
            <a:schemeClr val="accent1">
              <a:lumMod val="20000"/>
              <a:lumOff val="80000"/>
            </a:schemeClr>
          </a:solidFill>
        </p:spPr>
        <p:style>
          <a:lnRef idx="1">
            <a:schemeClr val="accent2"/>
          </a:lnRef>
          <a:fillRef idx="2">
            <a:schemeClr val="accent2"/>
          </a:fillRef>
          <a:effectRef idx="1">
            <a:schemeClr val="accent2"/>
          </a:effectRef>
          <a:fontRef idx="minor">
            <a:schemeClr val="dk1"/>
          </a:fontRef>
        </p:style>
        <p:txBody>
          <a:bodyPr>
            <a:normAutofit fontScale="92500" lnSpcReduction="20000"/>
          </a:bodyPr>
          <a:lstStyle/>
          <a:p>
            <a:r>
              <a:rPr lang="en-US" dirty="0" smtClean="0">
                <a:latin typeface="Perpetua" pitchFamily="18" charset="0"/>
              </a:rPr>
              <a:t>Customers can search laboratories </a:t>
            </a:r>
          </a:p>
          <a:p>
            <a:r>
              <a:rPr lang="en-US" dirty="0" smtClean="0">
                <a:latin typeface="Perpetua" pitchFamily="18" charset="0"/>
              </a:rPr>
              <a:t>Customers can search and identify the laboratories accredited by NABL for their specific requirements from the NABL website or Directory of accredited laboratories. </a:t>
            </a:r>
          </a:p>
          <a:p>
            <a:r>
              <a:rPr lang="en-US" dirty="0" smtClean="0">
                <a:latin typeface="Perpetua" pitchFamily="18" charset="0"/>
              </a:rPr>
              <a:t>Increased confidence in reports </a:t>
            </a:r>
            <a:r>
              <a:rPr lang="en-US" dirty="0" smtClean="0">
                <a:latin typeface="Perpetua" pitchFamily="18" charset="0"/>
              </a:rPr>
              <a:t>: Why?</a:t>
            </a:r>
            <a:endParaRPr lang="en-US" dirty="0" smtClean="0">
              <a:latin typeface="Perpetua" pitchFamily="18" charset="0"/>
            </a:endParaRPr>
          </a:p>
          <a:p>
            <a:r>
              <a:rPr lang="en-US" dirty="0" err="1" smtClean="0">
                <a:latin typeface="Perpetua" pitchFamily="18" charset="0"/>
              </a:rPr>
              <a:t>Bcos</a:t>
            </a:r>
            <a:r>
              <a:rPr lang="en-US" dirty="0" smtClean="0">
                <a:latin typeface="Perpetua" pitchFamily="18" charset="0"/>
              </a:rPr>
              <a:t> the </a:t>
            </a:r>
            <a:r>
              <a:rPr lang="en-US" dirty="0" smtClean="0">
                <a:latin typeface="Perpetua" pitchFamily="18" charset="0"/>
              </a:rPr>
              <a:t>labs are required to participate in proficiency testing which is again demonstration of competence. So, there is increased confidence in the reports released by the laboratory</a:t>
            </a:r>
            <a:r>
              <a:rPr lang="en-US" dirty="0" smtClean="0">
                <a:latin typeface="Perpetua" pitchFamily="18" charset="0"/>
              </a:rPr>
              <a:t>. (ex. PATHOLOGY LABS)</a:t>
            </a:r>
            <a:endParaRPr lang="en-US" dirty="0" smtClean="0">
              <a:latin typeface="Perpetua" pitchFamily="18" charset="0"/>
            </a:endParaRPr>
          </a:p>
          <a:p>
            <a:r>
              <a:rPr lang="en-US" dirty="0" smtClean="0">
                <a:latin typeface="Perpetua" pitchFamily="18" charset="0"/>
              </a:rPr>
              <a:t>The customers get services by credential staff. </a:t>
            </a:r>
          </a:p>
          <a:p>
            <a:r>
              <a:rPr lang="en-US" dirty="0" smtClean="0">
                <a:latin typeface="Perpetua" pitchFamily="18" charset="0"/>
              </a:rPr>
              <a:t>Savings in terms of time and money as it reduces or eliminates the need of re-testing.</a:t>
            </a:r>
            <a:endParaRPr lang="en-US" dirty="0">
              <a:latin typeface="Perpetua"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90600" y="0"/>
            <a:ext cx="8153400" cy="6858000"/>
          </a:xfrm>
        </p:spPr>
        <p:style>
          <a:lnRef idx="1">
            <a:schemeClr val="accent2"/>
          </a:lnRef>
          <a:fillRef idx="2">
            <a:schemeClr val="accent2"/>
          </a:fillRef>
          <a:effectRef idx="1">
            <a:schemeClr val="accent2"/>
          </a:effectRef>
          <a:fontRef idx="minor">
            <a:schemeClr val="dk1"/>
          </a:fontRef>
        </p:style>
        <p:txBody>
          <a:bodyPr>
            <a:normAutofit/>
          </a:bodyPr>
          <a:lstStyle/>
          <a:p>
            <a:r>
              <a:rPr lang="en-US" dirty="0" smtClean="0"/>
              <a:t>Use of NABL symbol </a:t>
            </a:r>
          </a:p>
          <a:p>
            <a:r>
              <a:rPr lang="en-US" dirty="0" smtClean="0"/>
              <a:t>The accredited laboratories can issue test reports bearing the accreditation body’s symbol or endorsement, as an indication of accreditation. </a:t>
            </a:r>
          </a:p>
          <a:p>
            <a:r>
              <a:rPr lang="en-US" dirty="0" smtClean="0"/>
              <a:t>International Recognition </a:t>
            </a:r>
          </a:p>
          <a:p>
            <a:r>
              <a:rPr lang="en-US" dirty="0" smtClean="0"/>
              <a:t>Lab accreditation is highly regarded both nationally and internationally as an indicator of technical competence </a:t>
            </a:r>
          </a:p>
          <a:p>
            <a:r>
              <a:rPr lang="en-US" dirty="0" smtClean="0"/>
              <a:t>Satisfaction of the staff </a:t>
            </a:r>
          </a:p>
          <a:p>
            <a:r>
              <a:rPr lang="en-US" dirty="0" smtClean="0"/>
              <a:t>The staff in an accredited laboratory is satisfied as it provides for continuous learning ,good working environment, leadership.</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6800" y="0"/>
            <a:ext cx="8077200" cy="6858000"/>
          </a:xfrm>
        </p:spPr>
        <p:style>
          <a:lnRef idx="1">
            <a:schemeClr val="accent2"/>
          </a:lnRef>
          <a:fillRef idx="2">
            <a:schemeClr val="accent2"/>
          </a:fillRef>
          <a:effectRef idx="1">
            <a:schemeClr val="accent2"/>
          </a:effectRef>
          <a:fontRef idx="minor">
            <a:schemeClr val="dk1"/>
          </a:fontRef>
        </p:style>
        <p:txBody>
          <a:bodyPr>
            <a:normAutofit/>
          </a:bodyPr>
          <a:lstStyle/>
          <a:p>
            <a:r>
              <a:rPr lang="en-US" dirty="0" smtClean="0"/>
              <a:t>HELPS  in Continuous </a:t>
            </a:r>
            <a:r>
              <a:rPr lang="en-US" dirty="0" smtClean="0"/>
              <a:t>improvement </a:t>
            </a:r>
          </a:p>
          <a:p>
            <a:r>
              <a:rPr lang="en-US" dirty="0" smtClean="0"/>
              <a:t>Accreditation to a laboratory stimulates continuous improvement .It enables the laboratory in demonstrating commitment to quality test reports.</a:t>
            </a:r>
          </a:p>
          <a:p>
            <a:r>
              <a:rPr lang="en-US" dirty="0" smtClean="0"/>
              <a:t>Systematic Control of lab work</a:t>
            </a:r>
          </a:p>
          <a:p>
            <a:r>
              <a:rPr lang="en-US" dirty="0" smtClean="0"/>
              <a:t>Better control of laboratory operations and feedback to laboratories </a:t>
            </a:r>
          </a:p>
          <a:p>
            <a:r>
              <a:rPr lang="en-US" dirty="0" smtClean="0"/>
              <a:t>Benchmark with best laboratories </a:t>
            </a:r>
          </a:p>
          <a:p>
            <a:r>
              <a:rPr lang="en-US" dirty="0" smtClean="0"/>
              <a:t>It also provides opportunity to the laboratory to benchmark with the best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6800" y="228600"/>
            <a:ext cx="8077200" cy="6629400"/>
          </a:xfrm>
        </p:spPr>
        <p:style>
          <a:lnRef idx="1">
            <a:schemeClr val="accent2"/>
          </a:lnRef>
          <a:fillRef idx="2">
            <a:schemeClr val="accent2"/>
          </a:fillRef>
          <a:effectRef idx="1">
            <a:schemeClr val="accent2"/>
          </a:effectRef>
          <a:fontRef idx="minor">
            <a:schemeClr val="dk1"/>
          </a:fontRef>
        </p:style>
        <p:txBody>
          <a:bodyPr>
            <a:normAutofit/>
          </a:bodyPr>
          <a:lstStyle/>
          <a:p>
            <a:r>
              <a:rPr lang="en-US" dirty="0" smtClean="0"/>
              <a:t>Rise in business </a:t>
            </a:r>
          </a:p>
          <a:p>
            <a:r>
              <a:rPr lang="en-US" dirty="0" smtClean="0"/>
              <a:t>There is marked increase in the business of the labs as the accredited status can be seen by the clients on NABL website.</a:t>
            </a:r>
          </a:p>
          <a:p>
            <a:r>
              <a:rPr lang="en-US" dirty="0" smtClean="0"/>
              <a:t>it raises community confidence in the services provided by the laboratory. </a:t>
            </a:r>
          </a:p>
          <a:p>
            <a:r>
              <a:rPr lang="en-US" dirty="0" smtClean="0"/>
              <a:t>Finally, Accreditation provides an objective system of empanelment by insurance and other third parties.</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140</TotalTime>
  <Words>1041</Words>
  <Application>Microsoft Office PowerPoint</Application>
  <PresentationFormat>On-screen Show (4:3)</PresentationFormat>
  <Paragraphs>112</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Solstice</vt:lpstr>
      <vt:lpstr>NABL National Accreditation Board for Testing  and calibration Laboratories</vt:lpstr>
      <vt:lpstr>Slide 2</vt:lpstr>
      <vt:lpstr>SCOPE</vt:lpstr>
      <vt:lpstr>Slide 4</vt:lpstr>
      <vt:lpstr>  Certification Vs Accreditation </vt:lpstr>
      <vt:lpstr>BENEFITS OF NABL</vt:lpstr>
      <vt:lpstr>Slide 7</vt:lpstr>
      <vt:lpstr>Slide 8</vt:lpstr>
      <vt:lpstr>Slide 9</vt:lpstr>
      <vt:lpstr>10 Step Procedure for NABL</vt:lpstr>
      <vt:lpstr>STEPS</vt:lpstr>
      <vt:lpstr>Steps </vt:lpstr>
      <vt:lpstr>STEPS</vt:lpstr>
      <vt:lpstr>Steps </vt:lpstr>
      <vt:lpstr>Steps </vt:lpstr>
      <vt:lpstr>Getting Ready for Accreditation</vt:lpstr>
      <vt:lpstr>Slide 17</vt:lpstr>
      <vt:lpstr>Slide 18</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NABL National Accreditation Board for Testing  and calibration Laboratories</dc:title>
  <dc:creator>admin</dc:creator>
  <cp:lastModifiedBy>admin</cp:lastModifiedBy>
  <cp:revision>16</cp:revision>
  <dcterms:created xsi:type="dcterms:W3CDTF">2006-08-16T00:00:00Z</dcterms:created>
  <dcterms:modified xsi:type="dcterms:W3CDTF">2021-08-08T14:00:54Z</dcterms:modified>
</cp:coreProperties>
</file>