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307" r:id="rId4"/>
    <p:sldId id="308" r:id="rId5"/>
    <p:sldId id="311" r:id="rId6"/>
    <p:sldId id="306" r:id="rId7"/>
    <p:sldId id="309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88" autoAdjust="0"/>
    <p:restoredTop sz="99096" autoAdjust="0"/>
  </p:normalViewPr>
  <p:slideViewPr>
    <p:cSldViewPr>
      <p:cViewPr>
        <p:scale>
          <a:sx n="75" d="100"/>
          <a:sy n="75" d="100"/>
        </p:scale>
        <p:origin x="-10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8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854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63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52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837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093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221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488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6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434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94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335E-03B7-4A73-B78F-C5016EF20D0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2E2FD-9AC5-4DC6-8C1C-3186C1488F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53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Acceleration analysis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84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Velocity analysis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Problem-1</a:t>
            </a:r>
            <a:r>
              <a:rPr lang="en-US" sz="1600" dirty="0" smtClean="0"/>
              <a:t>: PQRS is a four bar chain with link PS fixed. The lengths of the links are PQ = 62.5 mm ; QR = 175 mm ; RS = 112.5 mm and PS  = 200 mm. The crank PQ rotates at 10 </a:t>
            </a:r>
            <a:r>
              <a:rPr lang="en-US" sz="1600" dirty="0" err="1" smtClean="0"/>
              <a:t>rad</a:t>
            </a:r>
            <a:r>
              <a:rPr lang="en-US" sz="1600" dirty="0" smtClean="0"/>
              <a:t>/s clockwise. Draw the velocity and acceleration diagram when angle QPS = 60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and Q and R lie on the same side of PS. Find the angular velocity and angular acceleration of links QR and RS.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214554"/>
            <a:ext cx="4246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Step -1</a:t>
            </a:r>
            <a:r>
              <a:rPr lang="en-US" sz="1400" dirty="0" smtClean="0"/>
              <a:t>: Draw Configuration Diagram with suitable scale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2071678"/>
            <a:ext cx="307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-2</a:t>
            </a:r>
            <a:r>
              <a:rPr lang="en-US" dirty="0" smtClean="0"/>
              <a:t>: Draw Velocity diagram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9980" y="2428868"/>
            <a:ext cx="2441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Define scale:   200 mm = 4 inch</a:t>
            </a:r>
            <a:endParaRPr lang="en-US" sz="14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36592" y="2714620"/>
          <a:ext cx="2692400" cy="952500"/>
        </p:xfrm>
        <a:graphic>
          <a:graphicData uri="http://schemas.openxmlformats.org/drawingml/2006/table">
            <a:tbl>
              <a:tblPr/>
              <a:tblGrid>
                <a:gridCol w="609600"/>
                <a:gridCol w="8509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length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PQ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QR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Link 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165088" y="359759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270" y="3357562"/>
            <a:ext cx="520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Fixed</a:t>
            </a:r>
          </a:p>
          <a:p>
            <a:r>
              <a:rPr lang="en-US" sz="1200" b="1" dirty="0" smtClean="0"/>
              <a:t> Link</a:t>
            </a:r>
            <a:endParaRPr lang="en-US" sz="12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52284" y="6060040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49412" y="601908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10862" y="601146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2"/>
          </p:cNvCxnSpPr>
          <p:nvPr/>
        </p:nvCxnSpPr>
        <p:spPr>
          <a:xfrm rot="10800000" flipV="1">
            <a:off x="3924184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3709870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3495556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3281242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3066928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2852614" y="606289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 flipV="1">
            <a:off x="2638300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2423986" y="606289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2235390" y="605432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2021076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806762" y="605432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1592448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 flipV="1">
            <a:off x="1378134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1163820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949506" y="605718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 flipV="1">
            <a:off x="735192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 flipV="1">
            <a:off x="352284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 flipV="1">
            <a:off x="556120" y="606004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0" y="6038015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026036" y="5988602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571604" y="6227058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200 mm ( 4 inch)</a:t>
            </a:r>
            <a:endParaRPr lang="en-US" sz="1400" b="1" dirty="0"/>
          </a:p>
        </p:txBody>
      </p:sp>
      <p:cxnSp>
        <p:nvCxnSpPr>
          <p:cNvPr id="44" name="Straight Connector 43"/>
          <p:cNvCxnSpPr/>
          <p:nvPr/>
        </p:nvCxnSpPr>
        <p:spPr>
          <a:xfrm rot="-3600000">
            <a:off x="38646" y="5525871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 rot="1106832">
            <a:off x="134476" y="5713645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18946" y="5802091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48" name="TextBox 47"/>
          <p:cNvSpPr txBox="1"/>
          <p:nvPr/>
        </p:nvSpPr>
        <p:spPr>
          <a:xfrm rot="18021841">
            <a:off x="-58920" y="5368742"/>
            <a:ext cx="10454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62.5 mm ( 1.25 inch)</a:t>
            </a:r>
            <a:endParaRPr lang="en-US" sz="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9461" y="4807493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63" name="Straight Connector 62"/>
          <p:cNvCxnSpPr/>
          <p:nvPr/>
        </p:nvCxnSpPr>
        <p:spPr>
          <a:xfrm rot="-1080000">
            <a:off x="845714" y="4498663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880925" y="495037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972762" y="394738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827124" y="3687346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67" name="Straight Connector 66"/>
          <p:cNvCxnSpPr>
            <a:stCxn id="21" idx="0"/>
            <a:endCxn id="65" idx="4"/>
          </p:cNvCxnSpPr>
          <p:nvPr/>
        </p:nvCxnSpPr>
        <p:spPr>
          <a:xfrm rot="16200000" flipV="1">
            <a:off x="3051211" y="5006091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428728" y="4071942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175mm ( 3.5 inch)</a:t>
            </a:r>
            <a:endParaRPr lang="en-US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000364" y="4786322"/>
            <a:ext cx="1011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112.5 mm </a:t>
            </a:r>
          </a:p>
          <a:p>
            <a:r>
              <a:rPr lang="en-US" sz="1400" b="1" dirty="0" smtClean="0"/>
              <a:t>( 2.25 inch)</a:t>
            </a:r>
            <a:endParaRPr lang="en-US" sz="1400" b="1" dirty="0"/>
          </a:p>
        </p:txBody>
      </p:sp>
      <p:sp>
        <p:nvSpPr>
          <p:cNvPr id="77" name="Rectangle 76"/>
          <p:cNvSpPr/>
          <p:nvPr/>
        </p:nvSpPr>
        <p:spPr>
          <a:xfrm>
            <a:off x="1070717" y="6488668"/>
            <a:ext cx="235340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Configuration Diagram </a:t>
            </a:r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 rot="5400000">
            <a:off x="1909602" y="4479766"/>
            <a:ext cx="47548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0" y="207167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357686" y="2357430"/>
            <a:ext cx="3429529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ω</a:t>
            </a:r>
            <a:r>
              <a:rPr lang="en-US" b="1" baseline="-25000" dirty="0" smtClean="0"/>
              <a:t>PQ</a:t>
            </a:r>
            <a:r>
              <a:rPr lang="en-US" b="1" dirty="0" smtClean="0"/>
              <a:t>  </a:t>
            </a:r>
            <a:r>
              <a:rPr lang="en-US" dirty="0" smtClean="0"/>
              <a:t>= 10 </a:t>
            </a:r>
            <a:r>
              <a:rPr lang="en-US" dirty="0" err="1" smtClean="0"/>
              <a:t>rad</a:t>
            </a:r>
            <a:r>
              <a:rPr lang="en-US" dirty="0" smtClean="0"/>
              <a:t>/s  clockwise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Q</a:t>
            </a:r>
            <a:r>
              <a:rPr lang="en-US" b="1" dirty="0" smtClean="0"/>
              <a:t>     </a:t>
            </a:r>
            <a:r>
              <a:rPr lang="en-US" dirty="0" smtClean="0"/>
              <a:t>=</a:t>
            </a:r>
            <a:r>
              <a:rPr lang="en-US" b="1" dirty="0" smtClean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PQ</a:t>
            </a:r>
            <a:r>
              <a:rPr lang="en-US" dirty="0" smtClean="0"/>
              <a:t>  x   PQ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= 10   x 0.0625 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= 0.625 m/s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Q</a:t>
            </a:r>
            <a:r>
              <a:rPr lang="en-US" b="1" dirty="0" smtClean="0"/>
              <a:t> ⊥ PQ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Define scale : </a:t>
            </a:r>
            <a:r>
              <a:rPr lang="en-US" dirty="0" smtClean="0"/>
              <a:t>0.625 m/s = 2.5 inch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 rot="1800000">
            <a:off x="5312498" y="5461874"/>
            <a:ext cx="91440" cy="91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4781408" y="6500834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4678536" y="645987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439986" y="6452256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>
            <a:stCxn id="86" idx="2"/>
          </p:cNvCxnSpPr>
          <p:nvPr/>
        </p:nvCxnSpPr>
        <p:spPr>
          <a:xfrm rot="10800000" flipV="1">
            <a:off x="8353308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8138994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7924680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 flipV="1">
            <a:off x="7710366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 flipV="1">
            <a:off x="7496052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7281738" y="650369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7067424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 flipV="1">
            <a:off x="6853110" y="650369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6664514" y="649511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 flipV="1">
            <a:off x="6450200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6235886" y="649511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 flipV="1">
            <a:off x="6021572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5807258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 flipV="1">
            <a:off x="5592944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 flipV="1">
            <a:off x="5378630" y="649797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5164316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 flipV="1">
            <a:off x="4781408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V="1">
            <a:off x="4985244" y="650083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429124" y="6478809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8455160" y="6429396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cxnSp>
        <p:nvCxnSpPr>
          <p:cNvPr id="107" name="Straight Connector 106"/>
          <p:cNvCxnSpPr/>
          <p:nvPr/>
        </p:nvCxnSpPr>
        <p:spPr>
          <a:xfrm rot="-3600000">
            <a:off x="4467770" y="5966665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Arc 107"/>
          <p:cNvSpPr/>
          <p:nvPr/>
        </p:nvSpPr>
        <p:spPr>
          <a:xfrm rot="1106832">
            <a:off x="4563600" y="6154439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4748070" y="6242885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5038585" y="5248287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111" name="Straight Connector 110"/>
          <p:cNvCxnSpPr/>
          <p:nvPr/>
        </p:nvCxnSpPr>
        <p:spPr>
          <a:xfrm rot="-1080000">
            <a:off x="5274838" y="4939457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310049" y="539116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401886" y="438817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8256248" y="4128140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15" name="Straight Connector 114"/>
          <p:cNvCxnSpPr>
            <a:stCxn id="86" idx="0"/>
            <a:endCxn id="113" idx="4"/>
          </p:cNvCxnSpPr>
          <p:nvPr/>
        </p:nvCxnSpPr>
        <p:spPr>
          <a:xfrm rot="16200000" flipV="1">
            <a:off x="7480335" y="5446885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2600000">
            <a:off x="5353392" y="5601243"/>
            <a:ext cx="54864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794240" y="5637428"/>
            <a:ext cx="36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Q</a:t>
            </a:r>
            <a:endParaRPr lang="en-US" sz="1400" baseline="-25000" dirty="0"/>
          </a:p>
        </p:txBody>
      </p:sp>
      <p:sp>
        <p:nvSpPr>
          <p:cNvPr id="118" name="Arc 117"/>
          <p:cNvSpPr/>
          <p:nvPr/>
        </p:nvSpPr>
        <p:spPr>
          <a:xfrm rot="21049735">
            <a:off x="4898354" y="5815029"/>
            <a:ext cx="274320" cy="274320"/>
          </a:xfrm>
          <a:prstGeom prst="arc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4992053" y="5897909"/>
            <a:ext cx="10038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/>
              <a:t>ω</a:t>
            </a:r>
            <a:r>
              <a:rPr lang="en-US" sz="1050" baseline="-25000" dirty="0" smtClean="0"/>
              <a:t>PQ</a:t>
            </a:r>
            <a:r>
              <a:rPr lang="en-US" sz="1050" dirty="0" smtClean="0"/>
              <a:t> = 10 </a:t>
            </a:r>
            <a:r>
              <a:rPr lang="en-US" sz="1050" dirty="0" err="1" smtClean="0"/>
              <a:t>rad</a:t>
            </a:r>
            <a:r>
              <a:rPr lang="en-US" sz="1050" dirty="0" smtClean="0"/>
              <a:t>/s</a:t>
            </a:r>
            <a:endParaRPr lang="en-US" sz="1050" dirty="0"/>
          </a:p>
        </p:txBody>
      </p:sp>
      <p:sp>
        <p:nvSpPr>
          <p:cNvPr id="120" name="TextBox 119"/>
          <p:cNvSpPr txBox="1"/>
          <p:nvPr/>
        </p:nvSpPr>
        <p:spPr>
          <a:xfrm>
            <a:off x="5219054" y="5516577"/>
            <a:ext cx="348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90</a:t>
            </a:r>
            <a:r>
              <a:rPr lang="en-US" sz="1050" b="1" baseline="30000" dirty="0" smtClean="0"/>
              <a:t>0</a:t>
            </a:r>
            <a:endParaRPr lang="en-US" sz="1050" b="1" dirty="0"/>
          </a:p>
        </p:txBody>
      </p: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/>
          <p:cNvSpPr/>
          <p:nvPr/>
        </p:nvSpPr>
        <p:spPr>
          <a:xfrm>
            <a:off x="3929058" y="4493427"/>
            <a:ext cx="91440" cy="914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Velocity analysis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1480"/>
            <a:ext cx="3070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Step -2</a:t>
            </a:r>
            <a:r>
              <a:rPr lang="en-US" dirty="0" smtClean="0"/>
              <a:t>: Draw Velocity diagram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857224" y="857232"/>
            <a:ext cx="3405676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Q</a:t>
            </a:r>
            <a:r>
              <a:rPr lang="en-US" b="1" dirty="0" smtClean="0"/>
              <a:t>    </a:t>
            </a:r>
            <a:r>
              <a:rPr lang="en-US" dirty="0" smtClean="0"/>
              <a:t>= 0.625 m/s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Q</a:t>
            </a:r>
            <a:r>
              <a:rPr lang="en-US" b="1" dirty="0" smtClean="0"/>
              <a:t> ⊥ PQ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Define scale : </a:t>
            </a:r>
            <a:r>
              <a:rPr lang="en-US" dirty="0" smtClean="0"/>
              <a:t>0.625 m/s = 2.5 inch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R</a:t>
            </a:r>
            <a:r>
              <a:rPr lang="en-US" b="1" dirty="0" smtClean="0"/>
              <a:t> ⊥ 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</a:t>
            </a:r>
            <a:r>
              <a:rPr lang="en-US" b="1" baseline="-25000" dirty="0" smtClean="0"/>
              <a:t>R/Q</a:t>
            </a:r>
            <a:r>
              <a:rPr lang="en-US" b="1" dirty="0" smtClean="0"/>
              <a:t> ⊥ QR</a:t>
            </a:r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</p:txBody>
      </p:sp>
      <p:sp>
        <p:nvSpPr>
          <p:cNvPr id="83" name="Rectangle 82"/>
          <p:cNvSpPr/>
          <p:nvPr/>
        </p:nvSpPr>
        <p:spPr>
          <a:xfrm rot="1800000">
            <a:off x="883374" y="5533288"/>
            <a:ext cx="91440" cy="914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352284" y="6572248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249412" y="653129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010862" y="6523670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>
            <a:stCxn id="86" idx="2"/>
          </p:cNvCxnSpPr>
          <p:nvPr/>
        </p:nvCxnSpPr>
        <p:spPr>
          <a:xfrm rot="10800000" flipV="1">
            <a:off x="3924184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3709870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 flipV="1">
            <a:off x="3495556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 flipV="1">
            <a:off x="3281242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0800000" flipV="1">
            <a:off x="3066928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10800000" flipV="1">
            <a:off x="2852614" y="657510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0800000" flipV="1">
            <a:off x="2638300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 flipV="1">
            <a:off x="2423986" y="657510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2235390" y="656653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 flipV="1">
            <a:off x="2021076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 flipV="1">
            <a:off x="1806762" y="656653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 flipV="1">
            <a:off x="1592448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 flipV="1">
            <a:off x="1378134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 flipV="1">
            <a:off x="1163820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0800000" flipV="1">
            <a:off x="949506" y="656939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735192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0800000" flipV="1">
            <a:off x="352284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 flipV="1">
            <a:off x="556120" y="6572248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0" y="6550223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026036" y="6500810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cxnSp>
        <p:nvCxnSpPr>
          <p:cNvPr id="107" name="Straight Connector 106"/>
          <p:cNvCxnSpPr/>
          <p:nvPr/>
        </p:nvCxnSpPr>
        <p:spPr>
          <a:xfrm rot="-3600000">
            <a:off x="38646" y="6038079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Arc 107"/>
          <p:cNvSpPr/>
          <p:nvPr/>
        </p:nvSpPr>
        <p:spPr>
          <a:xfrm rot="1106832">
            <a:off x="134476" y="6225853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318946" y="6314299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09461" y="531970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111" name="Straight Connector 110"/>
          <p:cNvCxnSpPr/>
          <p:nvPr/>
        </p:nvCxnSpPr>
        <p:spPr>
          <a:xfrm rot="-1080000">
            <a:off x="845714" y="5010871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880925" y="5462578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3972762" y="4459588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827124" y="4199554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115" name="Straight Connector 114"/>
          <p:cNvCxnSpPr>
            <a:stCxn id="86" idx="0"/>
            <a:endCxn id="113" idx="4"/>
          </p:cNvCxnSpPr>
          <p:nvPr/>
        </p:nvCxnSpPr>
        <p:spPr>
          <a:xfrm rot="16200000" flipV="1">
            <a:off x="3051211" y="5518299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2600000">
            <a:off x="924268" y="5672657"/>
            <a:ext cx="54864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365116" y="5708842"/>
            <a:ext cx="36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Q</a:t>
            </a:r>
            <a:endParaRPr lang="en-US" sz="1400" baseline="-25000" dirty="0"/>
          </a:p>
        </p:txBody>
      </p:sp>
      <p:sp>
        <p:nvSpPr>
          <p:cNvPr id="118" name="Arc 117"/>
          <p:cNvSpPr/>
          <p:nvPr/>
        </p:nvSpPr>
        <p:spPr>
          <a:xfrm rot="21049735">
            <a:off x="469230" y="5886443"/>
            <a:ext cx="274320" cy="274320"/>
          </a:xfrm>
          <a:prstGeom prst="arc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TextBox 118"/>
          <p:cNvSpPr txBox="1"/>
          <p:nvPr/>
        </p:nvSpPr>
        <p:spPr>
          <a:xfrm>
            <a:off x="562929" y="5969323"/>
            <a:ext cx="10038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050" dirty="0" smtClean="0"/>
              <a:t>ω</a:t>
            </a:r>
            <a:r>
              <a:rPr lang="en-US" sz="1050" baseline="-25000" dirty="0" smtClean="0"/>
              <a:t>PQ</a:t>
            </a:r>
            <a:r>
              <a:rPr lang="en-US" sz="1050" dirty="0" smtClean="0"/>
              <a:t> = 10 </a:t>
            </a:r>
            <a:r>
              <a:rPr lang="en-US" sz="1050" dirty="0" err="1" smtClean="0"/>
              <a:t>rad</a:t>
            </a:r>
            <a:r>
              <a:rPr lang="en-US" sz="1050" dirty="0" smtClean="0"/>
              <a:t>/s</a:t>
            </a:r>
            <a:endParaRPr lang="en-US" sz="1050" dirty="0"/>
          </a:p>
        </p:txBody>
      </p:sp>
      <p:sp>
        <p:nvSpPr>
          <p:cNvPr id="120" name="TextBox 119"/>
          <p:cNvSpPr txBox="1"/>
          <p:nvPr/>
        </p:nvSpPr>
        <p:spPr>
          <a:xfrm>
            <a:off x="785786" y="5643578"/>
            <a:ext cx="348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90</a:t>
            </a:r>
            <a:r>
              <a:rPr lang="en-US" sz="1050" b="1" baseline="30000" dirty="0" smtClean="0"/>
              <a:t>0</a:t>
            </a:r>
            <a:endParaRPr lang="en-US" sz="1050" b="1" dirty="0"/>
          </a:p>
        </p:txBody>
      </p:sp>
      <p:cxnSp>
        <p:nvCxnSpPr>
          <p:cNvPr id="121" name="Straight Connector 120"/>
          <p:cNvCxnSpPr/>
          <p:nvPr/>
        </p:nvCxnSpPr>
        <p:spPr>
          <a:xfrm rot="12600000">
            <a:off x="6348091" y="1285750"/>
            <a:ext cx="228600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8409918" y="1756275"/>
            <a:ext cx="36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Q</a:t>
            </a:r>
            <a:endParaRPr lang="en-US" sz="1400" baseline="-25000" dirty="0"/>
          </a:p>
        </p:txBody>
      </p:sp>
      <p:cxnSp>
        <p:nvCxnSpPr>
          <p:cNvPr id="123" name="Straight Connector 122"/>
          <p:cNvCxnSpPr/>
          <p:nvPr/>
        </p:nvCxnSpPr>
        <p:spPr>
          <a:xfrm rot="12600000">
            <a:off x="6468872" y="1648652"/>
            <a:ext cx="54864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6909720" y="1684837"/>
            <a:ext cx="36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Q</a:t>
            </a:r>
            <a:endParaRPr lang="en-US" sz="1400" baseline="-25000" dirty="0"/>
          </a:p>
        </p:txBody>
      </p:sp>
      <p:sp>
        <p:nvSpPr>
          <p:cNvPr id="125" name="Rectangle 124"/>
          <p:cNvSpPr/>
          <p:nvPr/>
        </p:nvSpPr>
        <p:spPr>
          <a:xfrm>
            <a:off x="7409786" y="899019"/>
            <a:ext cx="923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2.5 inch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5572132" y="385762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12600000">
            <a:off x="5510569" y="4503217"/>
            <a:ext cx="228600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268862" y="4442579"/>
            <a:ext cx="422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Q</a:t>
            </a:r>
            <a:endParaRPr lang="en-US" b="1" baseline="-25000" dirty="0"/>
          </a:p>
        </p:txBody>
      </p:sp>
      <p:sp>
        <p:nvSpPr>
          <p:cNvPr id="129" name="Rectangle 128"/>
          <p:cNvSpPr/>
          <p:nvPr/>
        </p:nvSpPr>
        <p:spPr>
          <a:xfrm>
            <a:off x="5000628" y="3675716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 , s</a:t>
            </a:r>
            <a:endParaRPr lang="en-US" b="1" dirty="0"/>
          </a:p>
        </p:txBody>
      </p:sp>
      <p:sp>
        <p:nvSpPr>
          <p:cNvPr id="130" name="Rectangle 129"/>
          <p:cNvSpPr/>
          <p:nvPr/>
        </p:nvSpPr>
        <p:spPr>
          <a:xfrm>
            <a:off x="7532055" y="498849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133" name="Straight Connector 132"/>
          <p:cNvCxnSpPr/>
          <p:nvPr/>
        </p:nvCxnSpPr>
        <p:spPr>
          <a:xfrm rot="10800000" flipV="1">
            <a:off x="2942373" y="4473676"/>
            <a:ext cx="1972642" cy="38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722364" y="4564388"/>
            <a:ext cx="348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90</a:t>
            </a:r>
            <a:r>
              <a:rPr lang="en-US" sz="1050" b="1" baseline="30000" dirty="0" smtClean="0"/>
              <a:t>0</a:t>
            </a:r>
            <a:endParaRPr lang="en-US" sz="1050" b="1" dirty="0"/>
          </a:p>
        </p:txBody>
      </p:sp>
      <p:cxnSp>
        <p:nvCxnSpPr>
          <p:cNvPr id="137" name="Straight Arrow Connector 136"/>
          <p:cNvCxnSpPr/>
          <p:nvPr/>
        </p:nvCxnSpPr>
        <p:spPr>
          <a:xfrm rot="5400000">
            <a:off x="2928926" y="4214818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351911" y="3652067"/>
            <a:ext cx="1720023" cy="276999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Direction of velocity of R</a:t>
            </a:r>
            <a:endParaRPr lang="en-US" sz="1200" dirty="0"/>
          </a:p>
        </p:txBody>
      </p:sp>
      <p:cxnSp>
        <p:nvCxnSpPr>
          <p:cNvPr id="139" name="Straight Connector 138"/>
          <p:cNvCxnSpPr/>
          <p:nvPr/>
        </p:nvCxnSpPr>
        <p:spPr>
          <a:xfrm rot="10800000" flipV="1">
            <a:off x="5643570" y="3857628"/>
            <a:ext cx="1972642" cy="38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0800000" flipV="1">
            <a:off x="7171358" y="3829053"/>
            <a:ext cx="1972642" cy="38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5400000">
            <a:off x="7863659" y="3563123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7712091" y="3000372"/>
            <a:ext cx="788999" cy="276999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Locus of r</a:t>
            </a:r>
            <a:endParaRPr lang="en-US" sz="1200" dirty="0"/>
          </a:p>
        </p:txBody>
      </p:sp>
      <p:cxnSp>
        <p:nvCxnSpPr>
          <p:cNvPr id="143" name="Straight Connector 142"/>
          <p:cNvCxnSpPr/>
          <p:nvPr/>
        </p:nvCxnSpPr>
        <p:spPr>
          <a:xfrm rot="15120000">
            <a:off x="3698191" y="5037065"/>
            <a:ext cx="100584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rot="10800000">
            <a:off x="4286248" y="5214950"/>
            <a:ext cx="571504" cy="42862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143372" y="5715016"/>
            <a:ext cx="171451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Perpendicular to QR.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Direction of velocity </a:t>
            </a:r>
          </a:p>
          <a:p>
            <a:r>
              <a:rPr lang="en-US" sz="1200" dirty="0" smtClean="0"/>
              <a:t>Of R with respect to Q.</a:t>
            </a:r>
            <a:endParaRPr lang="en-US" sz="1200" dirty="0"/>
          </a:p>
        </p:txBody>
      </p:sp>
      <p:cxnSp>
        <p:nvCxnSpPr>
          <p:cNvPr id="149" name="Straight Connector 148"/>
          <p:cNvCxnSpPr/>
          <p:nvPr/>
        </p:nvCxnSpPr>
        <p:spPr>
          <a:xfrm rot="15120000">
            <a:off x="6580802" y="4288805"/>
            <a:ext cx="15544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7181868" y="381794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215206" y="3571876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6643702" y="5429264"/>
            <a:ext cx="17422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Velocity diagram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 rot="12600000">
            <a:off x="6035843" y="2137294"/>
            <a:ext cx="54864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2600000">
            <a:off x="5490834" y="4500460"/>
            <a:ext cx="228600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V="1">
            <a:off x="5643570" y="3857628"/>
            <a:ext cx="1972642" cy="381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Velocity analysis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980365" y="106878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12600000">
            <a:off x="918802" y="1714377"/>
            <a:ext cx="228600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677095" y="1653739"/>
            <a:ext cx="5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Q/P</a:t>
            </a:r>
            <a:endParaRPr lang="en-US" b="1" baseline="-25000" dirty="0"/>
          </a:p>
        </p:txBody>
      </p:sp>
      <p:sp>
        <p:nvSpPr>
          <p:cNvPr id="129" name="Rectangle 128"/>
          <p:cNvSpPr/>
          <p:nvPr/>
        </p:nvSpPr>
        <p:spPr>
          <a:xfrm>
            <a:off x="408861" y="886876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 , s</a:t>
            </a:r>
            <a:endParaRPr lang="en-US" b="1" dirty="0"/>
          </a:p>
        </p:txBody>
      </p:sp>
      <p:sp>
        <p:nvSpPr>
          <p:cNvPr id="130" name="Rectangle 129"/>
          <p:cNvSpPr/>
          <p:nvPr/>
        </p:nvSpPr>
        <p:spPr>
          <a:xfrm>
            <a:off x="2940288" y="219965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149" name="Straight Connector 148"/>
          <p:cNvCxnSpPr>
            <a:endCxn id="150" idx="4"/>
          </p:cNvCxnSpPr>
          <p:nvPr/>
        </p:nvCxnSpPr>
        <p:spPr>
          <a:xfrm rot="16200000" flipV="1">
            <a:off x="2260929" y="1495432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590101" y="10291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623439" y="783036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1142976" y="2500306"/>
            <a:ext cx="17422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Velocity diagram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126" idx="6"/>
            <a:endCxn id="150" idx="2"/>
          </p:cNvCxnSpPr>
          <p:nvPr/>
        </p:nvCxnSpPr>
        <p:spPr>
          <a:xfrm flipV="1">
            <a:off x="1071805" y="1074820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793905" y="154027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R/Q</a:t>
            </a:r>
            <a:endParaRPr lang="en-US" b="1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1579459" y="74231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R/S</a:t>
            </a:r>
            <a:endParaRPr lang="en-US" b="1" baseline="-25000" dirty="0"/>
          </a:p>
        </p:txBody>
      </p:sp>
      <p:cxnSp>
        <p:nvCxnSpPr>
          <p:cNvPr id="80" name="Straight Connector 79"/>
          <p:cNvCxnSpPr/>
          <p:nvPr/>
        </p:nvCxnSpPr>
        <p:spPr>
          <a:xfrm rot="16200000" flipV="1">
            <a:off x="6554561" y="1418819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/>
          <p:cNvSpPr/>
          <p:nvPr/>
        </p:nvSpPr>
        <p:spPr>
          <a:xfrm>
            <a:off x="6119816" y="975349"/>
            <a:ext cx="2377440" cy="23774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3" name="Straight Connector 152"/>
          <p:cNvCxnSpPr>
            <a:stCxn id="148" idx="4"/>
            <a:endCxn id="148" idx="0"/>
          </p:cNvCxnSpPr>
          <p:nvPr/>
        </p:nvCxnSpPr>
        <p:spPr>
          <a:xfrm rot="5400000" flipH="1">
            <a:off x="6119816" y="2164069"/>
            <a:ext cx="23774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8" idx="2"/>
            <a:endCxn id="148" idx="6"/>
          </p:cNvCxnSpPr>
          <p:nvPr/>
        </p:nvCxnSpPr>
        <p:spPr>
          <a:xfrm rot="10800000" flipH="1">
            <a:off x="6119816" y="2164069"/>
            <a:ext cx="23774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6" name="Table 155"/>
          <p:cNvGraphicFramePr>
            <a:graphicFrameLocks noGrp="1"/>
          </p:cNvGraphicFramePr>
          <p:nvPr/>
        </p:nvGraphicFramePr>
        <p:xfrm>
          <a:off x="6286512" y="1543992"/>
          <a:ext cx="850900" cy="190500"/>
        </p:xfrm>
        <a:graphic>
          <a:graphicData uri="http://schemas.openxmlformats.org/drawingml/2006/table">
            <a:tbl>
              <a:tblPr/>
              <a:tblGrid>
                <a:gridCol w="8509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R= 1.3 inch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61" name="Straight Connector 160"/>
          <p:cNvCxnSpPr>
            <a:endCxn id="160" idx="0"/>
          </p:cNvCxnSpPr>
          <p:nvPr/>
        </p:nvCxnSpPr>
        <p:spPr>
          <a:xfrm rot="5400000" flipH="1">
            <a:off x="5786446" y="2160822"/>
            <a:ext cx="3035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6" name="Table 175"/>
          <p:cNvGraphicFramePr>
            <a:graphicFrameLocks noGrp="1"/>
          </p:cNvGraphicFramePr>
          <p:nvPr/>
        </p:nvGraphicFramePr>
        <p:xfrm>
          <a:off x="571472" y="3429000"/>
          <a:ext cx="3786214" cy="1143009"/>
        </p:xfrm>
        <a:graphic>
          <a:graphicData uri="http://schemas.openxmlformats.org/drawingml/2006/table">
            <a:tbl>
              <a:tblPr/>
              <a:tblGrid>
                <a:gridCol w="857256"/>
                <a:gridCol w="1196587"/>
                <a:gridCol w="1732371"/>
              </a:tblGrid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0.625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1.66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0.415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7" name="Rectangle 176"/>
          <p:cNvSpPr/>
          <p:nvPr/>
        </p:nvSpPr>
        <p:spPr>
          <a:xfrm>
            <a:off x="3500430" y="928670"/>
            <a:ext cx="210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0.625 m/s = 2.5 inch</a:t>
            </a:r>
            <a:endParaRPr lang="en-US" b="1" dirty="0"/>
          </a:p>
        </p:txBody>
      </p:sp>
      <p:graphicFrame>
        <p:nvGraphicFramePr>
          <p:cNvPr id="178" name="Table 177"/>
          <p:cNvGraphicFramePr>
            <a:graphicFrameLocks noGrp="1"/>
          </p:cNvGraphicFramePr>
          <p:nvPr/>
        </p:nvGraphicFramePr>
        <p:xfrm>
          <a:off x="500034" y="5000636"/>
          <a:ext cx="3857652" cy="1238259"/>
        </p:xfrm>
        <a:graphic>
          <a:graphicData uri="http://schemas.openxmlformats.org/drawingml/2006/table">
            <a:tbl>
              <a:tblPr/>
              <a:tblGrid>
                <a:gridCol w="857256"/>
                <a:gridCol w="3000396"/>
              </a:tblGrid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  <a:r>
                        <a:rPr lang="en-US" sz="20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Angular speed of link QR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ω</a:t>
                      </a:r>
                      <a:r>
                        <a:rPr lang="en-US" sz="2000" b="1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RS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Angular speed of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link 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0" name="Straight Arrow Connector 179"/>
          <p:cNvCxnSpPr/>
          <p:nvPr/>
        </p:nvCxnSpPr>
        <p:spPr>
          <a:xfrm>
            <a:off x="4357686" y="5214950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1" name="Table 180"/>
          <p:cNvGraphicFramePr>
            <a:graphicFrameLocks noGrp="1"/>
          </p:cNvGraphicFramePr>
          <p:nvPr/>
        </p:nvGraphicFramePr>
        <p:xfrm>
          <a:off x="5715008" y="3786190"/>
          <a:ext cx="3214710" cy="1000130"/>
        </p:xfrm>
        <a:graphic>
          <a:graphicData uri="http://schemas.openxmlformats.org/drawingml/2006/table">
            <a:tbl>
              <a:tblPr/>
              <a:tblGrid>
                <a:gridCol w="727859"/>
                <a:gridCol w="1015970"/>
                <a:gridCol w="1470881"/>
              </a:tblGrid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length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PQ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QR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Link 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Link 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00636"/>
            <a:ext cx="857256" cy="439908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>
            <a:off x="4357686" y="5715016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6" y="5508640"/>
            <a:ext cx="1000132" cy="500066"/>
          </a:xfrm>
          <a:prstGeom prst="rect">
            <a:avLst/>
          </a:prstGeom>
          <a:noFill/>
        </p:spPr>
      </p:pic>
      <p:cxnSp>
        <p:nvCxnSpPr>
          <p:cNvPr id="34" name="Straight Arrow Connector 33"/>
          <p:cNvCxnSpPr/>
          <p:nvPr/>
        </p:nvCxnSpPr>
        <p:spPr>
          <a:xfrm>
            <a:off x="6143636" y="5214950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15074" y="5786454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929454" y="5000636"/>
            <a:ext cx="176195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fontAlgn="b"/>
            <a:r>
              <a:rPr lang="el-GR" b="1" dirty="0" smtClean="0">
                <a:solidFill>
                  <a:srgbClr val="000000"/>
                </a:solidFill>
              </a:rPr>
              <a:t>ω</a:t>
            </a:r>
            <a:r>
              <a:rPr lang="en-US" b="1" baseline="-25000" dirty="0" smtClean="0">
                <a:solidFill>
                  <a:srgbClr val="000000"/>
                </a:solidFill>
              </a:rPr>
              <a:t>QR </a:t>
            </a:r>
            <a:r>
              <a:rPr lang="en-US" b="1" dirty="0" smtClean="0">
                <a:solidFill>
                  <a:srgbClr val="000000"/>
                </a:solidFill>
              </a:rPr>
              <a:t> = </a:t>
            </a:r>
            <a:r>
              <a:rPr lang="en-US" b="1" dirty="0" smtClean="0">
                <a:solidFill>
                  <a:srgbClr val="000000"/>
                </a:solidFill>
              </a:rPr>
              <a:t>1.86 </a:t>
            </a:r>
            <a:r>
              <a:rPr lang="en-US" b="1" dirty="0" err="1" smtClean="0">
                <a:solidFill>
                  <a:srgbClr val="000000"/>
                </a:solidFill>
              </a:rPr>
              <a:t>rad</a:t>
            </a:r>
            <a:r>
              <a:rPr lang="en-US" b="1" dirty="0" smtClean="0">
                <a:solidFill>
                  <a:srgbClr val="000000"/>
                </a:solidFill>
              </a:rPr>
              <a:t>/s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29454" y="5572140"/>
            <a:ext cx="174445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el-GR" b="1" dirty="0" smtClean="0">
                <a:solidFill>
                  <a:srgbClr val="000000"/>
                </a:solidFill>
              </a:rPr>
              <a:t>ω</a:t>
            </a:r>
            <a:r>
              <a:rPr lang="en-US" b="1" baseline="-25000" dirty="0" smtClean="0">
                <a:solidFill>
                  <a:srgbClr val="000000"/>
                </a:solidFill>
              </a:rPr>
              <a:t>RS</a:t>
            </a:r>
            <a:r>
              <a:rPr lang="en-US" b="1" dirty="0" smtClean="0">
                <a:solidFill>
                  <a:srgbClr val="000000"/>
                </a:solidFill>
              </a:rPr>
              <a:t> =  3.69 </a:t>
            </a:r>
            <a:r>
              <a:rPr lang="en-US" b="1" dirty="0" err="1" smtClean="0">
                <a:solidFill>
                  <a:srgbClr val="000000"/>
                </a:solidFill>
              </a:rPr>
              <a:t>rad</a:t>
            </a:r>
            <a:r>
              <a:rPr lang="en-US" b="1" dirty="0" smtClean="0">
                <a:solidFill>
                  <a:srgbClr val="000000"/>
                </a:solidFill>
              </a:rPr>
              <a:t>/s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7393801" y="6179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72198" y="6429396"/>
            <a:ext cx="307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Need for acceleration diagram</a:t>
            </a:r>
            <a:endParaRPr lang="en-US" b="1" u="sng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V="1">
            <a:off x="3554165" y="2232258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500430" y="1571612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4339983" y="2160819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335222" y="2125018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Velocity analysis</a:t>
            </a:r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980365" y="1068788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rot="12600000">
            <a:off x="918802" y="1714377"/>
            <a:ext cx="2286000" cy="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677095" y="1653739"/>
            <a:ext cx="577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Q/P</a:t>
            </a:r>
            <a:endParaRPr lang="en-US" b="1" baseline="-25000" dirty="0"/>
          </a:p>
        </p:txBody>
      </p:sp>
      <p:sp>
        <p:nvSpPr>
          <p:cNvPr id="129" name="Rectangle 128"/>
          <p:cNvSpPr/>
          <p:nvPr/>
        </p:nvSpPr>
        <p:spPr>
          <a:xfrm>
            <a:off x="408861" y="886876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 , s</a:t>
            </a:r>
            <a:endParaRPr lang="en-US" b="1" dirty="0"/>
          </a:p>
        </p:txBody>
      </p:sp>
      <p:sp>
        <p:nvSpPr>
          <p:cNvPr id="130" name="Rectangle 129"/>
          <p:cNvSpPr/>
          <p:nvPr/>
        </p:nvSpPr>
        <p:spPr>
          <a:xfrm>
            <a:off x="2940288" y="219965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cxnSp>
        <p:nvCxnSpPr>
          <p:cNvPr id="149" name="Straight Connector 148"/>
          <p:cNvCxnSpPr>
            <a:endCxn id="150" idx="4"/>
          </p:cNvCxnSpPr>
          <p:nvPr/>
        </p:nvCxnSpPr>
        <p:spPr>
          <a:xfrm rot="16200000" flipV="1">
            <a:off x="2260929" y="1495432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2590101" y="102910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623439" y="783036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152" name="TextBox 151"/>
          <p:cNvSpPr txBox="1"/>
          <p:nvPr/>
        </p:nvSpPr>
        <p:spPr>
          <a:xfrm>
            <a:off x="1142976" y="2500306"/>
            <a:ext cx="1742272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Velocity diagram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126" idx="6"/>
            <a:endCxn id="150" idx="2"/>
          </p:cNvCxnSpPr>
          <p:nvPr/>
        </p:nvCxnSpPr>
        <p:spPr>
          <a:xfrm flipV="1">
            <a:off x="1071805" y="1074820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793905" y="1540279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R/Q</a:t>
            </a:r>
            <a:endParaRPr lang="en-US" b="1" baseline="-25000" dirty="0"/>
          </a:p>
        </p:txBody>
      </p:sp>
      <p:sp>
        <p:nvSpPr>
          <p:cNvPr id="75" name="TextBox 74"/>
          <p:cNvSpPr txBox="1"/>
          <p:nvPr/>
        </p:nvSpPr>
        <p:spPr>
          <a:xfrm>
            <a:off x="1579459" y="742319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</a:t>
            </a:r>
            <a:r>
              <a:rPr lang="en-US" b="1" baseline="-25000" dirty="0" smtClean="0"/>
              <a:t>R/S</a:t>
            </a:r>
            <a:endParaRPr lang="en-US" b="1" baseline="-25000" dirty="0"/>
          </a:p>
        </p:txBody>
      </p:sp>
      <p:cxnSp>
        <p:nvCxnSpPr>
          <p:cNvPr id="153" name="Straight Connector 152"/>
          <p:cNvCxnSpPr>
            <a:endCxn id="148" idx="0"/>
          </p:cNvCxnSpPr>
          <p:nvPr/>
        </p:nvCxnSpPr>
        <p:spPr>
          <a:xfrm rot="5400000" flipH="1">
            <a:off x="6119816" y="2164069"/>
            <a:ext cx="23774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endCxn id="148" idx="6"/>
          </p:cNvCxnSpPr>
          <p:nvPr/>
        </p:nvCxnSpPr>
        <p:spPr>
          <a:xfrm rot="10800000" flipH="1">
            <a:off x="6119816" y="2164069"/>
            <a:ext cx="23774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 flipV="1">
            <a:off x="7319982" y="2123116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5786446" y="642918"/>
            <a:ext cx="3035808" cy="30358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1" name="Straight Connector 160"/>
          <p:cNvCxnSpPr>
            <a:stCxn id="160" idx="4"/>
            <a:endCxn id="160" idx="0"/>
          </p:cNvCxnSpPr>
          <p:nvPr/>
        </p:nvCxnSpPr>
        <p:spPr>
          <a:xfrm rot="5400000" flipH="1">
            <a:off x="5786446" y="2160822"/>
            <a:ext cx="3035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160" idx="2"/>
            <a:endCxn id="160" idx="6"/>
          </p:cNvCxnSpPr>
          <p:nvPr/>
        </p:nvCxnSpPr>
        <p:spPr>
          <a:xfrm rot="10800000" flipH="1">
            <a:off x="5786446" y="2160822"/>
            <a:ext cx="30358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6" name="Table 175"/>
          <p:cNvGraphicFramePr>
            <a:graphicFrameLocks noGrp="1"/>
          </p:cNvGraphicFramePr>
          <p:nvPr/>
        </p:nvGraphicFramePr>
        <p:xfrm>
          <a:off x="571472" y="3429000"/>
          <a:ext cx="3786214" cy="1143009"/>
        </p:xfrm>
        <a:graphic>
          <a:graphicData uri="http://schemas.openxmlformats.org/drawingml/2006/table">
            <a:tbl>
              <a:tblPr/>
              <a:tblGrid>
                <a:gridCol w="857256"/>
                <a:gridCol w="1196587"/>
                <a:gridCol w="1732371"/>
              </a:tblGrid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pq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0.625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qr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1.66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0.415 m/s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7" name="Rectangle 176"/>
          <p:cNvSpPr/>
          <p:nvPr/>
        </p:nvSpPr>
        <p:spPr>
          <a:xfrm>
            <a:off x="3500430" y="928670"/>
            <a:ext cx="2106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0.625 m/s = 2.5 inch</a:t>
            </a:r>
            <a:endParaRPr lang="en-US" b="1" dirty="0"/>
          </a:p>
        </p:txBody>
      </p:sp>
      <p:graphicFrame>
        <p:nvGraphicFramePr>
          <p:cNvPr id="178" name="Table 177"/>
          <p:cNvGraphicFramePr>
            <a:graphicFrameLocks noGrp="1"/>
          </p:cNvGraphicFramePr>
          <p:nvPr/>
        </p:nvGraphicFramePr>
        <p:xfrm>
          <a:off x="500034" y="5000636"/>
          <a:ext cx="3857652" cy="1238259"/>
        </p:xfrm>
        <a:graphic>
          <a:graphicData uri="http://schemas.openxmlformats.org/drawingml/2006/table">
            <a:tbl>
              <a:tblPr/>
              <a:tblGrid>
                <a:gridCol w="857256"/>
                <a:gridCol w="3000396"/>
              </a:tblGrid>
              <a:tr h="381003"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ω</a:t>
                      </a:r>
                      <a:r>
                        <a:rPr lang="en-US" sz="2000" b="1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Angular speed of link QR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ω</a:t>
                      </a:r>
                      <a:r>
                        <a:rPr lang="en-US" sz="2000" b="1" i="0" u="none" strike="noStrike" baseline="-25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RS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Angular speed of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link 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80" name="Straight Arrow Connector 179"/>
          <p:cNvCxnSpPr/>
          <p:nvPr/>
        </p:nvCxnSpPr>
        <p:spPr>
          <a:xfrm>
            <a:off x="4357686" y="5214950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1" name="Table 180"/>
          <p:cNvGraphicFramePr>
            <a:graphicFrameLocks noGrp="1"/>
          </p:cNvGraphicFramePr>
          <p:nvPr/>
        </p:nvGraphicFramePr>
        <p:xfrm>
          <a:off x="5715008" y="3786190"/>
          <a:ext cx="3214710" cy="1000130"/>
        </p:xfrm>
        <a:graphic>
          <a:graphicData uri="http://schemas.openxmlformats.org/drawingml/2006/table">
            <a:tbl>
              <a:tblPr/>
              <a:tblGrid>
                <a:gridCol w="727859"/>
                <a:gridCol w="1015970"/>
                <a:gridCol w="1470881"/>
              </a:tblGrid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Actual length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Drawing dimension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PQ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Link QR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Link 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112.5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Link 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 mm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inch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00636"/>
            <a:ext cx="857256" cy="439908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>
            <a:off x="4357686" y="5715016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3966" y="5508640"/>
            <a:ext cx="1000132" cy="500066"/>
          </a:xfrm>
          <a:prstGeom prst="rect">
            <a:avLst/>
          </a:prstGeom>
          <a:noFill/>
        </p:spPr>
      </p:pic>
      <p:cxnSp>
        <p:nvCxnSpPr>
          <p:cNvPr id="34" name="Straight Arrow Connector 33"/>
          <p:cNvCxnSpPr/>
          <p:nvPr/>
        </p:nvCxnSpPr>
        <p:spPr>
          <a:xfrm>
            <a:off x="6143636" y="5214950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15074" y="5786454"/>
            <a:ext cx="642942" cy="158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929454" y="5000636"/>
            <a:ext cx="176195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fontAlgn="b"/>
            <a:r>
              <a:rPr lang="el-GR" b="1" dirty="0" smtClean="0">
                <a:solidFill>
                  <a:srgbClr val="000000"/>
                </a:solidFill>
              </a:rPr>
              <a:t>ω</a:t>
            </a:r>
            <a:r>
              <a:rPr lang="en-US" b="1" baseline="-25000" dirty="0" smtClean="0">
                <a:solidFill>
                  <a:srgbClr val="000000"/>
                </a:solidFill>
              </a:rPr>
              <a:t>QR </a:t>
            </a:r>
            <a:r>
              <a:rPr lang="en-US" b="1" dirty="0" smtClean="0">
                <a:solidFill>
                  <a:srgbClr val="000000"/>
                </a:solidFill>
              </a:rPr>
              <a:t> = </a:t>
            </a:r>
            <a:r>
              <a:rPr lang="en-US" b="1" dirty="0" smtClean="0">
                <a:solidFill>
                  <a:srgbClr val="000000"/>
                </a:solidFill>
              </a:rPr>
              <a:t>1.86 </a:t>
            </a:r>
            <a:r>
              <a:rPr lang="en-US" b="1" dirty="0" err="1" smtClean="0">
                <a:solidFill>
                  <a:srgbClr val="000000"/>
                </a:solidFill>
              </a:rPr>
              <a:t>rad</a:t>
            </a:r>
            <a:r>
              <a:rPr lang="en-US" b="1" dirty="0" smtClean="0">
                <a:solidFill>
                  <a:srgbClr val="000000"/>
                </a:solidFill>
              </a:rPr>
              <a:t>/s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929454" y="5572140"/>
            <a:ext cx="174445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el-GR" b="1" dirty="0" smtClean="0">
                <a:solidFill>
                  <a:srgbClr val="000000"/>
                </a:solidFill>
              </a:rPr>
              <a:t>ω</a:t>
            </a:r>
            <a:r>
              <a:rPr lang="en-US" b="1" baseline="-25000" dirty="0" smtClean="0">
                <a:solidFill>
                  <a:srgbClr val="000000"/>
                </a:solidFill>
              </a:rPr>
              <a:t>RS</a:t>
            </a:r>
            <a:r>
              <a:rPr lang="en-US" b="1" dirty="0" smtClean="0">
                <a:solidFill>
                  <a:srgbClr val="000000"/>
                </a:solidFill>
              </a:rPr>
              <a:t> =  3.69 </a:t>
            </a:r>
            <a:r>
              <a:rPr lang="en-US" b="1" dirty="0" err="1" smtClean="0">
                <a:solidFill>
                  <a:srgbClr val="000000"/>
                </a:solidFill>
              </a:rPr>
              <a:t>rad</a:t>
            </a:r>
            <a:r>
              <a:rPr lang="en-US" b="1" dirty="0" smtClean="0">
                <a:solidFill>
                  <a:srgbClr val="000000"/>
                </a:solidFill>
              </a:rPr>
              <a:t>/s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5400000">
            <a:off x="7393801" y="61793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72198" y="6429396"/>
            <a:ext cx="3070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Need for acceleration diagram</a:t>
            </a:r>
            <a:endParaRPr lang="en-US" b="1" u="sng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V="1">
            <a:off x="3554165" y="2232258"/>
            <a:ext cx="1119664" cy="36987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500430" y="1571612"/>
            <a:ext cx="1518296" cy="39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598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71472" y="3000372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8600" y="295941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30050" y="295179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0800000" flipV="1">
            <a:off x="414337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392905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371474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350043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286116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071802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85748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643174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454578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24026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025950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811636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59732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13830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116869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95438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71472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7753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9188" y="297834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45224" y="2928934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cxnSp>
        <p:nvCxnSpPr>
          <p:cNvPr id="28" name="Straight Connector 27"/>
          <p:cNvCxnSpPr/>
          <p:nvPr/>
        </p:nvCxnSpPr>
        <p:spPr>
          <a:xfrm rot="-3600000">
            <a:off x="257834" y="2466203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106832">
            <a:off x="353664" y="2653977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8134" y="2742423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28649" y="1747825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33" name="Straight Connector 32"/>
          <p:cNvCxnSpPr/>
          <p:nvPr/>
        </p:nvCxnSpPr>
        <p:spPr>
          <a:xfrm rot="-1080000">
            <a:off x="1064902" y="1438995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100113" y="189070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91950" y="88771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46312" y="627678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37" name="Straight Connector 36"/>
          <p:cNvCxnSpPr>
            <a:stCxn id="6" idx="0"/>
            <a:endCxn id="35" idx="4"/>
          </p:cNvCxnSpPr>
          <p:nvPr/>
        </p:nvCxnSpPr>
        <p:spPr>
          <a:xfrm rot="16200000" flipV="1">
            <a:off x="3270399" y="1946423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-3600000">
            <a:off x="769810" y="2176380"/>
            <a:ext cx="4572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472" y="208977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-1080000">
            <a:off x="3556450" y="1046581"/>
            <a:ext cx="64008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00430" y="71435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376" y="3429000"/>
            <a:ext cx="4678012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r>
              <a:rPr lang="en-US" sz="1400" b="1" dirty="0" smtClean="0">
                <a:solidFill>
                  <a:srgbClr val="002060"/>
                </a:solidFill>
              </a:rPr>
              <a:t>  = radial component of acceleration of R with respect to</a:t>
            </a:r>
          </a:p>
          <a:p>
            <a:r>
              <a:rPr lang="en-US" sz="1400" b="1" dirty="0" smtClean="0">
                <a:solidFill>
                  <a:srgbClr val="002060"/>
                </a:solidFill>
              </a:rPr>
              <a:t>             Q acting along RQ direction.</a:t>
            </a:r>
          </a:p>
          <a:p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5120000">
            <a:off x="3975378" y="1251550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29124" y="128586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376" y="4071942"/>
            <a:ext cx="515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= tangential component of acceleration of R with respect to Q</a:t>
            </a:r>
          </a:p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             acting perpendicular to RQ direction.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376" y="4643446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baseline="-25000" dirty="0" smtClean="0"/>
              <a:t>/Q</a:t>
            </a:r>
            <a:r>
              <a:rPr lang="en-US" dirty="0" smtClean="0"/>
              <a:t> = </a:t>
            </a:r>
            <a:r>
              <a:rPr lang="en-US" b="1" dirty="0" err="1" smtClean="0">
                <a:solidFill>
                  <a:srgbClr val="002060"/>
                </a:solidFill>
              </a:rPr>
              <a:t>a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b="1" baseline="-25000" dirty="0" smtClean="0">
                <a:solidFill>
                  <a:srgbClr val="002060"/>
                </a:solidFill>
              </a:rPr>
              <a:t>/</a:t>
            </a:r>
            <a:r>
              <a:rPr lang="en-US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b="1" baseline="30000" dirty="0" err="1" smtClean="0">
                <a:solidFill>
                  <a:srgbClr val="002060"/>
                </a:solidFill>
              </a:rPr>
              <a:t>r</a:t>
            </a:r>
            <a:r>
              <a:rPr lang="en-US" b="1" dirty="0" smtClean="0">
                <a:solidFill>
                  <a:srgbClr val="002060"/>
                </a:solidFill>
              </a:rPr>
              <a:t>  +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dirty="0"/>
          </a:p>
        </p:txBody>
      </p:sp>
      <p:cxnSp>
        <p:nvCxnSpPr>
          <p:cNvPr id="58" name="Straight Connector 57"/>
          <p:cNvCxnSpPr/>
          <p:nvPr/>
        </p:nvCxnSpPr>
        <p:spPr>
          <a:xfrm rot="-1080000">
            <a:off x="1542156" y="5475761"/>
            <a:ext cx="64008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486136" y="514353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5120000">
            <a:off x="1961084" y="5680730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414830" y="571504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15120000">
            <a:off x="1337186" y="5875992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-1080000">
            <a:off x="1746943" y="6075839"/>
            <a:ext cx="64008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14764" y="5978743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200384" y="571504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 rot="5400000">
            <a:off x="1593293" y="5536421"/>
            <a:ext cx="785818" cy="42862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629012" y="5589932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err="1" smtClean="0"/>
              <a:t>a</a:t>
            </a:r>
            <a:r>
              <a:rPr lang="en-US" sz="1050" b="1" baseline="-25000" dirty="0" err="1" smtClean="0"/>
              <a:t>R</a:t>
            </a:r>
            <a:r>
              <a:rPr lang="en-US" sz="1050" b="1" baseline="-25000" dirty="0" smtClean="0"/>
              <a:t>/Q</a:t>
            </a:r>
            <a:endParaRPr lang="en-US" sz="1050" b="1" baseline="-25000" dirty="0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2036757" y="3750459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57818" y="78579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5712402" y="93629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8396" y="852470"/>
            <a:ext cx="590550" cy="209550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5214942" y="1074404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15008" y="128586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176322"/>
            <a:ext cx="600075" cy="209550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5225420" y="142873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687386" y="164305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563041"/>
            <a:ext cx="581025" cy="200025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928802"/>
            <a:ext cx="228600" cy="200025"/>
          </a:xfrm>
          <a:prstGeom prst="rect">
            <a:avLst/>
          </a:prstGeom>
          <a:noFill/>
        </p:spPr>
      </p:pic>
      <p:cxnSp>
        <p:nvCxnSpPr>
          <p:cNvPr id="81" name="Straight Arrow Connector 80"/>
          <p:cNvCxnSpPr/>
          <p:nvPr/>
        </p:nvCxnSpPr>
        <p:spPr>
          <a:xfrm flipV="1">
            <a:off x="5699768" y="202310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00760" y="1845222"/>
            <a:ext cx="307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acceleration of link RQ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rot="5400000">
            <a:off x="5215736" y="22137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72066" y="2357430"/>
            <a:ext cx="1231747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Known</a:t>
            </a:r>
            <a:endParaRPr lang="en-US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143248"/>
            <a:ext cx="3416035" cy="285752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m/s</a:t>
            </a:r>
            <a:r>
              <a:rPr kumimoji="0" 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96059" y="3500438"/>
            <a:ext cx="173361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"/>
            <a:r>
              <a:rPr lang="el-GR" dirty="0" smtClean="0">
                <a:solidFill>
                  <a:srgbClr val="000000"/>
                </a:solidFill>
              </a:rPr>
              <a:t>ω</a:t>
            </a:r>
            <a:r>
              <a:rPr lang="en-US" baseline="-25000" dirty="0" smtClean="0">
                <a:solidFill>
                  <a:srgbClr val="000000"/>
                </a:solidFill>
              </a:rPr>
              <a:t>QR 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1.86 </a:t>
            </a:r>
            <a:r>
              <a:rPr lang="en-US" dirty="0" err="1" smtClean="0">
                <a:solidFill>
                  <a:srgbClr val="000000"/>
                </a:solidFill>
              </a:rPr>
              <a:t>rad</a:t>
            </a:r>
            <a:r>
              <a:rPr lang="en-US" dirty="0" smtClean="0">
                <a:solidFill>
                  <a:srgbClr val="000000"/>
                </a:solidFill>
              </a:rPr>
              <a:t>/s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786578" y="3685104"/>
            <a:ext cx="357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091381" y="3471863"/>
            <a:ext cx="210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through velocity</a:t>
            </a:r>
          </a:p>
          <a:p>
            <a:r>
              <a:rPr lang="en-US" dirty="0" smtClean="0"/>
              <a:t>Diagram.</a:t>
            </a:r>
            <a:endParaRPr lang="en-US" dirty="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m/s</a:t>
            </a:r>
            <a:r>
              <a:rPr kumimoji="0" 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858148" y="4143380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endParaRPr lang="en-US" sz="14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8608276" y="3090860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endParaRPr lang="en-US" sz="1400" b="1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5143504" y="3500438"/>
            <a:ext cx="4000496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143504" y="4643446"/>
            <a:ext cx="4000496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114929" y="4672021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Define scale:                   </a:t>
            </a:r>
          </a:p>
          <a:p>
            <a:r>
              <a:rPr lang="en-US" sz="1400" b="1" dirty="0" smtClean="0"/>
              <a:t>6.25 </a:t>
            </a:r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  = 1.5 inch</a:t>
            </a:r>
            <a:endParaRPr lang="en-US" sz="1400" b="1" dirty="0"/>
          </a:p>
        </p:txBody>
      </p:sp>
      <p:cxnSp>
        <p:nvCxnSpPr>
          <p:cNvPr id="106" name="Straight Connector 105"/>
          <p:cNvCxnSpPr/>
          <p:nvPr/>
        </p:nvCxnSpPr>
        <p:spPr>
          <a:xfrm rot="16200000" flipH="1">
            <a:off x="5964657" y="5751119"/>
            <a:ext cx="22153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072330" y="4857760"/>
            <a:ext cx="1753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0.605 </a:t>
            </a:r>
            <a:r>
              <a:rPr lang="en-US" sz="1200" b="1" dirty="0" smtClean="0"/>
              <a:t>m/s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   = </a:t>
            </a:r>
            <a:r>
              <a:rPr lang="en-US" sz="1200" b="1" dirty="0" smtClean="0"/>
              <a:t>0.145 </a:t>
            </a:r>
            <a:r>
              <a:rPr lang="en-US" sz="1200" b="1" dirty="0" smtClean="0"/>
              <a:t>inch</a:t>
            </a:r>
            <a:endParaRPr lang="en-US" sz="1200" b="1" dirty="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1129" y="4214818"/>
            <a:ext cx="2714644" cy="227872"/>
          </a:xfrm>
          <a:prstGeom prst="rect">
            <a:avLst/>
          </a:prstGeom>
          <a:noFill/>
        </p:spPr>
      </p:pic>
      <p:cxnSp>
        <p:nvCxnSpPr>
          <p:cNvPr id="98" name="Straight Connector 97"/>
          <p:cNvCxnSpPr/>
          <p:nvPr/>
        </p:nvCxnSpPr>
        <p:spPr>
          <a:xfrm rot="-3600000">
            <a:off x="5372796" y="5879911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15008" y="564357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rot="-1080000">
            <a:off x="7569284" y="6177331"/>
            <a:ext cx="13716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29520" y="5786454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rot="5400000" flipH="1" flipV="1">
            <a:off x="3687284" y="1170444"/>
            <a:ext cx="642942" cy="30227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143768" y="464344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71472" y="3000372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8600" y="295941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30050" y="295179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0800000" flipV="1">
            <a:off x="414337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392905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371474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350043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286116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071802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85748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643174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454578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24026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025950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811636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59732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13830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116869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95438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71472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7753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9188" y="297834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45224" y="2928934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cxnSp>
        <p:nvCxnSpPr>
          <p:cNvPr id="28" name="Straight Connector 27"/>
          <p:cNvCxnSpPr/>
          <p:nvPr/>
        </p:nvCxnSpPr>
        <p:spPr>
          <a:xfrm rot="-3600000">
            <a:off x="257834" y="2466203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106832">
            <a:off x="353664" y="2653977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8134" y="2742423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28649" y="1747825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33" name="Straight Connector 32"/>
          <p:cNvCxnSpPr/>
          <p:nvPr/>
        </p:nvCxnSpPr>
        <p:spPr>
          <a:xfrm rot="-1080000">
            <a:off x="1064902" y="1438995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100113" y="189070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91950" y="88771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46312" y="627678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37" name="Straight Connector 36"/>
          <p:cNvCxnSpPr>
            <a:stCxn id="6" idx="0"/>
            <a:endCxn id="35" idx="4"/>
          </p:cNvCxnSpPr>
          <p:nvPr/>
        </p:nvCxnSpPr>
        <p:spPr>
          <a:xfrm rot="16200000" flipV="1">
            <a:off x="3270399" y="1946423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-3600000">
            <a:off x="769810" y="2176380"/>
            <a:ext cx="4572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472" y="208977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rot="-1080000">
            <a:off x="3556450" y="1046581"/>
            <a:ext cx="64008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500430" y="71435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5120000">
            <a:off x="3975378" y="1251550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29124" y="128586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2036757" y="3750459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57818" y="78579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5712402" y="93629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28396" y="852470"/>
            <a:ext cx="590550" cy="209550"/>
          </a:xfrm>
          <a:prstGeom prst="rect">
            <a:avLst/>
          </a:prstGeom>
          <a:noFill/>
        </p:spPr>
      </p:pic>
      <p:sp>
        <p:nvSpPr>
          <p:cNvPr id="75" name="TextBox 74"/>
          <p:cNvSpPr txBox="1"/>
          <p:nvPr/>
        </p:nvSpPr>
        <p:spPr>
          <a:xfrm>
            <a:off x="5214942" y="1074404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flipV="1">
            <a:off x="5715008" y="128586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176322"/>
            <a:ext cx="600075" cy="209550"/>
          </a:xfrm>
          <a:prstGeom prst="rect">
            <a:avLst/>
          </a:prstGeom>
          <a:noFill/>
        </p:spPr>
      </p:pic>
      <p:sp>
        <p:nvSpPr>
          <p:cNvPr id="77" name="TextBox 76"/>
          <p:cNvSpPr txBox="1"/>
          <p:nvPr/>
        </p:nvSpPr>
        <p:spPr>
          <a:xfrm>
            <a:off x="5225420" y="142873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687386" y="164305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1563041"/>
            <a:ext cx="581025" cy="200025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1928802"/>
            <a:ext cx="228600" cy="200025"/>
          </a:xfrm>
          <a:prstGeom prst="rect">
            <a:avLst/>
          </a:prstGeom>
          <a:noFill/>
        </p:spPr>
      </p:pic>
      <p:cxnSp>
        <p:nvCxnSpPr>
          <p:cNvPr id="81" name="Straight Arrow Connector 80"/>
          <p:cNvCxnSpPr/>
          <p:nvPr/>
        </p:nvCxnSpPr>
        <p:spPr>
          <a:xfrm flipV="1">
            <a:off x="5699768" y="2023100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00760" y="1845222"/>
            <a:ext cx="3075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Angular acceleration of link RQ</a:t>
            </a:r>
            <a:endParaRPr lang="en-US" dirty="0"/>
          </a:p>
        </p:txBody>
      </p:sp>
      <p:cxnSp>
        <p:nvCxnSpPr>
          <p:cNvPr id="83" name="Straight Arrow Connector 82"/>
          <p:cNvCxnSpPr/>
          <p:nvPr/>
        </p:nvCxnSpPr>
        <p:spPr>
          <a:xfrm rot="5400000">
            <a:off x="5215736" y="22137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072066" y="2357430"/>
            <a:ext cx="1231747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Known</a:t>
            </a:r>
            <a:endParaRPr lang="en-US" dirty="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143248"/>
            <a:ext cx="3416035" cy="285752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m/s</a:t>
            </a:r>
            <a:r>
              <a:rPr kumimoji="0" 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096059" y="3500438"/>
            <a:ext cx="173361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"/>
            <a:r>
              <a:rPr lang="el-GR" dirty="0" smtClean="0">
                <a:solidFill>
                  <a:srgbClr val="000000"/>
                </a:solidFill>
              </a:rPr>
              <a:t>ω</a:t>
            </a:r>
            <a:r>
              <a:rPr lang="en-US" baseline="-25000" dirty="0" smtClean="0">
                <a:solidFill>
                  <a:srgbClr val="000000"/>
                </a:solidFill>
              </a:rPr>
              <a:t>QR </a:t>
            </a:r>
            <a:r>
              <a:rPr lang="en-US" dirty="0" smtClean="0">
                <a:solidFill>
                  <a:srgbClr val="000000"/>
                </a:solidFill>
              </a:rPr>
              <a:t> = </a:t>
            </a:r>
            <a:r>
              <a:rPr lang="en-US" dirty="0" smtClean="0">
                <a:solidFill>
                  <a:srgbClr val="000000"/>
                </a:solidFill>
              </a:rPr>
              <a:t>1.86 </a:t>
            </a:r>
            <a:r>
              <a:rPr lang="en-US" dirty="0" err="1" smtClean="0">
                <a:solidFill>
                  <a:srgbClr val="000000"/>
                </a:solidFill>
              </a:rPr>
              <a:t>rad</a:t>
            </a:r>
            <a:r>
              <a:rPr lang="en-US" dirty="0" smtClean="0">
                <a:solidFill>
                  <a:srgbClr val="000000"/>
                </a:solidFill>
              </a:rPr>
              <a:t>/s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786578" y="3685104"/>
            <a:ext cx="357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091381" y="3471863"/>
            <a:ext cx="210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through velocity</a:t>
            </a:r>
          </a:p>
          <a:p>
            <a:r>
              <a:rPr lang="en-US" dirty="0" smtClean="0"/>
              <a:t>Diagram.</a:t>
            </a:r>
            <a:endParaRPr lang="en-US" dirty="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m/s</a:t>
            </a:r>
            <a:r>
              <a:rPr kumimoji="0" lang="en-US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858148" y="4143380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endParaRPr lang="en-US" sz="14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8608276" y="3090860"/>
            <a:ext cx="5357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endParaRPr lang="en-US" sz="1400" b="1" dirty="0"/>
          </a:p>
        </p:txBody>
      </p:sp>
      <p:cxnSp>
        <p:nvCxnSpPr>
          <p:cNvPr id="99" name="Straight Connector 98"/>
          <p:cNvCxnSpPr/>
          <p:nvPr/>
        </p:nvCxnSpPr>
        <p:spPr>
          <a:xfrm>
            <a:off x="5143504" y="3500438"/>
            <a:ext cx="4000496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143504" y="4643446"/>
            <a:ext cx="4000496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5114929" y="4672021"/>
            <a:ext cx="1914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Define scale:                   </a:t>
            </a:r>
          </a:p>
          <a:p>
            <a:r>
              <a:rPr lang="en-US" sz="1400" b="1" dirty="0" smtClean="0"/>
              <a:t>6.25 </a:t>
            </a:r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  = 1.5 inch</a:t>
            </a:r>
            <a:endParaRPr lang="en-US" sz="1400" b="1" dirty="0"/>
          </a:p>
        </p:txBody>
      </p:sp>
      <p:cxnSp>
        <p:nvCxnSpPr>
          <p:cNvPr id="106" name="Straight Connector 105"/>
          <p:cNvCxnSpPr/>
          <p:nvPr/>
        </p:nvCxnSpPr>
        <p:spPr>
          <a:xfrm rot="16200000" flipH="1">
            <a:off x="5964657" y="5751119"/>
            <a:ext cx="22153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072330" y="4857760"/>
            <a:ext cx="1753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/>
              <a:t>0.605 </a:t>
            </a:r>
            <a:r>
              <a:rPr lang="en-US" sz="1200" b="1" dirty="0" smtClean="0"/>
              <a:t>m/s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   = </a:t>
            </a:r>
            <a:r>
              <a:rPr lang="en-US" sz="1200" b="1" dirty="0" smtClean="0"/>
              <a:t>0.145 </a:t>
            </a:r>
            <a:r>
              <a:rPr lang="en-US" sz="1200" b="1" dirty="0" smtClean="0"/>
              <a:t>inch</a:t>
            </a:r>
            <a:endParaRPr lang="en-US" sz="1200" b="1" dirty="0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643446"/>
            <a:ext cx="376673" cy="285752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1129" y="4214818"/>
            <a:ext cx="2714644" cy="227872"/>
          </a:xfrm>
          <a:prstGeom prst="rect">
            <a:avLst/>
          </a:prstGeom>
          <a:noFill/>
        </p:spPr>
      </p:pic>
      <p:cxnSp>
        <p:nvCxnSpPr>
          <p:cNvPr id="98" name="Straight Connector 97"/>
          <p:cNvCxnSpPr/>
          <p:nvPr/>
        </p:nvCxnSpPr>
        <p:spPr>
          <a:xfrm rot="-3600000">
            <a:off x="5372796" y="5879911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715008" y="564357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rot="-1080000">
            <a:off x="7569284" y="6177331"/>
            <a:ext cx="13716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29520" y="5786454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-3600000">
            <a:off x="1443706" y="5236969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143108" y="507207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466957" y="459105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-1080000">
            <a:off x="1646280" y="5840945"/>
            <a:ext cx="13716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604942" y="5812172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16200000" flipV="1">
            <a:off x="-8459" y="4849308"/>
            <a:ext cx="3008353" cy="100903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42910" y="4714884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rot="16200000" flipH="1">
            <a:off x="714348" y="3643314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0" y="3357562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r</a:t>
            </a:r>
            <a:endParaRPr lang="en-US" dirty="0"/>
          </a:p>
        </p:txBody>
      </p:sp>
      <p:cxnSp>
        <p:nvCxnSpPr>
          <p:cNvPr id="120" name="Straight Connector 119"/>
          <p:cNvCxnSpPr/>
          <p:nvPr/>
        </p:nvCxnSpPr>
        <p:spPr>
          <a:xfrm rot="15120000">
            <a:off x="3422920" y="3875703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5120000">
            <a:off x="2637100" y="3875704"/>
            <a:ext cx="64008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16200000" flipH="1">
            <a:off x="2358177" y="1213667"/>
            <a:ext cx="785818" cy="3587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571472" y="3000372"/>
            <a:ext cx="3657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468600" y="295941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30050" y="2951794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 rot="10800000" flipV="1">
            <a:off x="414337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392905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371474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350043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286116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071802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285748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643174" y="3003230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 flipV="1">
            <a:off x="2454578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24026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025950" y="2994656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1811636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597322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13830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1168694" y="2997514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954380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571472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775308" y="3000372"/>
            <a:ext cx="86678" cy="1457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9188" y="2978347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45224" y="2928934"/>
            <a:ext cx="269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</a:t>
            </a:r>
            <a:endParaRPr lang="en-US" sz="1400" b="1" dirty="0"/>
          </a:p>
        </p:txBody>
      </p:sp>
      <p:cxnSp>
        <p:nvCxnSpPr>
          <p:cNvPr id="28" name="Straight Connector 27"/>
          <p:cNvCxnSpPr/>
          <p:nvPr/>
        </p:nvCxnSpPr>
        <p:spPr>
          <a:xfrm rot="-3600000">
            <a:off x="257834" y="2466203"/>
            <a:ext cx="1143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1106832">
            <a:off x="353664" y="2653977"/>
            <a:ext cx="548640" cy="548640"/>
          </a:xfrm>
          <a:prstGeom prst="arc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38134" y="2742423"/>
            <a:ext cx="393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60</a:t>
            </a:r>
            <a:r>
              <a:rPr lang="en-US" sz="1200" b="1" baseline="30000" dirty="0" smtClean="0"/>
              <a:t>0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28649" y="1747825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Q</a:t>
            </a:r>
            <a:endParaRPr lang="en-US" sz="1400" b="1" dirty="0"/>
          </a:p>
        </p:txBody>
      </p:sp>
      <p:cxnSp>
        <p:nvCxnSpPr>
          <p:cNvPr id="33" name="Straight Connector 32"/>
          <p:cNvCxnSpPr/>
          <p:nvPr/>
        </p:nvCxnSpPr>
        <p:spPr>
          <a:xfrm rot="-1080000">
            <a:off x="1064902" y="1438995"/>
            <a:ext cx="3200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100113" y="189070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191950" y="887712"/>
            <a:ext cx="91440" cy="9144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046312" y="627678"/>
            <a:ext cx="285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</a:t>
            </a:r>
            <a:endParaRPr lang="en-US" sz="1400" b="1" dirty="0"/>
          </a:p>
        </p:txBody>
      </p:sp>
      <p:cxnSp>
        <p:nvCxnSpPr>
          <p:cNvPr id="37" name="Straight Connector 36"/>
          <p:cNvCxnSpPr>
            <a:stCxn id="6" idx="0"/>
            <a:endCxn id="35" idx="4"/>
          </p:cNvCxnSpPr>
          <p:nvPr/>
        </p:nvCxnSpPr>
        <p:spPr>
          <a:xfrm rot="16200000" flipV="1">
            <a:off x="3270399" y="1946423"/>
            <a:ext cx="1972642" cy="38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581891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Acceleration analysis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 rot="-3600000">
            <a:off x="769810" y="2176380"/>
            <a:ext cx="4572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1472" y="2089776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2036757" y="3750459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2" name="Straight Connector 101"/>
          <p:cNvCxnSpPr/>
          <p:nvPr/>
        </p:nvCxnSpPr>
        <p:spPr>
          <a:xfrm rot="-3600000">
            <a:off x="7015838" y="2379449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586684" y="2309805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8039089" y="1733533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Straight Connector 109"/>
          <p:cNvCxnSpPr/>
          <p:nvPr/>
        </p:nvCxnSpPr>
        <p:spPr>
          <a:xfrm rot="-1080000">
            <a:off x="7218412" y="2983425"/>
            <a:ext cx="13716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143768" y="307181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 rot="15120000">
            <a:off x="5835968" y="1991671"/>
            <a:ext cx="210312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6643702" y="250030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5" name="Straight Arrow Connector 114"/>
          <p:cNvCxnSpPr/>
          <p:nvPr/>
        </p:nvCxnSpPr>
        <p:spPr>
          <a:xfrm rot="16200000" flipH="1">
            <a:off x="6286480" y="785794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5572132" y="500042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r</a:t>
            </a:r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rot="16260000" flipV="1">
            <a:off x="3654737" y="1569950"/>
            <a:ext cx="1186824" cy="381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286248" y="1500174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b="1" baseline="30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 rot="10740000" flipH="1" flipV="1">
            <a:off x="3038706" y="939024"/>
            <a:ext cx="1186824" cy="3810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252778" y="571480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 rot="60000">
            <a:off x="4129870" y="984224"/>
            <a:ext cx="91440" cy="914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786182" y="1028683"/>
            <a:ext cx="5000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90</a:t>
            </a:r>
            <a:r>
              <a:rPr lang="en-US" sz="1400" b="1" baseline="30000" dirty="0" smtClean="0"/>
              <a:t>0</a:t>
            </a:r>
            <a:endParaRPr lang="en-US" sz="14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357158" y="3500438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b="1" baseline="30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814361" y="3695702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9014" y="3609976"/>
            <a:ext cx="561975" cy="20002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57158" y="3798890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785786" y="4000504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929066"/>
            <a:ext cx="542925" cy="190500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24344"/>
            <a:ext cx="219075" cy="190500"/>
          </a:xfrm>
          <a:prstGeom prst="rect">
            <a:avLst/>
          </a:prstGeom>
          <a:noFill/>
        </p:spPr>
      </p:pic>
      <p:cxnSp>
        <p:nvCxnSpPr>
          <p:cNvPr id="131" name="Straight Arrow Connector 130"/>
          <p:cNvCxnSpPr/>
          <p:nvPr/>
        </p:nvCxnSpPr>
        <p:spPr>
          <a:xfrm flipV="1">
            <a:off x="785786" y="4333879"/>
            <a:ext cx="288358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1110082" y="4199756"/>
            <a:ext cx="2129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Angular acceleration of link RS</a:t>
            </a:r>
            <a:endParaRPr lang="en-US" sz="1200" b="1" dirty="0"/>
          </a:p>
        </p:txBody>
      </p:sp>
      <p:cxnSp>
        <p:nvCxnSpPr>
          <p:cNvPr id="134" name="Straight Arrow Connector 133"/>
          <p:cNvCxnSpPr>
            <a:stCxn id="28678" idx="2"/>
          </p:cNvCxnSpPr>
          <p:nvPr/>
        </p:nvCxnSpPr>
        <p:spPr>
          <a:xfrm rot="5400000">
            <a:off x="388114" y="4564864"/>
            <a:ext cx="30004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2687" y="4710121"/>
            <a:ext cx="173323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 known to us</a:t>
            </a:r>
            <a:endParaRPr lang="en-US" dirty="0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0" y="5214950"/>
            <a:ext cx="5143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429264"/>
            <a:ext cx="2914650" cy="219075"/>
          </a:xfrm>
          <a:prstGeom prst="rect">
            <a:avLst/>
          </a:prstGeom>
          <a:noFill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42844" y="5715016"/>
            <a:ext cx="18943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Define scale:                   </a:t>
            </a:r>
          </a:p>
          <a:p>
            <a:r>
              <a:rPr lang="en-US" sz="1400" b="1" dirty="0" smtClean="0"/>
              <a:t>6.25 </a:t>
            </a:r>
            <a:r>
              <a:rPr lang="en-US" sz="1400" b="1" dirty="0" smtClean="0"/>
              <a:t>m/s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  = 1.5 </a:t>
            </a:r>
            <a:r>
              <a:rPr lang="en-US" sz="1400" b="1" dirty="0" smtClean="0"/>
              <a:t>inch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1.52 m/s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= 0.365 inch</a:t>
            </a:r>
            <a:endParaRPr lang="en-US" sz="1400" b="1" dirty="0"/>
          </a:p>
        </p:txBody>
      </p:sp>
      <p:cxnSp>
        <p:nvCxnSpPr>
          <p:cNvPr id="139" name="Straight Connector 138"/>
          <p:cNvCxnSpPr/>
          <p:nvPr/>
        </p:nvCxnSpPr>
        <p:spPr>
          <a:xfrm rot="16260000" flipV="1">
            <a:off x="7925298" y="1936347"/>
            <a:ext cx="338328" cy="381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8072462" y="1714488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b="1" baseline="30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rot="10740000" flipH="1" flipV="1">
            <a:off x="6526440" y="2072539"/>
            <a:ext cx="1554480" cy="381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lg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rot="16200000" flipH="1">
            <a:off x="6215074" y="1785926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5429256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Locus of r</a:t>
            </a:r>
            <a:endParaRPr lang="en-US" dirty="0"/>
          </a:p>
        </p:txBody>
      </p:sp>
      <p:sp>
        <p:nvSpPr>
          <p:cNvPr id="144" name="Oval 143"/>
          <p:cNvSpPr/>
          <p:nvPr/>
        </p:nvSpPr>
        <p:spPr>
          <a:xfrm>
            <a:off x="6891354" y="2058978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7858148" y="1500174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(p , s)</a:t>
            </a:r>
            <a:endParaRPr lang="en-US" sz="1200" dirty="0"/>
          </a:p>
        </p:txBody>
      </p:sp>
      <p:sp>
        <p:nvSpPr>
          <p:cNvPr id="146" name="TextBox 145"/>
          <p:cNvSpPr txBox="1"/>
          <p:nvPr/>
        </p:nvSpPr>
        <p:spPr>
          <a:xfrm>
            <a:off x="7281882" y="2847971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47" name="TextBox 146"/>
          <p:cNvSpPr txBox="1"/>
          <p:nvPr/>
        </p:nvSpPr>
        <p:spPr>
          <a:xfrm>
            <a:off x="7010417" y="2909884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baseline="-25000" dirty="0" smtClean="0"/>
              <a:t>1</a:t>
            </a:r>
            <a:endParaRPr lang="en-US" sz="1200" dirty="0"/>
          </a:p>
        </p:txBody>
      </p:sp>
      <p:sp>
        <p:nvSpPr>
          <p:cNvPr id="148" name="TextBox 147"/>
          <p:cNvSpPr txBox="1"/>
          <p:nvPr/>
        </p:nvSpPr>
        <p:spPr>
          <a:xfrm>
            <a:off x="6715140" y="2071678"/>
            <a:ext cx="23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8007439" y="2016115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cxnSp>
        <p:nvCxnSpPr>
          <p:cNvPr id="151" name="Straight Arrow Connector 150"/>
          <p:cNvCxnSpPr/>
          <p:nvPr/>
        </p:nvCxnSpPr>
        <p:spPr>
          <a:xfrm rot="10800000" flipV="1">
            <a:off x="6945331" y="1766877"/>
            <a:ext cx="1071568" cy="2857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7215206" y="2071678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rot="-3600000">
            <a:off x="6158613" y="4736903"/>
            <a:ext cx="1371600" cy="1588"/>
          </a:xfrm>
          <a:prstGeom prst="line">
            <a:avLst/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7181864" y="409098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/>
          <p:nvPr/>
        </p:nvCxnSpPr>
        <p:spPr>
          <a:xfrm rot="-1080000">
            <a:off x="6361187" y="5340879"/>
            <a:ext cx="137160" cy="1588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5120000">
            <a:off x="5756767" y="4914391"/>
            <a:ext cx="91440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6260000" flipV="1">
            <a:off x="7068073" y="4293801"/>
            <a:ext cx="338328" cy="3810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0740000" flipH="1" flipV="1">
            <a:off x="6126380" y="4426003"/>
            <a:ext cx="1097280" cy="381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val 169"/>
          <p:cNvSpPr/>
          <p:nvPr/>
        </p:nvSpPr>
        <p:spPr>
          <a:xfrm>
            <a:off x="6034129" y="441643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/>
          <p:cNvSpPr txBox="1"/>
          <p:nvPr/>
        </p:nvSpPr>
        <p:spPr>
          <a:xfrm>
            <a:off x="7000923" y="3857628"/>
            <a:ext cx="527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(p , s)</a:t>
            </a:r>
            <a:endParaRPr lang="en-US" sz="1200" dirty="0"/>
          </a:p>
        </p:txBody>
      </p:sp>
      <p:sp>
        <p:nvSpPr>
          <p:cNvPr id="172" name="TextBox 171"/>
          <p:cNvSpPr txBox="1"/>
          <p:nvPr/>
        </p:nvSpPr>
        <p:spPr>
          <a:xfrm>
            <a:off x="6424657" y="5205425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</a:t>
            </a:r>
            <a:endParaRPr lang="en-US" sz="1200" dirty="0"/>
          </a:p>
        </p:txBody>
      </p:sp>
      <p:sp>
        <p:nvSpPr>
          <p:cNvPr id="173" name="TextBox 172"/>
          <p:cNvSpPr txBox="1"/>
          <p:nvPr/>
        </p:nvSpPr>
        <p:spPr>
          <a:xfrm>
            <a:off x="6153192" y="5267338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baseline="-25000" dirty="0" smtClean="0"/>
              <a:t>1</a:t>
            </a:r>
            <a:endParaRPr lang="en-US" sz="1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5857915" y="4429132"/>
            <a:ext cx="237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7150214" y="4373569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r>
              <a:rPr lang="en-US" sz="1200" baseline="-25000" dirty="0" smtClean="0"/>
              <a:t>2</a:t>
            </a:r>
            <a:endParaRPr lang="en-US" sz="1200" dirty="0"/>
          </a:p>
        </p:txBody>
      </p:sp>
      <p:cxnSp>
        <p:nvCxnSpPr>
          <p:cNvPr id="176" name="Straight Arrow Connector 175"/>
          <p:cNvCxnSpPr/>
          <p:nvPr/>
        </p:nvCxnSpPr>
        <p:spPr>
          <a:xfrm rot="10800000" flipV="1">
            <a:off x="6088106" y="4124331"/>
            <a:ext cx="1071568" cy="28575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5572132" y="5715016"/>
            <a:ext cx="21720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Acceleration diagram</a:t>
            </a:r>
            <a:endParaRPr lang="en-US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5143504" y="3500438"/>
            <a:ext cx="40004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7286644" y="4071942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1400" b="1" baseline="30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6357950" y="4429132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6786578" y="4714884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Q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6286512" y="5357826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a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1400" b="1" baseline="-25000" dirty="0" smtClean="0">
                <a:solidFill>
                  <a:srgbClr val="002060"/>
                </a:solidFill>
              </a:rPr>
              <a:t>/</a:t>
            </a:r>
            <a:r>
              <a:rPr lang="en-US" sz="1400" b="1" baseline="-25000" dirty="0" err="1" smtClean="0">
                <a:solidFill>
                  <a:srgbClr val="002060"/>
                </a:solidFill>
              </a:rPr>
              <a:t>Q</a:t>
            </a:r>
            <a:r>
              <a:rPr lang="en-US" sz="1400" b="1" baseline="30000" dirty="0" err="1" smtClean="0">
                <a:solidFill>
                  <a:srgbClr val="002060"/>
                </a:solidFill>
              </a:rPr>
              <a:t>r</a:t>
            </a:r>
            <a:endParaRPr lang="en-US" sz="1400" b="1" baseline="-25000" dirty="0">
              <a:solidFill>
                <a:srgbClr val="00206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5715008" y="4786322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857620" y="4071942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3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3">
                    <a:lumMod val="50000"/>
                  </a:schemeClr>
                </a:solidFill>
              </a:rPr>
              <a:t>/Q</a:t>
            </a:r>
            <a:r>
              <a:rPr lang="en-US" sz="1400" b="1" baseline="30000" dirty="0" smtClean="0">
                <a:solidFill>
                  <a:schemeClr val="accent3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90" name="Straight Connector 189"/>
          <p:cNvCxnSpPr/>
          <p:nvPr/>
        </p:nvCxnSpPr>
        <p:spPr>
          <a:xfrm rot="15120000">
            <a:off x="4113961" y="4220464"/>
            <a:ext cx="914400" cy="158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3929058" y="442913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3857620" y="4572008"/>
            <a:ext cx="407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RQ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94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286256"/>
            <a:ext cx="228600" cy="200025"/>
          </a:xfrm>
          <a:prstGeom prst="rect">
            <a:avLst/>
          </a:prstGeom>
          <a:noFill/>
        </p:spPr>
      </p:pic>
      <p:cxnSp>
        <p:nvCxnSpPr>
          <p:cNvPr id="195" name="Straight Connector 194"/>
          <p:cNvCxnSpPr/>
          <p:nvPr/>
        </p:nvCxnSpPr>
        <p:spPr>
          <a:xfrm rot="10740000" flipH="1" flipV="1">
            <a:off x="5643819" y="2867068"/>
            <a:ext cx="1097280" cy="3810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6000760" y="2928934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715008" y="2071678"/>
            <a:ext cx="489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400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1400" b="1" baseline="-25000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r>
              <a:rPr lang="en-US" sz="1400" b="1" baseline="300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en-US" sz="1400" b="1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98" name="Straight Connector 197"/>
          <p:cNvCxnSpPr/>
          <p:nvPr/>
        </p:nvCxnSpPr>
        <p:spPr>
          <a:xfrm>
            <a:off x="5715008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5746177" y="2428868"/>
            <a:ext cx="368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RS</a:t>
            </a:r>
            <a:endParaRPr lang="en-US" sz="1400" b="1" baseline="-25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285992"/>
            <a:ext cx="219075" cy="19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707</Words>
  <Application>Microsoft Office PowerPoint</Application>
  <PresentationFormat>On-screen Show (4:3)</PresentationFormat>
  <Paragraphs>272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Acceleration analysis</vt:lpstr>
      <vt:lpstr>Velocity analysis</vt:lpstr>
      <vt:lpstr>Velocity analysis</vt:lpstr>
      <vt:lpstr>Velocity analysis</vt:lpstr>
      <vt:lpstr>Velocity analysis</vt:lpstr>
      <vt:lpstr>Acceleration analysis</vt:lpstr>
      <vt:lpstr>Acceleration analysis</vt:lpstr>
      <vt:lpstr>Acceleration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ESC-S201</dc:title>
  <dc:creator>CAD-LAB</dc:creator>
  <cp:lastModifiedBy>Administrator</cp:lastModifiedBy>
  <cp:revision>457</cp:revision>
  <dcterms:created xsi:type="dcterms:W3CDTF">2020-09-28T04:48:48Z</dcterms:created>
  <dcterms:modified xsi:type="dcterms:W3CDTF">2022-02-07T09:18:05Z</dcterms:modified>
</cp:coreProperties>
</file>