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D4053-4F37-40F2-B2CF-83996250AED9}" type="datetimeFigureOut">
              <a:rPr lang="en-US" smtClean="0"/>
              <a:pPr/>
              <a:t>2/17/2022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8282EE-EEF6-4FE4-915D-E64F2676278E}" type="slidenum">
              <a:rPr lang="en-US" smtClean="0"/>
              <a:pPr/>
              <a:t>‹#›</a:t>
            </a:fld>
            <a:endParaRPr lang="en-US"/>
          </a:p>
        </p:txBody>
      </p:sp>
    </p:spTree>
    <p:extLst>
      <p:ext uri="{BB962C8B-B14F-4D97-AF65-F5344CB8AC3E}">
        <p14:creationId xmlns:p14="http://schemas.microsoft.com/office/powerpoint/2010/main" val="320735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8282EE-EEF6-4FE4-915D-E64F2676278E}" type="slidenum">
              <a:rPr lang="en-US" smtClean="0"/>
              <a:pPr/>
              <a:t>13</a:t>
            </a:fld>
            <a:endParaRPr lang="en-US"/>
          </a:p>
        </p:txBody>
      </p:sp>
    </p:spTree>
    <p:extLst>
      <p:ext uri="{BB962C8B-B14F-4D97-AF65-F5344CB8AC3E}">
        <p14:creationId xmlns:p14="http://schemas.microsoft.com/office/powerpoint/2010/main" val="3071491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76A9B8-B211-4976-BCD3-33AEE8AE3388}" type="datetimeFigureOut">
              <a:rPr lang="en-US" smtClean="0"/>
              <a:pPr/>
              <a:t>2/17/2022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F1F1777-7056-4D01-A446-C36B213FCB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76A9B8-B211-4976-BCD3-33AEE8AE3388}" type="datetimeFigureOut">
              <a:rPr lang="en-US" smtClean="0"/>
              <a:pPr/>
              <a:t>2/17/2022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1F1777-7056-4D01-A446-C36B213FCB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76A9B8-B211-4976-BCD3-33AEE8AE3388}" type="datetimeFigureOut">
              <a:rPr lang="en-US" smtClean="0"/>
              <a:pPr/>
              <a:t>2/17/2022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1F1777-7056-4D01-A446-C36B213FCB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76A9B8-B211-4976-BCD3-33AEE8AE3388}" type="datetimeFigureOut">
              <a:rPr lang="en-US" smtClean="0"/>
              <a:pPr/>
              <a:t>2/17/2022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1F1777-7056-4D01-A446-C36B213FCBB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76A9B8-B211-4976-BCD3-33AEE8AE3388}" type="datetimeFigureOut">
              <a:rPr lang="en-US" smtClean="0"/>
              <a:pPr/>
              <a:t>2/17/2022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1F1777-7056-4D01-A446-C36B213FCBB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76A9B8-B211-4976-BCD3-33AEE8AE3388}" type="datetimeFigureOut">
              <a:rPr lang="en-US" smtClean="0"/>
              <a:pPr/>
              <a:t>2/17/2022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1F1777-7056-4D01-A446-C36B213FCBB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76A9B8-B211-4976-BCD3-33AEE8AE3388}" type="datetimeFigureOut">
              <a:rPr lang="en-US" smtClean="0"/>
              <a:pPr/>
              <a:t>2/17/2022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F1F1777-7056-4D01-A446-C36B213FCB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76A9B8-B211-4976-BCD3-33AEE8AE3388}" type="datetimeFigureOut">
              <a:rPr lang="en-US" smtClean="0"/>
              <a:pPr/>
              <a:t>2/17/2022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F1F1777-7056-4D01-A446-C36B213FCBB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76A9B8-B211-4976-BCD3-33AEE8AE3388}" type="datetimeFigureOut">
              <a:rPr lang="en-US" smtClean="0"/>
              <a:pPr/>
              <a:t>2/17/2022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F1F1777-7056-4D01-A446-C36B213FCB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76A9B8-B211-4976-BCD3-33AEE8AE3388}" type="datetimeFigureOut">
              <a:rPr lang="en-US" smtClean="0"/>
              <a:pPr/>
              <a:t>2/17/2022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1F1777-7056-4D01-A446-C36B213FCB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76A9B8-B211-4976-BCD3-33AEE8AE3388}" type="datetimeFigureOut">
              <a:rPr lang="en-US" smtClean="0"/>
              <a:pPr/>
              <a:t>2/17/2022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F1F1777-7056-4D01-A446-C36B213FCBB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76A9B8-B211-4976-BCD3-33AEE8AE3388}" type="datetimeFigureOut">
              <a:rPr lang="en-US" smtClean="0"/>
              <a:pPr/>
              <a:t>2/17/2022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1F1777-7056-4D01-A446-C36B213FCB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xml"/><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image" Target="../media/image8.wmf"/><Relationship Id="rId4" Type="http://schemas.openxmlformats.org/officeDocument/2006/relationships/oleObject" Target="../embeddings/oleObject10.bin"/><Relationship Id="rId9"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oleObject19.bin"/><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8.bin"/><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509200"/>
          </a:xfrm>
          <a:prstGeom prst="rect">
            <a:avLst/>
          </a:prstGeom>
          <a:noFill/>
        </p:spPr>
        <p:txBody>
          <a:bodyPr wrap="square" rtlCol="0">
            <a:spAutoFit/>
          </a:bodyPr>
          <a:lstStyle/>
          <a:p>
            <a:r>
              <a:rPr lang="en-US" sz="2400" dirty="0" smtClean="0">
                <a:solidFill>
                  <a:srgbClr val="FF0000"/>
                </a:solidFill>
                <a:latin typeface="Arial" pitchFamily="34" charset="0"/>
                <a:cs typeface="Arial" pitchFamily="34" charset="0"/>
              </a:rPr>
              <a:t>Lecture-1/2 </a:t>
            </a:r>
            <a:r>
              <a:rPr lang="en-US" sz="2400" dirty="0" smtClean="0">
                <a:latin typeface="Arial" pitchFamily="34" charset="0"/>
                <a:cs typeface="Arial" pitchFamily="34" charset="0"/>
              </a:rPr>
              <a:t> </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Assignment problems</a:t>
            </a:r>
            <a:endParaRPr lang="en-US" sz="4000" dirty="0" smtClean="0">
              <a:solidFill>
                <a:srgbClr val="002060"/>
              </a:solidFill>
              <a:latin typeface="Arial" pitchFamily="34" charset="0"/>
              <a:cs typeface="Arial" pitchFamily="34" charset="0"/>
            </a:endParaRPr>
          </a:p>
          <a:p>
            <a:r>
              <a:rPr lang="en-US" sz="2400" dirty="0" smtClean="0">
                <a:latin typeface="Arial" pitchFamily="34" charset="0"/>
                <a:cs typeface="Arial" pitchFamily="34" charset="0"/>
              </a:rPr>
              <a:t> </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Suppose there are n jobs to be performed and n persons  are available  for doing there jobs. Assume that each persons can do each job at a time , though with varying degree of efficiency.</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Let        be the cost if the      person  is assigned to the      jobs. The problem is to find an assignment (which job should be assigned to which person , on a one to one basis) so that total cost of performing all the jobs is minimum.</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An assignment problem can be started in the form of m × n cost matrix of real numbers as given in the following table-</a:t>
            </a:r>
            <a:endParaRPr lang="en-US" sz="2400" dirty="0">
              <a:latin typeface="Arial" pitchFamily="34" charset="0"/>
              <a:cs typeface="Arial" pitchFamily="34" charset="0"/>
            </a:endParaRPr>
          </a:p>
        </p:txBody>
      </p:sp>
      <p:graphicFrame>
        <p:nvGraphicFramePr>
          <p:cNvPr id="1027" name="Object 3"/>
          <p:cNvGraphicFramePr>
            <a:graphicFrameLocks noChangeAspect="1"/>
          </p:cNvGraphicFramePr>
          <p:nvPr/>
        </p:nvGraphicFramePr>
        <p:xfrm>
          <a:off x="685800" y="2590800"/>
          <a:ext cx="381000" cy="685800"/>
        </p:xfrm>
        <a:graphic>
          <a:graphicData uri="http://schemas.openxmlformats.org/presentationml/2006/ole">
            <mc:AlternateContent xmlns:mc="http://schemas.openxmlformats.org/markup-compatibility/2006">
              <mc:Choice xmlns:v="urn:schemas-microsoft-com:vml" Requires="v">
                <p:oleObj spid="_x0000_s1051" name="Equation" r:id="rId3" imgW="164880" imgH="241200" progId="Equation.3">
                  <p:embed/>
                </p:oleObj>
              </mc:Choice>
              <mc:Fallback>
                <p:oleObj name="Equation" r:id="rId3" imgW="16488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590800"/>
                        <a:ext cx="381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4"/>
          <p:cNvGraphicFramePr>
            <a:graphicFrameLocks noChangeAspect="1"/>
          </p:cNvGraphicFramePr>
          <p:nvPr/>
        </p:nvGraphicFramePr>
        <p:xfrm>
          <a:off x="3429000" y="2667000"/>
          <a:ext cx="381000" cy="533400"/>
        </p:xfrm>
        <a:graphic>
          <a:graphicData uri="http://schemas.openxmlformats.org/presentationml/2006/ole">
            <mc:AlternateContent xmlns:mc="http://schemas.openxmlformats.org/markup-compatibility/2006">
              <mc:Choice xmlns:v="urn:schemas-microsoft-com:vml" Requires="v">
                <p:oleObj spid="_x0000_s1052" name="Equation" r:id="rId5" imgW="177480" imgH="190440" progId="Equation.3">
                  <p:embed/>
                </p:oleObj>
              </mc:Choice>
              <mc:Fallback>
                <p:oleObj name="Equation" r:id="rId5" imgW="177480" imgH="1904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2667000"/>
                        <a:ext cx="381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5"/>
          <p:cNvGraphicFramePr>
            <a:graphicFrameLocks noChangeAspect="1"/>
          </p:cNvGraphicFramePr>
          <p:nvPr/>
        </p:nvGraphicFramePr>
        <p:xfrm>
          <a:off x="7467600" y="2743200"/>
          <a:ext cx="304800" cy="457200"/>
        </p:xfrm>
        <a:graphic>
          <a:graphicData uri="http://schemas.openxmlformats.org/presentationml/2006/ole">
            <mc:AlternateContent xmlns:mc="http://schemas.openxmlformats.org/markup-compatibility/2006">
              <mc:Choice xmlns:v="urn:schemas-microsoft-com:vml" Requires="v">
                <p:oleObj spid="_x0000_s1053" name="Equation" r:id="rId7" imgW="177480" imgH="228600" progId="Equation.3">
                  <p:embed/>
                </p:oleObj>
              </mc:Choice>
              <mc:Fallback>
                <p:oleObj name="Equation" r:id="rId7" imgW="177480" imgH="2286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67600" y="27432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0" name="Straight Connector 9"/>
          <p:cNvCxnSpPr/>
          <p:nvPr/>
        </p:nvCxnSpPr>
        <p:spPr>
          <a:xfrm>
            <a:off x="1219200" y="762000"/>
            <a:ext cx="7239000" cy="158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755422"/>
          </a:xfrm>
          <a:prstGeom prst="rect">
            <a:avLst/>
          </a:prstGeom>
          <a:noFill/>
        </p:spPr>
        <p:txBody>
          <a:bodyPr wrap="square" rtlCol="0">
            <a:spAutoFit/>
          </a:bodyPr>
          <a:lstStyle/>
          <a:p>
            <a:r>
              <a:rPr lang="en-US" sz="2400" dirty="0" smtClean="0">
                <a:solidFill>
                  <a:srgbClr val="FF0000"/>
                </a:solidFill>
                <a:latin typeface="Arial" pitchFamily="34" charset="0"/>
                <a:cs typeface="Arial" pitchFamily="34" charset="0"/>
              </a:rPr>
              <a:t>Step 3</a:t>
            </a:r>
            <a:r>
              <a:rPr lang="en-US" sz="2000" dirty="0" smtClean="0">
                <a:latin typeface="Arial" pitchFamily="34" charset="0"/>
                <a:cs typeface="Arial" pitchFamily="34" charset="0"/>
              </a:rPr>
              <a:t>. Since each row and each column in matrix (d) has exactly one </a:t>
            </a:r>
            <a:r>
              <a:rPr lang="en-US" sz="2000" dirty="0" err="1" smtClean="0">
                <a:latin typeface="Arial" pitchFamily="34" charset="0"/>
                <a:cs typeface="Arial" pitchFamily="34" charset="0"/>
              </a:rPr>
              <a:t>inclosed</a:t>
            </a:r>
            <a:r>
              <a:rPr lang="en-US" sz="2000" dirty="0" smtClean="0">
                <a:latin typeface="Arial" pitchFamily="34" charset="0"/>
                <a:cs typeface="Arial" pitchFamily="34" charset="0"/>
              </a:rPr>
              <a:t> zero, we have attained the optimal assignment schedule. The optimal assignment schedule is :</a:t>
            </a:r>
          </a:p>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I➔ l, II➔ 3, III➔ 2 IV➔ 4.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The </a:t>
            </a:r>
            <a:r>
              <a:rPr lang="en-US" sz="2000" dirty="0" err="1" smtClean="0">
                <a:latin typeface="Arial" pitchFamily="34" charset="0"/>
                <a:cs typeface="Arial" pitchFamily="34" charset="0"/>
              </a:rPr>
              <a:t>mininum</a:t>
            </a:r>
            <a:r>
              <a:rPr lang="en-US" sz="2000" dirty="0" smtClean="0">
                <a:latin typeface="Arial" pitchFamily="34" charset="0"/>
                <a:cs typeface="Arial" pitchFamily="34" charset="0"/>
              </a:rPr>
              <a:t> total cost for this assignment schedule is : </a:t>
            </a:r>
          </a:p>
          <a:p>
            <a:r>
              <a:rPr lang="en-US" sz="2000" dirty="0">
                <a:latin typeface="Arial" pitchFamily="34" charset="0"/>
                <a:cs typeface="Arial" pitchFamily="34" charset="0"/>
              </a:rPr>
              <a:t> </a:t>
            </a:r>
            <a:r>
              <a:rPr lang="en-US" sz="2000" dirty="0" smtClean="0">
                <a:latin typeface="Arial" pitchFamily="34" charset="0"/>
                <a:cs typeface="Arial" pitchFamily="34" charset="0"/>
              </a:rPr>
              <a:t>                        z = 12 + 9 + 25 + 14 = 60</a:t>
            </a:r>
            <a:r>
              <a:rPr lang="en-US" dirty="0" smtClean="0"/>
              <a:t>.</a:t>
            </a:r>
          </a:p>
          <a:p>
            <a:endParaRPr lang="en-US" dirty="0" smtClean="0"/>
          </a:p>
          <a:p>
            <a:endParaRPr lang="en-US" dirty="0" smtClean="0"/>
          </a:p>
          <a:p>
            <a:endParaRPr lang="en-US" sz="2400" b="1" dirty="0" smtClean="0">
              <a:latin typeface="Arial" pitchFamily="34" charset="0"/>
              <a:cs typeface="Arial" pitchFamily="34" charset="0"/>
            </a:endParaRPr>
          </a:p>
          <a:p>
            <a:r>
              <a:rPr lang="en-US" sz="2400" b="1" dirty="0" err="1" smtClean="0">
                <a:latin typeface="Arial" pitchFamily="34" charset="0"/>
                <a:cs typeface="Arial" pitchFamily="34" charset="0"/>
              </a:rPr>
              <a:t>Ques</a:t>
            </a:r>
            <a:r>
              <a:rPr lang="en-US" sz="2400" b="1" dirty="0" smtClean="0">
                <a:latin typeface="Arial" pitchFamily="34" charset="0"/>
                <a:cs typeface="Arial" pitchFamily="34" charset="0"/>
              </a:rPr>
              <a:t> 2:-A department has four subordinates and four tasks to be performed. The subordinates differ in efficiency and the tasks differ in their intrinsic difficulties. The estimate of time (in man-hours) each man would to perform each task is given by :</a:t>
            </a:r>
          </a:p>
          <a:p>
            <a:endParaRPr lang="en-U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24973"/>
          </a:xfrm>
          <a:prstGeom prst="rect">
            <a:avLst/>
          </a:prstGeom>
          <a:noFill/>
        </p:spPr>
        <p:txBody>
          <a:bodyPr wrap="square" rtlCol="0">
            <a:spAutoFit/>
          </a:bodyPr>
          <a:lstStyle/>
          <a:p>
            <a:r>
              <a:rPr lang="en-US" sz="2000" dirty="0" smtClean="0">
                <a:latin typeface="Arial" pitchFamily="34" charset="0"/>
                <a:cs typeface="Arial" pitchFamily="34" charset="0"/>
              </a:rPr>
              <a:t>                                           Subordinates</a:t>
            </a:r>
          </a:p>
          <a:p>
            <a:r>
              <a:rPr lang="en-US" sz="2000" dirty="0" smtClean="0">
                <a:latin typeface="Arial" pitchFamily="34" charset="0"/>
                <a:cs typeface="Arial" pitchFamily="34" charset="0"/>
              </a:rPr>
              <a:t>                       </a:t>
            </a:r>
          </a:p>
          <a:p>
            <a:r>
              <a:rPr lang="en-US" b="1" dirty="0" smtClean="0">
                <a:latin typeface="Arial" pitchFamily="34" charset="0"/>
                <a:cs typeface="Arial" pitchFamily="34" charset="0"/>
              </a:rPr>
              <a:t>                                      I        II         III        IV</a:t>
            </a:r>
          </a:p>
          <a:p>
            <a:r>
              <a:rPr lang="en-US" b="1" dirty="0" smtClean="0">
                <a:latin typeface="Arial" pitchFamily="34" charset="0"/>
                <a:cs typeface="Arial" pitchFamily="34" charset="0"/>
              </a:rPr>
              <a:t>                              </a:t>
            </a:r>
          </a:p>
          <a:p>
            <a:r>
              <a:rPr lang="en-US" b="1" dirty="0" smtClean="0">
                <a:latin typeface="Arial" pitchFamily="34" charset="0"/>
                <a:cs typeface="Arial" pitchFamily="34" charset="0"/>
              </a:rPr>
              <a:t>                               A   18       26       17       11</a:t>
            </a:r>
          </a:p>
          <a:p>
            <a:r>
              <a:rPr lang="en-US" b="1" dirty="0" smtClean="0">
                <a:latin typeface="Arial" pitchFamily="34" charset="0"/>
                <a:cs typeface="Arial" pitchFamily="34" charset="0"/>
              </a:rPr>
              <a:t>      </a:t>
            </a:r>
          </a:p>
          <a:p>
            <a:r>
              <a:rPr lang="en-US" b="1" dirty="0" smtClean="0">
                <a:latin typeface="Arial" pitchFamily="34" charset="0"/>
                <a:cs typeface="Arial" pitchFamily="34" charset="0"/>
              </a:rPr>
              <a:t>                               B    13       28       14       26</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                               C    38       19      18        15</a:t>
            </a:r>
          </a:p>
          <a:p>
            <a:endParaRPr lang="en-US" b="1" dirty="0" smtClean="0">
              <a:latin typeface="Arial" pitchFamily="34" charset="0"/>
              <a:cs typeface="Arial" pitchFamily="34" charset="0"/>
            </a:endParaRPr>
          </a:p>
          <a:p>
            <a:r>
              <a:rPr lang="en-US" b="1" dirty="0" smtClean="0">
                <a:latin typeface="Arial" pitchFamily="34" charset="0"/>
                <a:cs typeface="Arial" pitchFamily="34" charset="0"/>
              </a:rPr>
              <a:t>                               D     29       26      24       10</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sz="2400" dirty="0" smtClean="0">
                <a:solidFill>
                  <a:srgbClr val="FF0000"/>
                </a:solidFill>
                <a:latin typeface="Arial" pitchFamily="34" charset="0"/>
                <a:cs typeface="Arial" pitchFamily="34" charset="0"/>
              </a:rPr>
              <a:t>Solution:-</a:t>
            </a:r>
          </a:p>
          <a:p>
            <a:r>
              <a:rPr lang="en-US" sz="2000" dirty="0" smtClean="0">
                <a:solidFill>
                  <a:srgbClr val="FF0000"/>
                </a:solidFill>
                <a:latin typeface="Arial" pitchFamily="34" charset="0"/>
                <a:cs typeface="Arial" pitchFamily="34" charset="0"/>
              </a:rPr>
              <a:t>Step 1</a:t>
            </a:r>
            <a:r>
              <a:rPr lang="en-US" sz="2000" dirty="0" smtClean="0">
                <a:latin typeface="Arial" pitchFamily="34" charset="0"/>
                <a:cs typeface="Arial" pitchFamily="34" charset="0"/>
              </a:rPr>
              <a:t>. Subtracting the smallest element of each row from all the elements of that row, we obtain the reduced matrix (a) given below:</a:t>
            </a:r>
          </a:p>
          <a:p>
            <a:r>
              <a:rPr lang="en-US" sz="2000" dirty="0" smtClean="0">
                <a:latin typeface="Arial" pitchFamily="34" charset="0"/>
                <a:cs typeface="Arial" pitchFamily="34" charset="0"/>
              </a:rPr>
              <a:t>                                    </a:t>
            </a:r>
          </a:p>
          <a:p>
            <a:r>
              <a:rPr lang="en-US" sz="1600" b="1" dirty="0" smtClean="0">
                <a:latin typeface="Arial" pitchFamily="34" charset="0"/>
                <a:cs typeface="Arial" pitchFamily="34" charset="0"/>
              </a:rPr>
              <a:t>                                                                                 I         II         III       IV</a:t>
            </a:r>
          </a:p>
          <a:p>
            <a:r>
              <a:rPr lang="en-US" sz="1600" b="1" dirty="0" smtClean="0">
                <a:latin typeface="Arial" pitchFamily="34" charset="0"/>
                <a:cs typeface="Arial" pitchFamily="34" charset="0"/>
              </a:rPr>
              <a:t>                                             </a:t>
            </a:r>
          </a:p>
          <a:p>
            <a:r>
              <a:rPr lang="en-US" sz="1600" b="1" dirty="0" smtClean="0">
                <a:latin typeface="Arial" pitchFamily="34" charset="0"/>
                <a:cs typeface="Arial" pitchFamily="34" charset="0"/>
              </a:rPr>
              <a:t>                                                                        A       7         15       6         0  </a:t>
            </a:r>
          </a:p>
          <a:p>
            <a:r>
              <a:rPr lang="en-US" sz="1600" b="1" dirty="0" smtClean="0">
                <a:latin typeface="Arial" pitchFamily="34" charset="0"/>
                <a:cs typeface="Arial" pitchFamily="34" charset="0"/>
              </a:rPr>
              <a:t>                                                 </a:t>
            </a:r>
          </a:p>
          <a:p>
            <a:r>
              <a:rPr lang="en-US" sz="1600" b="1" dirty="0" smtClean="0">
                <a:latin typeface="Arial" pitchFamily="34" charset="0"/>
                <a:cs typeface="Arial" pitchFamily="34" charset="0"/>
              </a:rPr>
              <a:t>                                                                        B       0         15      1        13            </a:t>
            </a:r>
            <a:r>
              <a:rPr lang="en-US" sz="1600" b="1" dirty="0" smtClean="0">
                <a:solidFill>
                  <a:srgbClr val="FF0000"/>
                </a:solidFill>
                <a:latin typeface="Arial" pitchFamily="34" charset="0"/>
                <a:cs typeface="Arial" pitchFamily="34" charset="0"/>
              </a:rPr>
              <a:t>Matrix(a)</a:t>
            </a:r>
          </a:p>
          <a:p>
            <a:r>
              <a:rPr lang="en-US" sz="1600" b="1" dirty="0" smtClean="0">
                <a:latin typeface="Arial" pitchFamily="34" charset="0"/>
                <a:cs typeface="Arial" pitchFamily="34" charset="0"/>
              </a:rPr>
              <a:t>                                                                                                                                </a:t>
            </a:r>
          </a:p>
          <a:p>
            <a:r>
              <a:rPr lang="en-US" sz="1600" b="1" dirty="0" smtClean="0">
                <a:latin typeface="Arial" pitchFamily="34" charset="0"/>
                <a:cs typeface="Arial" pitchFamily="34" charset="0"/>
              </a:rPr>
              <a:t>                                                                        C       23         4       3         0</a:t>
            </a:r>
          </a:p>
          <a:p>
            <a:endParaRPr lang="en-US" sz="1600" b="1" dirty="0" smtClean="0">
              <a:latin typeface="Arial" pitchFamily="34" charset="0"/>
              <a:cs typeface="Arial" pitchFamily="34" charset="0"/>
            </a:endParaRPr>
          </a:p>
          <a:p>
            <a:r>
              <a:rPr lang="en-US" sz="1600" b="1" dirty="0" smtClean="0">
                <a:latin typeface="Arial" pitchFamily="34" charset="0"/>
                <a:cs typeface="Arial" pitchFamily="34" charset="0"/>
              </a:rPr>
              <a:t>                                                                        D       19        16      14        0</a:t>
            </a:r>
          </a:p>
        </p:txBody>
      </p:sp>
      <p:graphicFrame>
        <p:nvGraphicFramePr>
          <p:cNvPr id="5" name="Table 4"/>
          <p:cNvGraphicFramePr>
            <a:graphicFrameLocks noGrp="1"/>
          </p:cNvGraphicFramePr>
          <p:nvPr/>
        </p:nvGraphicFramePr>
        <p:xfrm>
          <a:off x="2286000" y="990600"/>
          <a:ext cx="2743200" cy="2133600"/>
        </p:xfrm>
        <a:graphic>
          <a:graphicData uri="http://schemas.openxmlformats.org/drawingml/2006/table">
            <a:tbl>
              <a:tblPr firstRow="1" bandRow="1">
                <a:tableStyleId>{5940675A-B579-460E-94D1-54222C63F5DA}</a:tableStyleId>
              </a:tblPr>
              <a:tblGrid>
                <a:gridCol w="2743200"/>
              </a:tblGrid>
              <a:tr h="2133600">
                <a:tc>
                  <a:txBody>
                    <a:bodyPr/>
                    <a:lstStyle/>
                    <a:p>
                      <a:endParaRPr lang="en-US" dirty="0"/>
                    </a:p>
                  </a:txBody>
                  <a:tcPr/>
                </a:tc>
              </a:tr>
            </a:tbl>
          </a:graphicData>
        </a:graphic>
      </p:graphicFrame>
      <p:cxnSp>
        <p:nvCxnSpPr>
          <p:cNvPr id="7" name="Straight Connector 6"/>
          <p:cNvCxnSpPr/>
          <p:nvPr/>
        </p:nvCxnSpPr>
        <p:spPr>
          <a:xfrm>
            <a:off x="0" y="3657600"/>
            <a:ext cx="1752600" cy="1588"/>
          </a:xfrm>
          <a:prstGeom prst="line">
            <a:avLst/>
          </a:prstGeom>
        </p:spPr>
        <p:style>
          <a:lnRef idx="1">
            <a:schemeClr val="dk1"/>
          </a:lnRef>
          <a:fillRef idx="0">
            <a:schemeClr val="dk1"/>
          </a:fillRef>
          <a:effectRef idx="0">
            <a:schemeClr val="dk1"/>
          </a:effectRef>
          <a:fontRef idx="minor">
            <a:schemeClr val="tx1"/>
          </a:fontRef>
        </p:style>
      </p:cxnSp>
      <p:graphicFrame>
        <p:nvGraphicFramePr>
          <p:cNvPr id="8" name="Table 7"/>
          <p:cNvGraphicFramePr>
            <a:graphicFrameLocks noGrp="1"/>
          </p:cNvGraphicFramePr>
          <p:nvPr/>
        </p:nvGraphicFramePr>
        <p:xfrm>
          <a:off x="4419600" y="5029200"/>
          <a:ext cx="2667000" cy="1828800"/>
        </p:xfrm>
        <a:graphic>
          <a:graphicData uri="http://schemas.openxmlformats.org/drawingml/2006/table">
            <a:tbl>
              <a:tblPr firstRow="1" bandRow="1">
                <a:tableStyleId>{5940675A-B579-460E-94D1-54222C63F5DA}</a:tableStyleId>
              </a:tblPr>
              <a:tblGrid>
                <a:gridCol w="2667000"/>
              </a:tblGrid>
              <a:tr h="1828800">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632311"/>
          </a:xfrm>
          <a:prstGeom prst="rect">
            <a:avLst/>
          </a:prstGeom>
          <a:noFill/>
        </p:spPr>
        <p:txBody>
          <a:bodyPr wrap="square" rtlCol="0">
            <a:spAutoFit/>
          </a:bodyPr>
          <a:lstStyle/>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I        II        III       IV</a:t>
            </a:r>
          </a:p>
          <a:p>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                               A</a:t>
            </a:r>
            <a:r>
              <a:rPr lang="en-US" sz="2000" dirty="0" smtClean="0">
                <a:latin typeface="Arial" pitchFamily="34" charset="0"/>
                <a:cs typeface="Arial" pitchFamily="34" charset="0"/>
              </a:rPr>
              <a:t>    7       11      5       0</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 B</a:t>
            </a:r>
            <a:r>
              <a:rPr lang="en-US" sz="2000" dirty="0" smtClean="0">
                <a:latin typeface="Arial" pitchFamily="34" charset="0"/>
                <a:cs typeface="Arial" pitchFamily="34" charset="0"/>
              </a:rPr>
              <a:t>     0       11      0      13</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C</a:t>
            </a:r>
            <a:r>
              <a:rPr lang="en-US" sz="2000" dirty="0" smtClean="0">
                <a:latin typeface="Arial" pitchFamily="34" charset="0"/>
                <a:cs typeface="Arial" pitchFamily="34" charset="0"/>
              </a:rPr>
              <a:t>     23      0        2       0</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D</a:t>
            </a:r>
            <a:r>
              <a:rPr lang="en-US" sz="2000" dirty="0" smtClean="0">
                <a:latin typeface="Arial" pitchFamily="34" charset="0"/>
                <a:cs typeface="Arial" pitchFamily="34" charset="0"/>
              </a:rPr>
              <a:t>     19     12      13      0</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solidFill>
                  <a:srgbClr val="FF0000"/>
                </a:solidFill>
                <a:latin typeface="Arial" pitchFamily="34" charset="0"/>
                <a:cs typeface="Arial" pitchFamily="34" charset="0"/>
              </a:rPr>
              <a:t>Matrix (b)</a:t>
            </a:r>
          </a:p>
          <a:p>
            <a:endParaRPr lang="en-US" sz="2000" dirty="0" smtClean="0">
              <a:solidFill>
                <a:srgbClr val="FF0000"/>
              </a:solidFill>
              <a:latin typeface="Arial" pitchFamily="34" charset="0"/>
              <a:cs typeface="Arial" pitchFamily="34" charset="0"/>
            </a:endParaRPr>
          </a:p>
          <a:p>
            <a:endParaRPr lang="en-US" sz="2000" dirty="0" smtClean="0">
              <a:solidFill>
                <a:srgbClr val="FF0000"/>
              </a:solidFill>
              <a:latin typeface="Arial" pitchFamily="34" charset="0"/>
              <a:cs typeface="Arial" pitchFamily="34" charset="0"/>
            </a:endParaRPr>
          </a:p>
          <a:p>
            <a:r>
              <a:rPr lang="en-US" sz="2000" dirty="0" smtClean="0">
                <a:solidFill>
                  <a:srgbClr val="FF0000"/>
                </a:solidFill>
                <a:latin typeface="Arial" pitchFamily="34" charset="0"/>
                <a:cs typeface="Arial" pitchFamily="34" charset="0"/>
              </a:rPr>
              <a:t>Step 2:-</a:t>
            </a:r>
            <a:r>
              <a:rPr lang="en-US" sz="2000" dirty="0" smtClean="0">
                <a:latin typeface="Arial" pitchFamily="34" charset="0"/>
                <a:cs typeface="Arial" pitchFamily="34" charset="0"/>
              </a:rPr>
              <a:t>We examine the rows of matrix (b) successively until a row with exactly one zero is found . Row I has exactly one zero, we enclose it in a box and tl8 all the other zeros m its column. Then row 3 has exactly one unmarked cross we enclose it in a box. Thus we obtain matrix (c) given below.</a:t>
            </a:r>
            <a:endParaRPr lang="en-US" sz="2000" dirty="0">
              <a:latin typeface="Arial" pitchFamily="34" charset="0"/>
              <a:cs typeface="Arial" pitchFamily="34" charset="0"/>
            </a:endParaRPr>
          </a:p>
        </p:txBody>
      </p:sp>
      <p:graphicFrame>
        <p:nvGraphicFramePr>
          <p:cNvPr id="3" name="Table 2"/>
          <p:cNvGraphicFramePr>
            <a:graphicFrameLocks noGrp="1"/>
          </p:cNvGraphicFramePr>
          <p:nvPr/>
        </p:nvGraphicFramePr>
        <p:xfrm>
          <a:off x="2514600" y="762000"/>
          <a:ext cx="2819400" cy="2362200"/>
        </p:xfrm>
        <a:graphic>
          <a:graphicData uri="http://schemas.openxmlformats.org/drawingml/2006/table">
            <a:tbl>
              <a:tblPr firstRow="1" bandRow="1">
                <a:tableStyleId>{5940675A-B579-460E-94D1-54222C63F5DA}</a:tableStyleId>
              </a:tblPr>
              <a:tblGrid>
                <a:gridCol w="2819400"/>
              </a:tblGrid>
              <a:tr h="2362200">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832640"/>
          </a:xfrm>
          <a:prstGeom prst="rect">
            <a:avLst/>
          </a:prstGeom>
          <a:noFill/>
        </p:spPr>
        <p:txBody>
          <a:bodyPr wrap="square" rtlCol="0">
            <a:spAutoFit/>
          </a:bodyPr>
          <a:lstStyle/>
          <a:p>
            <a:endParaRPr lang="en-US" dirty="0" smtClean="0"/>
          </a:p>
          <a:p>
            <a:r>
              <a:rPr lang="en-US" sz="2000" b="1" dirty="0" smtClean="0">
                <a:latin typeface="Arial" pitchFamily="34" charset="0"/>
                <a:cs typeface="Arial" pitchFamily="34" charset="0"/>
              </a:rPr>
              <a:t>              I        II        III        IV                                     I        II        III       IV</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A</a:t>
            </a:r>
            <a:r>
              <a:rPr lang="en-US" sz="2000" dirty="0" smtClean="0">
                <a:latin typeface="Arial" pitchFamily="34" charset="0"/>
                <a:cs typeface="Arial" pitchFamily="34" charset="0"/>
              </a:rPr>
              <a:t>    7       11      5        0                                </a:t>
            </a:r>
            <a:r>
              <a:rPr lang="en-US" sz="2000" b="1" dirty="0" smtClean="0">
                <a:latin typeface="Arial" pitchFamily="34" charset="0"/>
                <a:cs typeface="Arial" pitchFamily="34" charset="0"/>
              </a:rPr>
              <a:t>A</a:t>
            </a:r>
            <a:r>
              <a:rPr lang="en-US" sz="2000" dirty="0" smtClean="0">
                <a:latin typeface="Arial" pitchFamily="34" charset="0"/>
                <a:cs typeface="Arial" pitchFamily="34" charset="0"/>
              </a:rPr>
              <a:t>    7       11       5        0</a:t>
            </a:r>
          </a:p>
          <a:p>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B</a:t>
            </a:r>
            <a:r>
              <a:rPr lang="en-US" sz="2000" dirty="0" smtClean="0">
                <a:latin typeface="Arial" pitchFamily="34" charset="0"/>
                <a:cs typeface="Arial" pitchFamily="34" charset="0"/>
              </a:rPr>
              <a:t>    0       11       0       13                              </a:t>
            </a:r>
            <a:r>
              <a:rPr lang="en-US" sz="2000" b="1" dirty="0" smtClean="0">
                <a:latin typeface="Arial" pitchFamily="34" charset="0"/>
                <a:cs typeface="Arial" pitchFamily="34" charset="0"/>
              </a:rPr>
              <a:t>B</a:t>
            </a:r>
            <a:r>
              <a:rPr lang="en-US" sz="2000" dirty="0" smtClean="0">
                <a:latin typeface="Arial" pitchFamily="34" charset="0"/>
                <a:cs typeface="Arial" pitchFamily="34" charset="0"/>
              </a:rPr>
              <a:t>     0       11       0       13</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C</a:t>
            </a:r>
            <a:r>
              <a:rPr lang="en-US" sz="2000" dirty="0" smtClean="0">
                <a:latin typeface="Arial" pitchFamily="34" charset="0"/>
                <a:cs typeface="Arial" pitchFamily="34" charset="0"/>
              </a:rPr>
              <a:t>    23      0        2        0                               </a:t>
            </a:r>
            <a:r>
              <a:rPr lang="en-US" sz="2000" b="1" dirty="0" smtClean="0">
                <a:latin typeface="Arial" pitchFamily="34" charset="0"/>
                <a:cs typeface="Arial" pitchFamily="34" charset="0"/>
              </a:rPr>
              <a:t>C</a:t>
            </a:r>
            <a:r>
              <a:rPr lang="en-US" sz="2000" dirty="0" smtClean="0">
                <a:latin typeface="Arial" pitchFamily="34" charset="0"/>
                <a:cs typeface="Arial" pitchFamily="34" charset="0"/>
              </a:rPr>
              <a:t>    23      0         2        0</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D</a:t>
            </a:r>
            <a:r>
              <a:rPr lang="en-US" sz="2000" dirty="0" smtClean="0">
                <a:latin typeface="Arial" pitchFamily="34" charset="0"/>
                <a:cs typeface="Arial" pitchFamily="34" charset="0"/>
              </a:rPr>
              <a:t>    19     12      13       0                               </a:t>
            </a:r>
            <a:r>
              <a:rPr lang="en-US" sz="2000" b="1" dirty="0" smtClean="0">
                <a:latin typeface="Arial" pitchFamily="34" charset="0"/>
                <a:cs typeface="Arial" pitchFamily="34" charset="0"/>
              </a:rPr>
              <a:t>D</a:t>
            </a:r>
            <a:r>
              <a:rPr lang="en-US" sz="2000" dirty="0" smtClean="0">
                <a:latin typeface="Arial" pitchFamily="34" charset="0"/>
                <a:cs typeface="Arial" pitchFamily="34" charset="0"/>
              </a:rPr>
              <a:t>    19      12       13       0</a:t>
            </a:r>
          </a:p>
          <a:p>
            <a:endParaRPr lang="en-US" sz="2000" dirty="0" smtClean="0">
              <a:latin typeface="Arial" pitchFamily="34" charset="0"/>
              <a:cs typeface="Arial" pitchFamily="34" charset="0"/>
            </a:endParaRPr>
          </a:p>
          <a:p>
            <a:r>
              <a:rPr lang="en-US" sz="2000" b="1" dirty="0" smtClean="0">
                <a:solidFill>
                  <a:srgbClr val="FF0000"/>
                </a:solidFill>
                <a:latin typeface="Arial" pitchFamily="34" charset="0"/>
                <a:cs typeface="Arial" pitchFamily="34" charset="0"/>
              </a:rPr>
              <a:t>                     Matrix (c)                                                         Matrix (d)</a:t>
            </a:r>
          </a:p>
          <a:p>
            <a:r>
              <a:rPr lang="en-US" sz="2000" dirty="0" smtClean="0">
                <a:solidFill>
                  <a:srgbClr val="FF0000"/>
                </a:solidFill>
                <a:latin typeface="Arial" pitchFamily="34" charset="0"/>
                <a:cs typeface="Arial" pitchFamily="34" charset="0"/>
              </a:rPr>
              <a:t>Step 3</a:t>
            </a:r>
            <a:r>
              <a:rPr lang="en-US" sz="2000" dirty="0" smtClean="0">
                <a:latin typeface="Arial" pitchFamily="34" charset="0"/>
                <a:cs typeface="Arial" pitchFamily="34" charset="0"/>
              </a:rPr>
              <a:t>. Matrix (d) does not provide an optimal solution, since the fourth row as-well-as the third column do not have an enclosed zero.</a:t>
            </a:r>
          </a:p>
          <a:p>
            <a:r>
              <a:rPr lang="en-US" sz="2000" dirty="0" smtClean="0">
                <a:solidFill>
                  <a:srgbClr val="FF0000"/>
                </a:solidFill>
                <a:latin typeface="Arial" pitchFamily="34" charset="0"/>
                <a:cs typeface="Arial" pitchFamily="34" charset="0"/>
              </a:rPr>
              <a:t> Step 4. </a:t>
            </a:r>
            <a:r>
              <a:rPr lang="en-US" sz="2000" dirty="0" smtClean="0">
                <a:latin typeface="Arial" pitchFamily="34" charset="0"/>
                <a:cs typeface="Arial" pitchFamily="34" charset="0"/>
              </a:rPr>
              <a:t>We draw the minimum number of horizontal and/or vertical </a:t>
            </a:r>
            <a:r>
              <a:rPr lang="en-US" sz="2000" dirty="0" err="1" smtClean="0">
                <a:latin typeface="Arial" pitchFamily="34" charset="0"/>
                <a:cs typeface="Arial" pitchFamily="34" charset="0"/>
              </a:rPr>
              <a:t>ruies</a:t>
            </a:r>
            <a:r>
              <a:rPr lang="en-US" sz="2000" dirty="0" smtClean="0">
                <a:latin typeface="Arial" pitchFamily="34" charset="0"/>
                <a:cs typeface="Arial" pitchFamily="34" charset="0"/>
              </a:rPr>
              <a:t> to cover all the zeros of the reduced matrix (d) as follows :</a:t>
            </a:r>
          </a:p>
          <a:p>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Since the fourth row does not have an enclosed zero, we tick </a:t>
            </a:r>
            <a:r>
              <a:rPr lang="en-US" sz="2000" dirty="0" smtClean="0">
                <a:solidFill>
                  <a:srgbClr val="FF0000"/>
                </a:solidFill>
                <a:latin typeface="Arial" pitchFamily="34" charset="0"/>
                <a:cs typeface="Arial" pitchFamily="34" charset="0"/>
              </a:rPr>
              <a:t>( ✓ ) </a:t>
            </a:r>
            <a:r>
              <a:rPr lang="en-US" sz="2000" dirty="0" smtClean="0">
                <a:latin typeface="Arial" pitchFamily="34" charset="0"/>
                <a:cs typeface="Arial" pitchFamily="34" charset="0"/>
              </a:rPr>
              <a:t>this row : </a:t>
            </a:r>
          </a:p>
          <a:p>
            <a:r>
              <a:rPr lang="en-US" sz="2000" dirty="0" smtClean="0">
                <a:latin typeface="Arial" pitchFamily="34" charset="0"/>
                <a:cs typeface="Arial" pitchFamily="34" charset="0"/>
              </a:rPr>
              <a:t> (ii) Now there is a zero in the fourth column of the ticked row. So we tick the fourth column. </a:t>
            </a:r>
          </a:p>
          <a:p>
            <a:r>
              <a:rPr lang="en-US" sz="2000" dirty="0" smtClean="0">
                <a:latin typeface="Arial" pitchFamily="34" charset="0"/>
                <a:cs typeface="Arial" pitchFamily="34" charset="0"/>
              </a:rPr>
              <a:t>(iii) There is an enclosed zero in the first row of the ticked column. So we tick the first row. , al] Since the chain of ticking has been completed, we draw lines through / un ticked rows and ticked columns as shown m the matrix (e) below</a:t>
            </a:r>
            <a:endParaRPr lang="en-US" sz="2000" dirty="0">
              <a:latin typeface="Arial" pitchFamily="34" charset="0"/>
              <a:cs typeface="Arial" pitchFamily="34" charset="0"/>
            </a:endParaRPr>
          </a:p>
        </p:txBody>
      </p:sp>
      <p:graphicFrame>
        <p:nvGraphicFramePr>
          <p:cNvPr id="6" name="Table 5"/>
          <p:cNvGraphicFramePr>
            <a:graphicFrameLocks noGrp="1"/>
          </p:cNvGraphicFramePr>
          <p:nvPr/>
        </p:nvGraphicFramePr>
        <p:xfrm>
          <a:off x="914400" y="762000"/>
          <a:ext cx="2743200" cy="2438400"/>
        </p:xfrm>
        <a:graphic>
          <a:graphicData uri="http://schemas.openxmlformats.org/drawingml/2006/table">
            <a:tbl>
              <a:tblPr firstRow="1" bandRow="1">
                <a:tableStyleId>{5940675A-B579-460E-94D1-54222C63F5DA}</a:tableStyleId>
              </a:tblPr>
              <a:tblGrid>
                <a:gridCol w="2743200"/>
              </a:tblGrid>
              <a:tr h="2438400">
                <a:tc>
                  <a:txBody>
                    <a:bodyPr/>
                    <a:lstStyle/>
                    <a:p>
                      <a:endParaRPr lang="en-US" dirty="0"/>
                    </a:p>
                  </a:txBody>
                  <a:tcPr/>
                </a:tc>
              </a:tr>
            </a:tbl>
          </a:graphicData>
        </a:graphic>
      </p:graphicFrame>
      <p:graphicFrame>
        <p:nvGraphicFramePr>
          <p:cNvPr id="7" name="Table 6"/>
          <p:cNvGraphicFramePr>
            <a:graphicFrameLocks noGrp="1"/>
          </p:cNvGraphicFramePr>
          <p:nvPr/>
        </p:nvGraphicFramePr>
        <p:xfrm>
          <a:off x="5791200" y="762000"/>
          <a:ext cx="2895600" cy="2438400"/>
        </p:xfrm>
        <a:graphic>
          <a:graphicData uri="http://schemas.openxmlformats.org/drawingml/2006/table">
            <a:tbl>
              <a:tblPr firstRow="1" bandRow="1">
                <a:tableStyleId>{5940675A-B579-460E-94D1-54222C63F5DA}</a:tableStyleId>
              </a:tblPr>
              <a:tblGrid>
                <a:gridCol w="2895600"/>
              </a:tblGrid>
              <a:tr h="2438400">
                <a:tc>
                  <a:txBody>
                    <a:bodyPr/>
                    <a:lstStyle/>
                    <a:p>
                      <a:r>
                        <a:rPr lang="en-US" dirty="0" smtClean="0"/>
                        <a:t> </a:t>
                      </a:r>
                      <a:endParaRPr lang="en-US" dirty="0"/>
                    </a:p>
                  </a:txBody>
                  <a:tcPr/>
                </a:tc>
              </a:tr>
            </a:tbl>
          </a:graphicData>
        </a:graphic>
      </p:graphicFrame>
      <p:graphicFrame>
        <p:nvGraphicFramePr>
          <p:cNvPr id="8" name="Table 7"/>
          <p:cNvGraphicFramePr>
            <a:graphicFrameLocks noGrp="1"/>
          </p:cNvGraphicFramePr>
          <p:nvPr/>
        </p:nvGraphicFramePr>
        <p:xfrm>
          <a:off x="2895600" y="838200"/>
          <a:ext cx="609600" cy="447040"/>
        </p:xfrm>
        <a:graphic>
          <a:graphicData uri="http://schemas.openxmlformats.org/drawingml/2006/table">
            <a:tbl>
              <a:tblPr firstRow="1" bandRow="1">
                <a:tableStyleId>{5940675A-B579-460E-94D1-54222C63F5DA}</a:tableStyleId>
              </a:tblPr>
              <a:tblGrid>
                <a:gridCol w="609600"/>
              </a:tblGrid>
              <a:tr h="447040">
                <a:tc>
                  <a:txBody>
                    <a:bodyPr/>
                    <a:lstStyle/>
                    <a:p>
                      <a:endParaRPr lang="en-US" dirty="0"/>
                    </a:p>
                  </a:txBody>
                  <a:tcPr/>
                </a:tc>
              </a:tr>
            </a:tbl>
          </a:graphicData>
        </a:graphic>
      </p:graphicFrame>
      <p:graphicFrame>
        <p:nvGraphicFramePr>
          <p:cNvPr id="9" name="Table 8"/>
          <p:cNvGraphicFramePr>
            <a:graphicFrameLocks noGrp="1"/>
          </p:cNvGraphicFramePr>
          <p:nvPr/>
        </p:nvGraphicFramePr>
        <p:xfrm>
          <a:off x="1600200" y="2057400"/>
          <a:ext cx="609600" cy="447040"/>
        </p:xfrm>
        <a:graphic>
          <a:graphicData uri="http://schemas.openxmlformats.org/drawingml/2006/table">
            <a:tbl>
              <a:tblPr firstRow="1" bandRow="1">
                <a:tableStyleId>{5940675A-B579-460E-94D1-54222C63F5DA}</a:tableStyleId>
              </a:tblPr>
              <a:tblGrid>
                <a:gridCol w="609600"/>
              </a:tblGrid>
              <a:tr h="447040">
                <a:tc>
                  <a:txBody>
                    <a:bodyPr/>
                    <a:lstStyle/>
                    <a:p>
                      <a:endParaRPr lang="en-US" dirty="0"/>
                    </a:p>
                  </a:txBody>
                  <a:tcPr/>
                </a:tc>
              </a:tr>
            </a:tbl>
          </a:graphicData>
        </a:graphic>
      </p:graphicFrame>
      <p:graphicFrame>
        <p:nvGraphicFramePr>
          <p:cNvPr id="11" name="Table 10"/>
          <p:cNvGraphicFramePr>
            <a:graphicFrameLocks noGrp="1"/>
          </p:cNvGraphicFramePr>
          <p:nvPr/>
        </p:nvGraphicFramePr>
        <p:xfrm>
          <a:off x="5867400" y="1447800"/>
          <a:ext cx="533400" cy="447040"/>
        </p:xfrm>
        <a:graphic>
          <a:graphicData uri="http://schemas.openxmlformats.org/drawingml/2006/table">
            <a:tbl>
              <a:tblPr firstRow="1" bandRow="1">
                <a:tableStyleId>{5940675A-B579-460E-94D1-54222C63F5DA}</a:tableStyleId>
              </a:tblPr>
              <a:tblGrid>
                <a:gridCol w="533400"/>
              </a:tblGrid>
              <a:tr h="447040">
                <a:tc>
                  <a:txBody>
                    <a:bodyPr/>
                    <a:lstStyle/>
                    <a:p>
                      <a:endParaRPr lang="en-US" dirty="0"/>
                    </a:p>
                  </a:txBody>
                  <a:tcPr/>
                </a:tc>
              </a:tr>
            </a:tbl>
          </a:graphicData>
        </a:graphic>
      </p:graphicFrame>
      <p:graphicFrame>
        <p:nvGraphicFramePr>
          <p:cNvPr id="12" name="Table 11"/>
          <p:cNvGraphicFramePr>
            <a:graphicFrameLocks noGrp="1"/>
          </p:cNvGraphicFramePr>
          <p:nvPr/>
        </p:nvGraphicFramePr>
        <p:xfrm>
          <a:off x="6477000" y="2057400"/>
          <a:ext cx="533400" cy="447040"/>
        </p:xfrm>
        <a:graphic>
          <a:graphicData uri="http://schemas.openxmlformats.org/drawingml/2006/table">
            <a:tbl>
              <a:tblPr firstRow="1" bandRow="1">
                <a:tableStyleId>{5940675A-B579-460E-94D1-54222C63F5DA}</a:tableStyleId>
              </a:tblPr>
              <a:tblGrid>
                <a:gridCol w="533400"/>
              </a:tblGrid>
              <a:tr h="447040">
                <a:tc>
                  <a:txBody>
                    <a:bodyPr/>
                    <a:lstStyle/>
                    <a:p>
                      <a:endParaRPr lang="en-US" dirty="0"/>
                    </a:p>
                  </a:txBody>
                  <a:tcPr/>
                </a:tc>
              </a:tr>
            </a:tbl>
          </a:graphicData>
        </a:graphic>
      </p:graphicFrame>
      <p:graphicFrame>
        <p:nvGraphicFramePr>
          <p:cNvPr id="13" name="Table 12"/>
          <p:cNvGraphicFramePr>
            <a:graphicFrameLocks noGrp="1"/>
          </p:cNvGraphicFramePr>
          <p:nvPr/>
        </p:nvGraphicFramePr>
        <p:xfrm>
          <a:off x="7772400" y="838200"/>
          <a:ext cx="609600" cy="447040"/>
        </p:xfrm>
        <a:graphic>
          <a:graphicData uri="http://schemas.openxmlformats.org/drawingml/2006/table">
            <a:tbl>
              <a:tblPr firstRow="1" bandRow="1">
                <a:tableStyleId>{5940675A-B579-460E-94D1-54222C63F5DA}</a:tableStyleId>
              </a:tblPr>
              <a:tblGrid>
                <a:gridCol w="609600"/>
              </a:tblGrid>
              <a:tr h="447040">
                <a:tc>
                  <a:txBody>
                    <a:bodyPr/>
                    <a:lstStyle/>
                    <a:p>
                      <a:endParaRPr lang="en-US" dirty="0"/>
                    </a:p>
                  </a:txBody>
                  <a:tcPr/>
                </a:tc>
              </a:tr>
            </a:tbl>
          </a:graphicData>
        </a:graphic>
      </p:graphicFrame>
      <p:graphicFrame>
        <p:nvGraphicFramePr>
          <p:cNvPr id="22530" name="Object 2"/>
          <p:cNvGraphicFramePr>
            <a:graphicFrameLocks noChangeAspect="1"/>
          </p:cNvGraphicFramePr>
          <p:nvPr/>
        </p:nvGraphicFramePr>
        <p:xfrm>
          <a:off x="8077200" y="2667000"/>
          <a:ext cx="457200" cy="508000"/>
        </p:xfrm>
        <a:graphic>
          <a:graphicData uri="http://schemas.openxmlformats.org/presentationml/2006/ole">
            <mc:AlternateContent xmlns:mc="http://schemas.openxmlformats.org/markup-compatibility/2006">
              <mc:Choice xmlns:v="urn:schemas-microsoft-com:vml" Requires="v">
                <p:oleObj spid="_x0000_s22570" name="Equation" r:id="rId4" imgW="114120" imgH="126720" progId="Equation.3">
                  <p:embed/>
                </p:oleObj>
              </mc:Choice>
              <mc:Fallback>
                <p:oleObj name="Equation" r:id="rId4" imgW="114120" imgH="1267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77200" y="26670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1" name="Object 3"/>
          <p:cNvGraphicFramePr>
            <a:graphicFrameLocks noChangeAspect="1"/>
          </p:cNvGraphicFramePr>
          <p:nvPr/>
        </p:nvGraphicFramePr>
        <p:xfrm>
          <a:off x="8001000" y="2057400"/>
          <a:ext cx="457200" cy="508000"/>
        </p:xfrm>
        <a:graphic>
          <a:graphicData uri="http://schemas.openxmlformats.org/presentationml/2006/ole">
            <mc:AlternateContent xmlns:mc="http://schemas.openxmlformats.org/markup-compatibility/2006">
              <mc:Choice xmlns:v="urn:schemas-microsoft-com:vml" Requires="v">
                <p:oleObj spid="_x0000_s22571" name="Equation" r:id="rId6" imgW="114120" imgH="126720" progId="Equation.3">
                  <p:embed/>
                </p:oleObj>
              </mc:Choice>
              <mc:Fallback>
                <p:oleObj name="Equation" r:id="rId6" imgW="114120" imgH="12672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0" y="20574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2" name="Object 4"/>
          <p:cNvGraphicFramePr>
            <a:graphicFrameLocks noChangeAspect="1"/>
          </p:cNvGraphicFramePr>
          <p:nvPr/>
        </p:nvGraphicFramePr>
        <p:xfrm>
          <a:off x="7239000" y="1447800"/>
          <a:ext cx="457200" cy="508000"/>
        </p:xfrm>
        <a:graphic>
          <a:graphicData uri="http://schemas.openxmlformats.org/presentationml/2006/ole">
            <mc:AlternateContent xmlns:mc="http://schemas.openxmlformats.org/markup-compatibility/2006">
              <mc:Choice xmlns:v="urn:schemas-microsoft-com:vml" Requires="v">
                <p:oleObj spid="_x0000_s22572" name="Equation" r:id="rId7" imgW="114120" imgH="126720" progId="Equation.3">
                  <p:embed/>
                </p:oleObj>
              </mc:Choice>
              <mc:Fallback>
                <p:oleObj name="Equation" r:id="rId7" imgW="114120" imgH="12672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14478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3" name="Object 5"/>
          <p:cNvGraphicFramePr>
            <a:graphicFrameLocks noChangeAspect="1"/>
          </p:cNvGraphicFramePr>
          <p:nvPr/>
        </p:nvGraphicFramePr>
        <p:xfrm>
          <a:off x="3048000" y="2667000"/>
          <a:ext cx="457200" cy="508000"/>
        </p:xfrm>
        <a:graphic>
          <a:graphicData uri="http://schemas.openxmlformats.org/presentationml/2006/ole">
            <mc:AlternateContent xmlns:mc="http://schemas.openxmlformats.org/markup-compatibility/2006">
              <mc:Choice xmlns:v="urn:schemas-microsoft-com:vml" Requires="v">
                <p:oleObj spid="_x0000_s22573" name="Equation" r:id="rId8" imgW="114120" imgH="126720" progId="Equation.3">
                  <p:embed/>
                </p:oleObj>
              </mc:Choice>
              <mc:Fallback>
                <p:oleObj name="Equation" r:id="rId8" imgW="114120" imgH="12672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6670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4" name="Object 6"/>
          <p:cNvGraphicFramePr>
            <a:graphicFrameLocks noChangeAspect="1"/>
          </p:cNvGraphicFramePr>
          <p:nvPr/>
        </p:nvGraphicFramePr>
        <p:xfrm>
          <a:off x="3048000" y="2057400"/>
          <a:ext cx="457200" cy="508000"/>
        </p:xfrm>
        <a:graphic>
          <a:graphicData uri="http://schemas.openxmlformats.org/presentationml/2006/ole">
            <mc:AlternateContent xmlns:mc="http://schemas.openxmlformats.org/markup-compatibility/2006">
              <mc:Choice xmlns:v="urn:schemas-microsoft-com:vml" Requires="v">
                <p:oleObj spid="_x0000_s22574" name="Equation" r:id="rId9" imgW="114120" imgH="126720" progId="Equation.3">
                  <p:embed/>
                </p:oleObj>
              </mc:Choice>
              <mc:Fallback>
                <p:oleObj name="Equation" r:id="rId9" imgW="114120" imgH="12672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0574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309420"/>
          </a:xfrm>
          <a:prstGeom prst="rect">
            <a:avLst/>
          </a:prstGeom>
          <a:noFill/>
        </p:spPr>
        <p:txBody>
          <a:bodyPr wrap="square" rtlCol="0">
            <a:spAutoFit/>
          </a:bodyPr>
          <a:lstStyle/>
          <a:p>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                                I               II               III               IV</a:t>
            </a:r>
          </a:p>
          <a:p>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                 A             </a:t>
            </a:r>
            <a:r>
              <a:rPr lang="en-US" sz="2000" dirty="0" smtClean="0">
                <a:latin typeface="Arial" pitchFamily="34" charset="0"/>
                <a:cs typeface="Arial" pitchFamily="34" charset="0"/>
              </a:rPr>
              <a:t>7             11              5     	    0             </a:t>
            </a:r>
            <a:r>
              <a:rPr lang="en-US" sz="2400" dirty="0" smtClean="0">
                <a:solidFill>
                  <a:srgbClr val="FF0000"/>
                </a:solidFill>
                <a:latin typeface="Arial" pitchFamily="34" charset="0"/>
                <a:cs typeface="Arial" pitchFamily="34" charset="0"/>
              </a:rPr>
              <a:t>✓</a:t>
            </a:r>
            <a:endParaRPr lang="en-US" sz="24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B   </a:t>
            </a:r>
            <a:r>
              <a:rPr lang="en-US" sz="2000" b="1" dirty="0" smtClean="0">
                <a:solidFill>
                  <a:srgbClr val="FF0000"/>
                </a:solidFill>
                <a:latin typeface="Arial" pitchFamily="34" charset="0"/>
                <a:cs typeface="Arial" pitchFamily="34" charset="0"/>
              </a:rPr>
              <a:t>  -----  </a:t>
            </a:r>
            <a:r>
              <a:rPr lang="en-US" sz="2000" dirty="0" smtClean="0">
                <a:latin typeface="Arial" pitchFamily="34" charset="0"/>
                <a:cs typeface="Arial" pitchFamily="34" charset="0"/>
              </a:rPr>
              <a:t>0  </a:t>
            </a:r>
            <a:r>
              <a:rPr lang="en-US" sz="2000" b="1" dirty="0" smtClean="0">
                <a:solidFill>
                  <a:srgbClr val="FF0000"/>
                </a:solidFill>
                <a:latin typeface="Arial" pitchFamily="34" charset="0"/>
                <a:cs typeface="Arial" pitchFamily="34" charset="0"/>
              </a:rPr>
              <a:t>---------</a:t>
            </a:r>
            <a:r>
              <a:rPr lang="en-US" sz="2000" dirty="0" smtClean="0">
                <a:latin typeface="Arial" pitchFamily="34" charset="0"/>
                <a:cs typeface="Arial" pitchFamily="34" charset="0"/>
              </a:rPr>
              <a:t> 11 </a:t>
            </a:r>
            <a:r>
              <a:rPr lang="en-US" sz="2000" b="1" dirty="0" smtClean="0">
                <a:solidFill>
                  <a:srgbClr val="FF0000"/>
                </a:solidFill>
                <a:latin typeface="Arial" pitchFamily="34" charset="0"/>
                <a:cs typeface="Arial" pitchFamily="34" charset="0"/>
              </a:rPr>
              <a:t>--------- </a:t>
            </a:r>
            <a:r>
              <a:rPr lang="en-US" sz="2000" dirty="0" smtClean="0">
                <a:latin typeface="Arial" pitchFamily="34" charset="0"/>
                <a:cs typeface="Arial" pitchFamily="34" charset="0"/>
              </a:rPr>
              <a:t> 0 </a:t>
            </a:r>
            <a:r>
              <a:rPr lang="en-US" sz="2000" b="1" dirty="0" smtClean="0">
                <a:solidFill>
                  <a:srgbClr val="FF0000"/>
                </a:solidFill>
                <a:latin typeface="Arial" pitchFamily="34" charset="0"/>
                <a:cs typeface="Arial" pitchFamily="34" charset="0"/>
              </a:rPr>
              <a:t>----------</a:t>
            </a:r>
            <a:r>
              <a:rPr lang="en-US" sz="2000" dirty="0" smtClean="0">
                <a:latin typeface="Arial" pitchFamily="34" charset="0"/>
                <a:cs typeface="Arial" pitchFamily="34" charset="0"/>
              </a:rPr>
              <a:t> 13 </a:t>
            </a:r>
            <a:r>
              <a:rPr lang="en-US" sz="2000" b="1" dirty="0" smtClean="0">
                <a:solidFill>
                  <a:srgbClr val="FF0000"/>
                </a:solidFill>
                <a:latin typeface="Arial" pitchFamily="34" charset="0"/>
                <a:cs typeface="Arial" pitchFamily="34" charset="0"/>
              </a:rPr>
              <a:t>----</a:t>
            </a:r>
            <a:r>
              <a:rPr lang="en-US" sz="2000" dirty="0" smtClean="0">
                <a:latin typeface="Arial" pitchFamily="34" charset="0"/>
                <a:cs typeface="Arial" pitchFamily="34" charset="0"/>
              </a:rPr>
              <a:t>  </a:t>
            </a:r>
          </a:p>
          <a:p>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                 C   </a:t>
            </a:r>
            <a:r>
              <a:rPr lang="en-US" sz="2000" b="1" dirty="0" smtClean="0">
                <a:solidFill>
                  <a:srgbClr val="FF0000"/>
                </a:solidFill>
                <a:latin typeface="Arial" pitchFamily="34" charset="0"/>
                <a:cs typeface="Arial" pitchFamily="34" charset="0"/>
              </a:rPr>
              <a:t>  ----- </a:t>
            </a:r>
            <a:r>
              <a:rPr lang="en-US" sz="2000" dirty="0" smtClean="0">
                <a:latin typeface="Arial" pitchFamily="34" charset="0"/>
                <a:cs typeface="Arial" pitchFamily="34" charset="0"/>
              </a:rPr>
              <a:t>23 </a:t>
            </a:r>
            <a:r>
              <a:rPr lang="en-US" sz="2000" b="1" dirty="0" smtClean="0">
                <a:solidFill>
                  <a:srgbClr val="FF0000"/>
                </a:solidFill>
                <a:latin typeface="Arial" pitchFamily="34" charset="0"/>
                <a:cs typeface="Arial" pitchFamily="34" charset="0"/>
              </a:rPr>
              <a:t>-------- </a:t>
            </a:r>
            <a:r>
              <a:rPr lang="en-US" sz="2000" dirty="0" smtClean="0">
                <a:latin typeface="Arial" pitchFamily="34" charset="0"/>
                <a:cs typeface="Arial" pitchFamily="34" charset="0"/>
              </a:rPr>
              <a:t>  0 </a:t>
            </a:r>
            <a:r>
              <a:rPr lang="en-US" sz="2000" b="1" dirty="0" smtClean="0">
                <a:solidFill>
                  <a:srgbClr val="FF0000"/>
                </a:solidFill>
                <a:latin typeface="Arial" pitchFamily="34" charset="0"/>
                <a:cs typeface="Arial" pitchFamily="34" charset="0"/>
              </a:rPr>
              <a:t> --------- </a:t>
            </a:r>
            <a:r>
              <a:rPr lang="en-US" sz="2000" dirty="0" smtClean="0">
                <a:latin typeface="Arial" pitchFamily="34" charset="0"/>
                <a:cs typeface="Arial" pitchFamily="34" charset="0"/>
              </a:rPr>
              <a:t>2 </a:t>
            </a:r>
            <a:r>
              <a:rPr lang="en-US" sz="2000" b="1" dirty="0" smtClean="0">
                <a:solidFill>
                  <a:srgbClr val="FF0000"/>
                </a:solidFill>
                <a:latin typeface="Arial" pitchFamily="34" charset="0"/>
                <a:cs typeface="Arial" pitchFamily="34" charset="0"/>
              </a:rPr>
              <a:t>-----------</a:t>
            </a:r>
            <a:r>
              <a:rPr lang="en-US" sz="2000" dirty="0" smtClean="0">
                <a:latin typeface="Arial" pitchFamily="34" charset="0"/>
                <a:cs typeface="Arial" pitchFamily="34" charset="0"/>
              </a:rPr>
              <a:t> 0 </a:t>
            </a:r>
            <a:r>
              <a:rPr lang="en-US" sz="2000" b="1" dirty="0" smtClean="0">
                <a:solidFill>
                  <a:srgbClr val="FF0000"/>
                </a:solidFill>
                <a:latin typeface="Arial" pitchFamily="34" charset="0"/>
                <a:cs typeface="Arial" pitchFamily="34" charset="0"/>
              </a:rPr>
              <a:t>------</a:t>
            </a:r>
          </a:p>
          <a:p>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                 D           </a:t>
            </a:r>
            <a:r>
              <a:rPr lang="en-US" sz="2000" dirty="0" smtClean="0">
                <a:latin typeface="Arial" pitchFamily="34" charset="0"/>
                <a:cs typeface="Arial" pitchFamily="34" charset="0"/>
              </a:rPr>
              <a:t>19              12           13               0             </a:t>
            </a:r>
            <a:r>
              <a:rPr lang="en-US" sz="2400" dirty="0" smtClean="0">
                <a:solidFill>
                  <a:srgbClr val="FF0000"/>
                </a:solidFill>
                <a:latin typeface="Arial" pitchFamily="34" charset="0"/>
                <a:cs typeface="Arial" pitchFamily="34" charset="0"/>
              </a:rPr>
              <a:t>✓</a:t>
            </a:r>
          </a:p>
          <a:p>
            <a:endParaRPr lang="en-US" sz="2000" dirty="0" smtClean="0">
              <a:solidFill>
                <a:srgbClr val="FF0000"/>
              </a:solidFill>
              <a:latin typeface="Arial" pitchFamily="34" charset="0"/>
              <a:cs typeface="Arial" pitchFamily="34" charset="0"/>
            </a:endParaRPr>
          </a:p>
          <a:p>
            <a:r>
              <a:rPr lang="en-US" sz="2000" dirty="0" smtClean="0">
                <a:solidFill>
                  <a:srgbClr val="FF0000"/>
                </a:solidFill>
                <a:latin typeface="Arial" pitchFamily="34" charset="0"/>
                <a:cs typeface="Arial" pitchFamily="34" charset="0"/>
              </a:rPr>
              <a:t>                                          </a:t>
            </a:r>
            <a:r>
              <a:rPr lang="en-US" sz="2000" b="1" dirty="0" smtClean="0">
                <a:solidFill>
                  <a:srgbClr val="FF0000"/>
                </a:solidFill>
                <a:latin typeface="Arial" pitchFamily="34" charset="0"/>
                <a:cs typeface="Arial" pitchFamily="34" charset="0"/>
              </a:rPr>
              <a:t>Matrix (e)                         </a:t>
            </a:r>
            <a:r>
              <a:rPr lang="en-US" sz="2400" dirty="0" smtClean="0">
                <a:solidFill>
                  <a:srgbClr val="FF0000"/>
                </a:solidFill>
                <a:latin typeface="Arial" pitchFamily="34" charset="0"/>
                <a:cs typeface="Arial" pitchFamily="34" charset="0"/>
              </a:rPr>
              <a:t>✓</a:t>
            </a:r>
          </a:p>
          <a:p>
            <a:endParaRPr lang="en-US" sz="2400" dirty="0" smtClean="0">
              <a:solidFill>
                <a:srgbClr val="FF0000"/>
              </a:solidFill>
              <a:latin typeface="Arial" pitchFamily="34" charset="0"/>
              <a:cs typeface="Arial" pitchFamily="34" charset="0"/>
            </a:endParaRPr>
          </a:p>
          <a:p>
            <a:r>
              <a:rPr lang="en-US" sz="2000" dirty="0" smtClean="0">
                <a:latin typeface="Arial" pitchFamily="34" charset="0"/>
                <a:cs typeface="Arial" pitchFamily="34" charset="0"/>
              </a:rPr>
              <a:t>The smallest elements in matrix (e) not covered by  any of the lines above is 5.</a:t>
            </a:r>
          </a:p>
          <a:p>
            <a:r>
              <a:rPr lang="en-US" sz="2000" dirty="0" smtClean="0">
                <a:latin typeface="Arial" pitchFamily="34" charset="0"/>
                <a:cs typeface="Arial" pitchFamily="34" charset="0"/>
              </a:rPr>
              <a:t>Subtracting this elements from all the uncovered elements and adding the same to the elements lying at the intersection of these lines , we obtain matrix (f) given below. </a:t>
            </a:r>
          </a:p>
          <a:p>
            <a:endParaRPr lang="en-US" sz="2400" dirty="0" smtClean="0">
              <a:solidFill>
                <a:srgbClr val="FF0000"/>
              </a:solidFill>
              <a:latin typeface="Arial" pitchFamily="34" charset="0"/>
              <a:cs typeface="Arial" pitchFamily="34" charset="0"/>
            </a:endParaRPr>
          </a:p>
          <a:p>
            <a:endParaRPr lang="en-US" sz="2400" dirty="0">
              <a:latin typeface="Arial" pitchFamily="34" charset="0"/>
              <a:cs typeface="Arial" pitchFamily="34" charset="0"/>
            </a:endParaRPr>
          </a:p>
        </p:txBody>
      </p:sp>
      <p:graphicFrame>
        <p:nvGraphicFramePr>
          <p:cNvPr id="23554" name="Object 2"/>
          <p:cNvGraphicFramePr>
            <a:graphicFrameLocks noChangeAspect="1"/>
          </p:cNvGraphicFramePr>
          <p:nvPr/>
        </p:nvGraphicFramePr>
        <p:xfrm>
          <a:off x="5715000" y="2667000"/>
          <a:ext cx="457200" cy="508000"/>
        </p:xfrm>
        <a:graphic>
          <a:graphicData uri="http://schemas.openxmlformats.org/presentationml/2006/ole">
            <mc:AlternateContent xmlns:mc="http://schemas.openxmlformats.org/markup-compatibility/2006">
              <mc:Choice xmlns:v="urn:schemas-microsoft-com:vml" Requires="v">
                <p:oleObj spid="_x0000_s23578" name="Equation" r:id="rId3" imgW="114120" imgH="126720" progId="Equation.3">
                  <p:embed/>
                </p:oleObj>
              </mc:Choice>
              <mc:Fallback>
                <p:oleObj name="Equation" r:id="rId3" imgW="114120" imgH="1267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6670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555" name="Object 3"/>
          <p:cNvGraphicFramePr>
            <a:graphicFrameLocks noChangeAspect="1"/>
          </p:cNvGraphicFramePr>
          <p:nvPr/>
        </p:nvGraphicFramePr>
        <p:xfrm>
          <a:off x="5715000" y="2133600"/>
          <a:ext cx="457200" cy="508000"/>
        </p:xfrm>
        <a:graphic>
          <a:graphicData uri="http://schemas.openxmlformats.org/presentationml/2006/ole">
            <mc:AlternateContent xmlns:mc="http://schemas.openxmlformats.org/markup-compatibility/2006">
              <mc:Choice xmlns:v="urn:schemas-microsoft-com:vml" Requires="v">
                <p:oleObj spid="_x0000_s23579" name="Equation" r:id="rId5" imgW="114120" imgH="126720" progId="Equation.3">
                  <p:embed/>
                </p:oleObj>
              </mc:Choice>
              <mc:Fallback>
                <p:oleObj name="Equation" r:id="rId5" imgW="114120" imgH="12672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1336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556" name="Object 4"/>
          <p:cNvGraphicFramePr>
            <a:graphicFrameLocks noChangeAspect="1"/>
          </p:cNvGraphicFramePr>
          <p:nvPr/>
        </p:nvGraphicFramePr>
        <p:xfrm>
          <a:off x="4572000" y="1447800"/>
          <a:ext cx="457200" cy="508000"/>
        </p:xfrm>
        <a:graphic>
          <a:graphicData uri="http://schemas.openxmlformats.org/presentationml/2006/ole">
            <mc:AlternateContent xmlns:mc="http://schemas.openxmlformats.org/markup-compatibility/2006">
              <mc:Choice xmlns:v="urn:schemas-microsoft-com:vml" Requires="v">
                <p:oleObj spid="_x0000_s23580" name="Equation" r:id="rId6" imgW="114120" imgH="126720" progId="Equation.3">
                  <p:embed/>
                </p:oleObj>
              </mc:Choice>
              <mc:Fallback>
                <p:oleObj name="Equation" r:id="rId6" imgW="114120" imgH="12672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4478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Table 6"/>
          <p:cNvGraphicFramePr>
            <a:graphicFrameLocks noGrp="1"/>
          </p:cNvGraphicFramePr>
          <p:nvPr/>
        </p:nvGraphicFramePr>
        <p:xfrm>
          <a:off x="3352800" y="2133600"/>
          <a:ext cx="457200" cy="396240"/>
        </p:xfrm>
        <a:graphic>
          <a:graphicData uri="http://schemas.openxmlformats.org/drawingml/2006/table">
            <a:tbl>
              <a:tblPr firstRow="1" bandRow="1">
                <a:tableStyleId>{5940675A-B579-460E-94D1-54222C63F5DA}</a:tableStyleId>
              </a:tblPr>
              <a:tblGrid>
                <a:gridCol w="457200"/>
              </a:tblGrid>
              <a:tr h="381000">
                <a:tc>
                  <a:txBody>
                    <a:bodyPr/>
                    <a:lstStyle/>
                    <a:p>
                      <a:endParaRPr lang="en-US" sz="2000" dirty="0">
                        <a:latin typeface="Arial" pitchFamily="34" charset="0"/>
                        <a:cs typeface="Arial" pitchFamily="34" charset="0"/>
                      </a:endParaRPr>
                    </a:p>
                  </a:txBody>
                  <a:tcPr/>
                </a:tc>
              </a:tr>
            </a:tbl>
          </a:graphicData>
        </a:graphic>
      </p:graphicFrame>
      <p:graphicFrame>
        <p:nvGraphicFramePr>
          <p:cNvPr id="8" name="Table 7"/>
          <p:cNvGraphicFramePr>
            <a:graphicFrameLocks noGrp="1"/>
          </p:cNvGraphicFramePr>
          <p:nvPr/>
        </p:nvGraphicFramePr>
        <p:xfrm>
          <a:off x="5638800" y="914400"/>
          <a:ext cx="533400" cy="457200"/>
        </p:xfrm>
        <a:graphic>
          <a:graphicData uri="http://schemas.openxmlformats.org/drawingml/2006/table">
            <a:tbl>
              <a:tblPr firstRow="1" bandRow="1">
                <a:tableStyleId>{5940675A-B579-460E-94D1-54222C63F5DA}</a:tableStyleId>
              </a:tblPr>
              <a:tblGrid>
                <a:gridCol w="533400"/>
              </a:tblGrid>
              <a:tr h="457200">
                <a:tc>
                  <a:txBody>
                    <a:bodyPr/>
                    <a:lstStyle/>
                    <a:p>
                      <a:endParaRPr lang="en-US" dirty="0"/>
                    </a:p>
                  </a:txBody>
                  <a:tcPr/>
                </a:tc>
              </a:tr>
            </a:tbl>
          </a:graphicData>
        </a:graphic>
      </p:graphicFrame>
      <p:graphicFrame>
        <p:nvGraphicFramePr>
          <p:cNvPr id="9" name="Table 8"/>
          <p:cNvGraphicFramePr>
            <a:graphicFrameLocks noGrp="1"/>
          </p:cNvGraphicFramePr>
          <p:nvPr/>
        </p:nvGraphicFramePr>
        <p:xfrm>
          <a:off x="2209800" y="1524000"/>
          <a:ext cx="457200" cy="447040"/>
        </p:xfrm>
        <a:graphic>
          <a:graphicData uri="http://schemas.openxmlformats.org/drawingml/2006/table">
            <a:tbl>
              <a:tblPr firstRow="1" bandRow="1">
                <a:tableStyleId>{5940675A-B579-460E-94D1-54222C63F5DA}</a:tableStyleId>
              </a:tblPr>
              <a:tblGrid>
                <a:gridCol w="457200"/>
              </a:tblGrid>
              <a:tr h="447040">
                <a:tc>
                  <a:txBody>
                    <a:bodyPr/>
                    <a:lstStyle/>
                    <a:p>
                      <a:endParaRPr lang="en-US" dirty="0"/>
                    </a:p>
                  </a:txBody>
                  <a:tcPr/>
                </a:tc>
              </a:tr>
            </a:tbl>
          </a:graphicData>
        </a:graphic>
      </p:graphicFrame>
      <p:graphicFrame>
        <p:nvGraphicFramePr>
          <p:cNvPr id="11" name="Table 10"/>
          <p:cNvGraphicFramePr>
            <a:graphicFrameLocks noGrp="1"/>
          </p:cNvGraphicFramePr>
          <p:nvPr/>
        </p:nvGraphicFramePr>
        <p:xfrm>
          <a:off x="1600200" y="685800"/>
          <a:ext cx="5105400" cy="2590800"/>
        </p:xfrm>
        <a:graphic>
          <a:graphicData uri="http://schemas.openxmlformats.org/drawingml/2006/table">
            <a:tbl>
              <a:tblPr firstRow="1" bandRow="1">
                <a:tableStyleId>{5940675A-B579-460E-94D1-54222C63F5DA}</a:tableStyleId>
              </a:tblPr>
              <a:tblGrid>
                <a:gridCol w="5105400"/>
              </a:tblGrid>
              <a:tr h="2590800">
                <a:tc>
                  <a:txBody>
                    <a:bodyPr/>
                    <a:lstStyle/>
                    <a:p>
                      <a:endParaRPr lang="en-US" dirty="0"/>
                    </a:p>
                  </a:txBody>
                  <a:tcPr/>
                </a:tc>
              </a:tr>
            </a:tbl>
          </a:graphicData>
        </a:graphic>
      </p:graphicFrame>
      <p:cxnSp>
        <p:nvCxnSpPr>
          <p:cNvPr id="13" name="Straight Connector 12"/>
          <p:cNvCxnSpPr/>
          <p:nvPr/>
        </p:nvCxnSpPr>
        <p:spPr>
          <a:xfrm rot="5400000">
            <a:off x="5830094" y="1485900"/>
            <a:ext cx="227806" cy="794"/>
          </a:xfrm>
          <a:prstGeom prst="line">
            <a:avLst/>
          </a:prstGeom>
        </p:spPr>
        <p:style>
          <a:lnRef idx="2">
            <a:schemeClr val="accent3"/>
          </a:lnRef>
          <a:fillRef idx="0">
            <a:schemeClr val="accent3"/>
          </a:fillRef>
          <a:effectRef idx="1">
            <a:schemeClr val="accent3"/>
          </a:effectRef>
          <a:fontRef idx="minor">
            <a:schemeClr val="tx1"/>
          </a:fontRef>
        </p:style>
      </p:cxnSp>
      <p:cxnSp>
        <p:nvCxnSpPr>
          <p:cNvPr id="17" name="Straight Connector 16"/>
          <p:cNvCxnSpPr/>
          <p:nvPr/>
        </p:nvCxnSpPr>
        <p:spPr>
          <a:xfrm rot="5400000">
            <a:off x="5753100" y="2095500"/>
            <a:ext cx="3810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19" name="Straight Connector 18"/>
          <p:cNvCxnSpPr/>
          <p:nvPr/>
        </p:nvCxnSpPr>
        <p:spPr>
          <a:xfrm rot="5400000">
            <a:off x="5791200" y="2667000"/>
            <a:ext cx="304800" cy="1588"/>
          </a:xfrm>
          <a:prstGeom prst="line">
            <a:avLst/>
          </a:prstGeom>
        </p:spPr>
        <p:style>
          <a:lnRef idx="2">
            <a:schemeClr val="accent3"/>
          </a:lnRef>
          <a:fillRef idx="0">
            <a:schemeClr val="accent3"/>
          </a:fillRef>
          <a:effectRef idx="1">
            <a:schemeClr val="accent3"/>
          </a:effectRef>
          <a:fontRef idx="minor">
            <a:schemeClr val="tx1"/>
          </a:fontRef>
        </p:style>
      </p:cxnSp>
      <p:sp>
        <p:nvSpPr>
          <p:cNvPr id="21" name="TextBox 20"/>
          <p:cNvSpPr txBox="1"/>
          <p:nvPr/>
        </p:nvSpPr>
        <p:spPr>
          <a:xfrm>
            <a:off x="7239000" y="914400"/>
            <a:ext cx="3810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3</a:t>
            </a:r>
            <a:endParaRPr lang="en-US" dirty="0"/>
          </a:p>
        </p:txBody>
      </p:sp>
      <p:sp>
        <p:nvSpPr>
          <p:cNvPr id="22" name="TextBox 21"/>
          <p:cNvSpPr txBox="1"/>
          <p:nvPr/>
        </p:nvSpPr>
        <p:spPr>
          <a:xfrm>
            <a:off x="5791200" y="3886200"/>
            <a:ext cx="3810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2</a:t>
            </a:r>
            <a:endParaRPr lang="en-US" dirty="0"/>
          </a:p>
        </p:txBody>
      </p:sp>
      <p:sp>
        <p:nvSpPr>
          <p:cNvPr id="23" name="TextBox 22"/>
          <p:cNvSpPr txBox="1"/>
          <p:nvPr/>
        </p:nvSpPr>
        <p:spPr>
          <a:xfrm>
            <a:off x="7239000" y="2743200"/>
            <a:ext cx="3810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6863417"/>
          </a:xfrm>
          <a:prstGeom prst="rect">
            <a:avLst/>
          </a:prstGeom>
          <a:noFill/>
        </p:spPr>
        <p:txBody>
          <a:bodyPr wrap="square" rtlCol="0">
            <a:spAutoFit/>
          </a:bodyPr>
          <a:lstStyle/>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I        II        III        IV                           I        II        III        IV </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A</a:t>
            </a:r>
            <a:r>
              <a:rPr lang="en-US" sz="2000" dirty="0" smtClean="0">
                <a:latin typeface="Arial" pitchFamily="34" charset="0"/>
                <a:cs typeface="Arial" pitchFamily="34" charset="0"/>
              </a:rPr>
              <a:t>     2        6        0        0                    </a:t>
            </a:r>
            <a:r>
              <a:rPr lang="en-US" sz="2000" b="1" dirty="0" smtClean="0">
                <a:latin typeface="Arial" pitchFamily="34" charset="0"/>
                <a:cs typeface="Arial" pitchFamily="34" charset="0"/>
              </a:rPr>
              <a:t>A</a:t>
            </a:r>
            <a:r>
              <a:rPr lang="en-US" sz="2000" dirty="0" smtClean="0">
                <a:latin typeface="Arial" pitchFamily="34" charset="0"/>
                <a:cs typeface="Arial" pitchFamily="34" charset="0"/>
              </a:rPr>
              <a:t>      2       6        0         0</a:t>
            </a:r>
          </a:p>
          <a:p>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        B</a:t>
            </a:r>
            <a:r>
              <a:rPr lang="en-US" sz="2000" dirty="0" smtClean="0">
                <a:latin typeface="Arial" pitchFamily="34" charset="0"/>
                <a:cs typeface="Arial" pitchFamily="34" charset="0"/>
              </a:rPr>
              <a:t>      0       11       0       18                  </a:t>
            </a:r>
            <a:r>
              <a:rPr lang="en-US" sz="2000" b="1" dirty="0" smtClean="0">
                <a:latin typeface="Arial" pitchFamily="34" charset="0"/>
                <a:cs typeface="Arial" pitchFamily="34" charset="0"/>
              </a:rPr>
              <a:t>B</a:t>
            </a:r>
            <a:r>
              <a:rPr lang="en-US" sz="2000" dirty="0" smtClean="0">
                <a:latin typeface="Arial" pitchFamily="34" charset="0"/>
                <a:cs typeface="Arial" pitchFamily="34" charset="0"/>
              </a:rPr>
              <a:t>       0       11      0        18</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C</a:t>
            </a:r>
            <a:r>
              <a:rPr lang="en-US" sz="2000" dirty="0" smtClean="0">
                <a:latin typeface="Arial" pitchFamily="34" charset="0"/>
                <a:cs typeface="Arial" pitchFamily="34" charset="0"/>
              </a:rPr>
              <a:t>     23        0       2        5                   </a:t>
            </a:r>
            <a:r>
              <a:rPr lang="en-US" sz="2000" b="1" dirty="0" smtClean="0">
                <a:latin typeface="Arial" pitchFamily="34" charset="0"/>
                <a:cs typeface="Arial" pitchFamily="34" charset="0"/>
              </a:rPr>
              <a:t>C</a:t>
            </a:r>
            <a:r>
              <a:rPr lang="en-US" sz="2000" dirty="0" smtClean="0">
                <a:latin typeface="Arial" pitchFamily="34" charset="0"/>
                <a:cs typeface="Arial" pitchFamily="34" charset="0"/>
              </a:rPr>
              <a:t>      23       0       2         5</a:t>
            </a:r>
          </a:p>
          <a:p>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        D</a:t>
            </a:r>
            <a:r>
              <a:rPr lang="en-US" sz="2000" dirty="0" smtClean="0">
                <a:latin typeface="Arial" pitchFamily="34" charset="0"/>
                <a:cs typeface="Arial" pitchFamily="34" charset="0"/>
              </a:rPr>
              <a:t>     14         7       8       0                   </a:t>
            </a:r>
            <a:r>
              <a:rPr lang="en-US" sz="2000" b="1" dirty="0" smtClean="0">
                <a:latin typeface="Arial" pitchFamily="34" charset="0"/>
                <a:cs typeface="Arial" pitchFamily="34" charset="0"/>
              </a:rPr>
              <a:t>D</a:t>
            </a:r>
            <a:r>
              <a:rPr lang="en-US" sz="2000" dirty="0" smtClean="0">
                <a:latin typeface="Arial" pitchFamily="34" charset="0"/>
                <a:cs typeface="Arial" pitchFamily="34" charset="0"/>
              </a:rPr>
              <a:t>      14        7      8         0</a:t>
            </a:r>
          </a:p>
          <a:p>
            <a:endParaRPr lang="en-US" sz="2000" dirty="0" smtClean="0">
              <a:latin typeface="Arial" pitchFamily="34" charset="0"/>
              <a:cs typeface="Arial" pitchFamily="34" charset="0"/>
            </a:endParaRPr>
          </a:p>
          <a:p>
            <a:r>
              <a:rPr lang="en-US" sz="2000" b="1" dirty="0" smtClean="0">
                <a:solidFill>
                  <a:srgbClr val="FF0000"/>
                </a:solidFill>
                <a:latin typeface="Arial" pitchFamily="34" charset="0"/>
                <a:cs typeface="Arial" pitchFamily="34" charset="0"/>
              </a:rPr>
              <a:t>                       Matrix (f)                                                 Matrix (g)</a:t>
            </a:r>
          </a:p>
          <a:p>
            <a:endParaRPr lang="en-US" sz="2000" b="1" dirty="0" smtClean="0">
              <a:solidFill>
                <a:srgbClr val="FF0000"/>
              </a:solidFill>
              <a:latin typeface="Arial" pitchFamily="34" charset="0"/>
              <a:cs typeface="Arial" pitchFamily="34" charset="0"/>
            </a:endParaRPr>
          </a:p>
          <a:p>
            <a:r>
              <a:rPr lang="en-US" sz="2000" b="1" dirty="0" smtClean="0">
                <a:solidFill>
                  <a:srgbClr val="FF0000"/>
                </a:solidFill>
                <a:latin typeface="Arial" pitchFamily="34" charset="0"/>
                <a:cs typeface="Arial" pitchFamily="34" charset="0"/>
              </a:rPr>
              <a:t>Step 5. </a:t>
            </a:r>
            <a:r>
              <a:rPr lang="en-US" sz="2000" dirty="0" smtClean="0">
                <a:latin typeface="Arial" pitchFamily="34" charset="0"/>
                <a:cs typeface="Arial" pitchFamily="34" charset="0"/>
              </a:rPr>
              <a:t>Following the procedure of enclosing and crossing the zeros (as in Step 2) in matrix ( f), we obtain matrix (g) given above</a:t>
            </a:r>
            <a:r>
              <a:rPr lang="en-US" sz="2000" b="1" dirty="0" smtClean="0">
                <a:solidFill>
                  <a:srgbClr val="FF0000"/>
                </a:solidFill>
                <a:latin typeface="Arial" pitchFamily="34" charset="0"/>
                <a:cs typeface="Arial" pitchFamily="34" charset="0"/>
              </a:rPr>
              <a:t>. </a:t>
            </a:r>
          </a:p>
          <a:p>
            <a:endParaRPr lang="en-US" sz="2000" b="1" dirty="0" smtClean="0">
              <a:solidFill>
                <a:srgbClr val="FF0000"/>
              </a:solidFill>
              <a:latin typeface="Arial" pitchFamily="34" charset="0"/>
              <a:cs typeface="Arial" pitchFamily="34" charset="0"/>
            </a:endParaRPr>
          </a:p>
          <a:p>
            <a:r>
              <a:rPr lang="en-US" sz="2000" b="1" dirty="0" smtClean="0">
                <a:solidFill>
                  <a:srgbClr val="FF0000"/>
                </a:solidFill>
                <a:latin typeface="Arial" pitchFamily="34" charset="0"/>
                <a:cs typeface="Arial" pitchFamily="34" charset="0"/>
              </a:rPr>
              <a:t>Step 6</a:t>
            </a:r>
            <a:r>
              <a:rPr lang="en-US" sz="2000" dirty="0" smtClean="0">
                <a:latin typeface="Arial" pitchFamily="34" charset="0"/>
                <a:cs typeface="Arial" pitchFamily="34" charset="0"/>
              </a:rPr>
              <a:t>. Since each row and each column in matrix (g) has exactly one enclosed zero, we have attained the following optimal assignment schedule :</a:t>
            </a:r>
          </a:p>
          <a:p>
            <a:r>
              <a:rPr lang="en-US" sz="2000" b="1" dirty="0" smtClean="0">
                <a:solidFill>
                  <a:srgbClr val="FF0000"/>
                </a:solidFill>
                <a:latin typeface="Arial" pitchFamily="34" charset="0"/>
                <a:cs typeface="Arial" pitchFamily="34" charset="0"/>
              </a:rPr>
              <a:t>                                     </a:t>
            </a:r>
            <a:r>
              <a:rPr lang="en-US" sz="2000" dirty="0" smtClean="0">
                <a:latin typeface="Arial" pitchFamily="34" charset="0"/>
                <a:cs typeface="Arial" pitchFamily="34" charset="0"/>
              </a:rPr>
              <a:t>A➔ Ill, B ➔I, C➔II, D ➔</a:t>
            </a:r>
            <a:r>
              <a:rPr lang="en-US" sz="2000" b="1" dirty="0" smtClean="0">
                <a:solidFill>
                  <a:srgbClr val="FF0000"/>
                </a:solidFill>
                <a:latin typeface="Arial" pitchFamily="34" charset="0"/>
                <a:cs typeface="Arial" pitchFamily="34" charset="0"/>
              </a:rPr>
              <a:t> </a:t>
            </a:r>
            <a:r>
              <a:rPr lang="en-US" sz="2000" dirty="0" smtClean="0">
                <a:latin typeface="Arial" pitchFamily="34" charset="0"/>
                <a:cs typeface="Arial" pitchFamily="34" charset="0"/>
              </a:rPr>
              <a:t>IV.</a:t>
            </a:r>
            <a:r>
              <a:rPr lang="en-US" sz="2000" b="1" dirty="0" smtClean="0">
                <a:solidFill>
                  <a:srgbClr val="FF0000"/>
                </a:solidFill>
                <a:latin typeface="Arial" pitchFamily="34" charset="0"/>
                <a:cs typeface="Arial" pitchFamily="34" charset="0"/>
              </a:rPr>
              <a:t> </a:t>
            </a:r>
            <a:endParaRPr lang="en-US" sz="2000" dirty="0" smtClean="0">
              <a:latin typeface="Arial" pitchFamily="34" charset="0"/>
              <a:cs typeface="Arial" pitchFamily="34" charset="0"/>
            </a:endParaRPr>
          </a:p>
          <a:p>
            <a:r>
              <a:rPr lang="en-US" sz="2000" b="1" dirty="0" smtClean="0">
                <a:solidFill>
                  <a:srgbClr val="FF0000"/>
                </a:solidFill>
                <a:latin typeface="Arial" pitchFamily="34" charset="0"/>
                <a:cs typeface="Arial" pitchFamily="34" charset="0"/>
              </a:rPr>
              <a:t>                </a:t>
            </a:r>
            <a:r>
              <a:rPr lang="en-US" sz="2000" dirty="0" smtClean="0">
                <a:latin typeface="Arial" pitchFamily="34" charset="0"/>
                <a:cs typeface="Arial" pitchFamily="34" charset="0"/>
              </a:rPr>
              <a:t>The minimum total time for this assignment schedule is : </a:t>
            </a:r>
          </a:p>
          <a:p>
            <a:r>
              <a:rPr lang="en-US" sz="2000" dirty="0" smtClean="0">
                <a:latin typeface="Arial" pitchFamily="34" charset="0"/>
                <a:cs typeface="Arial" pitchFamily="34" charset="0"/>
              </a:rPr>
              <a:t>                                     </a:t>
            </a:r>
            <a:r>
              <a:rPr lang="en-US" sz="2000" b="1" dirty="0" smtClean="0">
                <a:latin typeface="Arial" pitchFamily="34" charset="0"/>
                <a:cs typeface="Arial" pitchFamily="34" charset="0"/>
              </a:rPr>
              <a:t>z = 17 + 13 + 19 + 10 = 59 man-hours</a:t>
            </a:r>
            <a:r>
              <a:rPr lang="en-US" sz="2000" dirty="0" smtClean="0">
                <a:latin typeface="Arial" pitchFamily="34" charset="0"/>
                <a:cs typeface="Arial" pitchFamily="34" charset="0"/>
              </a:rPr>
              <a:t>.</a:t>
            </a:r>
          </a:p>
          <a:p>
            <a:r>
              <a:rPr lang="en-US" sz="2000" dirty="0" smtClean="0">
                <a:latin typeface="Arial" pitchFamily="34" charset="0"/>
                <a:cs typeface="Arial" pitchFamily="34" charset="0"/>
              </a:rPr>
              <a:t>                                                                                                    </a:t>
            </a:r>
            <a:r>
              <a:rPr lang="en-US" sz="2000" dirty="0" smtClean="0">
                <a:solidFill>
                  <a:srgbClr val="002060"/>
                </a:solidFill>
                <a:latin typeface="Arial" pitchFamily="34" charset="0"/>
                <a:cs typeface="Arial" pitchFamily="34" charset="0"/>
              </a:rPr>
              <a:t>ANSWER.</a:t>
            </a:r>
          </a:p>
        </p:txBody>
      </p:sp>
      <p:graphicFrame>
        <p:nvGraphicFramePr>
          <p:cNvPr id="3" name="Table 2"/>
          <p:cNvGraphicFramePr>
            <a:graphicFrameLocks noGrp="1"/>
          </p:cNvGraphicFramePr>
          <p:nvPr/>
        </p:nvGraphicFramePr>
        <p:xfrm>
          <a:off x="7391400" y="2743200"/>
          <a:ext cx="533400" cy="370840"/>
        </p:xfrm>
        <a:graphic>
          <a:graphicData uri="http://schemas.openxmlformats.org/drawingml/2006/table">
            <a:tbl>
              <a:tblPr firstRow="1" bandRow="1">
                <a:tableStyleId>{5940675A-B579-460E-94D1-54222C63F5DA}</a:tableStyleId>
              </a:tblPr>
              <a:tblGrid>
                <a:gridCol w="533400"/>
              </a:tblGrid>
              <a:tr h="370840">
                <a:tc>
                  <a:txBody>
                    <a:bodyPr/>
                    <a:lstStyle/>
                    <a:p>
                      <a:endParaRPr lang="en-US" dirty="0"/>
                    </a:p>
                  </a:txBody>
                  <a:tcPr/>
                </a:tc>
              </a:tr>
            </a:tbl>
          </a:graphicData>
        </a:graphic>
      </p:graphicFrame>
      <p:graphicFrame>
        <p:nvGraphicFramePr>
          <p:cNvPr id="4" name="Table 3"/>
          <p:cNvGraphicFramePr>
            <a:graphicFrameLocks noGrp="1"/>
          </p:cNvGraphicFramePr>
          <p:nvPr/>
        </p:nvGraphicFramePr>
        <p:xfrm>
          <a:off x="6477000" y="914400"/>
          <a:ext cx="533400" cy="396240"/>
        </p:xfrm>
        <a:graphic>
          <a:graphicData uri="http://schemas.openxmlformats.org/drawingml/2006/table">
            <a:tbl>
              <a:tblPr firstRow="1" bandRow="1">
                <a:tableStyleId>{5940675A-B579-460E-94D1-54222C63F5DA}</a:tableStyleId>
              </a:tblPr>
              <a:tblGrid>
                <a:gridCol w="533400"/>
              </a:tblGrid>
              <a:tr h="370840">
                <a:tc>
                  <a:txBody>
                    <a:bodyPr/>
                    <a:lstStyle/>
                    <a:p>
                      <a:endParaRPr lang="en-US" sz="2000" dirty="0">
                        <a:latin typeface="Arial" pitchFamily="34" charset="0"/>
                        <a:cs typeface="Arial" pitchFamily="34" charset="0"/>
                      </a:endParaRPr>
                    </a:p>
                  </a:txBody>
                  <a:tcPr/>
                </a:tc>
              </a:tr>
            </a:tbl>
          </a:graphicData>
        </a:graphic>
      </p:graphicFrame>
      <p:graphicFrame>
        <p:nvGraphicFramePr>
          <p:cNvPr id="5" name="Table 4"/>
          <p:cNvGraphicFramePr>
            <a:graphicFrameLocks noGrp="1"/>
          </p:cNvGraphicFramePr>
          <p:nvPr/>
        </p:nvGraphicFramePr>
        <p:xfrm>
          <a:off x="5334000" y="1524000"/>
          <a:ext cx="457200" cy="381000"/>
        </p:xfrm>
        <a:graphic>
          <a:graphicData uri="http://schemas.openxmlformats.org/drawingml/2006/table">
            <a:tbl>
              <a:tblPr firstRow="1" bandRow="1">
                <a:tableStyleId>{5940675A-B579-460E-94D1-54222C63F5DA}</a:tableStyleId>
              </a:tblPr>
              <a:tblGrid>
                <a:gridCol w="457200"/>
              </a:tblGrid>
              <a:tr h="381000">
                <a:tc>
                  <a:txBody>
                    <a:bodyPr/>
                    <a:lstStyle/>
                    <a:p>
                      <a:endParaRPr lang="en-US" dirty="0"/>
                    </a:p>
                  </a:txBody>
                  <a:tcPr/>
                </a:tc>
              </a:tr>
            </a:tbl>
          </a:graphicData>
        </a:graphic>
      </p:graphicFrame>
      <p:graphicFrame>
        <p:nvGraphicFramePr>
          <p:cNvPr id="6" name="Table 5"/>
          <p:cNvGraphicFramePr>
            <a:graphicFrameLocks noGrp="1"/>
          </p:cNvGraphicFramePr>
          <p:nvPr/>
        </p:nvGraphicFramePr>
        <p:xfrm>
          <a:off x="6019800" y="2133600"/>
          <a:ext cx="457200" cy="370840"/>
        </p:xfrm>
        <a:graphic>
          <a:graphicData uri="http://schemas.openxmlformats.org/drawingml/2006/table">
            <a:tbl>
              <a:tblPr firstRow="1" bandRow="1">
                <a:tableStyleId>{5940675A-B579-460E-94D1-54222C63F5DA}</a:tableStyleId>
              </a:tblPr>
              <a:tblGrid>
                <a:gridCol w="457200"/>
              </a:tblGrid>
              <a:tr h="370840">
                <a:tc>
                  <a:txBody>
                    <a:bodyPr/>
                    <a:lstStyle/>
                    <a:p>
                      <a:endParaRPr lang="en-US" dirty="0"/>
                    </a:p>
                  </a:txBody>
                  <a:tcPr/>
                </a:tc>
              </a:tr>
            </a:tbl>
          </a:graphicData>
        </a:graphic>
      </p:graphicFrame>
      <p:graphicFrame>
        <p:nvGraphicFramePr>
          <p:cNvPr id="7" name="Table 6"/>
          <p:cNvGraphicFramePr>
            <a:graphicFrameLocks noGrp="1"/>
          </p:cNvGraphicFramePr>
          <p:nvPr/>
        </p:nvGraphicFramePr>
        <p:xfrm>
          <a:off x="914400" y="762000"/>
          <a:ext cx="2819400" cy="2514600"/>
        </p:xfrm>
        <a:graphic>
          <a:graphicData uri="http://schemas.openxmlformats.org/drawingml/2006/table">
            <a:tbl>
              <a:tblPr firstRow="1" bandRow="1">
                <a:tableStyleId>{5940675A-B579-460E-94D1-54222C63F5DA}</a:tableStyleId>
              </a:tblPr>
              <a:tblGrid>
                <a:gridCol w="2819400"/>
              </a:tblGrid>
              <a:tr h="2514600">
                <a:tc>
                  <a:txBody>
                    <a:bodyPr/>
                    <a:lstStyle/>
                    <a:p>
                      <a:endParaRPr lang="en-US" sz="2000" dirty="0">
                        <a:latin typeface="Arial" pitchFamily="34" charset="0"/>
                        <a:cs typeface="Arial" pitchFamily="34" charset="0"/>
                      </a:endParaRPr>
                    </a:p>
                  </a:txBody>
                  <a:tcPr/>
                </a:tc>
              </a:tr>
            </a:tbl>
          </a:graphicData>
        </a:graphic>
      </p:graphicFrame>
      <p:graphicFrame>
        <p:nvGraphicFramePr>
          <p:cNvPr id="29698" name="Object 2"/>
          <p:cNvGraphicFramePr>
            <a:graphicFrameLocks noChangeAspect="1"/>
          </p:cNvGraphicFramePr>
          <p:nvPr/>
        </p:nvGraphicFramePr>
        <p:xfrm>
          <a:off x="7239000" y="914400"/>
          <a:ext cx="457200" cy="508000"/>
        </p:xfrm>
        <a:graphic>
          <a:graphicData uri="http://schemas.openxmlformats.org/presentationml/2006/ole">
            <mc:AlternateContent xmlns:mc="http://schemas.openxmlformats.org/markup-compatibility/2006">
              <mc:Choice xmlns:v="urn:schemas-microsoft-com:vml" Requires="v">
                <p:oleObj spid="_x0000_s29714" name="Equation" r:id="rId3" imgW="114120" imgH="126720" progId="Equation.3">
                  <p:embed/>
                </p:oleObj>
              </mc:Choice>
              <mc:Fallback>
                <p:oleObj name="Equation" r:id="rId3" imgW="114120" imgH="1267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9144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699" name="Object 3"/>
          <p:cNvGraphicFramePr>
            <a:graphicFrameLocks noChangeAspect="1"/>
          </p:cNvGraphicFramePr>
          <p:nvPr/>
        </p:nvGraphicFramePr>
        <p:xfrm>
          <a:off x="6629400" y="1524000"/>
          <a:ext cx="457200" cy="508000"/>
        </p:xfrm>
        <a:graphic>
          <a:graphicData uri="http://schemas.openxmlformats.org/presentationml/2006/ole">
            <mc:AlternateContent xmlns:mc="http://schemas.openxmlformats.org/markup-compatibility/2006">
              <mc:Choice xmlns:v="urn:schemas-microsoft-com:vml" Requires="v">
                <p:oleObj spid="_x0000_s29715" name="Equation" r:id="rId5" imgW="114120" imgH="126720" progId="Equation.3">
                  <p:embed/>
                </p:oleObj>
              </mc:Choice>
              <mc:Fallback>
                <p:oleObj name="Equation" r:id="rId5" imgW="114120" imgH="12672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15240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Table 9"/>
          <p:cNvGraphicFramePr>
            <a:graphicFrameLocks noGrp="1"/>
          </p:cNvGraphicFramePr>
          <p:nvPr/>
        </p:nvGraphicFramePr>
        <p:xfrm>
          <a:off x="5105400" y="762000"/>
          <a:ext cx="3048000" cy="2590800"/>
        </p:xfrm>
        <a:graphic>
          <a:graphicData uri="http://schemas.openxmlformats.org/drawingml/2006/table">
            <a:tbl>
              <a:tblPr firstRow="1" bandRow="1">
                <a:tableStyleId>{5940675A-B579-460E-94D1-54222C63F5DA}</a:tableStyleId>
              </a:tblPr>
              <a:tblGrid>
                <a:gridCol w="3048000"/>
              </a:tblGrid>
              <a:tr h="2590800">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153400" cy="2523768"/>
          </a:xfrm>
          <a:prstGeom prst="rect">
            <a:avLst/>
          </a:prstGeom>
          <a:noFill/>
        </p:spPr>
        <p:txBody>
          <a:bodyPr wrap="square" rtlCol="0">
            <a:spAutoFit/>
          </a:bodyPr>
          <a:lstStyle/>
          <a:p>
            <a:endParaRPr lang="en-IN" dirty="0" smtClean="0"/>
          </a:p>
          <a:p>
            <a:r>
              <a:rPr lang="en-IN" sz="2400" dirty="0" smtClean="0">
                <a:solidFill>
                  <a:srgbClr val="FF0000"/>
                </a:solidFill>
                <a:latin typeface="Arial" panose="020B0604020202020204" pitchFamily="34" charset="0"/>
                <a:cs typeface="Arial" panose="020B0604020202020204" pitchFamily="34" charset="0"/>
              </a:rPr>
              <a:t>References:</a:t>
            </a:r>
          </a:p>
          <a:p>
            <a:endParaRPr lang="en-IN" dirty="0"/>
          </a:p>
          <a:p>
            <a:pPr marL="342900" indent="-342900">
              <a:lnSpc>
                <a:spcPct val="200000"/>
              </a:lnSpc>
              <a:buAutoNum type="arabicPeriod"/>
            </a:pPr>
            <a:r>
              <a:rPr lang="en-IN" sz="2000" dirty="0" smtClean="0">
                <a:latin typeface="Arial" panose="020B0604020202020204" pitchFamily="34" charset="0"/>
                <a:cs typeface="Arial" panose="020B0604020202020204" pitchFamily="34" charset="0"/>
              </a:rPr>
              <a:t>Linear Programming by </a:t>
            </a:r>
            <a:r>
              <a:rPr lang="en-IN" sz="2000" dirty="0" err="1" smtClean="0">
                <a:latin typeface="Arial" panose="020B0604020202020204" pitchFamily="34" charset="0"/>
                <a:cs typeface="Arial" panose="020B0604020202020204" pitchFamily="34" charset="0"/>
              </a:rPr>
              <a:t>Dr.</a:t>
            </a:r>
            <a:r>
              <a:rPr lang="en-IN" sz="2000" dirty="0" smtClean="0">
                <a:latin typeface="Arial" panose="020B0604020202020204" pitchFamily="34" charset="0"/>
                <a:cs typeface="Arial" panose="020B0604020202020204" pitchFamily="34" charset="0"/>
              </a:rPr>
              <a:t> </a:t>
            </a:r>
            <a:r>
              <a:rPr lang="en-IN" sz="2000" dirty="0" err="1" smtClean="0">
                <a:latin typeface="Arial" panose="020B0604020202020204" pitchFamily="34" charset="0"/>
                <a:cs typeface="Arial" panose="020B0604020202020204" pitchFamily="34" charset="0"/>
              </a:rPr>
              <a:t>Vinod</a:t>
            </a:r>
            <a:r>
              <a:rPr lang="en-IN" sz="2000" dirty="0" smtClean="0">
                <a:latin typeface="Arial" panose="020B0604020202020204" pitchFamily="34" charset="0"/>
                <a:cs typeface="Arial" panose="020B0604020202020204" pitchFamily="34" charset="0"/>
              </a:rPr>
              <a:t> Kumar</a:t>
            </a:r>
          </a:p>
          <a:p>
            <a:pPr marL="342900" indent="-342900">
              <a:lnSpc>
                <a:spcPct val="200000"/>
              </a:lnSpc>
              <a:buAutoNum type="arabicPeriod"/>
            </a:pPr>
            <a:r>
              <a:rPr lang="en-IN" sz="2000" dirty="0">
                <a:latin typeface="Arial" panose="020B0604020202020204" pitchFamily="34" charset="0"/>
                <a:cs typeface="Arial" panose="020B0604020202020204" pitchFamily="34" charset="0"/>
              </a:rPr>
              <a:t>https://www.geeksforgeeks.org</a:t>
            </a:r>
            <a:r>
              <a:rPr lang="en-IN" sz="2000" dirty="0" smtClean="0">
                <a:latin typeface="Arial" panose="020B0604020202020204" pitchFamily="34" charset="0"/>
                <a:cs typeface="Arial" panose="020B0604020202020204" pitchFamily="34" charset="0"/>
              </a:rPr>
              <a:t>/</a:t>
            </a:r>
          </a:p>
          <a:p>
            <a:pPr marL="342900" indent="-342900">
              <a:buAutoNum type="arabicPeriod"/>
            </a:pPr>
            <a:endParaRPr lang="en-IN" dirty="0"/>
          </a:p>
        </p:txBody>
      </p:sp>
    </p:spTree>
    <p:extLst>
      <p:ext uri="{BB962C8B-B14F-4D97-AF65-F5344CB8AC3E}">
        <p14:creationId xmlns:p14="http://schemas.microsoft.com/office/powerpoint/2010/main" val="252208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1" name="Object 3"/>
          <p:cNvGraphicFramePr>
            <a:graphicFrameLocks noChangeAspect="1"/>
          </p:cNvGraphicFramePr>
          <p:nvPr/>
        </p:nvGraphicFramePr>
        <p:xfrm>
          <a:off x="1752600" y="609601"/>
          <a:ext cx="5715000" cy="3771900"/>
        </p:xfrm>
        <a:graphic>
          <a:graphicData uri="http://schemas.openxmlformats.org/presentationml/2006/ole">
            <mc:AlternateContent xmlns:mc="http://schemas.openxmlformats.org/markup-compatibility/2006">
              <mc:Choice xmlns:v="urn:schemas-microsoft-com:vml" Requires="v">
                <p:oleObj spid="_x0000_s2068" name="Equation" r:id="rId3" imgW="1803240" imgH="1904760" progId="Equation.3">
                  <p:embed/>
                </p:oleObj>
              </mc:Choice>
              <mc:Fallback>
                <p:oleObj name="Equation" r:id="rId3" imgW="1803240" imgH="190476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609601"/>
                        <a:ext cx="571500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0" y="0"/>
            <a:ext cx="9144000" cy="5386090"/>
          </a:xfrm>
          <a:prstGeom prst="rect">
            <a:avLst/>
          </a:prstGeom>
          <a:noFill/>
        </p:spPr>
        <p:txBody>
          <a:bodyPr wrap="square" rtlCol="0">
            <a:spAutoFit/>
          </a:bodyPr>
          <a:lstStyle/>
          <a:p>
            <a:r>
              <a:rPr lang="en-US" dirty="0" smtClean="0"/>
              <a:t> </a:t>
            </a:r>
          </a:p>
          <a:p>
            <a:endParaRPr lang="en-US" dirty="0"/>
          </a:p>
          <a:p>
            <a:r>
              <a:rPr lang="en-US" sz="2800" dirty="0" smtClean="0">
                <a:latin typeface="Arial" pitchFamily="34" charset="0"/>
                <a:cs typeface="Arial" pitchFamily="34" charset="0"/>
              </a:rPr>
              <a:t>        </a:t>
            </a:r>
            <a:r>
              <a:rPr lang="en-US" sz="2000" dirty="0" smtClean="0">
                <a:latin typeface="Arial" pitchFamily="34" charset="0"/>
                <a:cs typeface="Arial" pitchFamily="34" charset="0"/>
              </a:rPr>
              <a:t> </a:t>
            </a:r>
            <a:r>
              <a:rPr lang="en-US" sz="2000" dirty="0" smtClean="0">
                <a:solidFill>
                  <a:srgbClr val="FF0000"/>
                </a:solidFill>
                <a:latin typeface="Arial" pitchFamily="34" charset="0"/>
                <a:cs typeface="Arial" pitchFamily="34" charset="0"/>
              </a:rPr>
              <a:t>Person</a:t>
            </a:r>
          </a:p>
          <a:p>
            <a:endParaRPr lang="en-US" sz="2800" dirty="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a:p>
            <a:r>
              <a:rPr lang="en-US" sz="2800" dirty="0" smtClean="0">
                <a:latin typeface="Arial" pitchFamily="34" charset="0"/>
                <a:cs typeface="Arial" pitchFamily="34" charset="0"/>
              </a:rPr>
              <a:t>  </a:t>
            </a:r>
          </a:p>
          <a:p>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smtClean="0">
                <a:solidFill>
                  <a:srgbClr val="002060"/>
                </a:solidFill>
                <a:latin typeface="Arial" pitchFamily="34" charset="0"/>
                <a:cs typeface="Arial" pitchFamily="34" charset="0"/>
              </a:rPr>
              <a:t>Mathematics formulation of assignment problem</a:t>
            </a:r>
          </a:p>
          <a:p>
            <a:endParaRPr lang="en-US" sz="2800" dirty="0" smtClean="0">
              <a:latin typeface="Arial" pitchFamily="34" charset="0"/>
              <a:cs typeface="Arial" pitchFamily="34" charset="0"/>
            </a:endParaRPr>
          </a:p>
        </p:txBody>
      </p:sp>
      <p:graphicFrame>
        <p:nvGraphicFramePr>
          <p:cNvPr id="2053" name="Object 5"/>
          <p:cNvGraphicFramePr>
            <a:graphicFrameLocks noChangeAspect="1"/>
          </p:cNvGraphicFramePr>
          <p:nvPr/>
        </p:nvGraphicFramePr>
        <p:xfrm>
          <a:off x="1981200" y="4953000"/>
          <a:ext cx="5181600" cy="1066800"/>
        </p:xfrm>
        <a:graphic>
          <a:graphicData uri="http://schemas.openxmlformats.org/presentationml/2006/ole">
            <mc:AlternateContent xmlns:mc="http://schemas.openxmlformats.org/markup-compatibility/2006">
              <mc:Choice xmlns:v="urn:schemas-microsoft-com:vml" Requires="v">
                <p:oleObj spid="_x0000_s2069" name="Equation" r:id="rId5" imgW="1612800" imgH="444240" progId="Equation.3">
                  <p:embed/>
                </p:oleObj>
              </mc:Choice>
              <mc:Fallback>
                <p:oleObj name="Equation" r:id="rId5" imgW="1612800" imgH="4442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4953000"/>
                        <a:ext cx="518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Table 9"/>
          <p:cNvGraphicFramePr>
            <a:graphicFrameLocks noGrp="1"/>
          </p:cNvGraphicFramePr>
          <p:nvPr/>
        </p:nvGraphicFramePr>
        <p:xfrm>
          <a:off x="2133600" y="990600"/>
          <a:ext cx="5410200" cy="3048000"/>
        </p:xfrm>
        <a:graphic>
          <a:graphicData uri="http://schemas.openxmlformats.org/drawingml/2006/table">
            <a:tbl>
              <a:tblPr firstRow="1" bandRow="1">
                <a:tableStyleId>{5940675A-B579-460E-94D1-54222C63F5DA}</a:tableStyleId>
              </a:tblPr>
              <a:tblGrid>
                <a:gridCol w="5410200"/>
              </a:tblGrid>
              <a:tr h="3048000">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970865"/>
          </a:xfrm>
          <a:prstGeom prst="rect">
            <a:avLst/>
          </a:prstGeom>
          <a:noFill/>
        </p:spPr>
        <p:txBody>
          <a:bodyPr wrap="square" rtlCol="0">
            <a:spAutoFit/>
          </a:bodyPr>
          <a:lstStyle/>
          <a:p>
            <a:endParaRPr lang="en-US" dirty="0"/>
          </a:p>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ASSIGNMENT ALGORITHMS</a:t>
            </a:r>
          </a:p>
          <a:p>
            <a:endParaRPr lang="en-US" sz="2000" dirty="0" smtClean="0">
              <a:latin typeface="Arial" pitchFamily="34" charset="0"/>
              <a:cs typeface="Arial" pitchFamily="34" charset="0"/>
            </a:endParaRPr>
          </a:p>
          <a:p>
            <a:r>
              <a:rPr lang="en-US" sz="2000" dirty="0" smtClean="0">
                <a:solidFill>
                  <a:srgbClr val="C00000"/>
                </a:solidFill>
                <a:latin typeface="Arial" pitchFamily="34" charset="0"/>
                <a:cs typeface="Arial" pitchFamily="34" charset="0"/>
              </a:rPr>
              <a:t>       </a:t>
            </a:r>
            <a:r>
              <a:rPr lang="en-US" sz="2400" dirty="0" smtClean="0">
                <a:solidFill>
                  <a:srgbClr val="C00000"/>
                </a:solidFill>
                <a:latin typeface="Arial" pitchFamily="34" charset="0"/>
                <a:cs typeface="Arial" pitchFamily="34" charset="0"/>
              </a:rPr>
              <a:t>HUNGARIAN METHOD FOR SOLVING ASSIGNMENT PROBLEMS</a:t>
            </a:r>
            <a:r>
              <a:rPr lang="en-US" sz="2400" b="1" dirty="0" smtClean="0">
                <a:latin typeface="Arial" pitchFamily="34" charset="0"/>
                <a:cs typeface="Arial" pitchFamily="34" charset="0"/>
              </a:rPr>
              <a:t>:</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The computational procedure of the assignment algorithm consists of the following steps:-</a:t>
            </a:r>
          </a:p>
          <a:p>
            <a:endParaRPr lang="en-US" sz="2000" dirty="0" smtClean="0">
              <a:latin typeface="Arial" pitchFamily="34" charset="0"/>
              <a:cs typeface="Arial" pitchFamily="34" charset="0"/>
            </a:endParaRPr>
          </a:p>
          <a:p>
            <a:r>
              <a:rPr lang="en-US" sz="2400" dirty="0" smtClean="0">
                <a:solidFill>
                  <a:srgbClr val="002060"/>
                </a:solidFill>
                <a:latin typeface="Arial" pitchFamily="34" charset="0"/>
                <a:cs typeface="Arial" pitchFamily="34" charset="0"/>
              </a:rPr>
              <a:t>Step 1:-</a:t>
            </a:r>
            <a:r>
              <a:rPr lang="en-US" sz="2000" dirty="0" smtClean="0">
                <a:latin typeface="Arial" pitchFamily="34" charset="0"/>
                <a:cs typeface="Arial" pitchFamily="34" charset="0"/>
              </a:rPr>
              <a:t>Modify the cost matrix by subtracting the smallest elements in </a:t>
            </a:r>
            <a:r>
              <a:rPr lang="en-US" sz="2000" smtClean="0">
                <a:latin typeface="Arial" pitchFamily="34" charset="0"/>
                <a:cs typeface="Arial" pitchFamily="34" charset="0"/>
              </a:rPr>
              <a:t>each row </a:t>
            </a:r>
            <a:r>
              <a:rPr lang="en-US" sz="2000" dirty="0" smtClean="0">
                <a:latin typeface="Arial" pitchFamily="34" charset="0"/>
                <a:cs typeface="Arial" pitchFamily="34" charset="0"/>
              </a:rPr>
              <a:t>from all the elements in that row.</a:t>
            </a:r>
          </a:p>
          <a:p>
            <a:r>
              <a:rPr lang="en-US" sz="2000" dirty="0">
                <a:solidFill>
                  <a:srgbClr val="002060"/>
                </a:solidFill>
                <a:latin typeface="Arial" pitchFamily="34" charset="0"/>
                <a:cs typeface="Arial" pitchFamily="34" charset="0"/>
              </a:rPr>
              <a:t> </a:t>
            </a:r>
            <a:r>
              <a:rPr lang="en-US" sz="2000" dirty="0" smtClean="0">
                <a:solidFill>
                  <a:srgbClr val="002060"/>
                </a:solidFill>
                <a:latin typeface="Arial" pitchFamily="34" charset="0"/>
                <a:cs typeface="Arial" pitchFamily="34" charset="0"/>
              </a:rPr>
              <a:t>           </a:t>
            </a:r>
          </a:p>
          <a:p>
            <a:r>
              <a:rPr lang="en-US" sz="2000" dirty="0">
                <a:solidFill>
                  <a:srgbClr val="002060"/>
                </a:solidFill>
                <a:latin typeface="Arial" pitchFamily="34" charset="0"/>
                <a:cs typeface="Arial" pitchFamily="34" charset="0"/>
              </a:rPr>
              <a:t> </a:t>
            </a:r>
            <a:r>
              <a:rPr lang="en-US" sz="2000" dirty="0" smtClean="0">
                <a:solidFill>
                  <a:srgbClr val="002060"/>
                </a:solidFill>
                <a:latin typeface="Arial" pitchFamily="34" charset="0"/>
                <a:cs typeface="Arial" pitchFamily="34" charset="0"/>
              </a:rPr>
              <a:t>         </a:t>
            </a:r>
            <a:r>
              <a:rPr lang="en-US" sz="2000" dirty="0" smtClean="0">
                <a:latin typeface="Arial" pitchFamily="34" charset="0"/>
                <a:cs typeface="Arial" pitchFamily="34" charset="0"/>
              </a:rPr>
              <a:t>Similarly , modify the resulting cost matrix by subtracting the smallest   elements in each column from all the elements in that column.</a:t>
            </a:r>
          </a:p>
          <a:p>
            <a:r>
              <a:rPr lang="en-US" sz="2000" dirty="0">
                <a:latin typeface="Arial" pitchFamily="34" charset="0"/>
                <a:cs typeface="Arial" pitchFamily="34" charset="0"/>
              </a:rPr>
              <a:t> </a:t>
            </a:r>
            <a:r>
              <a:rPr lang="en-US" sz="2000" dirty="0" smtClean="0">
                <a:latin typeface="Arial" pitchFamily="34" charset="0"/>
                <a:cs typeface="Arial" pitchFamily="34" charset="0"/>
              </a:rPr>
              <a:t>          </a:t>
            </a:r>
          </a:p>
          <a:p>
            <a:r>
              <a:rPr lang="en-US" sz="2000" dirty="0">
                <a:latin typeface="Arial" pitchFamily="34" charset="0"/>
                <a:cs typeface="Arial" pitchFamily="34" charset="0"/>
              </a:rPr>
              <a:t> </a:t>
            </a:r>
            <a:r>
              <a:rPr lang="en-US" sz="2000" dirty="0" smtClean="0">
                <a:latin typeface="Arial" pitchFamily="34" charset="0"/>
                <a:cs typeface="Arial" pitchFamily="34" charset="0"/>
              </a:rPr>
              <a:t>            The reduced cost matrix will than have non-negative elements with at least one zero in each row and each column. Obviously , any cell with zero entry is considered to be a candidate for an assignment. </a:t>
            </a:r>
          </a:p>
        </p:txBody>
      </p:sp>
      <p:sp>
        <p:nvSpPr>
          <p:cNvPr id="5" name="5-Point Star 4"/>
          <p:cNvSpPr/>
          <p:nvPr/>
        </p:nvSpPr>
        <p:spPr>
          <a:xfrm>
            <a:off x="152400" y="1143000"/>
            <a:ext cx="304800" cy="304800"/>
          </a:xfrm>
          <a:prstGeom prst="star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6" name="Straight Connector 5"/>
          <p:cNvCxnSpPr/>
          <p:nvPr/>
        </p:nvCxnSpPr>
        <p:spPr>
          <a:xfrm>
            <a:off x="533400" y="1447800"/>
            <a:ext cx="7848600" cy="1588"/>
          </a:xfrm>
          <a:prstGeom prst="line">
            <a:avLst/>
          </a:prstGeom>
        </p:spPr>
        <p:style>
          <a:lnRef idx="2">
            <a:schemeClr val="accent5"/>
          </a:lnRef>
          <a:fillRef idx="0">
            <a:schemeClr val="accent5"/>
          </a:fillRef>
          <a:effectRef idx="1">
            <a:schemeClr val="accent5"/>
          </a:effectRef>
          <a:fontRef idx="minor">
            <a:schemeClr val="tx1"/>
          </a:fontRef>
        </p:style>
      </p:cxnSp>
      <p:cxnSp>
        <p:nvCxnSpPr>
          <p:cNvPr id="9" name="Straight Connector 8"/>
          <p:cNvCxnSpPr/>
          <p:nvPr/>
        </p:nvCxnSpPr>
        <p:spPr>
          <a:xfrm>
            <a:off x="0" y="1828800"/>
            <a:ext cx="1981200" cy="1588"/>
          </a:xfrm>
          <a:prstGeom prst="line">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940088"/>
          </a:xfrm>
          <a:prstGeom prst="rect">
            <a:avLst/>
          </a:prstGeom>
          <a:noFill/>
        </p:spPr>
        <p:txBody>
          <a:bodyPr wrap="square" rtlCol="0">
            <a:spAutoFit/>
          </a:bodyPr>
          <a:lstStyle/>
          <a:p>
            <a:r>
              <a:rPr lang="en-US" sz="2400" dirty="0" smtClean="0">
                <a:solidFill>
                  <a:srgbClr val="0070C0"/>
                </a:solidFill>
                <a:latin typeface="Arial" pitchFamily="34" charset="0"/>
                <a:cs typeface="Arial" pitchFamily="34" charset="0"/>
              </a:rPr>
              <a:t>Step 2:-</a:t>
            </a:r>
            <a:r>
              <a:rPr lang="en-US" sz="2400" dirty="0" smtClean="0">
                <a:latin typeface="Arial" pitchFamily="34" charset="0"/>
                <a:cs typeface="Arial" pitchFamily="34" charset="0"/>
              </a:rPr>
              <a:t>  </a:t>
            </a:r>
            <a:r>
              <a:rPr lang="en-US" sz="2000" dirty="0" smtClean="0">
                <a:latin typeface="Arial" pitchFamily="34" charset="0"/>
                <a:cs typeface="Arial" pitchFamily="34" charset="0"/>
              </a:rPr>
              <a:t>Search for an optimal assignment in the finally modified cost matrix                as follows:-</a:t>
            </a:r>
          </a:p>
          <a:p>
            <a:r>
              <a:rPr lang="en-US" sz="2800" dirty="0" smtClean="0">
                <a:solidFill>
                  <a:srgbClr val="0070C0"/>
                </a:solidFill>
                <a:latin typeface="Arial" pitchFamily="34" charset="0"/>
                <a:cs typeface="Arial" pitchFamily="34" charset="0"/>
              </a:rPr>
              <a:t>(</a:t>
            </a:r>
            <a:r>
              <a:rPr lang="en-US" sz="2800" dirty="0" err="1" smtClean="0">
                <a:solidFill>
                  <a:srgbClr val="0070C0"/>
                </a:solidFill>
                <a:latin typeface="Arial" pitchFamily="34" charset="0"/>
                <a:cs typeface="Arial" pitchFamily="34" charset="0"/>
              </a:rPr>
              <a:t>i</a:t>
            </a:r>
            <a:r>
              <a:rPr lang="en-US" sz="2800" dirty="0" smtClean="0">
                <a:solidFill>
                  <a:srgbClr val="0070C0"/>
                </a:solidFill>
                <a:latin typeface="Arial" pitchFamily="34" charset="0"/>
                <a:cs typeface="Arial" pitchFamily="34" charset="0"/>
              </a:rPr>
              <a:t>) </a:t>
            </a:r>
            <a:r>
              <a:rPr lang="en-US" sz="2000" dirty="0" smtClean="0">
                <a:latin typeface="Arial" pitchFamily="34" charset="0"/>
                <a:cs typeface="Arial" pitchFamily="34" charset="0"/>
              </a:rPr>
              <a:t>Examine the first row. If there is only one zero in it , then “enclose” this zero is a box       and “cross”(×) all the zeros in the column passing through the enclosed zero. Next, examine the second row, third row, ... and repeat the 5am e procedure as for the first row for each row having exactly one zero. If any ro</a:t>
            </a:r>
            <a:r>
              <a:rPr lang="en-US" sz="2000" dirty="0">
                <a:latin typeface="Arial" pitchFamily="34" charset="0"/>
                <a:cs typeface="Arial" pitchFamily="34" charset="0"/>
              </a:rPr>
              <a:t>w</a:t>
            </a:r>
            <a:r>
              <a:rPr lang="en-US" sz="2000" dirty="0" smtClean="0">
                <a:latin typeface="Arial" pitchFamily="34" charset="0"/>
                <a:cs typeface="Arial" pitchFamily="34" charset="0"/>
              </a:rPr>
              <a:t> has more than one zero, then do not touch that row and pass on to the next row.</a:t>
            </a:r>
          </a:p>
          <a:p>
            <a:endParaRPr lang="en-US" sz="2000" dirty="0" smtClean="0">
              <a:latin typeface="Arial" pitchFamily="34" charset="0"/>
              <a:cs typeface="Arial" pitchFamily="34" charset="0"/>
            </a:endParaRPr>
          </a:p>
          <a:p>
            <a:r>
              <a:rPr lang="en-US" sz="2800" dirty="0" smtClean="0">
                <a:solidFill>
                  <a:srgbClr val="0070C0"/>
                </a:solidFill>
                <a:latin typeface="Arial" pitchFamily="34" charset="0"/>
                <a:cs typeface="Arial" pitchFamily="34" charset="0"/>
              </a:rPr>
              <a:t>(ii) </a:t>
            </a:r>
            <a:r>
              <a:rPr lang="en-US" sz="2000" dirty="0" smtClean="0">
                <a:latin typeface="Arial" pitchFamily="34" charset="0"/>
                <a:cs typeface="Arial" pitchFamily="34" charset="0"/>
              </a:rPr>
              <a:t>Repeat the procedure of(</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above successively for the columns, starting · from the first column of the matrix obtained after step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It is quite likely that there is no row or column having only one zero. In this case, arbitrarily select a row or column having. the minimum number of zeros. In the row or column thus chosen, enclose one zero and cross the remaining zeros in the column and row passing  through  the enclosed zero. Continue steps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and (ii) alternately until all the zeros have been enclosed or crossed.</a:t>
            </a: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p:txBody>
      </p:sp>
      <p:sp>
        <p:nvSpPr>
          <p:cNvPr id="3" name="Rectangle 2"/>
          <p:cNvSpPr/>
          <p:nvPr/>
        </p:nvSpPr>
        <p:spPr>
          <a:xfrm>
            <a:off x="1066800" y="1219200"/>
            <a:ext cx="304800" cy="152400"/>
          </a:xfrm>
          <a:prstGeom prst="rect">
            <a:avLst/>
          </a:prstGeom>
        </p:spPr>
        <p:style>
          <a:lnRef idx="1">
            <a:schemeClr val="dk1"/>
          </a:lnRef>
          <a:fillRef idx="1001">
            <a:schemeClr val="lt1"/>
          </a:fillRef>
          <a:effectRef idx="1">
            <a:schemeClr val="dk1"/>
          </a:effectRef>
          <a:fontRef idx="minor">
            <a:schemeClr val="dk1"/>
          </a:fontRef>
        </p:style>
        <p:txBody>
          <a:bodyPr rtlCol="0" anchor="ctr"/>
          <a:lstStyle/>
          <a:p>
            <a:pPr algn="ctr"/>
            <a:endParaRPr lang="en-US"/>
          </a:p>
        </p:txBody>
      </p:sp>
      <p:graphicFrame>
        <p:nvGraphicFramePr>
          <p:cNvPr id="5"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106"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955203"/>
          </a:xfrm>
          <a:prstGeom prst="rect">
            <a:avLst/>
          </a:prstGeom>
          <a:noFill/>
        </p:spPr>
        <p:txBody>
          <a:bodyPr wrap="square" rtlCol="0">
            <a:spAutoFit/>
          </a:bodyPr>
          <a:lstStyle/>
          <a:p>
            <a:r>
              <a:rPr lang="en-US" sz="2400" dirty="0" smtClean="0">
                <a:solidFill>
                  <a:srgbClr val="0070C0"/>
                </a:solidFill>
                <a:latin typeface="Arial" pitchFamily="34" charset="0"/>
                <a:cs typeface="Arial" pitchFamily="34" charset="0"/>
              </a:rPr>
              <a:t>Step 3:-</a:t>
            </a:r>
            <a:r>
              <a:rPr lang="en-US" sz="2000" dirty="0" smtClean="0">
                <a:latin typeface="Arial" pitchFamily="34" charset="0"/>
                <a:cs typeface="Arial" pitchFamily="34" charset="0"/>
              </a:rPr>
              <a:t>If each row and each column of the reduced matrix has exactly one enclosed zero (so that the number of enclosed zeros is n), then the enclosed zeros yield an optimal assignment. If not, then go to the next step.</a:t>
            </a:r>
          </a:p>
          <a:p>
            <a:endParaRPr lang="en-US" sz="2000" dirty="0">
              <a:latin typeface="Arial" pitchFamily="34" charset="0"/>
              <a:cs typeface="Arial" pitchFamily="34" charset="0"/>
            </a:endParaRPr>
          </a:p>
          <a:p>
            <a:r>
              <a:rPr lang="en-US" sz="2400" dirty="0" smtClean="0">
                <a:solidFill>
                  <a:srgbClr val="0070C0"/>
                </a:solidFill>
                <a:latin typeface="Arial" pitchFamily="34" charset="0"/>
                <a:cs typeface="Arial" pitchFamily="34" charset="0"/>
              </a:rPr>
              <a:t>Step 4:-</a:t>
            </a:r>
            <a:r>
              <a:rPr lang="en-US" sz="2000" dirty="0" smtClean="0">
                <a:latin typeface="Arial" pitchFamily="34" charset="0"/>
                <a:cs typeface="Arial" pitchFamily="34" charset="0"/>
              </a:rPr>
              <a:t>Draw minimum number of horizontal and/or vertical lines to cover all the zeros (enclosed as-well-as crossed) of the reduced matrix. Since the assignment is not optimal, the number of these lines will be less than n. In order to move towards optimality, generate more zeros as follows :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Find the smallest of the elements of the reduced matrix not covered by any of the lines above. Let this element be a. (ii) Subtract a from each of the elements not covered by the lines and add a to the element(s) at the intersection of these lines. Do not change the  remaining  elements.</a:t>
            </a:r>
          </a:p>
          <a:p>
            <a:endParaRPr lang="en-US" sz="2000" dirty="0">
              <a:latin typeface="Arial" pitchFamily="34" charset="0"/>
              <a:cs typeface="Arial" pitchFamily="34" charset="0"/>
            </a:endParaRPr>
          </a:p>
          <a:p>
            <a:r>
              <a:rPr lang="en-US" sz="2400" dirty="0" smtClean="0">
                <a:solidFill>
                  <a:srgbClr val="0070C0"/>
                </a:solidFill>
                <a:latin typeface="Arial" pitchFamily="34" charset="0"/>
                <a:cs typeface="Arial" pitchFamily="34" charset="0"/>
              </a:rPr>
              <a:t>Step 5:-</a:t>
            </a:r>
            <a:r>
              <a:rPr lang="en-US" sz="2000" dirty="0" smtClean="0">
                <a:latin typeface="Arial" pitchFamily="34" charset="0"/>
                <a:cs typeface="Arial" pitchFamily="34" charset="0"/>
              </a:rPr>
              <a:t>Go to Step 2 and repeat the procedure till an optimal assignment is achieved</a:t>
            </a:r>
            <a:r>
              <a:rPr lang="en-US" sz="2400" dirty="0" smtClean="0">
                <a:solidFill>
                  <a:srgbClr val="0070C0"/>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755422"/>
          </a:xfrm>
          <a:prstGeom prst="rect">
            <a:avLst/>
          </a:prstGeom>
          <a:noFill/>
        </p:spPr>
        <p:txBody>
          <a:bodyPr wrap="square" rtlCol="0">
            <a:spAutoFit/>
          </a:bodyPr>
          <a:lstStyle/>
          <a:p>
            <a:r>
              <a:rPr lang="en-US" sz="3600" dirty="0" smtClean="0">
                <a:solidFill>
                  <a:srgbClr val="002060"/>
                </a:solidFill>
                <a:latin typeface="Arial" pitchFamily="34" charset="0"/>
                <a:cs typeface="Arial" pitchFamily="34" charset="0"/>
              </a:rPr>
              <a:t>A Rule to Draw Minimum Number of Lines</a:t>
            </a:r>
          </a:p>
          <a:p>
            <a:r>
              <a:rPr lang="en-US" sz="2000" dirty="0" smtClean="0">
                <a:latin typeface="Arial" pitchFamily="34" charset="0"/>
                <a:cs typeface="Arial" pitchFamily="34" charset="0"/>
              </a:rPr>
              <a:t>A convenient procedure to draw minimum number of lines to cover all the zeros of the reduced matrix is as follows :-</a:t>
            </a:r>
          </a:p>
          <a:p>
            <a:r>
              <a:rPr lang="en-US" sz="3200" dirty="0" smtClean="0">
                <a:solidFill>
                  <a:srgbClr val="0070C0"/>
                </a:solidFill>
                <a:latin typeface="Arial" pitchFamily="34" charset="0"/>
                <a:cs typeface="Arial" pitchFamily="34" charset="0"/>
              </a:rPr>
              <a:t>rows.</a:t>
            </a:r>
          </a:p>
          <a:p>
            <a:pPr marL="514350" indent="-514350">
              <a:buAutoNum type="romanLcParenBoth"/>
            </a:pPr>
            <a:r>
              <a:rPr lang="en-US" sz="2000" dirty="0" smtClean="0">
                <a:latin typeface="Arial" pitchFamily="34" charset="0"/>
                <a:cs typeface="Arial" pitchFamily="34" charset="0"/>
              </a:rPr>
              <a:t>Tick </a:t>
            </a:r>
            <a:r>
              <a:rPr lang="en-US" sz="2000" dirty="0" smtClean="0">
                <a:solidFill>
                  <a:srgbClr val="FF0000"/>
                </a:solidFill>
                <a:latin typeface="Arial" pitchFamily="34" charset="0"/>
                <a:cs typeface="Arial" pitchFamily="34" charset="0"/>
              </a:rPr>
              <a:t>( ✓ ) </a:t>
            </a:r>
            <a:r>
              <a:rPr lang="en-US" sz="2000" dirty="0" smtClean="0">
                <a:latin typeface="Arial" pitchFamily="34" charset="0"/>
                <a:cs typeface="Arial" pitchFamily="34" charset="0"/>
              </a:rPr>
              <a:t>rows which do not have any enclosed zero.</a:t>
            </a:r>
          </a:p>
          <a:p>
            <a:pPr marL="514350" indent="-514350"/>
            <a:r>
              <a:rPr lang="en-US" sz="2000" dirty="0" smtClean="0">
                <a:latin typeface="Arial" pitchFamily="34" charset="0"/>
                <a:cs typeface="Arial" pitchFamily="34" charset="0"/>
              </a:rPr>
              <a:t>(ii)   Tick </a:t>
            </a:r>
            <a:r>
              <a:rPr lang="en-US" sz="2000" dirty="0" smtClean="0">
                <a:solidFill>
                  <a:srgbClr val="FF0000"/>
                </a:solidFill>
                <a:latin typeface="Arial" pitchFamily="34" charset="0"/>
                <a:cs typeface="Arial" pitchFamily="34" charset="0"/>
              </a:rPr>
              <a:t>( ✓ ) </a:t>
            </a:r>
            <a:r>
              <a:rPr lang="en-US" sz="2000" dirty="0" smtClean="0">
                <a:latin typeface="Arial" pitchFamily="34" charset="0"/>
                <a:cs typeface="Arial" pitchFamily="34" charset="0"/>
              </a:rPr>
              <a:t>columns which have zeros (enclosed or crossed) in ticked </a:t>
            </a:r>
          </a:p>
          <a:p>
            <a:pPr marL="514350" indent="-514350"/>
            <a:r>
              <a:rPr lang="en-US" sz="2000" dirty="0" smtClean="0">
                <a:latin typeface="Arial" pitchFamily="34" charset="0"/>
                <a:cs typeface="Arial" pitchFamily="34" charset="0"/>
              </a:rPr>
              <a:t>(iii)   Tick </a:t>
            </a:r>
            <a:r>
              <a:rPr lang="en-US" sz="2000" dirty="0" smtClean="0">
                <a:solidFill>
                  <a:srgbClr val="FF0000"/>
                </a:solidFill>
                <a:latin typeface="Arial" pitchFamily="34" charset="0"/>
                <a:cs typeface="Arial" pitchFamily="34" charset="0"/>
              </a:rPr>
              <a:t>( ✓ ) </a:t>
            </a:r>
            <a:r>
              <a:rPr lang="en-US" sz="2000" dirty="0" smtClean="0">
                <a:latin typeface="Arial" pitchFamily="34" charset="0"/>
                <a:cs typeface="Arial" pitchFamily="34" charset="0"/>
              </a:rPr>
              <a:t>rows which have enclosed zeros in ticked columns.</a:t>
            </a:r>
          </a:p>
          <a:p>
            <a:pPr marL="514350" indent="-514350"/>
            <a:r>
              <a:rPr lang="en-US" sz="2000" dirty="0" smtClean="0">
                <a:latin typeface="Arial" pitchFamily="34" charset="0"/>
                <a:cs typeface="Arial" pitchFamily="34" charset="0"/>
              </a:rPr>
              <a:t> (iv)  Repeat Steps (ii) and (iii) until the chain of ticking is completed. </a:t>
            </a:r>
          </a:p>
          <a:p>
            <a:pPr marL="514350" indent="-514350">
              <a:buAutoNum type="romanLcParenBoth" startAt="5"/>
            </a:pPr>
            <a:r>
              <a:rPr lang="en-US" sz="2000" dirty="0" smtClean="0">
                <a:latin typeface="Arial" pitchFamily="34" charset="0"/>
                <a:cs typeface="Arial" pitchFamily="34" charset="0"/>
              </a:rPr>
              <a:t>Draw lines through all un ticked rows and ticked columns.</a:t>
            </a:r>
          </a:p>
          <a:p>
            <a:pPr marL="514350" indent="-514350"/>
            <a:endParaRPr lang="en-US" sz="2000" dirty="0" smtClean="0">
              <a:latin typeface="Arial" pitchFamily="34" charset="0"/>
              <a:cs typeface="Arial" pitchFamily="34" charset="0"/>
            </a:endParaRPr>
          </a:p>
          <a:p>
            <a:pPr marL="514350" indent="-514350"/>
            <a:r>
              <a:rPr lang="en-US" sz="2000" dirty="0" smtClean="0">
                <a:latin typeface="Arial" pitchFamily="34" charset="0"/>
                <a:cs typeface="Arial" pitchFamily="34" charset="0"/>
              </a:rPr>
              <a:t>Thus the system of minimum number of lines covering all the zeros is obtained.</a:t>
            </a:r>
          </a:p>
          <a:p>
            <a:pPr marL="514350" indent="-514350"/>
            <a:r>
              <a:rPr lang="en-US" sz="2000" dirty="0" smtClean="0">
                <a:latin typeface="Arial" pitchFamily="34" charset="0"/>
                <a:cs typeface="Arial" pitchFamily="34" charset="0"/>
              </a:rPr>
              <a:t> </a:t>
            </a:r>
          </a:p>
          <a:p>
            <a:pPr marL="514350" indent="-514350"/>
            <a:r>
              <a:rPr lang="en-US" sz="2000" dirty="0" smtClean="0">
                <a:solidFill>
                  <a:srgbClr val="FF0000"/>
                </a:solidFill>
                <a:latin typeface="Arial" pitchFamily="34" charset="0"/>
                <a:cs typeface="Arial" pitchFamily="34" charset="0"/>
              </a:rPr>
              <a:t>Note. </a:t>
            </a:r>
            <a:r>
              <a:rPr lang="en-US" sz="2000" dirty="0" smtClean="0">
                <a:latin typeface="Arial" pitchFamily="34" charset="0"/>
                <a:cs typeface="Arial" pitchFamily="34" charset="0"/>
              </a:rPr>
              <a:t>The operation in (ii) of step 4 is equivalent to :</a:t>
            </a:r>
          </a:p>
          <a:p>
            <a:pPr marL="514350" indent="-514350">
              <a:buAutoNum type="arabicParenBoth"/>
            </a:pPr>
            <a:endParaRPr lang="en-US" sz="2000" dirty="0" smtClean="0">
              <a:latin typeface="Arial" pitchFamily="34" charset="0"/>
              <a:cs typeface="Arial" pitchFamily="34" charset="0"/>
            </a:endParaRPr>
          </a:p>
          <a:p>
            <a:pPr marL="514350" indent="-514350">
              <a:buAutoNum type="arabicParenBoth"/>
            </a:pPr>
            <a:r>
              <a:rPr lang="en-US" sz="2000" dirty="0" smtClean="0">
                <a:latin typeface="Arial" pitchFamily="34" charset="0"/>
                <a:cs typeface="Arial" pitchFamily="34" charset="0"/>
              </a:rPr>
              <a:t>subtracting a from all the elements of the cost matrix,</a:t>
            </a:r>
          </a:p>
          <a:p>
            <a:pPr marL="514350" indent="-514350"/>
            <a:r>
              <a:rPr lang="en-US" sz="2000" dirty="0" smtClean="0">
                <a:latin typeface="Arial" pitchFamily="34" charset="0"/>
                <a:cs typeface="Arial" pitchFamily="34" charset="0"/>
              </a:rPr>
              <a:t>(2) adding a to all the elements of the covered rows,</a:t>
            </a:r>
          </a:p>
          <a:p>
            <a:pPr marL="514350" indent="-514350"/>
            <a:r>
              <a:rPr lang="en-US" sz="2000" dirty="0" smtClean="0">
                <a:latin typeface="Arial" pitchFamily="34" charset="0"/>
                <a:cs typeface="Arial" pitchFamily="34" charset="0"/>
              </a:rPr>
              <a:t>(3) adding a to all the elements of the covered columns </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955203"/>
          </a:xfrm>
          <a:prstGeom prst="rect">
            <a:avLst/>
          </a:prstGeom>
          <a:noFill/>
        </p:spPr>
        <p:txBody>
          <a:bodyPr wrap="square" rtlCol="0">
            <a:spAutoFit/>
          </a:bodyPr>
          <a:lstStyle/>
          <a:p>
            <a:r>
              <a:rPr lang="en-US" sz="3600" dirty="0" smtClean="0">
                <a:solidFill>
                  <a:srgbClr val="002060"/>
                </a:solidFill>
                <a:latin typeface="Arial" pitchFamily="34" charset="0"/>
                <a:cs typeface="Arial" pitchFamily="34" charset="0"/>
              </a:rPr>
              <a:t>                        Examples</a:t>
            </a:r>
          </a:p>
          <a:p>
            <a:r>
              <a:rPr lang="en-US" sz="2000" b="1" dirty="0" err="1" smtClean="0">
                <a:latin typeface="Arial" pitchFamily="34" charset="0"/>
                <a:cs typeface="Arial" pitchFamily="34" charset="0"/>
              </a:rPr>
              <a:t>Ques</a:t>
            </a:r>
            <a:r>
              <a:rPr lang="en-US" sz="2000" b="1" dirty="0" smtClean="0">
                <a:latin typeface="Arial" pitchFamily="34" charset="0"/>
                <a:cs typeface="Arial" pitchFamily="34" charset="0"/>
              </a:rPr>
              <a:t> 1:-Solve the  following minimal assignment problem;--</a:t>
            </a:r>
          </a:p>
          <a:p>
            <a:r>
              <a:rPr lang="en-US" sz="2000" dirty="0">
                <a:latin typeface="Arial" pitchFamily="34" charset="0"/>
                <a:cs typeface="Arial" pitchFamily="34" charset="0"/>
              </a:rPr>
              <a:t> </a:t>
            </a:r>
            <a:r>
              <a:rPr lang="en-US" sz="2000" dirty="0" smtClean="0">
                <a:latin typeface="Arial" pitchFamily="34" charset="0"/>
                <a:cs typeface="Arial" pitchFamily="34" charset="0"/>
              </a:rPr>
              <a:t>              Man           1         2          3             4 </a:t>
            </a:r>
          </a:p>
          <a:p>
            <a:r>
              <a:rPr lang="en-US" sz="2000" dirty="0">
                <a:latin typeface="Arial" pitchFamily="34" charset="0"/>
                <a:cs typeface="Arial" pitchFamily="34" charset="0"/>
              </a:rPr>
              <a:t> </a:t>
            </a:r>
            <a:r>
              <a:rPr lang="en-US" sz="2000" dirty="0" smtClean="0">
                <a:latin typeface="Arial" pitchFamily="34" charset="0"/>
                <a:cs typeface="Arial" pitchFamily="34" charset="0"/>
              </a:rPr>
              <a:t>               Job</a:t>
            </a:r>
          </a:p>
          <a:p>
            <a:r>
              <a:rPr lang="en-US" sz="2000" dirty="0">
                <a:latin typeface="Arial" pitchFamily="34" charset="0"/>
                <a:cs typeface="Arial" pitchFamily="34" charset="0"/>
              </a:rPr>
              <a:t> </a:t>
            </a:r>
            <a:r>
              <a:rPr lang="en-US" sz="2000" dirty="0" smtClean="0">
                <a:latin typeface="Arial" pitchFamily="34" charset="0"/>
                <a:cs typeface="Arial" pitchFamily="34" charset="0"/>
              </a:rPr>
              <a:t>                  I</a:t>
            </a:r>
          </a:p>
          <a:p>
            <a:r>
              <a:rPr lang="en-US" sz="2000" dirty="0">
                <a:latin typeface="Arial" pitchFamily="34" charset="0"/>
                <a:cs typeface="Arial" pitchFamily="34" charset="0"/>
              </a:rPr>
              <a:t> </a:t>
            </a:r>
            <a:r>
              <a:rPr lang="en-US" sz="2000" dirty="0" smtClean="0">
                <a:latin typeface="Arial" pitchFamily="34" charset="0"/>
                <a:cs typeface="Arial" pitchFamily="34" charset="0"/>
              </a:rPr>
              <a:t>           </a:t>
            </a:r>
          </a:p>
          <a:p>
            <a:r>
              <a:rPr lang="en-US" sz="2000" dirty="0">
                <a:latin typeface="Arial" pitchFamily="34" charset="0"/>
                <a:cs typeface="Arial" pitchFamily="34" charset="0"/>
              </a:rPr>
              <a:t> </a:t>
            </a:r>
            <a:r>
              <a:rPr lang="en-US" sz="2000" dirty="0" smtClean="0">
                <a:latin typeface="Arial" pitchFamily="34" charset="0"/>
                <a:cs typeface="Arial" pitchFamily="34" charset="0"/>
              </a:rPr>
              <a:t>                  II</a:t>
            </a:r>
          </a:p>
          <a:p>
            <a:endParaRPr lang="en-US" sz="2000" dirty="0">
              <a:latin typeface="Arial" pitchFamily="34" charset="0"/>
              <a:cs typeface="Arial" pitchFamily="34" charset="0"/>
            </a:endParaRPr>
          </a:p>
          <a:p>
            <a:r>
              <a:rPr lang="en-US" sz="2000" dirty="0" smtClean="0">
                <a:latin typeface="Arial" pitchFamily="34" charset="0"/>
                <a:cs typeface="Arial" pitchFamily="34" charset="0"/>
              </a:rPr>
              <a:t>                   III</a:t>
            </a:r>
          </a:p>
          <a:p>
            <a:endParaRPr lang="en-US" sz="2000" dirty="0">
              <a:latin typeface="Arial" pitchFamily="34" charset="0"/>
              <a:cs typeface="Arial" pitchFamily="34" charset="0"/>
            </a:endParaRPr>
          </a:p>
          <a:p>
            <a:r>
              <a:rPr lang="en-US" sz="2000" dirty="0" smtClean="0">
                <a:latin typeface="Arial" pitchFamily="34" charset="0"/>
                <a:cs typeface="Arial" pitchFamily="34" charset="0"/>
              </a:rPr>
              <a:t>                   IV</a:t>
            </a:r>
          </a:p>
          <a:p>
            <a:endParaRPr lang="en-US" sz="2000" dirty="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solidFill>
                  <a:srgbClr val="FF0000"/>
                </a:solidFill>
                <a:latin typeface="Arial" pitchFamily="34" charset="0"/>
                <a:cs typeface="Arial" pitchFamily="34" charset="0"/>
              </a:rPr>
              <a:t>Step 1</a:t>
            </a:r>
            <a:r>
              <a:rPr lang="en-US" sz="2000" dirty="0" smtClean="0">
                <a:latin typeface="Arial" pitchFamily="34" charset="0"/>
                <a:cs typeface="Arial" pitchFamily="34" charset="0"/>
              </a:rPr>
              <a:t>:-Subtracting the smallest element of each row from all the elements given in that row, we obtain the reduced matrix (a) given below:</a:t>
            </a:r>
            <a:endParaRPr lang="en-US" sz="2000" dirty="0">
              <a:latin typeface="Arial" pitchFamily="34" charset="0"/>
              <a:cs typeface="Arial" pitchFamily="34" charset="0"/>
            </a:endParaRPr>
          </a:p>
        </p:txBody>
      </p:sp>
      <p:cxnSp>
        <p:nvCxnSpPr>
          <p:cNvPr id="6" name="Straight Arrow Connector 5"/>
          <p:cNvCxnSpPr/>
          <p:nvPr/>
        </p:nvCxnSpPr>
        <p:spPr>
          <a:xfrm>
            <a:off x="1752600" y="106680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5400000">
            <a:off x="1676400" y="1371600"/>
            <a:ext cx="3048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aphicFrame>
        <p:nvGraphicFramePr>
          <p:cNvPr id="9" name="Table 8"/>
          <p:cNvGraphicFramePr>
            <a:graphicFrameLocks noGrp="1"/>
          </p:cNvGraphicFramePr>
          <p:nvPr/>
        </p:nvGraphicFramePr>
        <p:xfrm>
          <a:off x="1981200" y="1447800"/>
          <a:ext cx="3352800" cy="2438400"/>
        </p:xfrm>
        <a:graphic>
          <a:graphicData uri="http://schemas.openxmlformats.org/drawingml/2006/table">
            <a:tbl>
              <a:tblPr firstRow="1" bandRow="1">
                <a:tableStyleId>{5940675A-B579-460E-94D1-54222C63F5DA}</a:tableStyleId>
              </a:tblPr>
              <a:tblGrid>
                <a:gridCol w="838200"/>
                <a:gridCol w="838200"/>
                <a:gridCol w="838200"/>
                <a:gridCol w="838200"/>
              </a:tblGrid>
              <a:tr h="609600">
                <a:tc>
                  <a:txBody>
                    <a:bodyPr/>
                    <a:lstStyle/>
                    <a:p>
                      <a:r>
                        <a:rPr lang="en-US" dirty="0" smtClean="0"/>
                        <a:t>   12</a:t>
                      </a:r>
                      <a:endParaRPr lang="en-US" dirty="0"/>
                    </a:p>
                  </a:txBody>
                  <a:tcPr/>
                </a:tc>
                <a:tc>
                  <a:txBody>
                    <a:bodyPr/>
                    <a:lstStyle/>
                    <a:p>
                      <a:r>
                        <a:rPr lang="en-US" dirty="0" smtClean="0"/>
                        <a:t>  30</a:t>
                      </a:r>
                      <a:endParaRPr lang="en-US" dirty="0"/>
                    </a:p>
                  </a:txBody>
                  <a:tcPr/>
                </a:tc>
                <a:tc>
                  <a:txBody>
                    <a:bodyPr/>
                    <a:lstStyle/>
                    <a:p>
                      <a:r>
                        <a:rPr lang="en-US" dirty="0" smtClean="0"/>
                        <a:t>  21</a:t>
                      </a:r>
                      <a:endParaRPr lang="en-US" dirty="0"/>
                    </a:p>
                  </a:txBody>
                  <a:tcPr/>
                </a:tc>
                <a:tc>
                  <a:txBody>
                    <a:bodyPr/>
                    <a:lstStyle/>
                    <a:p>
                      <a:r>
                        <a:rPr lang="en-US" dirty="0" smtClean="0"/>
                        <a:t>  15</a:t>
                      </a:r>
                      <a:endParaRPr lang="en-US" dirty="0"/>
                    </a:p>
                  </a:txBody>
                  <a:tcPr/>
                </a:tc>
              </a:tr>
              <a:tr h="609600">
                <a:tc>
                  <a:txBody>
                    <a:bodyPr/>
                    <a:lstStyle/>
                    <a:p>
                      <a:r>
                        <a:rPr lang="en-US" dirty="0" smtClean="0"/>
                        <a:t>   18</a:t>
                      </a:r>
                      <a:endParaRPr lang="en-US" dirty="0"/>
                    </a:p>
                  </a:txBody>
                  <a:tcPr/>
                </a:tc>
                <a:tc>
                  <a:txBody>
                    <a:bodyPr/>
                    <a:lstStyle/>
                    <a:p>
                      <a:r>
                        <a:rPr lang="en-US" dirty="0" smtClean="0"/>
                        <a:t>  33</a:t>
                      </a:r>
                      <a:endParaRPr lang="en-US" dirty="0"/>
                    </a:p>
                  </a:txBody>
                  <a:tcPr/>
                </a:tc>
                <a:tc>
                  <a:txBody>
                    <a:bodyPr/>
                    <a:lstStyle/>
                    <a:p>
                      <a:r>
                        <a:rPr lang="en-US" dirty="0" smtClean="0"/>
                        <a:t>   9   </a:t>
                      </a:r>
                      <a:endParaRPr lang="en-US" dirty="0"/>
                    </a:p>
                  </a:txBody>
                  <a:tcPr/>
                </a:tc>
                <a:tc>
                  <a:txBody>
                    <a:bodyPr/>
                    <a:lstStyle/>
                    <a:p>
                      <a:r>
                        <a:rPr lang="en-US" dirty="0" smtClean="0"/>
                        <a:t>   31</a:t>
                      </a:r>
                      <a:endParaRPr lang="en-US" dirty="0"/>
                    </a:p>
                  </a:txBody>
                  <a:tcPr/>
                </a:tc>
              </a:tr>
              <a:tr h="609600">
                <a:tc>
                  <a:txBody>
                    <a:bodyPr/>
                    <a:lstStyle/>
                    <a:p>
                      <a:r>
                        <a:rPr lang="en-US" dirty="0" smtClean="0"/>
                        <a:t>   44</a:t>
                      </a:r>
                      <a:endParaRPr lang="en-US" dirty="0"/>
                    </a:p>
                  </a:txBody>
                  <a:tcPr/>
                </a:tc>
                <a:tc>
                  <a:txBody>
                    <a:bodyPr/>
                    <a:lstStyle/>
                    <a:p>
                      <a:r>
                        <a:rPr lang="en-US" dirty="0" smtClean="0"/>
                        <a:t>  25 </a:t>
                      </a:r>
                      <a:endParaRPr lang="en-US" dirty="0"/>
                    </a:p>
                  </a:txBody>
                  <a:tcPr/>
                </a:tc>
                <a:tc>
                  <a:txBody>
                    <a:bodyPr/>
                    <a:lstStyle/>
                    <a:p>
                      <a:r>
                        <a:rPr lang="en-US" dirty="0" smtClean="0"/>
                        <a:t>   24</a:t>
                      </a:r>
                      <a:endParaRPr lang="en-US" dirty="0"/>
                    </a:p>
                  </a:txBody>
                  <a:tcPr/>
                </a:tc>
                <a:tc>
                  <a:txBody>
                    <a:bodyPr/>
                    <a:lstStyle/>
                    <a:p>
                      <a:r>
                        <a:rPr lang="en-US" dirty="0" smtClean="0"/>
                        <a:t>   21</a:t>
                      </a:r>
                      <a:endParaRPr lang="en-US" dirty="0"/>
                    </a:p>
                  </a:txBody>
                  <a:tcPr/>
                </a:tc>
              </a:tr>
              <a:tr h="609600">
                <a:tc>
                  <a:txBody>
                    <a:bodyPr/>
                    <a:lstStyle/>
                    <a:p>
                      <a:r>
                        <a:rPr lang="en-US" dirty="0" smtClean="0"/>
                        <a:t>    23</a:t>
                      </a:r>
                      <a:endParaRPr lang="en-US" dirty="0"/>
                    </a:p>
                  </a:txBody>
                  <a:tcPr/>
                </a:tc>
                <a:tc>
                  <a:txBody>
                    <a:bodyPr/>
                    <a:lstStyle/>
                    <a:p>
                      <a:r>
                        <a:rPr lang="en-US" dirty="0" smtClean="0"/>
                        <a:t>  30</a:t>
                      </a:r>
                      <a:endParaRPr lang="en-US" dirty="0"/>
                    </a:p>
                  </a:txBody>
                  <a:tcPr/>
                </a:tc>
                <a:tc>
                  <a:txBody>
                    <a:bodyPr/>
                    <a:lstStyle/>
                    <a:p>
                      <a:r>
                        <a:rPr lang="en-US" dirty="0" smtClean="0"/>
                        <a:t>   28</a:t>
                      </a:r>
                      <a:endParaRPr lang="en-US" dirty="0"/>
                    </a:p>
                  </a:txBody>
                  <a:tcPr/>
                </a:tc>
                <a:tc>
                  <a:txBody>
                    <a:bodyPr/>
                    <a:lstStyle/>
                    <a:p>
                      <a:r>
                        <a:rPr lang="en-US" dirty="0" smtClean="0"/>
                        <a:t>   14</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816977"/>
          </a:xfrm>
          <a:prstGeom prst="rect">
            <a:avLst/>
          </a:prstGeom>
          <a:noFill/>
        </p:spPr>
        <p:txBody>
          <a:bodyPr wrap="square" rtlCol="0">
            <a:spAutoFit/>
          </a:bodyPr>
          <a:lstStyle/>
          <a:p>
            <a:r>
              <a:rPr lang="en-US" dirty="0" smtClean="0"/>
              <a:t>                               </a:t>
            </a:r>
          </a:p>
          <a:p>
            <a:r>
              <a:rPr lang="en-US" dirty="0"/>
              <a:t> </a:t>
            </a:r>
            <a:r>
              <a:rPr lang="en-US" dirty="0" smtClean="0"/>
              <a:t>      </a:t>
            </a:r>
          </a:p>
          <a:p>
            <a:endParaRPr lang="en-US" dirty="0"/>
          </a:p>
          <a:p>
            <a:r>
              <a:rPr lang="en-US" dirty="0" smtClean="0"/>
              <a:t>         1         2           3           4                                1        2       3          4</a:t>
            </a:r>
          </a:p>
          <a:p>
            <a:r>
              <a:rPr lang="en-US" dirty="0"/>
              <a:t> </a:t>
            </a:r>
            <a:endParaRPr lang="en-US" dirty="0" smtClean="0"/>
          </a:p>
          <a:p>
            <a:r>
              <a:rPr lang="en-US" dirty="0"/>
              <a:t> </a:t>
            </a:r>
            <a:r>
              <a:rPr lang="en-US" dirty="0" smtClean="0"/>
              <a:t>  I                                                                 </a:t>
            </a:r>
            <a:r>
              <a:rPr lang="en-US" dirty="0" err="1" smtClean="0"/>
              <a:t>I</a:t>
            </a:r>
            <a:endParaRPr lang="en-US" dirty="0" smtClean="0"/>
          </a:p>
          <a:p>
            <a:endParaRPr lang="en-US" dirty="0"/>
          </a:p>
          <a:p>
            <a:r>
              <a:rPr lang="en-US" dirty="0" smtClean="0"/>
              <a:t>   II                                                                </a:t>
            </a:r>
            <a:r>
              <a:rPr lang="en-US" dirty="0" err="1" smtClean="0"/>
              <a:t>II</a:t>
            </a:r>
            <a:endParaRPr lang="en-US" dirty="0" smtClean="0"/>
          </a:p>
          <a:p>
            <a:endParaRPr lang="en-US" dirty="0"/>
          </a:p>
          <a:p>
            <a:r>
              <a:rPr lang="en-US" dirty="0" smtClean="0"/>
              <a:t>  III                                                                </a:t>
            </a:r>
            <a:r>
              <a:rPr lang="en-US" dirty="0" err="1" smtClean="0"/>
              <a:t>III</a:t>
            </a:r>
            <a:endParaRPr lang="en-US" dirty="0" smtClean="0"/>
          </a:p>
          <a:p>
            <a:endParaRPr lang="en-US" dirty="0"/>
          </a:p>
          <a:p>
            <a:r>
              <a:rPr lang="en-US" dirty="0" smtClean="0"/>
              <a:t>  IV                                                                </a:t>
            </a:r>
            <a:r>
              <a:rPr lang="en-US" dirty="0" err="1" smtClean="0"/>
              <a:t>IV</a:t>
            </a:r>
            <a:endParaRPr lang="en-US" dirty="0" smtClean="0"/>
          </a:p>
          <a:p>
            <a:endParaRPr lang="en-US" dirty="0" smtClean="0"/>
          </a:p>
          <a:p>
            <a:endParaRPr lang="en-US" dirty="0"/>
          </a:p>
          <a:p>
            <a:r>
              <a:rPr lang="en-US" dirty="0" smtClean="0">
                <a:solidFill>
                  <a:srgbClr val="FF0000"/>
                </a:solidFill>
              </a:rPr>
              <a:t>                   </a:t>
            </a:r>
            <a:r>
              <a:rPr lang="en-US" sz="2000" b="1" dirty="0" smtClean="0">
                <a:solidFill>
                  <a:srgbClr val="FF0000"/>
                </a:solidFill>
                <a:latin typeface="Arial" pitchFamily="34" charset="0"/>
                <a:cs typeface="Arial" pitchFamily="34" charset="0"/>
              </a:rPr>
              <a:t>Matrix(a)                                                    Matrix(b)</a:t>
            </a:r>
          </a:p>
          <a:p>
            <a:endParaRPr lang="en-US" sz="2000" dirty="0">
              <a:latin typeface="Arial" pitchFamily="34" charset="0"/>
              <a:cs typeface="Arial" pitchFamily="34" charset="0"/>
            </a:endParaRPr>
          </a:p>
          <a:p>
            <a:r>
              <a:rPr lang="en-US" sz="2000" dirty="0">
                <a:latin typeface="Arial" pitchFamily="34" charset="0"/>
                <a:cs typeface="Arial" pitchFamily="34" charset="0"/>
              </a:rPr>
              <a:t>f</a:t>
            </a:r>
            <a:r>
              <a:rPr lang="en-US" sz="2000" dirty="0" smtClean="0">
                <a:latin typeface="Arial" pitchFamily="34" charset="0"/>
                <a:cs typeface="Arial" pitchFamily="34" charset="0"/>
              </a:rPr>
              <a:t>urther, subtracting the smallest element of each column from all the elements t of that column, we get the reduced matrix (b) given above.</a:t>
            </a:r>
          </a:p>
          <a:p>
            <a:endParaRPr lang="en-US" sz="2000" dirty="0">
              <a:latin typeface="Arial" pitchFamily="34" charset="0"/>
              <a:cs typeface="Arial" pitchFamily="34" charset="0"/>
            </a:endParaRPr>
          </a:p>
          <a:p>
            <a:endParaRPr lang="en-US" sz="2000" dirty="0">
              <a:solidFill>
                <a:srgbClr val="FF0000"/>
              </a:solidFill>
              <a:latin typeface="Arial" pitchFamily="34" charset="0"/>
              <a:cs typeface="Arial" pitchFamily="34" charset="0"/>
            </a:endParaRPr>
          </a:p>
        </p:txBody>
      </p:sp>
      <p:graphicFrame>
        <p:nvGraphicFramePr>
          <p:cNvPr id="3" name="Table 2"/>
          <p:cNvGraphicFramePr>
            <a:graphicFrameLocks noGrp="1"/>
          </p:cNvGraphicFramePr>
          <p:nvPr/>
        </p:nvGraphicFramePr>
        <p:xfrm>
          <a:off x="533400" y="1143000"/>
          <a:ext cx="3200400" cy="2438400"/>
        </p:xfrm>
        <a:graphic>
          <a:graphicData uri="http://schemas.openxmlformats.org/drawingml/2006/table">
            <a:tbl>
              <a:tblPr firstRow="1" bandRow="1">
                <a:tableStyleId>{5940675A-B579-460E-94D1-54222C63F5DA}</a:tableStyleId>
              </a:tblPr>
              <a:tblGrid>
                <a:gridCol w="800100"/>
                <a:gridCol w="800100"/>
                <a:gridCol w="800100"/>
                <a:gridCol w="800100"/>
              </a:tblGrid>
              <a:tr h="609600">
                <a:tc>
                  <a:txBody>
                    <a:bodyPr/>
                    <a:lstStyle/>
                    <a:p>
                      <a:r>
                        <a:rPr lang="en-US" dirty="0" smtClean="0"/>
                        <a:t>   0</a:t>
                      </a:r>
                      <a:endParaRPr lang="en-US" dirty="0"/>
                    </a:p>
                  </a:txBody>
                  <a:tcPr/>
                </a:tc>
                <a:tc>
                  <a:txBody>
                    <a:bodyPr/>
                    <a:lstStyle/>
                    <a:p>
                      <a:r>
                        <a:rPr lang="en-US" dirty="0" smtClean="0"/>
                        <a:t>  18  </a:t>
                      </a:r>
                      <a:endParaRPr lang="en-US" dirty="0"/>
                    </a:p>
                  </a:txBody>
                  <a:tcPr/>
                </a:tc>
                <a:tc>
                  <a:txBody>
                    <a:bodyPr/>
                    <a:lstStyle/>
                    <a:p>
                      <a:r>
                        <a:rPr lang="en-US" dirty="0" smtClean="0"/>
                        <a:t>   9</a:t>
                      </a:r>
                      <a:endParaRPr lang="en-US" dirty="0"/>
                    </a:p>
                  </a:txBody>
                  <a:tcPr/>
                </a:tc>
                <a:tc>
                  <a:txBody>
                    <a:bodyPr/>
                    <a:lstStyle/>
                    <a:p>
                      <a:r>
                        <a:rPr lang="en-US" dirty="0" smtClean="0"/>
                        <a:t>   3</a:t>
                      </a:r>
                      <a:endParaRPr lang="en-US" dirty="0"/>
                    </a:p>
                  </a:txBody>
                  <a:tcPr/>
                </a:tc>
              </a:tr>
              <a:tr h="609600">
                <a:tc>
                  <a:txBody>
                    <a:bodyPr/>
                    <a:lstStyle/>
                    <a:p>
                      <a:r>
                        <a:rPr lang="en-US" dirty="0" smtClean="0"/>
                        <a:t>   9</a:t>
                      </a:r>
                      <a:endParaRPr lang="en-US" dirty="0"/>
                    </a:p>
                  </a:txBody>
                  <a:tcPr/>
                </a:tc>
                <a:tc>
                  <a:txBody>
                    <a:bodyPr/>
                    <a:lstStyle/>
                    <a:p>
                      <a:r>
                        <a:rPr lang="en-US" dirty="0" smtClean="0"/>
                        <a:t>  24 </a:t>
                      </a:r>
                      <a:endParaRPr lang="en-US" dirty="0"/>
                    </a:p>
                  </a:txBody>
                  <a:tcPr/>
                </a:tc>
                <a:tc>
                  <a:txBody>
                    <a:bodyPr/>
                    <a:lstStyle/>
                    <a:p>
                      <a:r>
                        <a:rPr lang="en-US" dirty="0" smtClean="0"/>
                        <a:t>   0</a:t>
                      </a:r>
                      <a:endParaRPr lang="en-US" dirty="0"/>
                    </a:p>
                  </a:txBody>
                  <a:tcPr/>
                </a:tc>
                <a:tc>
                  <a:txBody>
                    <a:bodyPr/>
                    <a:lstStyle/>
                    <a:p>
                      <a:r>
                        <a:rPr lang="en-US" dirty="0" smtClean="0"/>
                        <a:t>   22</a:t>
                      </a:r>
                      <a:endParaRPr lang="en-US" dirty="0"/>
                    </a:p>
                  </a:txBody>
                  <a:tcPr/>
                </a:tc>
              </a:tr>
              <a:tr h="609600">
                <a:tc>
                  <a:txBody>
                    <a:bodyPr/>
                    <a:lstStyle/>
                    <a:p>
                      <a:r>
                        <a:rPr lang="en-US" dirty="0" smtClean="0"/>
                        <a:t>  23</a:t>
                      </a:r>
                      <a:endParaRPr lang="en-US" dirty="0"/>
                    </a:p>
                  </a:txBody>
                  <a:tcPr/>
                </a:tc>
                <a:tc>
                  <a:txBody>
                    <a:bodyPr/>
                    <a:lstStyle/>
                    <a:p>
                      <a:r>
                        <a:rPr lang="en-US" dirty="0" smtClean="0"/>
                        <a:t>   4</a:t>
                      </a:r>
                      <a:endParaRPr lang="en-US" dirty="0"/>
                    </a:p>
                  </a:txBody>
                  <a:tcPr/>
                </a:tc>
                <a:tc>
                  <a:txBody>
                    <a:bodyPr/>
                    <a:lstStyle/>
                    <a:p>
                      <a:r>
                        <a:rPr lang="en-US" dirty="0" smtClean="0"/>
                        <a:t>   3</a:t>
                      </a:r>
                      <a:endParaRPr lang="en-US" dirty="0"/>
                    </a:p>
                  </a:txBody>
                  <a:tcPr/>
                </a:tc>
                <a:tc>
                  <a:txBody>
                    <a:bodyPr/>
                    <a:lstStyle/>
                    <a:p>
                      <a:r>
                        <a:rPr lang="en-US" dirty="0" smtClean="0"/>
                        <a:t>   0</a:t>
                      </a:r>
                      <a:endParaRPr lang="en-US" dirty="0"/>
                    </a:p>
                  </a:txBody>
                  <a:tcPr/>
                </a:tc>
              </a:tr>
              <a:tr h="609600">
                <a:tc>
                  <a:txBody>
                    <a:bodyPr/>
                    <a:lstStyle/>
                    <a:p>
                      <a:r>
                        <a:rPr lang="en-US" dirty="0" smtClean="0"/>
                        <a:t>   9</a:t>
                      </a:r>
                      <a:endParaRPr lang="en-US" dirty="0"/>
                    </a:p>
                  </a:txBody>
                  <a:tcPr/>
                </a:tc>
                <a:tc>
                  <a:txBody>
                    <a:bodyPr/>
                    <a:lstStyle/>
                    <a:p>
                      <a:r>
                        <a:rPr lang="en-US" dirty="0" smtClean="0"/>
                        <a:t>   16</a:t>
                      </a:r>
                      <a:endParaRPr lang="en-US" dirty="0"/>
                    </a:p>
                  </a:txBody>
                  <a:tcPr/>
                </a:tc>
                <a:tc>
                  <a:txBody>
                    <a:bodyPr/>
                    <a:lstStyle/>
                    <a:p>
                      <a:r>
                        <a:rPr lang="en-US" dirty="0" smtClean="0"/>
                        <a:t>    14</a:t>
                      </a:r>
                      <a:endParaRPr lang="en-US" dirty="0"/>
                    </a:p>
                  </a:txBody>
                  <a:tcPr/>
                </a:tc>
                <a:tc>
                  <a:txBody>
                    <a:bodyPr/>
                    <a:lstStyle/>
                    <a:p>
                      <a:r>
                        <a:rPr lang="en-US" dirty="0" smtClean="0"/>
                        <a:t>    0</a:t>
                      </a:r>
                      <a:endParaRPr lang="en-US" dirty="0"/>
                    </a:p>
                  </a:txBody>
                  <a:tcPr/>
                </a:tc>
              </a:tr>
            </a:tbl>
          </a:graphicData>
        </a:graphic>
      </p:graphicFrame>
      <p:graphicFrame>
        <p:nvGraphicFramePr>
          <p:cNvPr id="4" name="Table 3"/>
          <p:cNvGraphicFramePr>
            <a:graphicFrameLocks noGrp="1"/>
          </p:cNvGraphicFramePr>
          <p:nvPr/>
        </p:nvGraphicFramePr>
        <p:xfrm>
          <a:off x="5486400" y="1219200"/>
          <a:ext cx="3200400" cy="2362200"/>
        </p:xfrm>
        <a:graphic>
          <a:graphicData uri="http://schemas.openxmlformats.org/drawingml/2006/table">
            <a:tbl>
              <a:tblPr firstRow="1" bandRow="1">
                <a:tableStyleId>{5940675A-B579-460E-94D1-54222C63F5DA}</a:tableStyleId>
              </a:tblPr>
              <a:tblGrid>
                <a:gridCol w="800100"/>
                <a:gridCol w="800100"/>
                <a:gridCol w="800100"/>
                <a:gridCol w="800100"/>
              </a:tblGrid>
              <a:tr h="590550">
                <a:tc>
                  <a:txBody>
                    <a:bodyPr/>
                    <a:lstStyle/>
                    <a:p>
                      <a:r>
                        <a:rPr lang="en-US" dirty="0" smtClean="0"/>
                        <a:t>   0</a:t>
                      </a:r>
                      <a:endParaRPr lang="en-US" dirty="0"/>
                    </a:p>
                  </a:txBody>
                  <a:tcPr/>
                </a:tc>
                <a:tc>
                  <a:txBody>
                    <a:bodyPr/>
                    <a:lstStyle/>
                    <a:p>
                      <a:r>
                        <a:rPr lang="en-US" dirty="0" smtClean="0"/>
                        <a:t>  14</a:t>
                      </a:r>
                      <a:endParaRPr lang="en-US" dirty="0"/>
                    </a:p>
                  </a:txBody>
                  <a:tcPr/>
                </a:tc>
                <a:tc>
                  <a:txBody>
                    <a:bodyPr/>
                    <a:lstStyle/>
                    <a:p>
                      <a:r>
                        <a:rPr lang="en-US" dirty="0" smtClean="0"/>
                        <a:t>   9</a:t>
                      </a:r>
                      <a:endParaRPr lang="en-US" dirty="0"/>
                    </a:p>
                  </a:txBody>
                  <a:tcPr/>
                </a:tc>
                <a:tc>
                  <a:txBody>
                    <a:bodyPr/>
                    <a:lstStyle/>
                    <a:p>
                      <a:r>
                        <a:rPr lang="en-US" dirty="0" smtClean="0"/>
                        <a:t>   3</a:t>
                      </a:r>
                      <a:endParaRPr lang="en-US" dirty="0"/>
                    </a:p>
                  </a:txBody>
                  <a:tcPr/>
                </a:tc>
              </a:tr>
              <a:tr h="590550">
                <a:tc>
                  <a:txBody>
                    <a:bodyPr/>
                    <a:lstStyle/>
                    <a:p>
                      <a:r>
                        <a:rPr lang="en-US" dirty="0" smtClean="0"/>
                        <a:t>   9</a:t>
                      </a:r>
                      <a:endParaRPr lang="en-US" dirty="0"/>
                    </a:p>
                  </a:txBody>
                  <a:tcPr/>
                </a:tc>
                <a:tc>
                  <a:txBody>
                    <a:bodyPr/>
                    <a:lstStyle/>
                    <a:p>
                      <a:r>
                        <a:rPr lang="en-US" dirty="0" smtClean="0"/>
                        <a:t>   20</a:t>
                      </a:r>
                      <a:endParaRPr lang="en-US" dirty="0"/>
                    </a:p>
                  </a:txBody>
                  <a:tcPr/>
                </a:tc>
                <a:tc>
                  <a:txBody>
                    <a:bodyPr/>
                    <a:lstStyle/>
                    <a:p>
                      <a:r>
                        <a:rPr lang="en-US" dirty="0" smtClean="0"/>
                        <a:t>   0</a:t>
                      </a:r>
                      <a:endParaRPr lang="en-US" dirty="0"/>
                    </a:p>
                  </a:txBody>
                  <a:tcPr/>
                </a:tc>
                <a:tc>
                  <a:txBody>
                    <a:bodyPr/>
                    <a:lstStyle/>
                    <a:p>
                      <a:r>
                        <a:rPr lang="en-US" dirty="0" smtClean="0"/>
                        <a:t>   22</a:t>
                      </a:r>
                      <a:endParaRPr lang="en-US" dirty="0"/>
                    </a:p>
                  </a:txBody>
                  <a:tcPr/>
                </a:tc>
              </a:tr>
              <a:tr h="590550">
                <a:tc>
                  <a:txBody>
                    <a:bodyPr/>
                    <a:lstStyle/>
                    <a:p>
                      <a:r>
                        <a:rPr lang="en-US" dirty="0" smtClean="0"/>
                        <a:t>   23</a:t>
                      </a:r>
                      <a:endParaRPr lang="en-US" dirty="0"/>
                    </a:p>
                  </a:txBody>
                  <a:tcPr/>
                </a:tc>
                <a:tc>
                  <a:txBody>
                    <a:bodyPr/>
                    <a:lstStyle/>
                    <a:p>
                      <a:r>
                        <a:rPr lang="en-US" dirty="0" smtClean="0"/>
                        <a:t>   0</a:t>
                      </a:r>
                      <a:endParaRPr lang="en-US" dirty="0"/>
                    </a:p>
                  </a:txBody>
                  <a:tcPr/>
                </a:tc>
                <a:tc>
                  <a:txBody>
                    <a:bodyPr/>
                    <a:lstStyle/>
                    <a:p>
                      <a:r>
                        <a:rPr lang="en-US" dirty="0" smtClean="0"/>
                        <a:t>    3</a:t>
                      </a:r>
                      <a:endParaRPr lang="en-US" dirty="0"/>
                    </a:p>
                  </a:txBody>
                  <a:tcPr/>
                </a:tc>
                <a:tc>
                  <a:txBody>
                    <a:bodyPr/>
                    <a:lstStyle/>
                    <a:p>
                      <a:r>
                        <a:rPr lang="en-US" dirty="0" smtClean="0"/>
                        <a:t>   0</a:t>
                      </a:r>
                      <a:endParaRPr lang="en-US" dirty="0"/>
                    </a:p>
                  </a:txBody>
                  <a:tcPr/>
                </a:tc>
              </a:tr>
              <a:tr h="590550">
                <a:tc>
                  <a:txBody>
                    <a:bodyPr/>
                    <a:lstStyle/>
                    <a:p>
                      <a:r>
                        <a:rPr lang="en-US" dirty="0" smtClean="0"/>
                        <a:t>   9</a:t>
                      </a:r>
                      <a:endParaRPr lang="en-US" dirty="0"/>
                    </a:p>
                  </a:txBody>
                  <a:tcPr/>
                </a:tc>
                <a:tc>
                  <a:txBody>
                    <a:bodyPr/>
                    <a:lstStyle/>
                    <a:p>
                      <a:r>
                        <a:rPr lang="en-US" dirty="0" smtClean="0"/>
                        <a:t>   12</a:t>
                      </a:r>
                      <a:endParaRPr lang="en-US" dirty="0"/>
                    </a:p>
                  </a:txBody>
                  <a:tcPr/>
                </a:tc>
                <a:tc>
                  <a:txBody>
                    <a:bodyPr/>
                    <a:lstStyle/>
                    <a:p>
                      <a:r>
                        <a:rPr lang="en-US" dirty="0" smtClean="0"/>
                        <a:t>   14</a:t>
                      </a:r>
                      <a:endParaRPr lang="en-US" dirty="0"/>
                    </a:p>
                  </a:txBody>
                  <a:tcPr/>
                </a:tc>
                <a:tc>
                  <a:txBody>
                    <a:bodyPr/>
                    <a:lstStyle/>
                    <a:p>
                      <a:r>
                        <a:rPr lang="en-US" dirty="0" smtClean="0"/>
                        <a:t>   0</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r>
              <a:rPr lang="en-US" dirty="0" smtClean="0">
                <a:solidFill>
                  <a:srgbClr val="FF0000"/>
                </a:solidFill>
              </a:rPr>
              <a:t>Step 2</a:t>
            </a:r>
            <a:r>
              <a:rPr lang="en-US" sz="2000" dirty="0" smtClean="0">
                <a:solidFill>
                  <a:srgbClr val="FF0000"/>
                </a:solidFill>
                <a:latin typeface="Arial" pitchFamily="34" charset="0"/>
                <a:cs typeface="Arial" pitchFamily="34" charset="0"/>
              </a:rPr>
              <a:t>:-</a:t>
            </a:r>
            <a:r>
              <a:rPr lang="en-US" sz="2000" dirty="0" smtClean="0">
                <a:latin typeface="Arial" pitchFamily="34" charset="0"/>
                <a:cs typeface="Arial" pitchFamily="34" charset="0"/>
              </a:rPr>
              <a:t>Now we search an optimal assignment in the reduced matrix (b) follows: </a:t>
            </a:r>
          </a:p>
          <a:p>
            <a:r>
              <a:rPr lang="en-US" sz="2000" dirty="0" smtClean="0">
                <a:latin typeface="Arial" pitchFamily="34" charset="0"/>
                <a:cs typeface="Arial" pitchFamily="34" charset="0"/>
              </a:rPr>
              <a:t>starling with the first row, we examine the rows successively until a row with exactly one zero is found. Row 1 has exactly one zero, we enclose it in a box. Row 2 also has exactly one zero, we enclose it in a box. Then row 4 has exactly ,, zero, we . enclosed it also m a box and cross the other zero in its column. Thus  we get matrix (c) given below;</a:t>
            </a:r>
          </a:p>
          <a:p>
            <a:endParaRPr lang="en-US" sz="2000" dirty="0">
              <a:latin typeface="Arial" pitchFamily="34" charset="0"/>
              <a:cs typeface="Arial" pitchFamily="34" charset="0"/>
            </a:endParaRPr>
          </a:p>
          <a:p>
            <a:r>
              <a:rPr lang="en-US" sz="2000" b="1" dirty="0" smtClean="0">
                <a:latin typeface="Arial" pitchFamily="34" charset="0"/>
                <a:cs typeface="Arial" pitchFamily="34" charset="0"/>
              </a:rPr>
              <a:t>                   1         2         3         4                              1         2           3           4</a:t>
            </a:r>
          </a:p>
          <a:p>
            <a:r>
              <a:rPr lang="en-US" sz="2000" b="1" dirty="0">
                <a:latin typeface="Arial" pitchFamily="34" charset="0"/>
                <a:cs typeface="Arial" pitchFamily="34" charset="0"/>
              </a:rPr>
              <a:t> </a:t>
            </a:r>
            <a:r>
              <a:rPr lang="en-US" sz="2000" b="1" dirty="0" smtClean="0">
                <a:latin typeface="Arial" pitchFamily="34" charset="0"/>
                <a:cs typeface="Arial" pitchFamily="34" charset="0"/>
              </a:rPr>
              <a:t>         </a:t>
            </a:r>
          </a:p>
          <a:p>
            <a:r>
              <a:rPr lang="en-US" sz="2000" b="1" dirty="0">
                <a:latin typeface="Arial" pitchFamily="34" charset="0"/>
                <a:cs typeface="Arial" pitchFamily="34" charset="0"/>
              </a:rPr>
              <a:t> </a:t>
            </a:r>
            <a:r>
              <a:rPr lang="en-US" sz="2000" b="1" dirty="0" smtClean="0">
                <a:latin typeface="Arial" pitchFamily="34" charset="0"/>
                <a:cs typeface="Arial" pitchFamily="34" charset="0"/>
              </a:rPr>
              <a:t>          I                                                                </a:t>
            </a:r>
            <a:r>
              <a:rPr lang="en-US" sz="2000" b="1" dirty="0" err="1" smtClean="0">
                <a:latin typeface="Arial" pitchFamily="34" charset="0"/>
                <a:cs typeface="Arial" pitchFamily="34" charset="0"/>
              </a:rPr>
              <a:t>I</a:t>
            </a:r>
            <a:endParaRPr lang="en-US" sz="2000" b="1" dirty="0" smtClean="0">
              <a:latin typeface="Arial" pitchFamily="34" charset="0"/>
              <a:cs typeface="Arial" pitchFamily="34" charset="0"/>
            </a:endParaRPr>
          </a:p>
          <a:p>
            <a:r>
              <a:rPr lang="en-US" sz="2000" b="1" dirty="0">
                <a:latin typeface="Arial" pitchFamily="34" charset="0"/>
                <a:cs typeface="Arial" pitchFamily="34" charset="0"/>
              </a:rPr>
              <a:t> </a:t>
            </a:r>
            <a:endParaRPr lang="en-US" sz="2000" b="1" dirty="0" smtClean="0">
              <a:latin typeface="Arial" pitchFamily="34" charset="0"/>
              <a:cs typeface="Arial" pitchFamily="34" charset="0"/>
            </a:endParaRPr>
          </a:p>
          <a:p>
            <a:r>
              <a:rPr lang="en-US" sz="2000" b="1" dirty="0">
                <a:latin typeface="Arial" pitchFamily="34" charset="0"/>
                <a:cs typeface="Arial" pitchFamily="34" charset="0"/>
              </a:rPr>
              <a:t> </a:t>
            </a:r>
            <a:r>
              <a:rPr lang="en-US" sz="2000" b="1" dirty="0" smtClean="0">
                <a:latin typeface="Arial" pitchFamily="34" charset="0"/>
                <a:cs typeface="Arial" pitchFamily="34" charset="0"/>
              </a:rPr>
              <a:t>          II                                                               </a:t>
            </a:r>
            <a:r>
              <a:rPr lang="en-US" sz="2000" b="1" dirty="0" err="1" smtClean="0">
                <a:latin typeface="Arial" pitchFamily="34" charset="0"/>
                <a:cs typeface="Arial" pitchFamily="34" charset="0"/>
              </a:rPr>
              <a:t>II</a:t>
            </a:r>
            <a:endParaRPr lang="en-US" sz="2000" b="1" dirty="0" smtClean="0">
              <a:latin typeface="Arial" pitchFamily="34" charset="0"/>
              <a:cs typeface="Arial" pitchFamily="34" charset="0"/>
            </a:endParaRPr>
          </a:p>
          <a:p>
            <a:endParaRPr lang="en-US" sz="2000" b="1" dirty="0">
              <a:latin typeface="Arial" pitchFamily="34" charset="0"/>
              <a:cs typeface="Arial" pitchFamily="34" charset="0"/>
            </a:endParaRPr>
          </a:p>
          <a:p>
            <a:r>
              <a:rPr lang="en-US" sz="2000" b="1" dirty="0" smtClean="0">
                <a:latin typeface="Arial" pitchFamily="34" charset="0"/>
                <a:cs typeface="Arial" pitchFamily="34" charset="0"/>
              </a:rPr>
              <a:t>           III                                                              </a:t>
            </a:r>
            <a:r>
              <a:rPr lang="en-US" sz="2000" b="1" dirty="0" err="1" smtClean="0">
                <a:latin typeface="Arial" pitchFamily="34" charset="0"/>
                <a:cs typeface="Arial" pitchFamily="34" charset="0"/>
              </a:rPr>
              <a:t>III</a:t>
            </a:r>
            <a:endParaRPr lang="en-US" sz="2000" b="1" dirty="0" smtClean="0">
              <a:latin typeface="Arial" pitchFamily="34" charset="0"/>
              <a:cs typeface="Arial" pitchFamily="34" charset="0"/>
            </a:endParaRPr>
          </a:p>
          <a:p>
            <a:endParaRPr lang="en-US" sz="2000" b="1" dirty="0">
              <a:latin typeface="Arial" pitchFamily="34" charset="0"/>
              <a:cs typeface="Arial" pitchFamily="34" charset="0"/>
            </a:endParaRPr>
          </a:p>
          <a:p>
            <a:r>
              <a:rPr lang="en-US" sz="2000" b="1" dirty="0" smtClean="0">
                <a:latin typeface="Arial" pitchFamily="34" charset="0"/>
                <a:cs typeface="Arial" pitchFamily="34" charset="0"/>
              </a:rPr>
              <a:t>            IV                                                             </a:t>
            </a:r>
            <a:r>
              <a:rPr lang="en-US" sz="2000" b="1" dirty="0" err="1" smtClean="0">
                <a:latin typeface="Arial" pitchFamily="34" charset="0"/>
                <a:cs typeface="Arial" pitchFamily="34" charset="0"/>
              </a:rPr>
              <a:t>IV</a:t>
            </a:r>
            <a:endParaRPr lang="en-US" sz="2000" b="1" dirty="0" smtClean="0">
              <a:latin typeface="Arial" pitchFamily="34" charset="0"/>
              <a:cs typeface="Arial" pitchFamily="34" charset="0"/>
            </a:endParaRPr>
          </a:p>
          <a:p>
            <a:endParaRPr lang="en-US" sz="2000" b="1" dirty="0">
              <a:latin typeface="Arial" pitchFamily="34" charset="0"/>
              <a:cs typeface="Arial" pitchFamily="34" charset="0"/>
            </a:endParaRPr>
          </a:p>
          <a:p>
            <a:r>
              <a:rPr lang="en-US" sz="2000" b="1" dirty="0" smtClean="0">
                <a:latin typeface="Arial" pitchFamily="34" charset="0"/>
                <a:cs typeface="Arial" pitchFamily="34" charset="0"/>
              </a:rPr>
              <a:t>             </a:t>
            </a:r>
          </a:p>
          <a:p>
            <a:r>
              <a:rPr lang="en-US" sz="2000" dirty="0">
                <a:solidFill>
                  <a:srgbClr val="FF0000"/>
                </a:solidFill>
                <a:latin typeface="Arial" pitchFamily="34" charset="0"/>
                <a:cs typeface="Arial" pitchFamily="34" charset="0"/>
              </a:rPr>
              <a:t> </a:t>
            </a:r>
            <a:r>
              <a:rPr lang="en-US" sz="2000" dirty="0" smtClean="0">
                <a:solidFill>
                  <a:srgbClr val="FF0000"/>
                </a:solidFill>
                <a:latin typeface="Arial" pitchFamily="34" charset="0"/>
                <a:cs typeface="Arial" pitchFamily="34" charset="0"/>
              </a:rPr>
              <a:t>                             </a:t>
            </a:r>
            <a:r>
              <a:rPr lang="en-US" sz="2000" b="1" dirty="0" smtClean="0">
                <a:solidFill>
                  <a:srgbClr val="FF0000"/>
                </a:solidFill>
                <a:latin typeface="Arial" pitchFamily="34" charset="0"/>
                <a:cs typeface="Arial" pitchFamily="34" charset="0"/>
              </a:rPr>
              <a:t>Matrix (c)                                                          Matrix (d)</a:t>
            </a:r>
          </a:p>
          <a:p>
            <a:r>
              <a:rPr lang="en-US" sz="2000" dirty="0" smtClean="0">
                <a:latin typeface="Arial" pitchFamily="34" charset="0"/>
                <a:cs typeface="Arial" pitchFamily="34" charset="0"/>
              </a:rPr>
              <a:t>Further, column 2 of matrix (c) has exactly one unmarked zero, we enclose  zero in a box. Thus we obtain matrix (d) given above.</a:t>
            </a:r>
            <a:endParaRPr lang="en-US" sz="2000" dirty="0">
              <a:latin typeface="Arial" pitchFamily="34" charset="0"/>
              <a:cs typeface="Arial" pitchFamily="34" charset="0"/>
            </a:endParaRPr>
          </a:p>
        </p:txBody>
      </p:sp>
      <p:graphicFrame>
        <p:nvGraphicFramePr>
          <p:cNvPr id="3" name="Table 2"/>
          <p:cNvGraphicFramePr>
            <a:graphicFrameLocks noGrp="1"/>
          </p:cNvGraphicFramePr>
          <p:nvPr/>
        </p:nvGraphicFramePr>
        <p:xfrm>
          <a:off x="1219200" y="2819400"/>
          <a:ext cx="3124200" cy="2438400"/>
        </p:xfrm>
        <a:graphic>
          <a:graphicData uri="http://schemas.openxmlformats.org/drawingml/2006/table">
            <a:tbl>
              <a:tblPr firstRow="1" bandRow="1">
                <a:tableStyleId>{5940675A-B579-460E-94D1-54222C63F5DA}</a:tableStyleId>
              </a:tblPr>
              <a:tblGrid>
                <a:gridCol w="781050"/>
                <a:gridCol w="781050"/>
                <a:gridCol w="781050"/>
                <a:gridCol w="781050"/>
              </a:tblGrid>
              <a:tr h="609600">
                <a:tc>
                  <a:txBody>
                    <a:bodyPr/>
                    <a:lstStyle/>
                    <a:p>
                      <a:r>
                        <a:rPr lang="en-US" dirty="0" smtClean="0"/>
                        <a:t>   O</a:t>
                      </a:r>
                      <a:endParaRPr lang="en-US" dirty="0"/>
                    </a:p>
                  </a:txBody>
                  <a:tcPr/>
                </a:tc>
                <a:tc>
                  <a:txBody>
                    <a:bodyPr/>
                    <a:lstStyle/>
                    <a:p>
                      <a:r>
                        <a:rPr lang="en-US" dirty="0" smtClean="0"/>
                        <a:t>  14</a:t>
                      </a:r>
                      <a:endParaRPr lang="en-US" dirty="0"/>
                    </a:p>
                  </a:txBody>
                  <a:tcPr/>
                </a:tc>
                <a:tc>
                  <a:txBody>
                    <a:bodyPr/>
                    <a:lstStyle/>
                    <a:p>
                      <a:r>
                        <a:rPr lang="en-US" dirty="0" smtClean="0"/>
                        <a:t>  9</a:t>
                      </a:r>
                      <a:endParaRPr lang="en-US" dirty="0"/>
                    </a:p>
                  </a:txBody>
                  <a:tcPr/>
                </a:tc>
                <a:tc>
                  <a:txBody>
                    <a:bodyPr/>
                    <a:lstStyle/>
                    <a:p>
                      <a:r>
                        <a:rPr lang="en-US" dirty="0" smtClean="0"/>
                        <a:t>  3</a:t>
                      </a:r>
                      <a:endParaRPr lang="en-US" dirty="0"/>
                    </a:p>
                  </a:txBody>
                  <a:tcPr/>
                </a:tc>
              </a:tr>
              <a:tr h="609600">
                <a:tc>
                  <a:txBody>
                    <a:bodyPr/>
                    <a:lstStyle/>
                    <a:p>
                      <a:r>
                        <a:rPr lang="en-US" dirty="0" smtClean="0"/>
                        <a:t>  9</a:t>
                      </a:r>
                      <a:endParaRPr lang="en-US" dirty="0"/>
                    </a:p>
                  </a:txBody>
                  <a:tcPr/>
                </a:tc>
                <a:tc>
                  <a:txBody>
                    <a:bodyPr/>
                    <a:lstStyle/>
                    <a:p>
                      <a:r>
                        <a:rPr lang="en-US" dirty="0" smtClean="0"/>
                        <a:t>  20</a:t>
                      </a:r>
                      <a:endParaRPr lang="en-US" dirty="0"/>
                    </a:p>
                  </a:txBody>
                  <a:tcPr/>
                </a:tc>
                <a:tc>
                  <a:txBody>
                    <a:bodyPr/>
                    <a:lstStyle/>
                    <a:p>
                      <a:r>
                        <a:rPr lang="en-US" dirty="0" smtClean="0"/>
                        <a:t>  0</a:t>
                      </a:r>
                      <a:endParaRPr lang="en-US" dirty="0"/>
                    </a:p>
                  </a:txBody>
                  <a:tcPr/>
                </a:tc>
                <a:tc>
                  <a:txBody>
                    <a:bodyPr/>
                    <a:lstStyle/>
                    <a:p>
                      <a:r>
                        <a:rPr lang="en-US" dirty="0" smtClean="0"/>
                        <a:t>  22</a:t>
                      </a:r>
                      <a:endParaRPr lang="en-US" dirty="0"/>
                    </a:p>
                  </a:txBody>
                  <a:tcPr/>
                </a:tc>
              </a:tr>
              <a:tr h="609600">
                <a:tc>
                  <a:txBody>
                    <a:bodyPr/>
                    <a:lstStyle/>
                    <a:p>
                      <a:r>
                        <a:rPr lang="en-US" dirty="0" smtClean="0"/>
                        <a:t>  23</a:t>
                      </a:r>
                      <a:endParaRPr lang="en-US" dirty="0"/>
                    </a:p>
                  </a:txBody>
                  <a:tcPr/>
                </a:tc>
                <a:tc>
                  <a:txBody>
                    <a:bodyPr/>
                    <a:lstStyle/>
                    <a:p>
                      <a:r>
                        <a:rPr lang="en-US" dirty="0" smtClean="0"/>
                        <a:t>  0</a:t>
                      </a:r>
                      <a:endParaRPr lang="en-US" dirty="0"/>
                    </a:p>
                  </a:txBody>
                  <a:tcPr/>
                </a:tc>
                <a:tc>
                  <a:txBody>
                    <a:bodyPr/>
                    <a:lstStyle/>
                    <a:p>
                      <a:r>
                        <a:rPr lang="en-US" dirty="0" smtClean="0"/>
                        <a:t>  3</a:t>
                      </a:r>
                      <a:endParaRPr lang="en-US" dirty="0"/>
                    </a:p>
                  </a:txBody>
                  <a:tcPr/>
                </a:tc>
                <a:tc>
                  <a:txBody>
                    <a:bodyPr/>
                    <a:lstStyle/>
                    <a:p>
                      <a:r>
                        <a:rPr lang="en-US" dirty="0" smtClean="0"/>
                        <a:t>  0</a:t>
                      </a:r>
                      <a:endParaRPr lang="en-US" dirty="0"/>
                    </a:p>
                  </a:txBody>
                  <a:tcPr/>
                </a:tc>
              </a:tr>
              <a:tr h="609600">
                <a:tc>
                  <a:txBody>
                    <a:bodyPr/>
                    <a:lstStyle/>
                    <a:p>
                      <a:r>
                        <a:rPr lang="en-US" dirty="0" smtClean="0"/>
                        <a:t>  9</a:t>
                      </a:r>
                      <a:endParaRPr lang="en-US" dirty="0"/>
                    </a:p>
                  </a:txBody>
                  <a:tcPr/>
                </a:tc>
                <a:tc>
                  <a:txBody>
                    <a:bodyPr/>
                    <a:lstStyle/>
                    <a:p>
                      <a:r>
                        <a:rPr lang="en-US" dirty="0" smtClean="0"/>
                        <a:t>  12</a:t>
                      </a:r>
                      <a:endParaRPr lang="en-US" dirty="0"/>
                    </a:p>
                  </a:txBody>
                  <a:tcPr/>
                </a:tc>
                <a:tc>
                  <a:txBody>
                    <a:bodyPr/>
                    <a:lstStyle/>
                    <a:p>
                      <a:r>
                        <a:rPr lang="en-US" dirty="0" smtClean="0"/>
                        <a:t>  14</a:t>
                      </a:r>
                      <a:endParaRPr lang="en-US" dirty="0"/>
                    </a:p>
                  </a:txBody>
                  <a:tcPr/>
                </a:tc>
                <a:tc>
                  <a:txBody>
                    <a:bodyPr/>
                    <a:lstStyle/>
                    <a:p>
                      <a:r>
                        <a:rPr lang="en-US" dirty="0" smtClean="0"/>
                        <a:t>  0</a:t>
                      </a:r>
                      <a:endParaRPr lang="en-US" dirty="0"/>
                    </a:p>
                  </a:txBody>
                  <a:tcPr/>
                </a:tc>
              </a:tr>
            </a:tbl>
          </a:graphicData>
        </a:graphic>
      </p:graphicFrame>
      <p:graphicFrame>
        <p:nvGraphicFramePr>
          <p:cNvPr id="4" name="Table 3"/>
          <p:cNvGraphicFramePr>
            <a:graphicFrameLocks noGrp="1"/>
          </p:cNvGraphicFramePr>
          <p:nvPr/>
        </p:nvGraphicFramePr>
        <p:xfrm>
          <a:off x="5715000" y="2819400"/>
          <a:ext cx="3276600" cy="2514600"/>
        </p:xfrm>
        <a:graphic>
          <a:graphicData uri="http://schemas.openxmlformats.org/drawingml/2006/table">
            <a:tbl>
              <a:tblPr firstRow="1" bandRow="1">
                <a:tableStyleId>{5940675A-B579-460E-94D1-54222C63F5DA}</a:tableStyleId>
              </a:tblPr>
              <a:tblGrid>
                <a:gridCol w="819150"/>
                <a:gridCol w="819150"/>
                <a:gridCol w="819150"/>
                <a:gridCol w="819150"/>
              </a:tblGrid>
              <a:tr h="628650">
                <a:tc>
                  <a:txBody>
                    <a:bodyPr/>
                    <a:lstStyle/>
                    <a:p>
                      <a:r>
                        <a:rPr lang="en-US" dirty="0" smtClean="0"/>
                        <a:t>  0</a:t>
                      </a:r>
                      <a:endParaRPr lang="en-US" dirty="0"/>
                    </a:p>
                  </a:txBody>
                  <a:tcPr/>
                </a:tc>
                <a:tc>
                  <a:txBody>
                    <a:bodyPr/>
                    <a:lstStyle/>
                    <a:p>
                      <a:r>
                        <a:rPr lang="en-US" dirty="0" smtClean="0"/>
                        <a:t>  14</a:t>
                      </a:r>
                      <a:endParaRPr lang="en-US" dirty="0"/>
                    </a:p>
                  </a:txBody>
                  <a:tcPr/>
                </a:tc>
                <a:tc>
                  <a:txBody>
                    <a:bodyPr/>
                    <a:lstStyle/>
                    <a:p>
                      <a:r>
                        <a:rPr lang="en-US" dirty="0" smtClean="0"/>
                        <a:t>  9</a:t>
                      </a:r>
                      <a:endParaRPr lang="en-US" dirty="0"/>
                    </a:p>
                  </a:txBody>
                  <a:tcPr/>
                </a:tc>
                <a:tc>
                  <a:txBody>
                    <a:bodyPr/>
                    <a:lstStyle/>
                    <a:p>
                      <a:r>
                        <a:rPr lang="en-US" dirty="0" smtClean="0"/>
                        <a:t>  3</a:t>
                      </a:r>
                      <a:endParaRPr lang="en-US" dirty="0"/>
                    </a:p>
                  </a:txBody>
                  <a:tcPr/>
                </a:tc>
              </a:tr>
              <a:tr h="628650">
                <a:tc>
                  <a:txBody>
                    <a:bodyPr/>
                    <a:lstStyle/>
                    <a:p>
                      <a:r>
                        <a:rPr lang="en-US" dirty="0" smtClean="0"/>
                        <a:t>  9</a:t>
                      </a:r>
                      <a:endParaRPr lang="en-US" dirty="0"/>
                    </a:p>
                  </a:txBody>
                  <a:tcPr/>
                </a:tc>
                <a:tc>
                  <a:txBody>
                    <a:bodyPr/>
                    <a:lstStyle/>
                    <a:p>
                      <a:r>
                        <a:rPr lang="en-US" dirty="0" smtClean="0"/>
                        <a:t>  20</a:t>
                      </a:r>
                      <a:endParaRPr lang="en-US" dirty="0"/>
                    </a:p>
                  </a:txBody>
                  <a:tcPr/>
                </a:tc>
                <a:tc>
                  <a:txBody>
                    <a:bodyPr/>
                    <a:lstStyle/>
                    <a:p>
                      <a:r>
                        <a:rPr lang="en-US" dirty="0" smtClean="0"/>
                        <a:t>  0</a:t>
                      </a:r>
                      <a:endParaRPr lang="en-US" dirty="0"/>
                    </a:p>
                  </a:txBody>
                  <a:tcPr/>
                </a:tc>
                <a:tc>
                  <a:txBody>
                    <a:bodyPr/>
                    <a:lstStyle/>
                    <a:p>
                      <a:r>
                        <a:rPr lang="en-US" dirty="0" smtClean="0"/>
                        <a:t>  22</a:t>
                      </a:r>
                      <a:endParaRPr lang="en-US" dirty="0"/>
                    </a:p>
                  </a:txBody>
                  <a:tcPr/>
                </a:tc>
              </a:tr>
              <a:tr h="628650">
                <a:tc>
                  <a:txBody>
                    <a:bodyPr/>
                    <a:lstStyle/>
                    <a:p>
                      <a:r>
                        <a:rPr lang="en-US" dirty="0" smtClean="0"/>
                        <a:t>  23</a:t>
                      </a:r>
                      <a:endParaRPr lang="en-US" dirty="0"/>
                    </a:p>
                  </a:txBody>
                  <a:tcPr/>
                </a:tc>
                <a:tc>
                  <a:txBody>
                    <a:bodyPr/>
                    <a:lstStyle/>
                    <a:p>
                      <a:r>
                        <a:rPr lang="en-US" dirty="0" smtClean="0"/>
                        <a:t>  0</a:t>
                      </a:r>
                      <a:endParaRPr lang="en-US" dirty="0"/>
                    </a:p>
                  </a:txBody>
                  <a:tcPr/>
                </a:tc>
                <a:tc>
                  <a:txBody>
                    <a:bodyPr/>
                    <a:lstStyle/>
                    <a:p>
                      <a:r>
                        <a:rPr lang="en-US" dirty="0" smtClean="0"/>
                        <a:t>  3</a:t>
                      </a:r>
                      <a:endParaRPr lang="en-US" dirty="0"/>
                    </a:p>
                  </a:txBody>
                  <a:tcPr/>
                </a:tc>
                <a:tc>
                  <a:txBody>
                    <a:bodyPr/>
                    <a:lstStyle/>
                    <a:p>
                      <a:r>
                        <a:rPr lang="en-US" dirty="0" smtClean="0"/>
                        <a:t>  0</a:t>
                      </a:r>
                      <a:endParaRPr lang="en-US" dirty="0"/>
                    </a:p>
                  </a:txBody>
                  <a:tcPr/>
                </a:tc>
              </a:tr>
              <a:tr h="628650">
                <a:tc>
                  <a:txBody>
                    <a:bodyPr/>
                    <a:lstStyle/>
                    <a:p>
                      <a:r>
                        <a:rPr lang="en-US" dirty="0" smtClean="0"/>
                        <a:t>  9</a:t>
                      </a:r>
                      <a:endParaRPr lang="en-US" dirty="0"/>
                    </a:p>
                  </a:txBody>
                  <a:tcPr/>
                </a:tc>
                <a:tc>
                  <a:txBody>
                    <a:bodyPr/>
                    <a:lstStyle/>
                    <a:p>
                      <a:r>
                        <a:rPr lang="en-US" dirty="0" smtClean="0"/>
                        <a:t>  12</a:t>
                      </a:r>
                      <a:endParaRPr lang="en-US" dirty="0"/>
                    </a:p>
                  </a:txBody>
                  <a:tcPr/>
                </a:tc>
                <a:tc>
                  <a:txBody>
                    <a:bodyPr/>
                    <a:lstStyle/>
                    <a:p>
                      <a:r>
                        <a:rPr lang="en-US" dirty="0" smtClean="0"/>
                        <a:t>  14</a:t>
                      </a:r>
                      <a:endParaRPr lang="en-US" dirty="0"/>
                    </a:p>
                  </a:txBody>
                  <a:tcPr/>
                </a:tc>
                <a:tc>
                  <a:txBody>
                    <a:bodyPr/>
                    <a:lstStyle/>
                    <a:p>
                      <a:r>
                        <a:rPr lang="en-US" dirty="0" smtClean="0"/>
                        <a:t>  0</a:t>
                      </a:r>
                      <a:endParaRPr lang="en-US" dirty="0"/>
                    </a:p>
                  </a:txBody>
                  <a:tcPr/>
                </a:tc>
              </a:tr>
            </a:tbl>
          </a:graphicData>
        </a:graphic>
      </p:graphicFrame>
      <p:graphicFrame>
        <p:nvGraphicFramePr>
          <p:cNvPr id="5123" name="Object 3"/>
          <p:cNvGraphicFramePr>
            <a:graphicFrameLocks noChangeAspect="1"/>
          </p:cNvGraphicFramePr>
          <p:nvPr/>
        </p:nvGraphicFramePr>
        <p:xfrm>
          <a:off x="3581400" y="4038600"/>
          <a:ext cx="457200" cy="508000"/>
        </p:xfrm>
        <a:graphic>
          <a:graphicData uri="http://schemas.openxmlformats.org/presentationml/2006/ole">
            <mc:AlternateContent xmlns:mc="http://schemas.openxmlformats.org/markup-compatibility/2006">
              <mc:Choice xmlns:v="urn:schemas-microsoft-com:vml" Requires="v">
                <p:oleObj spid="_x0000_s5150" name="Equation" r:id="rId3" imgW="114120" imgH="126720" progId="Equation.3">
                  <p:embed/>
                </p:oleObj>
              </mc:Choice>
              <mc:Fallback>
                <p:oleObj name="Equation" r:id="rId3" imgW="114120" imgH="12672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4038600"/>
                        <a:ext cx="45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8"/>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151" name="Equation" r:id="rId5" imgW="114120" imgH="215640" progId="Equation.3">
                  <p:embed/>
                </p:oleObj>
              </mc:Choice>
              <mc:Fallback>
                <p:oleObj name="Equation" r:id="rId5" imgW="114120" imgH="215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8" name="Object 8"/>
          <p:cNvGraphicFramePr>
            <a:graphicFrameLocks noChangeAspect="1"/>
          </p:cNvGraphicFramePr>
          <p:nvPr/>
        </p:nvGraphicFramePr>
        <p:xfrm>
          <a:off x="8229600" y="4038600"/>
          <a:ext cx="487363" cy="541337"/>
        </p:xfrm>
        <a:graphic>
          <a:graphicData uri="http://schemas.openxmlformats.org/presentationml/2006/ole">
            <mc:AlternateContent xmlns:mc="http://schemas.openxmlformats.org/markup-compatibility/2006">
              <mc:Choice xmlns:v="urn:schemas-microsoft-com:vml" Requires="v">
                <p:oleObj spid="_x0000_s5152" name="Equation" r:id="rId7" imgW="114120" imgH="126720" progId="Equation.3">
                  <p:embed/>
                </p:oleObj>
              </mc:Choice>
              <mc:Fallback>
                <p:oleObj name="Equation" r:id="rId7" imgW="114120" imgH="12672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29600" y="4038600"/>
                        <a:ext cx="487363" cy="54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 name="Table 39"/>
          <p:cNvGraphicFramePr>
            <a:graphicFrameLocks noGrp="1"/>
          </p:cNvGraphicFramePr>
          <p:nvPr/>
        </p:nvGraphicFramePr>
        <p:xfrm>
          <a:off x="1295400" y="2819400"/>
          <a:ext cx="533400" cy="370840"/>
        </p:xfrm>
        <a:graphic>
          <a:graphicData uri="http://schemas.openxmlformats.org/drawingml/2006/table">
            <a:tbl>
              <a:tblPr firstRow="1" bandRow="1">
                <a:tableStyleId>{5940675A-B579-460E-94D1-54222C63F5DA}</a:tableStyleId>
              </a:tblPr>
              <a:tblGrid>
                <a:gridCol w="533400"/>
              </a:tblGrid>
              <a:tr h="370840">
                <a:tc>
                  <a:txBody>
                    <a:bodyPr/>
                    <a:lstStyle/>
                    <a:p>
                      <a:endParaRPr lang="en-US" b="1" dirty="0" smtClean="0"/>
                    </a:p>
                  </a:txBody>
                  <a:tcPr/>
                </a:tc>
              </a:tr>
            </a:tbl>
          </a:graphicData>
        </a:graphic>
      </p:graphicFrame>
      <p:graphicFrame>
        <p:nvGraphicFramePr>
          <p:cNvPr id="42" name="Table 41"/>
          <p:cNvGraphicFramePr>
            <a:graphicFrameLocks noGrp="1"/>
          </p:cNvGraphicFramePr>
          <p:nvPr/>
        </p:nvGraphicFramePr>
        <p:xfrm>
          <a:off x="2895600" y="3429000"/>
          <a:ext cx="457200" cy="370840"/>
        </p:xfrm>
        <a:graphic>
          <a:graphicData uri="http://schemas.openxmlformats.org/drawingml/2006/table">
            <a:tbl>
              <a:tblPr firstRow="1" bandRow="1">
                <a:tableStyleId>{5940675A-B579-460E-94D1-54222C63F5DA}</a:tableStyleId>
              </a:tblPr>
              <a:tblGrid>
                <a:gridCol w="457200"/>
              </a:tblGrid>
              <a:tr h="370840">
                <a:tc>
                  <a:txBody>
                    <a:bodyPr/>
                    <a:lstStyle/>
                    <a:p>
                      <a:endParaRPr lang="en-US" b="1" dirty="0"/>
                    </a:p>
                  </a:txBody>
                  <a:tcPr/>
                </a:tc>
              </a:tr>
            </a:tbl>
          </a:graphicData>
        </a:graphic>
      </p:graphicFrame>
      <p:graphicFrame>
        <p:nvGraphicFramePr>
          <p:cNvPr id="44" name="Table 43"/>
          <p:cNvGraphicFramePr>
            <a:graphicFrameLocks noGrp="1"/>
          </p:cNvGraphicFramePr>
          <p:nvPr/>
        </p:nvGraphicFramePr>
        <p:xfrm>
          <a:off x="3657600" y="4648200"/>
          <a:ext cx="457200" cy="365760"/>
        </p:xfrm>
        <a:graphic>
          <a:graphicData uri="http://schemas.openxmlformats.org/drawingml/2006/table">
            <a:tbl>
              <a:tblPr firstRow="1" bandRow="1">
                <a:tableStyleId>{5940675A-B579-460E-94D1-54222C63F5DA}</a:tableStyleId>
              </a:tblPr>
              <a:tblGrid>
                <a:gridCol w="457200"/>
              </a:tblGrid>
              <a:tr h="0">
                <a:tc>
                  <a:txBody>
                    <a:bodyPr/>
                    <a:lstStyle/>
                    <a:p>
                      <a:endParaRPr lang="en-US" dirty="0"/>
                    </a:p>
                  </a:txBody>
                  <a:tcPr/>
                </a:tc>
              </a:tr>
            </a:tbl>
          </a:graphicData>
        </a:graphic>
      </p:graphicFrame>
      <p:graphicFrame>
        <p:nvGraphicFramePr>
          <p:cNvPr id="45" name="Table 44"/>
          <p:cNvGraphicFramePr>
            <a:graphicFrameLocks noGrp="1"/>
          </p:cNvGraphicFramePr>
          <p:nvPr/>
        </p:nvGraphicFramePr>
        <p:xfrm>
          <a:off x="5867400" y="2819400"/>
          <a:ext cx="457200" cy="370840"/>
        </p:xfrm>
        <a:graphic>
          <a:graphicData uri="http://schemas.openxmlformats.org/drawingml/2006/table">
            <a:tbl>
              <a:tblPr firstRow="1" bandRow="1">
                <a:tableStyleId>{5940675A-B579-460E-94D1-54222C63F5DA}</a:tableStyleId>
              </a:tblPr>
              <a:tblGrid>
                <a:gridCol w="457200"/>
              </a:tblGrid>
              <a:tr h="370840">
                <a:tc>
                  <a:txBody>
                    <a:bodyPr/>
                    <a:lstStyle/>
                    <a:p>
                      <a:endParaRPr lang="en-US" dirty="0"/>
                    </a:p>
                  </a:txBody>
                  <a:tcPr/>
                </a:tc>
              </a:tr>
            </a:tbl>
          </a:graphicData>
        </a:graphic>
      </p:graphicFrame>
      <p:graphicFrame>
        <p:nvGraphicFramePr>
          <p:cNvPr id="46" name="Table 45"/>
          <p:cNvGraphicFramePr>
            <a:graphicFrameLocks noGrp="1"/>
          </p:cNvGraphicFramePr>
          <p:nvPr/>
        </p:nvGraphicFramePr>
        <p:xfrm>
          <a:off x="6629400" y="4114800"/>
          <a:ext cx="457200" cy="370840"/>
        </p:xfrm>
        <a:graphic>
          <a:graphicData uri="http://schemas.openxmlformats.org/drawingml/2006/table">
            <a:tbl>
              <a:tblPr firstRow="1" bandRow="1">
                <a:tableStyleId>{5940675A-B579-460E-94D1-54222C63F5DA}</a:tableStyleId>
              </a:tblPr>
              <a:tblGrid>
                <a:gridCol w="457200"/>
              </a:tblGrid>
              <a:tr h="370840">
                <a:tc>
                  <a:txBody>
                    <a:bodyPr/>
                    <a:lstStyle/>
                    <a:p>
                      <a:endParaRPr lang="en-US" dirty="0"/>
                    </a:p>
                  </a:txBody>
                  <a:tcPr/>
                </a:tc>
              </a:tr>
            </a:tbl>
          </a:graphicData>
        </a:graphic>
      </p:graphicFrame>
      <p:graphicFrame>
        <p:nvGraphicFramePr>
          <p:cNvPr id="48" name="Table 47"/>
          <p:cNvGraphicFramePr>
            <a:graphicFrameLocks noGrp="1"/>
          </p:cNvGraphicFramePr>
          <p:nvPr/>
        </p:nvGraphicFramePr>
        <p:xfrm>
          <a:off x="7467600" y="3505200"/>
          <a:ext cx="457200" cy="370840"/>
        </p:xfrm>
        <a:graphic>
          <a:graphicData uri="http://schemas.openxmlformats.org/drawingml/2006/table">
            <a:tbl>
              <a:tblPr firstRow="1" bandRow="1">
                <a:tableStyleId>{5940675A-B579-460E-94D1-54222C63F5DA}</a:tableStyleId>
              </a:tblPr>
              <a:tblGrid>
                <a:gridCol w="457200"/>
              </a:tblGrid>
              <a:tr h="370840">
                <a:tc>
                  <a:txBody>
                    <a:bodyPr/>
                    <a:lstStyle/>
                    <a:p>
                      <a:endParaRPr lang="en-US" dirty="0"/>
                    </a:p>
                  </a:txBody>
                  <a:tcPr/>
                </a:tc>
              </a:tr>
            </a:tbl>
          </a:graphicData>
        </a:graphic>
      </p:graphicFrame>
      <p:graphicFrame>
        <p:nvGraphicFramePr>
          <p:cNvPr id="49" name="Table 48"/>
          <p:cNvGraphicFramePr>
            <a:graphicFrameLocks noGrp="1"/>
          </p:cNvGraphicFramePr>
          <p:nvPr/>
        </p:nvGraphicFramePr>
        <p:xfrm>
          <a:off x="8229600" y="4724400"/>
          <a:ext cx="457200" cy="370840"/>
        </p:xfrm>
        <a:graphic>
          <a:graphicData uri="http://schemas.openxmlformats.org/drawingml/2006/table">
            <a:tbl>
              <a:tblPr firstRow="1" bandRow="1">
                <a:tableStyleId>{5940675A-B579-460E-94D1-54222C63F5DA}</a:tableStyleId>
              </a:tblPr>
              <a:tblGrid>
                <a:gridCol w="457200"/>
              </a:tblGrid>
              <a:tr h="370840">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621</TotalTime>
  <Words>2020</Words>
  <Application>Microsoft Office PowerPoint</Application>
  <PresentationFormat>On-screen Show (4:3)</PresentationFormat>
  <Paragraphs>295</Paragraphs>
  <Slides>16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Lucida Sans Unicode</vt:lpstr>
      <vt:lpstr>Verdana</vt:lpstr>
      <vt:lpstr>Wingdings 2</vt:lpstr>
      <vt:lpstr>Wingdings 3</vt:lpstr>
      <vt:lpstr>Concourse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Harshit-IT</dc:creator>
  <cp:lastModifiedBy>PC</cp:lastModifiedBy>
  <cp:revision>68</cp:revision>
  <dcterms:created xsi:type="dcterms:W3CDTF">2022-02-11T12:17:47Z</dcterms:created>
  <dcterms:modified xsi:type="dcterms:W3CDTF">2022-02-17T09:43:56Z</dcterms:modified>
</cp:coreProperties>
</file>