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57" r:id="rId3"/>
    <p:sldId id="292" r:id="rId4"/>
    <p:sldId id="293" r:id="rId5"/>
    <p:sldId id="280" r:id="rId6"/>
    <p:sldId id="279" r:id="rId7"/>
    <p:sldId id="281" r:id="rId8"/>
    <p:sldId id="282" r:id="rId9"/>
    <p:sldId id="283" r:id="rId10"/>
    <p:sldId id="284" r:id="rId11"/>
    <p:sldId id="285" r:id="rId12"/>
    <p:sldId id="287" r:id="rId13"/>
    <p:sldId id="288" r:id="rId14"/>
    <p:sldId id="291" r:id="rId15"/>
    <p:sldId id="289" r:id="rId16"/>
    <p:sldId id="290" r:id="rId17"/>
    <p:sldId id="286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294" autoAdjust="0"/>
    <p:restoredTop sz="40036" autoAdjust="0"/>
  </p:normalViewPr>
  <p:slideViewPr>
    <p:cSldViewPr>
      <p:cViewPr>
        <p:scale>
          <a:sx n="75" d="100"/>
          <a:sy n="75" d="100"/>
        </p:scale>
        <p:origin x="-180" y="-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B335E-03B7-4A73-B78F-C5016EF20D05}" type="datetimeFigureOut">
              <a:rPr lang="en-US" smtClean="0"/>
              <a:pPr/>
              <a:t>2/2/2022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2E2FD-9AC5-4DC6-8C1C-3186C1488F1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33820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B335E-03B7-4A73-B78F-C5016EF20D05}" type="datetimeFigureOut">
              <a:rPr lang="en-US" smtClean="0"/>
              <a:pPr/>
              <a:t>2/2/2022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2E2FD-9AC5-4DC6-8C1C-3186C1488F1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885478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B335E-03B7-4A73-B78F-C5016EF20D05}" type="datetimeFigureOut">
              <a:rPr lang="en-US" smtClean="0"/>
              <a:pPr/>
              <a:t>2/2/2022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2E2FD-9AC5-4DC6-8C1C-3186C1488F1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59635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B335E-03B7-4A73-B78F-C5016EF20D05}" type="datetimeFigureOut">
              <a:rPr lang="en-US" smtClean="0"/>
              <a:pPr/>
              <a:t>2/2/2022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2E2FD-9AC5-4DC6-8C1C-3186C1488F1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035231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B335E-03B7-4A73-B78F-C5016EF20D05}" type="datetimeFigureOut">
              <a:rPr lang="en-US" smtClean="0"/>
              <a:pPr/>
              <a:t>2/2/2022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2E2FD-9AC5-4DC6-8C1C-3186C1488F1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383768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B335E-03B7-4A73-B78F-C5016EF20D05}" type="datetimeFigureOut">
              <a:rPr lang="en-US" smtClean="0"/>
              <a:pPr/>
              <a:t>2/2/2022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2E2FD-9AC5-4DC6-8C1C-3186C1488F1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809370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B335E-03B7-4A73-B78F-C5016EF20D05}" type="datetimeFigureOut">
              <a:rPr lang="en-US" smtClean="0"/>
              <a:pPr/>
              <a:t>2/2/2022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2E2FD-9AC5-4DC6-8C1C-3186C1488F1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722159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B335E-03B7-4A73-B78F-C5016EF20D05}" type="datetimeFigureOut">
              <a:rPr lang="en-US" smtClean="0"/>
              <a:pPr/>
              <a:t>2/2/2022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2E2FD-9AC5-4DC6-8C1C-3186C1488F1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748872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B335E-03B7-4A73-B78F-C5016EF20D05}" type="datetimeFigureOut">
              <a:rPr lang="en-US" smtClean="0"/>
              <a:pPr/>
              <a:t>2/2/2022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2E2FD-9AC5-4DC6-8C1C-3186C1488F1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446537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B335E-03B7-4A73-B78F-C5016EF20D05}" type="datetimeFigureOut">
              <a:rPr lang="en-US" smtClean="0"/>
              <a:pPr/>
              <a:t>2/2/2022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2E2FD-9AC5-4DC6-8C1C-3186C1488F1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843438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B335E-03B7-4A73-B78F-C5016EF20D05}" type="datetimeFigureOut">
              <a:rPr lang="en-US" smtClean="0"/>
              <a:pPr/>
              <a:t>2/2/2022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2E2FD-9AC5-4DC6-8C1C-3186C1488F1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019460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3B335E-03B7-4A73-B78F-C5016EF20D05}" type="datetimeFigureOut">
              <a:rPr lang="en-US" smtClean="0"/>
              <a:pPr/>
              <a:t>2/2/2022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32E2FD-9AC5-4DC6-8C1C-3186C1488F1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3553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00"/>
            <a:ext cx="7772400" cy="1470025"/>
          </a:xfrm>
        </p:spPr>
        <p:txBody>
          <a:bodyPr/>
          <a:lstStyle/>
          <a:p>
            <a:r>
              <a:rPr lang="en-US" dirty="0" smtClean="0"/>
              <a:t>Acceleration analysis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88484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"/>
            <a:ext cx="9144000" cy="581891"/>
          </a:xfrm>
          <a:solidFill>
            <a:schemeClr val="accent5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Truss problem</a:t>
            </a:r>
            <a:endParaRPr lang="en-US" dirty="0"/>
          </a:p>
        </p:txBody>
      </p:sp>
      <p:sp>
        <p:nvSpPr>
          <p:cNvPr id="4" name="Rectangle 58"/>
          <p:cNvSpPr>
            <a:spLocks noChangeArrowheads="1"/>
          </p:cNvSpPr>
          <p:nvPr/>
        </p:nvSpPr>
        <p:spPr bwMode="auto">
          <a:xfrm>
            <a:off x="352425" y="609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59"/>
          <p:cNvSpPr>
            <a:spLocks noChangeArrowheads="1"/>
          </p:cNvSpPr>
          <p:nvPr/>
        </p:nvSpPr>
        <p:spPr bwMode="auto">
          <a:xfrm>
            <a:off x="152400" y="609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61"/>
          <p:cNvSpPr>
            <a:spLocks noChangeArrowheads="1"/>
          </p:cNvSpPr>
          <p:nvPr/>
        </p:nvSpPr>
        <p:spPr bwMode="auto">
          <a:xfrm>
            <a:off x="152400" y="609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62"/>
          <p:cNvSpPr>
            <a:spLocks noChangeArrowheads="1"/>
          </p:cNvSpPr>
          <p:nvPr/>
        </p:nvSpPr>
        <p:spPr bwMode="auto">
          <a:xfrm>
            <a:off x="152400" y="609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-89766" y="456247"/>
            <a:ext cx="92456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R</a:t>
            </a:r>
            <a:r>
              <a:rPr lang="en-US" sz="2000" baseline="-25000" dirty="0" smtClean="0">
                <a:latin typeface="Times New Roman" pitchFamily="18" charset="0"/>
                <a:cs typeface="Times New Roman" pitchFamily="18" charset="0"/>
              </a:rPr>
              <a:t>AY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+ R</a:t>
            </a:r>
            <a:r>
              <a:rPr lang="en-US" sz="2000" baseline="-25000" dirty="0" smtClean="0">
                <a:latin typeface="Times New Roman" pitchFamily="18" charset="0"/>
                <a:cs typeface="Times New Roman" pitchFamily="18" charset="0"/>
              </a:rPr>
              <a:t>FY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= 32 KN.</a:t>
            </a:r>
          </a:p>
          <a:p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- 10 KN + R</a:t>
            </a:r>
            <a:r>
              <a:rPr lang="en-US" sz="2000" baseline="-25000" dirty="0" smtClean="0">
                <a:latin typeface="Times New Roman" pitchFamily="18" charset="0"/>
                <a:cs typeface="Times New Roman" pitchFamily="18" charset="0"/>
              </a:rPr>
              <a:t>FY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= 32 KN.</a:t>
            </a:r>
          </a:p>
          <a:p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               R</a:t>
            </a:r>
            <a:r>
              <a:rPr lang="en-US" sz="2000" baseline="-25000" dirty="0" smtClean="0">
                <a:latin typeface="Times New Roman" pitchFamily="18" charset="0"/>
                <a:cs typeface="Times New Roman" pitchFamily="18" charset="0"/>
              </a:rPr>
              <a:t>FY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= 42 KN.</a:t>
            </a:r>
          </a:p>
          <a:p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066800" y="1981200"/>
            <a:ext cx="1600200" cy="5334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83430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"/>
            <a:ext cx="9144000" cy="581891"/>
          </a:xfrm>
          <a:solidFill>
            <a:schemeClr val="accent5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Truss problem</a:t>
            </a:r>
          </a:p>
        </p:txBody>
      </p:sp>
      <p:sp>
        <p:nvSpPr>
          <p:cNvPr id="3" name="Rectangle 55"/>
          <p:cNvSpPr>
            <a:spLocks noChangeArrowheads="1"/>
          </p:cNvSpPr>
          <p:nvPr/>
        </p:nvSpPr>
        <p:spPr bwMode="auto">
          <a:xfrm>
            <a:off x="0" y="736435"/>
            <a:ext cx="2456106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    a) </a:t>
            </a:r>
            <a:r>
              <a:rPr lang="en-US" sz="2000" dirty="0"/>
              <a:t>Determine the forces in all the members.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58"/>
          <p:cNvSpPr>
            <a:spLocks noChangeArrowheads="1"/>
          </p:cNvSpPr>
          <p:nvPr/>
        </p:nvSpPr>
        <p:spPr bwMode="auto">
          <a:xfrm>
            <a:off x="352425" y="609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59"/>
          <p:cNvSpPr>
            <a:spLocks noChangeArrowheads="1"/>
          </p:cNvSpPr>
          <p:nvPr/>
        </p:nvSpPr>
        <p:spPr bwMode="auto">
          <a:xfrm>
            <a:off x="152400" y="609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61"/>
          <p:cNvSpPr>
            <a:spLocks noChangeArrowheads="1"/>
          </p:cNvSpPr>
          <p:nvPr/>
        </p:nvSpPr>
        <p:spPr bwMode="auto">
          <a:xfrm>
            <a:off x="152400" y="609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62"/>
          <p:cNvSpPr>
            <a:spLocks noChangeArrowheads="1"/>
          </p:cNvSpPr>
          <p:nvPr/>
        </p:nvSpPr>
        <p:spPr bwMode="auto">
          <a:xfrm>
            <a:off x="152400" y="609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>
            <a:off x="2898140" y="1396697"/>
            <a:ext cx="3577590" cy="2460625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V="1">
            <a:off x="2858770" y="1391617"/>
            <a:ext cx="5486400" cy="0"/>
          </a:xfrm>
          <a:prstGeom prst="line">
            <a:avLst/>
          </a:prstGeom>
          <a:ln>
            <a:solidFill>
              <a:schemeClr val="tx1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H="1">
            <a:off x="6477000" y="1392252"/>
            <a:ext cx="0" cy="246888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flipH="1">
            <a:off x="6477000" y="1387172"/>
            <a:ext cx="1870710" cy="2478405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Oval 49"/>
          <p:cNvSpPr/>
          <p:nvPr/>
        </p:nvSpPr>
        <p:spPr>
          <a:xfrm>
            <a:off x="4069080" y="1363042"/>
            <a:ext cx="45720" cy="4572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51" name="Oval 50"/>
          <p:cNvSpPr/>
          <p:nvPr/>
        </p:nvSpPr>
        <p:spPr>
          <a:xfrm>
            <a:off x="5276215" y="1367487"/>
            <a:ext cx="45720" cy="4572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53" name="Oval 52"/>
          <p:cNvSpPr/>
          <p:nvPr/>
        </p:nvSpPr>
        <p:spPr>
          <a:xfrm>
            <a:off x="6465570" y="1367487"/>
            <a:ext cx="45720" cy="4572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54" name="Oval 53"/>
          <p:cNvSpPr/>
          <p:nvPr/>
        </p:nvSpPr>
        <p:spPr>
          <a:xfrm>
            <a:off x="4070350" y="2186002"/>
            <a:ext cx="45720" cy="4572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5271135" y="3033092"/>
            <a:ext cx="45720" cy="4572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cxnSp>
        <p:nvCxnSpPr>
          <p:cNvPr id="58" name="Straight Connector 57"/>
          <p:cNvCxnSpPr/>
          <p:nvPr/>
        </p:nvCxnSpPr>
        <p:spPr>
          <a:xfrm flipV="1">
            <a:off x="2851785" y="1200482"/>
            <a:ext cx="0" cy="18288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 flipV="1">
            <a:off x="4094480" y="1215722"/>
            <a:ext cx="0" cy="24765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 flipV="1">
            <a:off x="5301615" y="1246202"/>
            <a:ext cx="0" cy="24765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 flipV="1">
            <a:off x="6480810" y="1222707"/>
            <a:ext cx="0" cy="24765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 flipV="1">
            <a:off x="8353425" y="1223342"/>
            <a:ext cx="0" cy="18288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/>
          <p:nvPr/>
        </p:nvCxnSpPr>
        <p:spPr>
          <a:xfrm flipH="1" flipV="1">
            <a:off x="2857500" y="1274777"/>
            <a:ext cx="4572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/>
          <p:nvPr/>
        </p:nvCxnSpPr>
        <p:spPr>
          <a:xfrm flipH="1" flipV="1">
            <a:off x="4081780" y="1283032"/>
            <a:ext cx="4572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/>
          <p:nvPr/>
        </p:nvCxnSpPr>
        <p:spPr>
          <a:xfrm flipH="1" flipV="1">
            <a:off x="5304155" y="1290652"/>
            <a:ext cx="4572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/>
          <p:nvPr/>
        </p:nvCxnSpPr>
        <p:spPr>
          <a:xfrm flipH="1" flipV="1">
            <a:off x="6474460" y="1283032"/>
            <a:ext cx="73152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/>
          <p:nvPr/>
        </p:nvCxnSpPr>
        <p:spPr>
          <a:xfrm flipV="1">
            <a:off x="7604760" y="1283032"/>
            <a:ext cx="73152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/>
          <p:nvPr/>
        </p:nvCxnSpPr>
        <p:spPr>
          <a:xfrm flipV="1">
            <a:off x="6018530" y="1290652"/>
            <a:ext cx="4572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/>
          <p:nvPr/>
        </p:nvCxnSpPr>
        <p:spPr>
          <a:xfrm flipV="1">
            <a:off x="4808855" y="1283032"/>
            <a:ext cx="4572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/>
          <p:nvPr/>
        </p:nvCxnSpPr>
        <p:spPr>
          <a:xfrm flipV="1">
            <a:off x="3624580" y="1290652"/>
            <a:ext cx="4572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 flipH="1">
            <a:off x="8568055" y="1408127"/>
            <a:ext cx="0" cy="2468880"/>
          </a:xfrm>
          <a:prstGeom prst="line">
            <a:avLst/>
          </a:prstGeom>
          <a:ln w="12700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 flipH="1">
            <a:off x="8469630" y="1403047"/>
            <a:ext cx="1905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 flipH="1">
            <a:off x="8469630" y="3878277"/>
            <a:ext cx="1905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Text Box 47"/>
          <p:cNvSpPr txBox="1"/>
          <p:nvPr/>
        </p:nvSpPr>
        <p:spPr>
          <a:xfrm>
            <a:off x="8523605" y="2536522"/>
            <a:ext cx="467995" cy="2921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100">
                <a:effectLst/>
                <a:ea typeface="Calibri"/>
                <a:cs typeface="Times New Roman"/>
              </a:rPr>
              <a:t>4 m</a:t>
            </a:r>
          </a:p>
        </p:txBody>
      </p:sp>
      <p:cxnSp>
        <p:nvCxnSpPr>
          <p:cNvPr id="75" name="Straight Arrow Connector 74"/>
          <p:cNvCxnSpPr/>
          <p:nvPr/>
        </p:nvCxnSpPr>
        <p:spPr>
          <a:xfrm>
            <a:off x="8326755" y="841707"/>
            <a:ext cx="10160" cy="5715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Text Box 49"/>
          <p:cNvSpPr txBox="1"/>
          <p:nvPr/>
        </p:nvSpPr>
        <p:spPr>
          <a:xfrm>
            <a:off x="8158480" y="624537"/>
            <a:ext cx="767715" cy="2921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100">
                <a:effectLst/>
                <a:ea typeface="Calibri"/>
                <a:cs typeface="Times New Roman"/>
              </a:rPr>
              <a:t>20 k N</a:t>
            </a:r>
          </a:p>
        </p:txBody>
      </p:sp>
      <p:cxnSp>
        <p:nvCxnSpPr>
          <p:cNvPr id="77" name="Straight Arrow Connector 76"/>
          <p:cNvCxnSpPr/>
          <p:nvPr/>
        </p:nvCxnSpPr>
        <p:spPr>
          <a:xfrm>
            <a:off x="6485255" y="805512"/>
            <a:ext cx="10160" cy="5715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Text Box 51"/>
          <p:cNvSpPr txBox="1"/>
          <p:nvPr/>
        </p:nvSpPr>
        <p:spPr>
          <a:xfrm>
            <a:off x="6243320" y="596597"/>
            <a:ext cx="767715" cy="2921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100">
                <a:effectLst/>
                <a:ea typeface="Calibri"/>
                <a:cs typeface="Times New Roman"/>
              </a:rPr>
              <a:t>12 k N</a:t>
            </a:r>
          </a:p>
        </p:txBody>
      </p:sp>
      <p:sp>
        <p:nvSpPr>
          <p:cNvPr id="79" name="Text Box 52"/>
          <p:cNvSpPr txBox="1"/>
          <p:nvPr/>
        </p:nvSpPr>
        <p:spPr>
          <a:xfrm>
            <a:off x="2618740" y="1232867"/>
            <a:ext cx="467995" cy="2921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100">
                <a:effectLst/>
                <a:ea typeface="Calibri"/>
                <a:cs typeface="Times New Roman"/>
              </a:rPr>
              <a:t>A</a:t>
            </a:r>
          </a:p>
        </p:txBody>
      </p:sp>
      <p:sp>
        <p:nvSpPr>
          <p:cNvPr id="80" name="Text Box 53"/>
          <p:cNvSpPr txBox="1"/>
          <p:nvPr/>
        </p:nvSpPr>
        <p:spPr>
          <a:xfrm>
            <a:off x="4043045" y="1332562"/>
            <a:ext cx="467995" cy="2921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100">
                <a:effectLst/>
                <a:ea typeface="Calibri"/>
                <a:cs typeface="Times New Roman"/>
              </a:rPr>
              <a:t>B</a:t>
            </a:r>
          </a:p>
        </p:txBody>
      </p:sp>
      <p:sp>
        <p:nvSpPr>
          <p:cNvPr id="81" name="Text Box 54"/>
          <p:cNvSpPr txBox="1"/>
          <p:nvPr/>
        </p:nvSpPr>
        <p:spPr>
          <a:xfrm>
            <a:off x="5257165" y="1339547"/>
            <a:ext cx="467995" cy="2921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100">
                <a:effectLst/>
                <a:ea typeface="Calibri"/>
                <a:cs typeface="Times New Roman"/>
              </a:rPr>
              <a:t>C</a:t>
            </a:r>
          </a:p>
        </p:txBody>
      </p:sp>
      <p:sp>
        <p:nvSpPr>
          <p:cNvPr id="82" name="Text Box 55"/>
          <p:cNvSpPr txBox="1"/>
          <p:nvPr/>
        </p:nvSpPr>
        <p:spPr>
          <a:xfrm>
            <a:off x="6446520" y="1357962"/>
            <a:ext cx="467995" cy="2921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100">
                <a:effectLst/>
                <a:ea typeface="Calibri"/>
                <a:cs typeface="Times New Roman"/>
              </a:rPr>
              <a:t>D</a:t>
            </a:r>
          </a:p>
        </p:txBody>
      </p:sp>
      <p:sp>
        <p:nvSpPr>
          <p:cNvPr id="83" name="Text Box 56"/>
          <p:cNvSpPr txBox="1"/>
          <p:nvPr/>
        </p:nvSpPr>
        <p:spPr>
          <a:xfrm>
            <a:off x="8228965" y="1385902"/>
            <a:ext cx="467995" cy="2921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100">
                <a:effectLst/>
                <a:ea typeface="Calibri"/>
                <a:cs typeface="Times New Roman"/>
              </a:rPr>
              <a:t>E</a:t>
            </a:r>
          </a:p>
        </p:txBody>
      </p:sp>
      <p:sp>
        <p:nvSpPr>
          <p:cNvPr id="84" name="Text Box 57"/>
          <p:cNvSpPr txBox="1"/>
          <p:nvPr/>
        </p:nvSpPr>
        <p:spPr>
          <a:xfrm>
            <a:off x="6452235" y="3741752"/>
            <a:ext cx="467995" cy="2921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100" dirty="0">
                <a:effectLst/>
                <a:ea typeface="Calibri"/>
                <a:cs typeface="Times New Roman"/>
              </a:rPr>
              <a:t>F</a:t>
            </a:r>
          </a:p>
        </p:txBody>
      </p:sp>
      <p:sp>
        <p:nvSpPr>
          <p:cNvPr id="85" name="Text Box 58"/>
          <p:cNvSpPr txBox="1"/>
          <p:nvPr/>
        </p:nvSpPr>
        <p:spPr>
          <a:xfrm>
            <a:off x="5106035" y="3049602"/>
            <a:ext cx="467995" cy="2921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100">
                <a:effectLst/>
                <a:ea typeface="Calibri"/>
                <a:cs typeface="Times New Roman"/>
              </a:rPr>
              <a:t>G</a:t>
            </a:r>
          </a:p>
        </p:txBody>
      </p:sp>
      <p:sp>
        <p:nvSpPr>
          <p:cNvPr id="86" name="Text Box 59"/>
          <p:cNvSpPr txBox="1"/>
          <p:nvPr/>
        </p:nvSpPr>
        <p:spPr>
          <a:xfrm>
            <a:off x="3923030" y="2177112"/>
            <a:ext cx="467995" cy="2921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100">
                <a:effectLst/>
                <a:ea typeface="Calibri"/>
                <a:cs typeface="Times New Roman"/>
              </a:rPr>
              <a:t>H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213735" y="1069037"/>
            <a:ext cx="63944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2 m</a:t>
            </a:r>
            <a:endParaRPr lang="en-US" sz="1600" dirty="0"/>
          </a:p>
        </p:txBody>
      </p:sp>
      <p:sp>
        <p:nvSpPr>
          <p:cNvPr id="87" name="TextBox 86"/>
          <p:cNvSpPr txBox="1"/>
          <p:nvPr/>
        </p:nvSpPr>
        <p:spPr>
          <a:xfrm>
            <a:off x="4423410" y="1069037"/>
            <a:ext cx="63944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2 m</a:t>
            </a:r>
            <a:endParaRPr lang="en-US" sz="1600" dirty="0"/>
          </a:p>
        </p:txBody>
      </p:sp>
      <p:sp>
        <p:nvSpPr>
          <p:cNvPr id="88" name="TextBox 87"/>
          <p:cNvSpPr txBox="1"/>
          <p:nvPr/>
        </p:nvSpPr>
        <p:spPr>
          <a:xfrm>
            <a:off x="5614670" y="1086936"/>
            <a:ext cx="63944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2 m</a:t>
            </a:r>
            <a:endParaRPr lang="en-US" sz="1600" dirty="0"/>
          </a:p>
        </p:txBody>
      </p:sp>
      <p:sp>
        <p:nvSpPr>
          <p:cNvPr id="89" name="TextBox 88"/>
          <p:cNvSpPr txBox="1"/>
          <p:nvPr/>
        </p:nvSpPr>
        <p:spPr>
          <a:xfrm>
            <a:off x="7140575" y="1074990"/>
            <a:ext cx="63944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3 m</a:t>
            </a:r>
            <a:endParaRPr lang="en-US" sz="1600" dirty="0"/>
          </a:p>
        </p:txBody>
      </p:sp>
      <p:cxnSp>
        <p:nvCxnSpPr>
          <p:cNvPr id="90" name="Straight Arrow Connector 89"/>
          <p:cNvCxnSpPr/>
          <p:nvPr/>
        </p:nvCxnSpPr>
        <p:spPr>
          <a:xfrm flipV="1">
            <a:off x="2851785" y="1425490"/>
            <a:ext cx="0" cy="617855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Arrow Connector 90"/>
          <p:cNvCxnSpPr/>
          <p:nvPr/>
        </p:nvCxnSpPr>
        <p:spPr>
          <a:xfrm flipV="1">
            <a:off x="6460036" y="3877007"/>
            <a:ext cx="0" cy="617855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Text Box 57"/>
          <p:cNvSpPr txBox="1"/>
          <p:nvPr/>
        </p:nvSpPr>
        <p:spPr>
          <a:xfrm>
            <a:off x="6174105" y="4432300"/>
            <a:ext cx="1333500" cy="2921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600" dirty="0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42 KN</a:t>
            </a:r>
            <a:endParaRPr lang="en-US" sz="1600" dirty="0">
              <a:effectLst/>
              <a:latin typeface="Times New Roman" pitchFamily="18" charset="0"/>
              <a:ea typeface="Calibri"/>
              <a:cs typeface="Times New Roman" pitchFamily="18" charset="0"/>
            </a:endParaRPr>
          </a:p>
        </p:txBody>
      </p:sp>
      <p:sp>
        <p:nvSpPr>
          <p:cNvPr id="93" name="Text Box 57"/>
          <p:cNvSpPr txBox="1"/>
          <p:nvPr/>
        </p:nvSpPr>
        <p:spPr>
          <a:xfrm>
            <a:off x="2456106" y="1991374"/>
            <a:ext cx="1333500" cy="2921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600" dirty="0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-10 KN</a:t>
            </a:r>
            <a:endParaRPr lang="en-US" sz="1600" dirty="0">
              <a:effectLst/>
              <a:latin typeface="Times New Roman" pitchFamily="18" charset="0"/>
              <a:ea typeface="Calibri"/>
              <a:cs typeface="Times New Roman" pitchFamily="18" charset="0"/>
            </a:endParaRPr>
          </a:p>
        </p:txBody>
      </p:sp>
      <p:sp>
        <p:nvSpPr>
          <p:cNvPr id="6" name="Arc 5"/>
          <p:cNvSpPr/>
          <p:nvPr/>
        </p:nvSpPr>
        <p:spPr>
          <a:xfrm rot="3766104">
            <a:off x="3027243" y="1263848"/>
            <a:ext cx="460638" cy="487964"/>
          </a:xfrm>
          <a:prstGeom prst="arc">
            <a:avLst/>
          </a:prstGeom>
          <a:ln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Text Box 57"/>
          <p:cNvSpPr txBox="1"/>
          <p:nvPr/>
        </p:nvSpPr>
        <p:spPr>
          <a:xfrm>
            <a:off x="3431403" y="1429617"/>
            <a:ext cx="1333500" cy="2921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600" dirty="0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Ɵ</a:t>
            </a:r>
            <a:endParaRPr lang="en-US" sz="1600" dirty="0">
              <a:effectLst/>
              <a:latin typeface="Times New Roman" pitchFamily="18" charset="0"/>
              <a:ea typeface="Calibri"/>
              <a:cs typeface="Times New Roman" pitchFamily="18" charset="0"/>
            </a:endParaRPr>
          </a:p>
        </p:txBody>
      </p:sp>
      <p:sp>
        <p:nvSpPr>
          <p:cNvPr id="95" name="Text Box 57"/>
          <p:cNvSpPr txBox="1"/>
          <p:nvPr/>
        </p:nvSpPr>
        <p:spPr>
          <a:xfrm>
            <a:off x="25400" y="2399596"/>
            <a:ext cx="10109200" cy="4458404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342900" marR="0" indent="-3429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AutoNum type="arabicPeriod"/>
            </a:pPr>
            <a:r>
              <a:rPr lang="en-US" sz="1600" dirty="0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Calculate angle (Ɵ)</a:t>
            </a:r>
          </a:p>
          <a:p>
            <a:pPr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600" dirty="0" smtClean="0">
                <a:latin typeface="Times New Roman" pitchFamily="18" charset="0"/>
                <a:ea typeface="Calibri"/>
                <a:cs typeface="Times New Roman" pitchFamily="18" charset="0"/>
              </a:rPr>
              <a:t>       In </a:t>
            </a:r>
            <a:r>
              <a:rPr lang="el-GR" sz="1600" dirty="0" smtClean="0">
                <a:latin typeface="Times New Roman" pitchFamily="18" charset="0"/>
                <a:ea typeface="Calibri"/>
                <a:cs typeface="Times New Roman" pitchFamily="18" charset="0"/>
              </a:rPr>
              <a:t>Δ</a:t>
            </a:r>
            <a:r>
              <a:rPr lang="en-US" sz="1600" dirty="0" smtClean="0">
                <a:latin typeface="Times New Roman" pitchFamily="18" charset="0"/>
                <a:ea typeface="Calibri"/>
                <a:cs typeface="Times New Roman" pitchFamily="18" charset="0"/>
              </a:rPr>
              <a:t> ADF,</a:t>
            </a:r>
          </a:p>
          <a:p>
            <a:pPr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600" dirty="0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              tan (Ɵ)</a:t>
            </a:r>
          </a:p>
          <a:p>
            <a:pPr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endParaRPr lang="en-US" sz="1600" dirty="0" smtClean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endParaRPr lang="en-US" sz="1600" dirty="0" smtClean="0">
              <a:effectLst/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endParaRPr lang="en-US" sz="1600" dirty="0" smtClean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600" dirty="0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2. Calculate angle (</a:t>
            </a:r>
            <a:r>
              <a:rPr lang="ka-GE" sz="1600" dirty="0" smtClean="0">
                <a:effectLst/>
                <a:latin typeface="Calibri"/>
                <a:ea typeface="Calibri"/>
                <a:cs typeface="Calibri"/>
              </a:rPr>
              <a:t>Ⴔ</a:t>
            </a:r>
            <a:r>
              <a:rPr lang="en-US" sz="1600" dirty="0" smtClean="0">
                <a:effectLst/>
                <a:latin typeface="Calibri"/>
                <a:ea typeface="Calibri"/>
                <a:cs typeface="Calibri"/>
              </a:rPr>
              <a:t>)</a:t>
            </a:r>
            <a:r>
              <a:rPr lang="en-US" sz="1600" dirty="0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</a:p>
          <a:p>
            <a:pPr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600" dirty="0" smtClean="0">
                <a:latin typeface="Times New Roman" pitchFamily="18" charset="0"/>
                <a:ea typeface="Calibri"/>
                <a:cs typeface="Times New Roman" pitchFamily="18" charset="0"/>
              </a:rPr>
              <a:t>        In  </a:t>
            </a:r>
            <a:r>
              <a:rPr lang="el-GR" sz="1600" dirty="0" smtClean="0">
                <a:latin typeface="Times New Roman" pitchFamily="18" charset="0"/>
                <a:ea typeface="Calibri"/>
                <a:cs typeface="Times New Roman" pitchFamily="18" charset="0"/>
              </a:rPr>
              <a:t>Δ</a:t>
            </a:r>
            <a:r>
              <a:rPr lang="en-US" sz="1600" dirty="0" smtClean="0">
                <a:latin typeface="Times New Roman" pitchFamily="18" charset="0"/>
                <a:ea typeface="Calibri"/>
                <a:cs typeface="Times New Roman" pitchFamily="18" charset="0"/>
              </a:rPr>
              <a:t> DEF,</a:t>
            </a:r>
          </a:p>
          <a:p>
            <a:pPr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600" dirty="0" smtClean="0">
                <a:latin typeface="Times New Roman" pitchFamily="18" charset="0"/>
                <a:ea typeface="Calibri"/>
                <a:cs typeface="Times New Roman" pitchFamily="18" charset="0"/>
              </a:rPr>
              <a:t>               tan (</a:t>
            </a:r>
            <a:r>
              <a:rPr lang="ka-GE" sz="1600" dirty="0" smtClean="0">
                <a:latin typeface="Calibri"/>
                <a:ea typeface="Calibri"/>
                <a:cs typeface="Calibri"/>
              </a:rPr>
              <a:t>Ⴔ</a:t>
            </a:r>
            <a:r>
              <a:rPr lang="en-US" sz="1600" dirty="0" smtClean="0">
                <a:latin typeface="Times New Roman" pitchFamily="18" charset="0"/>
                <a:ea typeface="Calibri"/>
                <a:cs typeface="Times New Roman" pitchFamily="18" charset="0"/>
              </a:rPr>
              <a:t>)  =    </a:t>
            </a:r>
          </a:p>
          <a:p>
            <a:pPr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600" dirty="0" smtClean="0">
                <a:latin typeface="Times New Roman" pitchFamily="18" charset="0"/>
                <a:ea typeface="Calibri"/>
                <a:cs typeface="Times New Roman" pitchFamily="18" charset="0"/>
              </a:rPr>
              <a:t>                                                  </a:t>
            </a:r>
            <a:endParaRPr lang="en-US" sz="1600" dirty="0" smtClean="0">
              <a:effectLst/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600" dirty="0" smtClean="0">
                <a:latin typeface="Times New Roman" pitchFamily="18" charset="0"/>
                <a:ea typeface="Calibri"/>
                <a:cs typeface="Times New Roman" pitchFamily="18" charset="0"/>
              </a:rPr>
              <a:t>   </a:t>
            </a:r>
            <a:endParaRPr lang="en-US" sz="1600" dirty="0">
              <a:effectLst/>
              <a:latin typeface="Times New Roman" pitchFamily="18" charset="0"/>
              <a:ea typeface="Calibri"/>
              <a:cs typeface="Times New Roman" pitchFamily="18" charset="0"/>
            </a:endParaRPr>
          </a:p>
        </p:txBody>
      </p:sp>
      <p:sp>
        <p:nvSpPr>
          <p:cNvPr id="102" name="Text Box 57"/>
          <p:cNvSpPr txBox="1"/>
          <p:nvPr/>
        </p:nvSpPr>
        <p:spPr>
          <a:xfrm>
            <a:off x="7680142" y="1371561"/>
            <a:ext cx="365760" cy="2921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ka-GE" sz="2000" dirty="0" smtClean="0">
                <a:effectLst/>
                <a:latin typeface="Calibri"/>
                <a:ea typeface="Calibri"/>
                <a:cs typeface="Calibri"/>
              </a:rPr>
              <a:t>Ⴔ</a:t>
            </a:r>
            <a:endParaRPr lang="en-US" sz="2000" dirty="0">
              <a:effectLst/>
              <a:latin typeface="Times New Roman" pitchFamily="18" charset="0"/>
              <a:ea typeface="Calibri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453538" y="3220486"/>
            <a:ext cx="365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=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781139" y="3052615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Times New Roman" pitchFamily="18" charset="0"/>
                <a:ea typeface="Calibri"/>
                <a:cs typeface="Times New Roman" pitchFamily="18" charset="0"/>
              </a:rPr>
              <a:t>p</a:t>
            </a:r>
            <a:endParaRPr lang="en-US" dirty="0"/>
          </a:p>
        </p:txBody>
      </p:sp>
      <p:sp>
        <p:nvSpPr>
          <p:cNvPr id="96" name="Rectangle 95"/>
          <p:cNvSpPr/>
          <p:nvPr/>
        </p:nvSpPr>
        <p:spPr>
          <a:xfrm>
            <a:off x="1730398" y="3384554"/>
            <a:ext cx="3577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ea typeface="Calibri"/>
                <a:cs typeface="Times New Roman" pitchFamily="18" charset="0"/>
              </a:rPr>
              <a:t>b</a:t>
            </a:r>
            <a:endParaRPr lang="en-US" dirty="0"/>
          </a:p>
        </p:txBody>
      </p:sp>
      <p:cxnSp>
        <p:nvCxnSpPr>
          <p:cNvPr id="13" name="Straight Connector 12"/>
          <p:cNvCxnSpPr>
            <a:stCxn id="7" idx="3"/>
          </p:cNvCxnSpPr>
          <p:nvPr/>
        </p:nvCxnSpPr>
        <p:spPr>
          <a:xfrm>
            <a:off x="1819298" y="3405152"/>
            <a:ext cx="27432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733607" y="3765785"/>
            <a:ext cx="109356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>
                <a:latin typeface="Times New Roman" pitchFamily="18" charset="0"/>
                <a:ea typeface="Calibri"/>
                <a:cs typeface="Times New Roman" pitchFamily="18" charset="0"/>
              </a:rPr>
              <a:t>tan (Ɵ) </a:t>
            </a:r>
            <a:r>
              <a:rPr lang="en-US" sz="1600" dirty="0" smtClean="0">
                <a:latin typeface="Times New Roman" pitchFamily="18" charset="0"/>
                <a:ea typeface="Calibri"/>
                <a:cs typeface="Times New Roman" pitchFamily="18" charset="0"/>
              </a:rPr>
              <a:t>  = </a:t>
            </a:r>
            <a:endParaRPr lang="en-US" sz="1600" dirty="0"/>
          </a:p>
        </p:txBody>
      </p:sp>
      <p:sp>
        <p:nvSpPr>
          <p:cNvPr id="98" name="Rectangle 97"/>
          <p:cNvSpPr/>
          <p:nvPr/>
        </p:nvSpPr>
        <p:spPr>
          <a:xfrm>
            <a:off x="1793898" y="3661496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Times New Roman" pitchFamily="18" charset="0"/>
                <a:ea typeface="Calibri"/>
                <a:cs typeface="Times New Roman" pitchFamily="18" charset="0"/>
              </a:rPr>
              <a:t>4</a:t>
            </a:r>
            <a:endParaRPr lang="en-US" dirty="0"/>
          </a:p>
        </p:txBody>
      </p:sp>
      <p:cxnSp>
        <p:nvCxnSpPr>
          <p:cNvPr id="99" name="Straight Connector 98"/>
          <p:cNvCxnSpPr/>
          <p:nvPr/>
        </p:nvCxnSpPr>
        <p:spPr>
          <a:xfrm>
            <a:off x="1814875" y="3969501"/>
            <a:ext cx="27432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Rectangle 99"/>
          <p:cNvSpPr/>
          <p:nvPr/>
        </p:nvSpPr>
        <p:spPr>
          <a:xfrm>
            <a:off x="1800949" y="3932321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Times New Roman" pitchFamily="18" charset="0"/>
                <a:ea typeface="Calibri"/>
                <a:cs typeface="Times New Roman" pitchFamily="18" charset="0"/>
              </a:rPr>
              <a:t>6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1151998" y="4301653"/>
            <a:ext cx="136608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Times New Roman" pitchFamily="18" charset="0"/>
                <a:ea typeface="Calibri"/>
                <a:cs typeface="Times New Roman" pitchFamily="18" charset="0"/>
              </a:rPr>
              <a:t>Ɵ   =  33.69</a:t>
            </a:r>
            <a:r>
              <a:rPr lang="en-US" baseline="30000" dirty="0" smtClean="0">
                <a:latin typeface="Times New Roman" pitchFamily="18" charset="0"/>
                <a:ea typeface="Calibri"/>
                <a:cs typeface="Times New Roman" pitchFamily="18" charset="0"/>
              </a:rPr>
              <a:t>0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108456" y="4236339"/>
            <a:ext cx="1397074" cy="55365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Connector 20"/>
          <p:cNvCxnSpPr/>
          <p:nvPr/>
        </p:nvCxnSpPr>
        <p:spPr>
          <a:xfrm>
            <a:off x="2563586" y="596597"/>
            <a:ext cx="0" cy="42062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/>
          <p:cNvCxnSpPr/>
          <p:nvPr/>
        </p:nvCxnSpPr>
        <p:spPr>
          <a:xfrm flipV="1">
            <a:off x="2618740" y="4753428"/>
            <a:ext cx="65252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Arc 24"/>
          <p:cNvSpPr/>
          <p:nvPr/>
        </p:nvSpPr>
        <p:spPr>
          <a:xfrm rot="12718945">
            <a:off x="8021299" y="1292379"/>
            <a:ext cx="457200" cy="457200"/>
          </a:xfrm>
          <a:prstGeom prst="arc">
            <a:avLst/>
          </a:prstGeom>
          <a:ln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Rectangle 102"/>
          <p:cNvSpPr/>
          <p:nvPr/>
        </p:nvSpPr>
        <p:spPr>
          <a:xfrm>
            <a:off x="1781139" y="5486400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Times New Roman" pitchFamily="18" charset="0"/>
                <a:ea typeface="Calibri"/>
                <a:cs typeface="Times New Roman" pitchFamily="18" charset="0"/>
              </a:rPr>
              <a:t>p</a:t>
            </a:r>
            <a:endParaRPr lang="en-US" dirty="0"/>
          </a:p>
        </p:txBody>
      </p:sp>
      <p:cxnSp>
        <p:nvCxnSpPr>
          <p:cNvPr id="104" name="Straight Connector 103"/>
          <p:cNvCxnSpPr/>
          <p:nvPr/>
        </p:nvCxnSpPr>
        <p:spPr>
          <a:xfrm>
            <a:off x="1772133" y="5855732"/>
            <a:ext cx="27432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Rectangle 104"/>
          <p:cNvSpPr/>
          <p:nvPr/>
        </p:nvSpPr>
        <p:spPr>
          <a:xfrm>
            <a:off x="1757996" y="5801092"/>
            <a:ext cx="3577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ea typeface="Calibri"/>
                <a:cs typeface="Times New Roman" pitchFamily="18" charset="0"/>
              </a:rPr>
              <a:t>b</a:t>
            </a:r>
            <a:endParaRPr lang="en-US" dirty="0"/>
          </a:p>
        </p:txBody>
      </p:sp>
      <p:sp>
        <p:nvSpPr>
          <p:cNvPr id="26" name="Rectangle 25"/>
          <p:cNvSpPr/>
          <p:nvPr/>
        </p:nvSpPr>
        <p:spPr>
          <a:xfrm>
            <a:off x="728170" y="6230989"/>
            <a:ext cx="1162498" cy="4108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dirty="0">
                <a:latin typeface="Times New Roman" pitchFamily="18" charset="0"/>
                <a:ea typeface="Calibri"/>
                <a:cs typeface="Times New Roman" pitchFamily="18" charset="0"/>
              </a:rPr>
              <a:t>tan (</a:t>
            </a:r>
            <a:r>
              <a:rPr lang="ka-GE" dirty="0">
                <a:latin typeface="Calibri"/>
                <a:ea typeface="Calibri"/>
                <a:cs typeface="Calibri"/>
              </a:rPr>
              <a:t>Ⴔ</a:t>
            </a:r>
            <a:r>
              <a:rPr lang="en-US" dirty="0">
                <a:ea typeface="Calibri"/>
                <a:cs typeface="Calibri"/>
              </a:rPr>
              <a:t>)   =</a:t>
            </a:r>
            <a:r>
              <a:rPr lang="en-US" dirty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</a:p>
        </p:txBody>
      </p:sp>
      <p:sp>
        <p:nvSpPr>
          <p:cNvPr id="107" name="Rectangle 106"/>
          <p:cNvSpPr/>
          <p:nvPr/>
        </p:nvSpPr>
        <p:spPr>
          <a:xfrm>
            <a:off x="1823842" y="6134834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Times New Roman" pitchFamily="18" charset="0"/>
                <a:ea typeface="Calibri"/>
                <a:cs typeface="Times New Roman" pitchFamily="18" charset="0"/>
              </a:rPr>
              <a:t>4</a:t>
            </a:r>
            <a:endParaRPr lang="en-US" dirty="0"/>
          </a:p>
        </p:txBody>
      </p:sp>
      <p:cxnSp>
        <p:nvCxnSpPr>
          <p:cNvPr id="108" name="Straight Connector 107"/>
          <p:cNvCxnSpPr/>
          <p:nvPr/>
        </p:nvCxnSpPr>
        <p:spPr>
          <a:xfrm>
            <a:off x="1819298" y="6430725"/>
            <a:ext cx="27432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9" name="Rectangle 108"/>
          <p:cNvSpPr/>
          <p:nvPr/>
        </p:nvSpPr>
        <p:spPr>
          <a:xfrm>
            <a:off x="1835038" y="6430725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Times New Roman" pitchFamily="18" charset="0"/>
                <a:ea typeface="Calibri"/>
                <a:cs typeface="Times New Roman" pitchFamily="18" charset="0"/>
              </a:rPr>
              <a:t>3</a:t>
            </a:r>
            <a:endParaRPr lang="en-US" dirty="0"/>
          </a:p>
        </p:txBody>
      </p:sp>
      <p:sp>
        <p:nvSpPr>
          <p:cNvPr id="36" name="Rectangle 35"/>
          <p:cNvSpPr/>
          <p:nvPr/>
        </p:nvSpPr>
        <p:spPr>
          <a:xfrm>
            <a:off x="2935230" y="6230989"/>
            <a:ext cx="13580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a-GE" dirty="0" smtClean="0">
                <a:latin typeface="Calibri"/>
                <a:ea typeface="Calibri"/>
                <a:cs typeface="Calibri"/>
              </a:rPr>
              <a:t>Ⴔ</a:t>
            </a:r>
            <a:r>
              <a:rPr lang="en-US" dirty="0" smtClean="0">
                <a:latin typeface="Times New Roman" pitchFamily="18" charset="0"/>
                <a:ea typeface="Calibri"/>
                <a:cs typeface="Times New Roman" pitchFamily="18" charset="0"/>
              </a:rPr>
              <a:t>   </a:t>
            </a:r>
            <a:r>
              <a:rPr lang="en-US" dirty="0">
                <a:latin typeface="Times New Roman" pitchFamily="18" charset="0"/>
                <a:ea typeface="Calibri"/>
                <a:cs typeface="Times New Roman" pitchFamily="18" charset="0"/>
              </a:rPr>
              <a:t>=  </a:t>
            </a:r>
            <a:r>
              <a:rPr lang="en-US" dirty="0" smtClean="0">
                <a:latin typeface="Times New Roman" pitchFamily="18" charset="0"/>
                <a:ea typeface="Calibri"/>
                <a:cs typeface="Times New Roman" pitchFamily="18" charset="0"/>
              </a:rPr>
              <a:t>53.13</a:t>
            </a:r>
            <a:r>
              <a:rPr lang="en-US" baseline="30000" dirty="0" smtClean="0">
                <a:latin typeface="Times New Roman" pitchFamily="18" charset="0"/>
                <a:ea typeface="Calibri"/>
                <a:cs typeface="Times New Roman" pitchFamily="18" charset="0"/>
              </a:rPr>
              <a:t>0</a:t>
            </a:r>
            <a:endParaRPr lang="en-US" dirty="0"/>
          </a:p>
        </p:txBody>
      </p:sp>
      <p:sp>
        <p:nvSpPr>
          <p:cNvPr id="110" name="Rectangle 109"/>
          <p:cNvSpPr/>
          <p:nvPr/>
        </p:nvSpPr>
        <p:spPr>
          <a:xfrm>
            <a:off x="2920019" y="6138827"/>
            <a:ext cx="1397074" cy="55365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0" name="Straight Arrow Connector 39"/>
          <p:cNvCxnSpPr/>
          <p:nvPr/>
        </p:nvCxnSpPr>
        <p:spPr>
          <a:xfrm>
            <a:off x="2286000" y="6415654"/>
            <a:ext cx="565785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455638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"/>
            <a:ext cx="9144000" cy="581891"/>
          </a:xfrm>
          <a:solidFill>
            <a:schemeClr val="accent5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Truss problem</a:t>
            </a:r>
          </a:p>
        </p:txBody>
      </p:sp>
      <p:sp>
        <p:nvSpPr>
          <p:cNvPr id="4" name="Rectangle 58"/>
          <p:cNvSpPr>
            <a:spLocks noChangeArrowheads="1"/>
          </p:cNvSpPr>
          <p:nvPr/>
        </p:nvSpPr>
        <p:spPr bwMode="auto">
          <a:xfrm>
            <a:off x="352425" y="609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59"/>
          <p:cNvSpPr>
            <a:spLocks noChangeArrowheads="1"/>
          </p:cNvSpPr>
          <p:nvPr/>
        </p:nvSpPr>
        <p:spPr bwMode="auto">
          <a:xfrm>
            <a:off x="152400" y="609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61"/>
          <p:cNvSpPr>
            <a:spLocks noChangeArrowheads="1"/>
          </p:cNvSpPr>
          <p:nvPr/>
        </p:nvSpPr>
        <p:spPr bwMode="auto">
          <a:xfrm>
            <a:off x="152400" y="609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62"/>
          <p:cNvSpPr>
            <a:spLocks noChangeArrowheads="1"/>
          </p:cNvSpPr>
          <p:nvPr/>
        </p:nvSpPr>
        <p:spPr bwMode="auto">
          <a:xfrm>
            <a:off x="152400" y="609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>
            <a:off x="3359297" y="2075493"/>
            <a:ext cx="3577590" cy="2460625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V="1">
            <a:off x="3319927" y="2070413"/>
            <a:ext cx="5486400" cy="0"/>
          </a:xfrm>
          <a:prstGeom prst="line">
            <a:avLst/>
          </a:prstGeom>
          <a:ln>
            <a:solidFill>
              <a:schemeClr val="tx1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H="1">
            <a:off x="6938157" y="2071048"/>
            <a:ext cx="0" cy="246888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H="1">
            <a:off x="5753247" y="2078668"/>
            <a:ext cx="0" cy="164592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H="1">
            <a:off x="4552462" y="2078668"/>
            <a:ext cx="0" cy="82296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flipH="1">
            <a:off x="6938157" y="2065968"/>
            <a:ext cx="1870710" cy="2478405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Oval 49"/>
          <p:cNvSpPr/>
          <p:nvPr/>
        </p:nvSpPr>
        <p:spPr>
          <a:xfrm>
            <a:off x="4530237" y="2041838"/>
            <a:ext cx="45720" cy="4572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51" name="Oval 50"/>
          <p:cNvSpPr/>
          <p:nvPr/>
        </p:nvSpPr>
        <p:spPr>
          <a:xfrm>
            <a:off x="5737372" y="2046283"/>
            <a:ext cx="45720" cy="4572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53" name="Oval 52"/>
          <p:cNvSpPr/>
          <p:nvPr/>
        </p:nvSpPr>
        <p:spPr>
          <a:xfrm>
            <a:off x="6926727" y="2046283"/>
            <a:ext cx="45720" cy="4572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54" name="Oval 53"/>
          <p:cNvSpPr/>
          <p:nvPr/>
        </p:nvSpPr>
        <p:spPr>
          <a:xfrm>
            <a:off x="4531507" y="2864798"/>
            <a:ext cx="45720" cy="4572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5732292" y="3711888"/>
            <a:ext cx="45720" cy="4572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cxnSp>
        <p:nvCxnSpPr>
          <p:cNvPr id="56" name="Straight Connector 55"/>
          <p:cNvCxnSpPr/>
          <p:nvPr/>
        </p:nvCxnSpPr>
        <p:spPr>
          <a:xfrm flipH="1">
            <a:off x="4552462" y="2089463"/>
            <a:ext cx="1193800" cy="82359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 flipH="1">
            <a:off x="5739277" y="2087558"/>
            <a:ext cx="1202055" cy="166687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 flipV="1">
            <a:off x="3312942" y="1879278"/>
            <a:ext cx="0" cy="18288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 flipV="1">
            <a:off x="4555637" y="1894518"/>
            <a:ext cx="0" cy="24765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 flipV="1">
            <a:off x="5762772" y="1924998"/>
            <a:ext cx="0" cy="24765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 flipV="1">
            <a:off x="6941967" y="1901503"/>
            <a:ext cx="0" cy="24765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 flipV="1">
            <a:off x="8814582" y="1902138"/>
            <a:ext cx="0" cy="18288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/>
          <p:nvPr/>
        </p:nvCxnSpPr>
        <p:spPr>
          <a:xfrm flipH="1" flipV="1">
            <a:off x="3318657" y="1953573"/>
            <a:ext cx="4572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/>
          <p:nvPr/>
        </p:nvCxnSpPr>
        <p:spPr>
          <a:xfrm flipH="1" flipV="1">
            <a:off x="4542937" y="1961828"/>
            <a:ext cx="4572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/>
          <p:nvPr/>
        </p:nvCxnSpPr>
        <p:spPr>
          <a:xfrm flipH="1" flipV="1">
            <a:off x="5765312" y="1969448"/>
            <a:ext cx="4572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/>
          <p:nvPr/>
        </p:nvCxnSpPr>
        <p:spPr>
          <a:xfrm flipH="1" flipV="1">
            <a:off x="6935617" y="1961828"/>
            <a:ext cx="73152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/>
          <p:nvPr/>
        </p:nvCxnSpPr>
        <p:spPr>
          <a:xfrm flipV="1">
            <a:off x="8065917" y="1961828"/>
            <a:ext cx="73152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/>
          <p:nvPr/>
        </p:nvCxnSpPr>
        <p:spPr>
          <a:xfrm flipV="1">
            <a:off x="6479687" y="1969448"/>
            <a:ext cx="4572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/>
          <p:nvPr/>
        </p:nvCxnSpPr>
        <p:spPr>
          <a:xfrm flipV="1">
            <a:off x="5270012" y="1961828"/>
            <a:ext cx="4572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/>
          <p:nvPr/>
        </p:nvCxnSpPr>
        <p:spPr>
          <a:xfrm flipV="1">
            <a:off x="4085737" y="1969448"/>
            <a:ext cx="4572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 flipH="1">
            <a:off x="9029212" y="2086923"/>
            <a:ext cx="0" cy="2468880"/>
          </a:xfrm>
          <a:prstGeom prst="line">
            <a:avLst/>
          </a:prstGeom>
          <a:ln w="12700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 flipH="1">
            <a:off x="8930787" y="2081843"/>
            <a:ext cx="1905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 flipH="1">
            <a:off x="8930787" y="4557073"/>
            <a:ext cx="1905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Text Box 47"/>
          <p:cNvSpPr txBox="1"/>
          <p:nvPr/>
        </p:nvSpPr>
        <p:spPr>
          <a:xfrm>
            <a:off x="8636428" y="3440754"/>
            <a:ext cx="467995" cy="2921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100" dirty="0">
                <a:effectLst/>
                <a:ea typeface="Calibri"/>
                <a:cs typeface="Times New Roman"/>
              </a:rPr>
              <a:t>4 m</a:t>
            </a:r>
          </a:p>
        </p:txBody>
      </p:sp>
      <p:cxnSp>
        <p:nvCxnSpPr>
          <p:cNvPr id="75" name="Straight Arrow Connector 74"/>
          <p:cNvCxnSpPr/>
          <p:nvPr/>
        </p:nvCxnSpPr>
        <p:spPr>
          <a:xfrm>
            <a:off x="8787912" y="1520503"/>
            <a:ext cx="10160" cy="5715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Text Box 49"/>
          <p:cNvSpPr txBox="1"/>
          <p:nvPr/>
        </p:nvSpPr>
        <p:spPr>
          <a:xfrm>
            <a:off x="8619637" y="1303333"/>
            <a:ext cx="767715" cy="2921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100" dirty="0">
                <a:effectLst/>
                <a:ea typeface="Calibri"/>
                <a:cs typeface="Times New Roman"/>
              </a:rPr>
              <a:t>20 k N</a:t>
            </a:r>
          </a:p>
        </p:txBody>
      </p:sp>
      <p:cxnSp>
        <p:nvCxnSpPr>
          <p:cNvPr id="77" name="Straight Arrow Connector 76"/>
          <p:cNvCxnSpPr/>
          <p:nvPr/>
        </p:nvCxnSpPr>
        <p:spPr>
          <a:xfrm>
            <a:off x="6946412" y="1484308"/>
            <a:ext cx="10160" cy="5715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Text Box 51"/>
          <p:cNvSpPr txBox="1"/>
          <p:nvPr/>
        </p:nvSpPr>
        <p:spPr>
          <a:xfrm>
            <a:off x="6704477" y="1275393"/>
            <a:ext cx="767715" cy="2921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100">
                <a:effectLst/>
                <a:ea typeface="Calibri"/>
                <a:cs typeface="Times New Roman"/>
              </a:rPr>
              <a:t>12 k N</a:t>
            </a:r>
          </a:p>
        </p:txBody>
      </p:sp>
      <p:sp>
        <p:nvSpPr>
          <p:cNvPr id="79" name="Text Box 52"/>
          <p:cNvSpPr txBox="1"/>
          <p:nvPr/>
        </p:nvSpPr>
        <p:spPr>
          <a:xfrm>
            <a:off x="3079897" y="1911663"/>
            <a:ext cx="467995" cy="2921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100">
                <a:effectLst/>
                <a:ea typeface="Calibri"/>
                <a:cs typeface="Times New Roman"/>
              </a:rPr>
              <a:t>A</a:t>
            </a:r>
          </a:p>
        </p:txBody>
      </p:sp>
      <p:sp>
        <p:nvSpPr>
          <p:cNvPr id="80" name="Text Box 53"/>
          <p:cNvSpPr txBox="1"/>
          <p:nvPr/>
        </p:nvSpPr>
        <p:spPr>
          <a:xfrm>
            <a:off x="4504202" y="2011358"/>
            <a:ext cx="467995" cy="2921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100">
                <a:effectLst/>
                <a:ea typeface="Calibri"/>
                <a:cs typeface="Times New Roman"/>
              </a:rPr>
              <a:t>B</a:t>
            </a:r>
          </a:p>
        </p:txBody>
      </p:sp>
      <p:sp>
        <p:nvSpPr>
          <p:cNvPr id="81" name="Text Box 54"/>
          <p:cNvSpPr txBox="1"/>
          <p:nvPr/>
        </p:nvSpPr>
        <p:spPr>
          <a:xfrm>
            <a:off x="5718322" y="2018343"/>
            <a:ext cx="467995" cy="2921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100">
                <a:effectLst/>
                <a:ea typeface="Calibri"/>
                <a:cs typeface="Times New Roman"/>
              </a:rPr>
              <a:t>C</a:t>
            </a:r>
          </a:p>
        </p:txBody>
      </p:sp>
      <p:sp>
        <p:nvSpPr>
          <p:cNvPr id="82" name="Text Box 55"/>
          <p:cNvSpPr txBox="1"/>
          <p:nvPr/>
        </p:nvSpPr>
        <p:spPr>
          <a:xfrm>
            <a:off x="6907677" y="2036758"/>
            <a:ext cx="467995" cy="2921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100">
                <a:effectLst/>
                <a:ea typeface="Calibri"/>
                <a:cs typeface="Times New Roman"/>
              </a:rPr>
              <a:t>D</a:t>
            </a:r>
          </a:p>
        </p:txBody>
      </p:sp>
      <p:sp>
        <p:nvSpPr>
          <p:cNvPr id="83" name="Text Box 56"/>
          <p:cNvSpPr txBox="1"/>
          <p:nvPr/>
        </p:nvSpPr>
        <p:spPr>
          <a:xfrm>
            <a:off x="8690122" y="2064698"/>
            <a:ext cx="467995" cy="2921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100" dirty="0">
                <a:effectLst/>
                <a:ea typeface="Calibri"/>
                <a:cs typeface="Times New Roman"/>
              </a:rPr>
              <a:t>E</a:t>
            </a:r>
          </a:p>
        </p:txBody>
      </p:sp>
      <p:sp>
        <p:nvSpPr>
          <p:cNvPr id="84" name="Text Box 57"/>
          <p:cNvSpPr txBox="1"/>
          <p:nvPr/>
        </p:nvSpPr>
        <p:spPr>
          <a:xfrm>
            <a:off x="6913392" y="4420548"/>
            <a:ext cx="467995" cy="2921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100" dirty="0">
                <a:effectLst/>
                <a:ea typeface="Calibri"/>
                <a:cs typeface="Times New Roman"/>
              </a:rPr>
              <a:t>F</a:t>
            </a:r>
          </a:p>
        </p:txBody>
      </p:sp>
      <p:sp>
        <p:nvSpPr>
          <p:cNvPr id="85" name="Text Box 58"/>
          <p:cNvSpPr txBox="1"/>
          <p:nvPr/>
        </p:nvSpPr>
        <p:spPr>
          <a:xfrm>
            <a:off x="5567192" y="3728398"/>
            <a:ext cx="467995" cy="2921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100">
                <a:effectLst/>
                <a:ea typeface="Calibri"/>
                <a:cs typeface="Times New Roman"/>
              </a:rPr>
              <a:t>G</a:t>
            </a:r>
          </a:p>
        </p:txBody>
      </p:sp>
      <p:sp>
        <p:nvSpPr>
          <p:cNvPr id="86" name="Text Box 59"/>
          <p:cNvSpPr txBox="1"/>
          <p:nvPr/>
        </p:nvSpPr>
        <p:spPr>
          <a:xfrm>
            <a:off x="4384187" y="2855908"/>
            <a:ext cx="467995" cy="2921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100">
                <a:effectLst/>
                <a:ea typeface="Calibri"/>
                <a:cs typeface="Times New Roman"/>
              </a:rPr>
              <a:t>H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674892" y="1747833"/>
            <a:ext cx="63944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2 m</a:t>
            </a:r>
            <a:endParaRPr lang="en-US" sz="1600" dirty="0"/>
          </a:p>
        </p:txBody>
      </p:sp>
      <p:sp>
        <p:nvSpPr>
          <p:cNvPr id="87" name="TextBox 86"/>
          <p:cNvSpPr txBox="1"/>
          <p:nvPr/>
        </p:nvSpPr>
        <p:spPr>
          <a:xfrm>
            <a:off x="4884567" y="1747833"/>
            <a:ext cx="63944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2 m</a:t>
            </a:r>
            <a:endParaRPr lang="en-US" sz="1600" dirty="0"/>
          </a:p>
        </p:txBody>
      </p:sp>
      <p:sp>
        <p:nvSpPr>
          <p:cNvPr id="88" name="TextBox 87"/>
          <p:cNvSpPr txBox="1"/>
          <p:nvPr/>
        </p:nvSpPr>
        <p:spPr>
          <a:xfrm>
            <a:off x="6075827" y="1765732"/>
            <a:ext cx="63944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2 m</a:t>
            </a:r>
            <a:endParaRPr lang="en-US" sz="1600" dirty="0"/>
          </a:p>
        </p:txBody>
      </p:sp>
      <p:sp>
        <p:nvSpPr>
          <p:cNvPr id="89" name="TextBox 88"/>
          <p:cNvSpPr txBox="1"/>
          <p:nvPr/>
        </p:nvSpPr>
        <p:spPr>
          <a:xfrm>
            <a:off x="7601732" y="1753786"/>
            <a:ext cx="63944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3 m</a:t>
            </a:r>
            <a:endParaRPr lang="en-US" sz="1600" dirty="0"/>
          </a:p>
        </p:txBody>
      </p:sp>
      <p:cxnSp>
        <p:nvCxnSpPr>
          <p:cNvPr id="90" name="Straight Arrow Connector 89"/>
          <p:cNvCxnSpPr/>
          <p:nvPr/>
        </p:nvCxnSpPr>
        <p:spPr>
          <a:xfrm flipV="1">
            <a:off x="3312942" y="2104286"/>
            <a:ext cx="0" cy="617855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Arrow Connector 90"/>
          <p:cNvCxnSpPr/>
          <p:nvPr/>
        </p:nvCxnSpPr>
        <p:spPr>
          <a:xfrm flipV="1">
            <a:off x="6921193" y="4555803"/>
            <a:ext cx="0" cy="617855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Text Box 57"/>
          <p:cNvSpPr txBox="1"/>
          <p:nvPr/>
        </p:nvSpPr>
        <p:spPr>
          <a:xfrm>
            <a:off x="6635262" y="5111096"/>
            <a:ext cx="1333500" cy="2921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600" dirty="0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42 KN</a:t>
            </a:r>
            <a:endParaRPr lang="en-US" sz="1600" dirty="0">
              <a:effectLst/>
              <a:latin typeface="Times New Roman" pitchFamily="18" charset="0"/>
              <a:ea typeface="Calibri"/>
              <a:cs typeface="Times New Roman" pitchFamily="18" charset="0"/>
            </a:endParaRPr>
          </a:p>
        </p:txBody>
      </p:sp>
      <p:sp>
        <p:nvSpPr>
          <p:cNvPr id="93" name="Text Box 57"/>
          <p:cNvSpPr txBox="1"/>
          <p:nvPr/>
        </p:nvSpPr>
        <p:spPr>
          <a:xfrm>
            <a:off x="2917263" y="2670170"/>
            <a:ext cx="1333500" cy="2921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600" dirty="0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-10 KN</a:t>
            </a:r>
            <a:endParaRPr lang="en-US" sz="1600" dirty="0">
              <a:effectLst/>
              <a:latin typeface="Times New Roman" pitchFamily="18" charset="0"/>
              <a:ea typeface="Calibri"/>
              <a:cs typeface="Times New Roman" pitchFamily="18" charset="0"/>
            </a:endParaRPr>
          </a:p>
        </p:txBody>
      </p:sp>
      <p:sp>
        <p:nvSpPr>
          <p:cNvPr id="6" name="Arc 5"/>
          <p:cNvSpPr/>
          <p:nvPr/>
        </p:nvSpPr>
        <p:spPr>
          <a:xfrm rot="3766104">
            <a:off x="3488400" y="1942644"/>
            <a:ext cx="460638" cy="487964"/>
          </a:xfrm>
          <a:prstGeom prst="arc">
            <a:avLst/>
          </a:prstGeom>
          <a:ln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Text Box 57"/>
          <p:cNvSpPr txBox="1"/>
          <p:nvPr/>
        </p:nvSpPr>
        <p:spPr>
          <a:xfrm>
            <a:off x="3892560" y="2108413"/>
            <a:ext cx="1333500" cy="2921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600" dirty="0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Ɵ</a:t>
            </a:r>
            <a:endParaRPr lang="en-US" sz="1600" dirty="0">
              <a:effectLst/>
              <a:latin typeface="Times New Roman" pitchFamily="18" charset="0"/>
              <a:ea typeface="Calibri"/>
              <a:cs typeface="Times New Roman" pitchFamily="18" charset="0"/>
            </a:endParaRPr>
          </a:p>
        </p:txBody>
      </p:sp>
      <p:sp>
        <p:nvSpPr>
          <p:cNvPr id="102" name="Text Box 57"/>
          <p:cNvSpPr txBox="1"/>
          <p:nvPr/>
        </p:nvSpPr>
        <p:spPr>
          <a:xfrm>
            <a:off x="8141299" y="2050357"/>
            <a:ext cx="365760" cy="2921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ka-GE" sz="2000" dirty="0" smtClean="0">
                <a:effectLst/>
                <a:latin typeface="Calibri"/>
                <a:ea typeface="Calibri"/>
                <a:cs typeface="Calibri"/>
              </a:rPr>
              <a:t>Ⴔ</a:t>
            </a:r>
            <a:endParaRPr lang="en-US" sz="2000" dirty="0">
              <a:effectLst/>
              <a:latin typeface="Times New Roman" pitchFamily="18" charset="0"/>
              <a:ea typeface="Calibri"/>
              <a:cs typeface="Times New Roman" pitchFamily="18" charset="0"/>
            </a:endParaRPr>
          </a:p>
        </p:txBody>
      </p:sp>
      <p:sp>
        <p:nvSpPr>
          <p:cNvPr id="25" name="Arc 24"/>
          <p:cNvSpPr/>
          <p:nvPr/>
        </p:nvSpPr>
        <p:spPr>
          <a:xfrm rot="12718945">
            <a:off x="8482456" y="1971175"/>
            <a:ext cx="457200" cy="457200"/>
          </a:xfrm>
          <a:prstGeom prst="arc">
            <a:avLst/>
          </a:prstGeom>
          <a:ln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Rectangle 55"/>
          <p:cNvSpPr>
            <a:spLocks noChangeArrowheads="1"/>
          </p:cNvSpPr>
          <p:nvPr/>
        </p:nvSpPr>
        <p:spPr bwMode="auto">
          <a:xfrm>
            <a:off x="0" y="687288"/>
            <a:ext cx="4825616" cy="67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    a) Calculate member force in all member.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2700" y="1209392"/>
            <a:ext cx="2834640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Method of  Joint</a:t>
            </a:r>
          </a:p>
          <a:p>
            <a:pPr marL="342900" indent="-342900" algn="just">
              <a:buAutoNum type="arabicPeriod"/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First we select a joint where only two member is connected.</a:t>
            </a:r>
          </a:p>
          <a:p>
            <a:pPr algn="just"/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lnSpc>
                <a:spcPct val="150000"/>
              </a:lnSpc>
              <a:buFont typeface="Courier New" pitchFamily="49" charset="0"/>
              <a:buChar char="o"/>
            </a:pP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    Joint A  ( AB and AH )</a:t>
            </a:r>
          </a:p>
          <a:p>
            <a:pPr marL="285750" indent="-285750" algn="just">
              <a:lnSpc>
                <a:spcPct val="150000"/>
              </a:lnSpc>
              <a:buFont typeface="Courier New" pitchFamily="49" charset="0"/>
              <a:buChar char="o"/>
            </a:pP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    Joint E   ( ED and EF)</a:t>
            </a:r>
          </a:p>
          <a:p>
            <a:pPr algn="just">
              <a:lnSpc>
                <a:spcPct val="150000"/>
              </a:lnSpc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2. Draw Free body diagram of</a:t>
            </a:r>
          </a:p>
          <a:p>
            <a:pPr algn="just">
              <a:lnSpc>
                <a:spcPct val="150000"/>
              </a:lnSpc>
            </a:pP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  joint at E or A</a:t>
            </a:r>
          </a:p>
          <a:p>
            <a:pPr algn="just">
              <a:lnSpc>
                <a:spcPct val="150000"/>
              </a:lnSpc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(it is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upto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you which joint you wanted to draw first) </a:t>
            </a:r>
          </a:p>
          <a:p>
            <a:pPr algn="just">
              <a:lnSpc>
                <a:spcPct val="150000"/>
              </a:lnSpc>
            </a:pP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  I will select Joint E.</a:t>
            </a:r>
          </a:p>
          <a:p>
            <a:pPr algn="just">
              <a:lnSpc>
                <a:spcPct val="150000"/>
              </a:lnSpc>
            </a:pP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sz="1600" u="sng" dirty="0" smtClean="0">
                <a:latin typeface="Times New Roman" pitchFamily="18" charset="0"/>
                <a:cs typeface="Times New Roman" pitchFamily="18" charset="0"/>
              </a:rPr>
              <a:t>FBD of Joint E</a:t>
            </a:r>
            <a:endParaRPr lang="en-US" sz="1600" u="sng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>
            <a:off x="2886712" y="1209392"/>
            <a:ext cx="0" cy="42062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/>
          <p:nvPr/>
        </p:nvCxnSpPr>
        <p:spPr>
          <a:xfrm>
            <a:off x="2886712" y="1209392"/>
            <a:ext cx="627140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/>
          <p:nvPr/>
        </p:nvCxnSpPr>
        <p:spPr>
          <a:xfrm>
            <a:off x="2875908" y="5403196"/>
            <a:ext cx="627140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>
            <a:off x="8619637" y="1879278"/>
            <a:ext cx="383857" cy="47752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7" name="Straight Arrow Connector 26"/>
          <p:cNvCxnSpPr/>
          <p:nvPr/>
        </p:nvCxnSpPr>
        <p:spPr>
          <a:xfrm flipH="1">
            <a:off x="7873512" y="2062158"/>
            <a:ext cx="923925" cy="1259205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Arrow Connector 111"/>
          <p:cNvCxnSpPr/>
          <p:nvPr/>
        </p:nvCxnSpPr>
        <p:spPr>
          <a:xfrm flipH="1" flipV="1">
            <a:off x="7667137" y="2060629"/>
            <a:ext cx="1130301" cy="17899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7979896" y="3212357"/>
            <a:ext cx="5225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F</a:t>
            </a:r>
            <a:r>
              <a:rPr lang="en-US" b="1" baseline="-25000" dirty="0" smtClean="0">
                <a:solidFill>
                  <a:srgbClr val="FF0000"/>
                </a:solidFill>
              </a:rPr>
              <a:t>EF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13" name="TextBox 112"/>
          <p:cNvSpPr txBox="1"/>
          <p:nvPr/>
        </p:nvSpPr>
        <p:spPr>
          <a:xfrm>
            <a:off x="7540095" y="2058361"/>
            <a:ext cx="5225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F</a:t>
            </a:r>
            <a:r>
              <a:rPr lang="en-US" b="1" baseline="-25000" dirty="0" smtClean="0">
                <a:solidFill>
                  <a:srgbClr val="FF0000"/>
                </a:solidFill>
              </a:rPr>
              <a:t>ED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1" name="Oval 30"/>
          <p:cNvSpPr/>
          <p:nvPr/>
        </p:nvSpPr>
        <p:spPr>
          <a:xfrm>
            <a:off x="2477153" y="5958840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114" name="Text Box 56"/>
          <p:cNvSpPr txBox="1"/>
          <p:nvPr/>
        </p:nvSpPr>
        <p:spPr>
          <a:xfrm>
            <a:off x="2547507" y="5689577"/>
            <a:ext cx="467995" cy="2921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dirty="0" smtClean="0">
                <a:effectLst/>
                <a:ea typeface="Calibri"/>
                <a:cs typeface="Times New Roman"/>
              </a:rPr>
              <a:t>E</a:t>
            </a:r>
            <a:endParaRPr lang="en-US" dirty="0">
              <a:effectLst/>
              <a:ea typeface="Calibri"/>
              <a:cs typeface="Times New Roman"/>
            </a:endParaRPr>
          </a:p>
        </p:txBody>
      </p:sp>
      <p:cxnSp>
        <p:nvCxnSpPr>
          <p:cNvPr id="115" name="Straight Arrow Connector 114"/>
          <p:cNvCxnSpPr/>
          <p:nvPr/>
        </p:nvCxnSpPr>
        <p:spPr>
          <a:xfrm flipH="1" flipV="1">
            <a:off x="1346852" y="5978802"/>
            <a:ext cx="1130301" cy="17899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Arrow Connector 115"/>
          <p:cNvCxnSpPr/>
          <p:nvPr/>
        </p:nvCxnSpPr>
        <p:spPr>
          <a:xfrm flipH="1">
            <a:off x="1912002" y="6042100"/>
            <a:ext cx="567995" cy="8159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7" name="Text Box 57"/>
          <p:cNvSpPr txBox="1"/>
          <p:nvPr/>
        </p:nvSpPr>
        <p:spPr>
          <a:xfrm>
            <a:off x="1883427" y="5996701"/>
            <a:ext cx="365760" cy="2921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ka-GE" sz="2000" dirty="0" smtClean="0">
                <a:effectLst/>
                <a:latin typeface="Calibri"/>
                <a:ea typeface="Calibri"/>
                <a:cs typeface="Calibri"/>
              </a:rPr>
              <a:t>Ⴔ</a:t>
            </a:r>
            <a:endParaRPr lang="en-US" sz="2000" dirty="0">
              <a:effectLst/>
              <a:latin typeface="Times New Roman" pitchFamily="18" charset="0"/>
              <a:ea typeface="Calibri"/>
              <a:cs typeface="Times New Roman" pitchFamily="18" charset="0"/>
            </a:endParaRPr>
          </a:p>
        </p:txBody>
      </p:sp>
      <p:sp>
        <p:nvSpPr>
          <p:cNvPr id="118" name="Arc 117"/>
          <p:cNvSpPr/>
          <p:nvPr/>
        </p:nvSpPr>
        <p:spPr>
          <a:xfrm rot="12718945">
            <a:off x="2187421" y="5896251"/>
            <a:ext cx="457200" cy="457200"/>
          </a:xfrm>
          <a:prstGeom prst="arc">
            <a:avLst/>
          </a:prstGeom>
          <a:ln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TextBox 118"/>
          <p:cNvSpPr txBox="1"/>
          <p:nvPr/>
        </p:nvSpPr>
        <p:spPr>
          <a:xfrm>
            <a:off x="907458" y="5775413"/>
            <a:ext cx="5225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F</a:t>
            </a:r>
            <a:r>
              <a:rPr lang="en-US" b="1" baseline="-25000" dirty="0" smtClean="0">
                <a:solidFill>
                  <a:srgbClr val="FF0000"/>
                </a:solidFill>
              </a:rPr>
              <a:t>ED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20" name="TextBox 119"/>
          <p:cNvSpPr txBox="1"/>
          <p:nvPr/>
        </p:nvSpPr>
        <p:spPr>
          <a:xfrm>
            <a:off x="2101039" y="6488668"/>
            <a:ext cx="5225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F</a:t>
            </a:r>
            <a:r>
              <a:rPr lang="en-US" b="1" baseline="-25000" dirty="0" smtClean="0">
                <a:solidFill>
                  <a:srgbClr val="FF0000"/>
                </a:solidFill>
              </a:rPr>
              <a:t>EF</a:t>
            </a:r>
            <a:endParaRPr lang="en-US" b="1" dirty="0">
              <a:solidFill>
                <a:srgbClr val="FF0000"/>
              </a:solidFill>
            </a:endParaRPr>
          </a:p>
        </p:txBody>
      </p:sp>
      <p:cxnSp>
        <p:nvCxnSpPr>
          <p:cNvPr id="121" name="Straight Arrow Connector 120"/>
          <p:cNvCxnSpPr/>
          <p:nvPr/>
        </p:nvCxnSpPr>
        <p:spPr>
          <a:xfrm>
            <a:off x="2497396" y="5386402"/>
            <a:ext cx="10160" cy="5715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2" name="Text Box 49"/>
          <p:cNvSpPr txBox="1"/>
          <p:nvPr/>
        </p:nvSpPr>
        <p:spPr>
          <a:xfrm>
            <a:off x="2144859" y="5094687"/>
            <a:ext cx="767715" cy="2921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600" b="1" dirty="0">
                <a:effectLst/>
                <a:ea typeface="Calibri"/>
                <a:cs typeface="Times New Roman"/>
              </a:rPr>
              <a:t>20 k N</a:t>
            </a:r>
          </a:p>
        </p:txBody>
      </p:sp>
      <p:cxnSp>
        <p:nvCxnSpPr>
          <p:cNvPr id="41" name="Straight Connector 40"/>
          <p:cNvCxnSpPr/>
          <p:nvPr/>
        </p:nvCxnSpPr>
        <p:spPr>
          <a:xfrm flipH="1" flipV="1">
            <a:off x="2490079" y="4807981"/>
            <a:ext cx="0" cy="1188720"/>
          </a:xfrm>
          <a:prstGeom prst="line">
            <a:avLst/>
          </a:prstGeom>
          <a:ln w="12700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" name="Text Box 56"/>
          <p:cNvSpPr txBox="1"/>
          <p:nvPr/>
        </p:nvSpPr>
        <p:spPr>
          <a:xfrm>
            <a:off x="2334595" y="4504499"/>
            <a:ext cx="467995" cy="2921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dirty="0" smtClean="0">
                <a:effectLst/>
                <a:ea typeface="Calibri"/>
                <a:cs typeface="Times New Roman"/>
              </a:rPr>
              <a:t>Y</a:t>
            </a:r>
            <a:endParaRPr lang="en-US" dirty="0">
              <a:effectLst/>
              <a:ea typeface="Calibri"/>
              <a:cs typeface="Times New Roman"/>
            </a:endParaRPr>
          </a:p>
        </p:txBody>
      </p:sp>
      <p:cxnSp>
        <p:nvCxnSpPr>
          <p:cNvPr id="124" name="Straight Connector 123"/>
          <p:cNvCxnSpPr/>
          <p:nvPr/>
        </p:nvCxnSpPr>
        <p:spPr>
          <a:xfrm>
            <a:off x="2580233" y="6004560"/>
            <a:ext cx="1388184" cy="0"/>
          </a:xfrm>
          <a:prstGeom prst="line">
            <a:avLst/>
          </a:prstGeom>
          <a:ln w="12700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5" name="Text Box 56"/>
          <p:cNvSpPr txBox="1"/>
          <p:nvPr/>
        </p:nvSpPr>
        <p:spPr>
          <a:xfrm>
            <a:off x="3916901" y="5806994"/>
            <a:ext cx="467995" cy="2921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dirty="0" smtClean="0">
                <a:effectLst/>
                <a:ea typeface="Calibri"/>
                <a:cs typeface="Times New Roman"/>
              </a:rPr>
              <a:t>X</a:t>
            </a:r>
            <a:endParaRPr lang="en-US" dirty="0">
              <a:effectLst/>
              <a:ea typeface="Calibri"/>
              <a:cs typeface="Times New Roman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4233990" y="5440330"/>
            <a:ext cx="544341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Force equilibrium about x- axis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F</a:t>
            </a:r>
            <a:r>
              <a:rPr lang="en-US" baseline="-25000" dirty="0" smtClean="0"/>
              <a:t>ED</a:t>
            </a:r>
            <a:r>
              <a:rPr lang="en-US" dirty="0" smtClean="0"/>
              <a:t> – F</a:t>
            </a:r>
            <a:r>
              <a:rPr lang="en-US" baseline="-25000" dirty="0" smtClean="0"/>
              <a:t>EF</a:t>
            </a:r>
            <a:r>
              <a:rPr lang="en-US" dirty="0" smtClean="0"/>
              <a:t> Cos(</a:t>
            </a:r>
            <a:r>
              <a:rPr lang="ka-GE" dirty="0" smtClean="0">
                <a:latin typeface="Calibri"/>
                <a:cs typeface="Calibri"/>
              </a:rPr>
              <a:t>Ⴔ</a:t>
            </a:r>
            <a:r>
              <a:rPr lang="en-US" dirty="0" smtClean="0">
                <a:latin typeface="Calibri"/>
                <a:cs typeface="Calibri"/>
              </a:rPr>
              <a:t>) = 0</a:t>
            </a:r>
          </a:p>
          <a:p>
            <a:r>
              <a:rPr lang="en-US" dirty="0" smtClean="0">
                <a:latin typeface="Calibri"/>
                <a:cs typeface="Calibri"/>
              </a:rPr>
              <a:t>Force equilibrium about y-axis</a:t>
            </a:r>
          </a:p>
          <a:p>
            <a:pPr marL="285750" indent="-285750">
              <a:buFontTx/>
              <a:buChar char="-"/>
            </a:pPr>
            <a:r>
              <a:rPr lang="en-US" dirty="0" smtClean="0">
                <a:latin typeface="Calibri"/>
                <a:cs typeface="Calibri"/>
              </a:rPr>
              <a:t>20 – F</a:t>
            </a:r>
            <a:r>
              <a:rPr lang="en-US" baseline="-25000" dirty="0" smtClean="0">
                <a:latin typeface="Calibri"/>
                <a:cs typeface="Calibri"/>
              </a:rPr>
              <a:t>EF</a:t>
            </a:r>
            <a:r>
              <a:rPr lang="en-US" dirty="0" smtClean="0">
                <a:latin typeface="Calibri"/>
                <a:cs typeface="Calibri"/>
              </a:rPr>
              <a:t> Sin (</a:t>
            </a:r>
            <a:r>
              <a:rPr lang="ka-GE" dirty="0" smtClean="0">
                <a:latin typeface="Calibri"/>
                <a:cs typeface="Calibri"/>
              </a:rPr>
              <a:t>Ⴔ</a:t>
            </a:r>
            <a:r>
              <a:rPr lang="en-US" dirty="0" smtClean="0">
                <a:latin typeface="Calibri"/>
                <a:cs typeface="Calibri"/>
              </a:rPr>
              <a:t> ) = 0</a:t>
            </a:r>
          </a:p>
          <a:p>
            <a:r>
              <a:rPr lang="en-US" b="1" dirty="0" smtClean="0">
                <a:solidFill>
                  <a:srgbClr val="FF0000"/>
                </a:solidFill>
                <a:latin typeface="Calibri"/>
                <a:cs typeface="Calibri"/>
              </a:rPr>
              <a:t>Solve this two equation find the force F</a:t>
            </a:r>
            <a:r>
              <a:rPr lang="en-US" b="1" baseline="-25000" dirty="0" smtClean="0">
                <a:solidFill>
                  <a:srgbClr val="FF0000"/>
                </a:solidFill>
                <a:latin typeface="Calibri"/>
                <a:cs typeface="Calibri"/>
              </a:rPr>
              <a:t>ED</a:t>
            </a:r>
            <a:r>
              <a:rPr lang="en-US" b="1" dirty="0" smtClean="0">
                <a:solidFill>
                  <a:srgbClr val="FF0000"/>
                </a:solidFill>
                <a:latin typeface="Calibri"/>
                <a:cs typeface="Calibri"/>
              </a:rPr>
              <a:t> and F</a:t>
            </a:r>
            <a:r>
              <a:rPr lang="en-US" b="1" baseline="-25000" dirty="0" smtClean="0">
                <a:solidFill>
                  <a:srgbClr val="FF0000"/>
                </a:solidFill>
                <a:latin typeface="Calibri"/>
                <a:cs typeface="Calibri"/>
              </a:rPr>
              <a:t>EF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95" name="Rectangle 94"/>
          <p:cNvSpPr/>
          <p:nvPr/>
        </p:nvSpPr>
        <p:spPr>
          <a:xfrm>
            <a:off x="3167368" y="1827208"/>
            <a:ext cx="383857" cy="47752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94445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"/>
            <a:ext cx="9144000" cy="581891"/>
          </a:xfrm>
          <a:solidFill>
            <a:schemeClr val="accent5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Truss problem</a:t>
            </a:r>
          </a:p>
        </p:txBody>
      </p:sp>
      <p:sp>
        <p:nvSpPr>
          <p:cNvPr id="4" name="Rectangle 58"/>
          <p:cNvSpPr>
            <a:spLocks noChangeArrowheads="1"/>
          </p:cNvSpPr>
          <p:nvPr/>
        </p:nvSpPr>
        <p:spPr bwMode="auto">
          <a:xfrm>
            <a:off x="352425" y="609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59"/>
          <p:cNvSpPr>
            <a:spLocks noChangeArrowheads="1"/>
          </p:cNvSpPr>
          <p:nvPr/>
        </p:nvSpPr>
        <p:spPr bwMode="auto">
          <a:xfrm>
            <a:off x="152400" y="609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61"/>
          <p:cNvSpPr>
            <a:spLocks noChangeArrowheads="1"/>
          </p:cNvSpPr>
          <p:nvPr/>
        </p:nvSpPr>
        <p:spPr bwMode="auto">
          <a:xfrm>
            <a:off x="152400" y="609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62"/>
          <p:cNvSpPr>
            <a:spLocks noChangeArrowheads="1"/>
          </p:cNvSpPr>
          <p:nvPr/>
        </p:nvSpPr>
        <p:spPr bwMode="auto">
          <a:xfrm>
            <a:off x="152400" y="609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>
            <a:off x="3359297" y="2075493"/>
            <a:ext cx="3577590" cy="2460625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V="1">
            <a:off x="3319927" y="2070413"/>
            <a:ext cx="5486400" cy="0"/>
          </a:xfrm>
          <a:prstGeom prst="line">
            <a:avLst/>
          </a:prstGeom>
          <a:ln>
            <a:solidFill>
              <a:schemeClr val="tx1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H="1">
            <a:off x="6938157" y="2071048"/>
            <a:ext cx="0" cy="246888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H="1">
            <a:off x="5753247" y="2078668"/>
            <a:ext cx="0" cy="164592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H="1">
            <a:off x="4552462" y="2078668"/>
            <a:ext cx="0" cy="82296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flipH="1">
            <a:off x="6938157" y="2065968"/>
            <a:ext cx="1870710" cy="2478405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Oval 49"/>
          <p:cNvSpPr/>
          <p:nvPr/>
        </p:nvSpPr>
        <p:spPr>
          <a:xfrm>
            <a:off x="4530237" y="2041838"/>
            <a:ext cx="45720" cy="4572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51" name="Oval 50"/>
          <p:cNvSpPr/>
          <p:nvPr/>
        </p:nvSpPr>
        <p:spPr>
          <a:xfrm>
            <a:off x="5737372" y="2046283"/>
            <a:ext cx="45720" cy="4572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53" name="Oval 52"/>
          <p:cNvSpPr/>
          <p:nvPr/>
        </p:nvSpPr>
        <p:spPr>
          <a:xfrm>
            <a:off x="6926727" y="2046283"/>
            <a:ext cx="45720" cy="4572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54" name="Oval 53"/>
          <p:cNvSpPr/>
          <p:nvPr/>
        </p:nvSpPr>
        <p:spPr>
          <a:xfrm>
            <a:off x="4531507" y="2864798"/>
            <a:ext cx="45720" cy="4572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5732292" y="3711888"/>
            <a:ext cx="45720" cy="4572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cxnSp>
        <p:nvCxnSpPr>
          <p:cNvPr id="56" name="Straight Connector 55"/>
          <p:cNvCxnSpPr/>
          <p:nvPr/>
        </p:nvCxnSpPr>
        <p:spPr>
          <a:xfrm flipH="1">
            <a:off x="4552462" y="2089463"/>
            <a:ext cx="1193800" cy="82359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 flipH="1">
            <a:off x="5739277" y="2087558"/>
            <a:ext cx="1202055" cy="166687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 flipV="1">
            <a:off x="3312942" y="1879278"/>
            <a:ext cx="0" cy="18288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 flipV="1">
            <a:off x="6941967" y="1901503"/>
            <a:ext cx="0" cy="24765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 flipV="1">
            <a:off x="8814582" y="1902138"/>
            <a:ext cx="0" cy="18288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 flipH="1">
            <a:off x="9029212" y="2086923"/>
            <a:ext cx="0" cy="2468880"/>
          </a:xfrm>
          <a:prstGeom prst="line">
            <a:avLst/>
          </a:prstGeom>
          <a:ln w="12700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 flipH="1">
            <a:off x="8930787" y="2081843"/>
            <a:ext cx="1905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 flipH="1">
            <a:off x="8930787" y="4557073"/>
            <a:ext cx="1905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Text Box 47"/>
          <p:cNvSpPr txBox="1"/>
          <p:nvPr/>
        </p:nvSpPr>
        <p:spPr>
          <a:xfrm>
            <a:off x="8636428" y="3440754"/>
            <a:ext cx="467995" cy="2921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100" dirty="0">
                <a:effectLst/>
                <a:ea typeface="Calibri"/>
                <a:cs typeface="Times New Roman"/>
              </a:rPr>
              <a:t>4 m</a:t>
            </a:r>
          </a:p>
        </p:txBody>
      </p:sp>
      <p:cxnSp>
        <p:nvCxnSpPr>
          <p:cNvPr id="75" name="Straight Arrow Connector 74"/>
          <p:cNvCxnSpPr/>
          <p:nvPr/>
        </p:nvCxnSpPr>
        <p:spPr>
          <a:xfrm>
            <a:off x="8787912" y="1520503"/>
            <a:ext cx="10160" cy="5715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Text Box 49"/>
          <p:cNvSpPr txBox="1"/>
          <p:nvPr/>
        </p:nvSpPr>
        <p:spPr>
          <a:xfrm>
            <a:off x="8619637" y="1303333"/>
            <a:ext cx="767715" cy="2921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100" dirty="0">
                <a:effectLst/>
                <a:ea typeface="Calibri"/>
                <a:cs typeface="Times New Roman"/>
              </a:rPr>
              <a:t>20 k N</a:t>
            </a:r>
          </a:p>
        </p:txBody>
      </p:sp>
      <p:cxnSp>
        <p:nvCxnSpPr>
          <p:cNvPr id="77" name="Straight Arrow Connector 76"/>
          <p:cNvCxnSpPr/>
          <p:nvPr/>
        </p:nvCxnSpPr>
        <p:spPr>
          <a:xfrm>
            <a:off x="6946412" y="1484308"/>
            <a:ext cx="10160" cy="5715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Text Box 52"/>
          <p:cNvSpPr txBox="1"/>
          <p:nvPr/>
        </p:nvSpPr>
        <p:spPr>
          <a:xfrm>
            <a:off x="3079897" y="1911663"/>
            <a:ext cx="467995" cy="2921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100" dirty="0">
                <a:effectLst/>
                <a:ea typeface="Calibri"/>
                <a:cs typeface="Times New Roman"/>
              </a:rPr>
              <a:t>A</a:t>
            </a:r>
          </a:p>
        </p:txBody>
      </p:sp>
      <p:sp>
        <p:nvSpPr>
          <p:cNvPr id="78" name="Text Box 51"/>
          <p:cNvSpPr txBox="1"/>
          <p:nvPr/>
        </p:nvSpPr>
        <p:spPr>
          <a:xfrm>
            <a:off x="6704477" y="1275393"/>
            <a:ext cx="767715" cy="2921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100">
                <a:effectLst/>
                <a:ea typeface="Calibri"/>
                <a:cs typeface="Times New Roman"/>
              </a:rPr>
              <a:t>12 k N</a:t>
            </a:r>
          </a:p>
        </p:txBody>
      </p:sp>
      <p:sp>
        <p:nvSpPr>
          <p:cNvPr id="80" name="Text Box 53"/>
          <p:cNvSpPr txBox="1"/>
          <p:nvPr/>
        </p:nvSpPr>
        <p:spPr>
          <a:xfrm>
            <a:off x="4504202" y="2011358"/>
            <a:ext cx="467995" cy="2921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100">
                <a:effectLst/>
                <a:ea typeface="Calibri"/>
                <a:cs typeface="Times New Roman"/>
              </a:rPr>
              <a:t>B</a:t>
            </a:r>
          </a:p>
        </p:txBody>
      </p:sp>
      <p:sp>
        <p:nvSpPr>
          <p:cNvPr id="81" name="Text Box 54"/>
          <p:cNvSpPr txBox="1"/>
          <p:nvPr/>
        </p:nvSpPr>
        <p:spPr>
          <a:xfrm>
            <a:off x="5718322" y="2018343"/>
            <a:ext cx="467995" cy="2921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100">
                <a:effectLst/>
                <a:ea typeface="Calibri"/>
                <a:cs typeface="Times New Roman"/>
              </a:rPr>
              <a:t>C</a:t>
            </a:r>
          </a:p>
        </p:txBody>
      </p:sp>
      <p:sp>
        <p:nvSpPr>
          <p:cNvPr id="82" name="Text Box 55"/>
          <p:cNvSpPr txBox="1"/>
          <p:nvPr/>
        </p:nvSpPr>
        <p:spPr>
          <a:xfrm>
            <a:off x="6907677" y="2036758"/>
            <a:ext cx="467995" cy="2921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100">
                <a:effectLst/>
                <a:ea typeface="Calibri"/>
                <a:cs typeface="Times New Roman"/>
              </a:rPr>
              <a:t>D</a:t>
            </a:r>
          </a:p>
        </p:txBody>
      </p:sp>
      <p:sp>
        <p:nvSpPr>
          <p:cNvPr id="83" name="Text Box 56"/>
          <p:cNvSpPr txBox="1"/>
          <p:nvPr/>
        </p:nvSpPr>
        <p:spPr>
          <a:xfrm>
            <a:off x="8690122" y="2064698"/>
            <a:ext cx="467995" cy="2921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100" dirty="0">
                <a:effectLst/>
                <a:ea typeface="Calibri"/>
                <a:cs typeface="Times New Roman"/>
              </a:rPr>
              <a:t>E</a:t>
            </a:r>
          </a:p>
        </p:txBody>
      </p:sp>
      <p:sp>
        <p:nvSpPr>
          <p:cNvPr id="84" name="Text Box 57"/>
          <p:cNvSpPr txBox="1"/>
          <p:nvPr/>
        </p:nvSpPr>
        <p:spPr>
          <a:xfrm>
            <a:off x="6913392" y="4420548"/>
            <a:ext cx="467995" cy="2921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100" dirty="0">
                <a:effectLst/>
                <a:ea typeface="Calibri"/>
                <a:cs typeface="Times New Roman"/>
              </a:rPr>
              <a:t>F</a:t>
            </a:r>
          </a:p>
        </p:txBody>
      </p:sp>
      <p:sp>
        <p:nvSpPr>
          <p:cNvPr id="85" name="Text Box 58"/>
          <p:cNvSpPr txBox="1"/>
          <p:nvPr/>
        </p:nvSpPr>
        <p:spPr>
          <a:xfrm>
            <a:off x="5567192" y="3728398"/>
            <a:ext cx="467995" cy="2921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100">
                <a:effectLst/>
                <a:ea typeface="Calibri"/>
                <a:cs typeface="Times New Roman"/>
              </a:rPr>
              <a:t>G</a:t>
            </a:r>
          </a:p>
        </p:txBody>
      </p:sp>
      <p:sp>
        <p:nvSpPr>
          <p:cNvPr id="86" name="Text Box 59"/>
          <p:cNvSpPr txBox="1"/>
          <p:nvPr/>
        </p:nvSpPr>
        <p:spPr>
          <a:xfrm>
            <a:off x="4384187" y="2855908"/>
            <a:ext cx="467995" cy="2921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100" dirty="0">
                <a:effectLst/>
                <a:ea typeface="Calibri"/>
                <a:cs typeface="Times New Roman"/>
              </a:rPr>
              <a:t>H</a:t>
            </a:r>
          </a:p>
        </p:txBody>
      </p:sp>
      <p:cxnSp>
        <p:nvCxnSpPr>
          <p:cNvPr id="90" name="Straight Arrow Connector 89"/>
          <p:cNvCxnSpPr/>
          <p:nvPr/>
        </p:nvCxnSpPr>
        <p:spPr>
          <a:xfrm flipV="1">
            <a:off x="3312942" y="2104286"/>
            <a:ext cx="0" cy="617855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Arrow Connector 90"/>
          <p:cNvCxnSpPr/>
          <p:nvPr/>
        </p:nvCxnSpPr>
        <p:spPr>
          <a:xfrm flipV="1">
            <a:off x="6921193" y="4555803"/>
            <a:ext cx="0" cy="617855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Text Box 57"/>
          <p:cNvSpPr txBox="1"/>
          <p:nvPr/>
        </p:nvSpPr>
        <p:spPr>
          <a:xfrm>
            <a:off x="6635262" y="5111096"/>
            <a:ext cx="1333500" cy="2921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600" dirty="0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42 KN</a:t>
            </a:r>
            <a:endParaRPr lang="en-US" sz="1600" dirty="0">
              <a:effectLst/>
              <a:latin typeface="Times New Roman" pitchFamily="18" charset="0"/>
              <a:ea typeface="Calibri"/>
              <a:cs typeface="Times New Roman" pitchFamily="18" charset="0"/>
            </a:endParaRPr>
          </a:p>
        </p:txBody>
      </p:sp>
      <p:sp>
        <p:nvSpPr>
          <p:cNvPr id="93" name="Text Box 57"/>
          <p:cNvSpPr txBox="1"/>
          <p:nvPr/>
        </p:nvSpPr>
        <p:spPr>
          <a:xfrm>
            <a:off x="2917263" y="2670170"/>
            <a:ext cx="1333500" cy="2921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600" dirty="0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-10 KN</a:t>
            </a:r>
            <a:endParaRPr lang="en-US" sz="1600" dirty="0">
              <a:effectLst/>
              <a:latin typeface="Times New Roman" pitchFamily="18" charset="0"/>
              <a:ea typeface="Calibri"/>
              <a:cs typeface="Times New Roman" pitchFamily="18" charset="0"/>
            </a:endParaRPr>
          </a:p>
        </p:txBody>
      </p:sp>
      <p:sp>
        <p:nvSpPr>
          <p:cNvPr id="94" name="Text Box 57"/>
          <p:cNvSpPr txBox="1"/>
          <p:nvPr/>
        </p:nvSpPr>
        <p:spPr>
          <a:xfrm>
            <a:off x="3892560" y="2108413"/>
            <a:ext cx="1333500" cy="2921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600" dirty="0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Ɵ</a:t>
            </a:r>
            <a:endParaRPr lang="en-US" sz="1600" dirty="0">
              <a:effectLst/>
              <a:latin typeface="Times New Roman" pitchFamily="18" charset="0"/>
              <a:ea typeface="Calibri"/>
              <a:cs typeface="Times New Roman" pitchFamily="18" charset="0"/>
            </a:endParaRPr>
          </a:p>
        </p:txBody>
      </p:sp>
      <p:sp>
        <p:nvSpPr>
          <p:cNvPr id="6" name="Arc 5"/>
          <p:cNvSpPr/>
          <p:nvPr/>
        </p:nvSpPr>
        <p:spPr>
          <a:xfrm rot="3766104">
            <a:off x="3488400" y="1942644"/>
            <a:ext cx="460638" cy="487964"/>
          </a:xfrm>
          <a:prstGeom prst="arc">
            <a:avLst/>
          </a:prstGeom>
          <a:ln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Text Box 57"/>
          <p:cNvSpPr txBox="1"/>
          <p:nvPr/>
        </p:nvSpPr>
        <p:spPr>
          <a:xfrm>
            <a:off x="8141299" y="2050357"/>
            <a:ext cx="365760" cy="2921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ka-GE" sz="2000" dirty="0" smtClean="0">
                <a:effectLst/>
                <a:latin typeface="Calibri"/>
                <a:ea typeface="Calibri"/>
                <a:cs typeface="Calibri"/>
              </a:rPr>
              <a:t>Ⴔ</a:t>
            </a:r>
            <a:endParaRPr lang="en-US" sz="2000" dirty="0">
              <a:effectLst/>
              <a:latin typeface="Times New Roman" pitchFamily="18" charset="0"/>
              <a:ea typeface="Calibri"/>
              <a:cs typeface="Times New Roman" pitchFamily="18" charset="0"/>
            </a:endParaRPr>
          </a:p>
        </p:txBody>
      </p:sp>
      <p:sp>
        <p:nvSpPr>
          <p:cNvPr id="25" name="Arc 24"/>
          <p:cNvSpPr/>
          <p:nvPr/>
        </p:nvSpPr>
        <p:spPr>
          <a:xfrm rot="12718945">
            <a:off x="8482456" y="1971175"/>
            <a:ext cx="457200" cy="457200"/>
          </a:xfrm>
          <a:prstGeom prst="arc">
            <a:avLst/>
          </a:prstGeom>
          <a:ln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Rectangle 55"/>
          <p:cNvSpPr>
            <a:spLocks noChangeArrowheads="1"/>
          </p:cNvSpPr>
          <p:nvPr/>
        </p:nvSpPr>
        <p:spPr bwMode="auto">
          <a:xfrm>
            <a:off x="0" y="687288"/>
            <a:ext cx="4825616" cy="67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    a) Calculate member force in all member.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2700" y="1209392"/>
            <a:ext cx="2834640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Method of  Joint</a:t>
            </a:r>
          </a:p>
          <a:p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3. Select joint A. 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Draw Free body diagram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of    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joint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at A</a:t>
            </a:r>
          </a:p>
        </p:txBody>
      </p:sp>
      <p:cxnSp>
        <p:nvCxnSpPr>
          <p:cNvPr id="18" name="Straight Connector 17"/>
          <p:cNvCxnSpPr/>
          <p:nvPr/>
        </p:nvCxnSpPr>
        <p:spPr>
          <a:xfrm flipH="1">
            <a:off x="2875908" y="1209392"/>
            <a:ext cx="10804" cy="22445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/>
          <p:nvPr/>
        </p:nvCxnSpPr>
        <p:spPr>
          <a:xfrm>
            <a:off x="2886712" y="1209392"/>
            <a:ext cx="627140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/>
          <p:nvPr/>
        </p:nvCxnSpPr>
        <p:spPr>
          <a:xfrm flipV="1">
            <a:off x="4813545" y="5403196"/>
            <a:ext cx="4295131" cy="3713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>
            <a:off x="3078840" y="1839908"/>
            <a:ext cx="383857" cy="47752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7" name="Straight Arrow Connector 26"/>
          <p:cNvCxnSpPr/>
          <p:nvPr/>
        </p:nvCxnSpPr>
        <p:spPr>
          <a:xfrm flipH="1" flipV="1">
            <a:off x="3758244" y="2056121"/>
            <a:ext cx="794854" cy="9525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3895163" y="2575293"/>
            <a:ext cx="5225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F</a:t>
            </a:r>
            <a:r>
              <a:rPr lang="en-US" b="1" baseline="-25000" dirty="0" smtClean="0">
                <a:solidFill>
                  <a:srgbClr val="FF0000"/>
                </a:solidFill>
              </a:rPr>
              <a:t>AH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102483" y="4273781"/>
            <a:ext cx="5443410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Courier New" pitchFamily="49" charset="0"/>
              <a:buChar char="o"/>
            </a:pPr>
            <a:r>
              <a:rPr lang="en-US" dirty="0" smtClean="0"/>
              <a:t>Force equilibrium about x- axis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      F</a:t>
            </a:r>
            <a:r>
              <a:rPr lang="en-US" baseline="-25000" dirty="0" smtClean="0"/>
              <a:t>AB</a:t>
            </a:r>
            <a:r>
              <a:rPr lang="en-US" dirty="0" smtClean="0"/>
              <a:t> </a:t>
            </a:r>
            <a:r>
              <a:rPr lang="en-US" dirty="0"/>
              <a:t>+</a:t>
            </a:r>
            <a:r>
              <a:rPr lang="en-US" dirty="0" smtClean="0"/>
              <a:t> F</a:t>
            </a:r>
            <a:r>
              <a:rPr lang="en-US" baseline="-25000" dirty="0" smtClean="0"/>
              <a:t>AH</a:t>
            </a:r>
            <a:r>
              <a:rPr lang="en-US" dirty="0" smtClean="0"/>
              <a:t> Cos(</a:t>
            </a:r>
            <a:r>
              <a:rPr lang="en-US" dirty="0" smtClean="0">
                <a:latin typeface="Calibri"/>
                <a:cs typeface="Calibri"/>
              </a:rPr>
              <a:t>Ɵ) = 0</a:t>
            </a:r>
          </a:p>
          <a:p>
            <a:pPr marL="285750" indent="-285750">
              <a:lnSpc>
                <a:spcPct val="150000"/>
              </a:lnSpc>
              <a:buFont typeface="Courier New" pitchFamily="49" charset="0"/>
              <a:buChar char="o"/>
            </a:pPr>
            <a:r>
              <a:rPr lang="en-US" dirty="0" smtClean="0">
                <a:latin typeface="Calibri"/>
                <a:cs typeface="Calibri"/>
              </a:rPr>
              <a:t>Force equilibrium about y-axis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en-US" dirty="0" smtClean="0">
                <a:latin typeface="Calibri"/>
                <a:cs typeface="Calibri"/>
              </a:rPr>
              <a:t>10  - F</a:t>
            </a:r>
            <a:r>
              <a:rPr lang="en-US" baseline="-25000" dirty="0" smtClean="0">
                <a:latin typeface="Calibri"/>
                <a:cs typeface="Calibri"/>
              </a:rPr>
              <a:t>AH</a:t>
            </a:r>
            <a:r>
              <a:rPr lang="en-US" dirty="0" smtClean="0">
                <a:latin typeface="Calibri"/>
                <a:cs typeface="Calibri"/>
              </a:rPr>
              <a:t> Sin (Ɵ ) = 0</a:t>
            </a:r>
          </a:p>
          <a:p>
            <a:pPr>
              <a:lnSpc>
                <a:spcPct val="150000"/>
              </a:lnSpc>
            </a:pPr>
            <a:r>
              <a:rPr lang="en-US" b="1" dirty="0" smtClean="0">
                <a:solidFill>
                  <a:srgbClr val="FF0000"/>
                </a:solidFill>
                <a:latin typeface="Calibri"/>
                <a:cs typeface="Calibri"/>
              </a:rPr>
              <a:t>Solve this two equation find the force F</a:t>
            </a:r>
            <a:r>
              <a:rPr lang="en-US" baseline="-25000" dirty="0"/>
              <a:t>AH</a:t>
            </a:r>
            <a:r>
              <a:rPr lang="en-US" b="1" dirty="0" smtClean="0">
                <a:solidFill>
                  <a:srgbClr val="FF0000"/>
                </a:solidFill>
                <a:latin typeface="Calibri"/>
                <a:cs typeface="Calibri"/>
              </a:rPr>
              <a:t> and F</a:t>
            </a:r>
            <a:r>
              <a:rPr lang="en-US" b="1" baseline="-25000" dirty="0" smtClean="0">
                <a:solidFill>
                  <a:srgbClr val="FF0000"/>
                </a:solidFill>
                <a:latin typeface="Calibri"/>
                <a:cs typeface="Calibri"/>
              </a:rPr>
              <a:t>AB</a:t>
            </a:r>
            <a:endParaRPr lang="en-US" b="1" dirty="0">
              <a:solidFill>
                <a:srgbClr val="FF0000"/>
              </a:solidFill>
            </a:endParaRPr>
          </a:p>
        </p:txBody>
      </p:sp>
      <p:cxnSp>
        <p:nvCxnSpPr>
          <p:cNvPr id="95" name="Straight Connector 94"/>
          <p:cNvCxnSpPr/>
          <p:nvPr/>
        </p:nvCxnSpPr>
        <p:spPr>
          <a:xfrm>
            <a:off x="2885977" y="3440754"/>
            <a:ext cx="1924197" cy="132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/>
          <p:cNvCxnSpPr/>
          <p:nvPr/>
        </p:nvCxnSpPr>
        <p:spPr>
          <a:xfrm rot="16200000">
            <a:off x="3843446" y="4452365"/>
            <a:ext cx="19202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Arrow Connector 97"/>
          <p:cNvCxnSpPr/>
          <p:nvPr/>
        </p:nvCxnSpPr>
        <p:spPr>
          <a:xfrm flipV="1">
            <a:off x="1081479" y="3355213"/>
            <a:ext cx="0" cy="617855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Text Box 57"/>
          <p:cNvSpPr txBox="1"/>
          <p:nvPr/>
        </p:nvSpPr>
        <p:spPr>
          <a:xfrm>
            <a:off x="685800" y="3921097"/>
            <a:ext cx="1333500" cy="2921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600" dirty="0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-10 KN</a:t>
            </a:r>
            <a:endParaRPr lang="en-US" sz="1600" dirty="0">
              <a:effectLst/>
              <a:latin typeface="Times New Roman" pitchFamily="18" charset="0"/>
              <a:ea typeface="Calibri"/>
              <a:cs typeface="Times New Roman" pitchFamily="18" charset="0"/>
            </a:endParaRPr>
          </a:p>
        </p:txBody>
      </p:sp>
      <p:cxnSp>
        <p:nvCxnSpPr>
          <p:cNvPr id="100" name="Straight Arrow Connector 99"/>
          <p:cNvCxnSpPr/>
          <p:nvPr/>
        </p:nvCxnSpPr>
        <p:spPr>
          <a:xfrm>
            <a:off x="1096682" y="3338485"/>
            <a:ext cx="922618" cy="582612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Arrow Connector 100"/>
          <p:cNvCxnSpPr/>
          <p:nvPr/>
        </p:nvCxnSpPr>
        <p:spPr>
          <a:xfrm flipV="1">
            <a:off x="1072792" y="3333703"/>
            <a:ext cx="1130301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TextBox 102"/>
          <p:cNvSpPr txBox="1"/>
          <p:nvPr/>
        </p:nvSpPr>
        <p:spPr>
          <a:xfrm>
            <a:off x="1686025" y="2961288"/>
            <a:ext cx="5225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F</a:t>
            </a:r>
            <a:r>
              <a:rPr lang="en-US" b="1" baseline="-25000" dirty="0" smtClean="0">
                <a:solidFill>
                  <a:srgbClr val="FF0000"/>
                </a:solidFill>
              </a:rPr>
              <a:t>AB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1758019" y="3882481"/>
            <a:ext cx="5225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F</a:t>
            </a:r>
            <a:r>
              <a:rPr lang="en-US" b="1" baseline="-25000" dirty="0" smtClean="0">
                <a:solidFill>
                  <a:srgbClr val="FF0000"/>
                </a:solidFill>
              </a:rPr>
              <a:t>AH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05" name="Text Box 57"/>
          <p:cNvSpPr txBox="1"/>
          <p:nvPr/>
        </p:nvSpPr>
        <p:spPr>
          <a:xfrm>
            <a:off x="1745340" y="3372040"/>
            <a:ext cx="1333500" cy="2921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600" dirty="0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Ɵ</a:t>
            </a:r>
            <a:endParaRPr lang="en-US" sz="1600" dirty="0">
              <a:effectLst/>
              <a:latin typeface="Times New Roman" pitchFamily="18" charset="0"/>
              <a:ea typeface="Calibri"/>
              <a:cs typeface="Times New Roman" pitchFamily="18" charset="0"/>
            </a:endParaRPr>
          </a:p>
        </p:txBody>
      </p:sp>
      <p:sp>
        <p:nvSpPr>
          <p:cNvPr id="107" name="Arc 106"/>
          <p:cNvSpPr/>
          <p:nvPr/>
        </p:nvSpPr>
        <p:spPr>
          <a:xfrm rot="3766104">
            <a:off x="1327671" y="3218407"/>
            <a:ext cx="460638" cy="487964"/>
          </a:xfrm>
          <a:prstGeom prst="arc">
            <a:avLst/>
          </a:prstGeom>
          <a:ln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8" name="Straight Connector 107"/>
          <p:cNvCxnSpPr/>
          <p:nvPr/>
        </p:nvCxnSpPr>
        <p:spPr>
          <a:xfrm flipH="1" flipV="1">
            <a:off x="1081479" y="2670170"/>
            <a:ext cx="0" cy="643334"/>
          </a:xfrm>
          <a:prstGeom prst="line">
            <a:avLst/>
          </a:prstGeom>
          <a:ln w="12700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9" name="Text Box 56"/>
          <p:cNvSpPr txBox="1"/>
          <p:nvPr/>
        </p:nvSpPr>
        <p:spPr>
          <a:xfrm>
            <a:off x="1034265" y="2460180"/>
            <a:ext cx="467995" cy="2921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dirty="0" smtClean="0">
                <a:effectLst/>
                <a:ea typeface="Calibri"/>
                <a:cs typeface="Times New Roman"/>
              </a:rPr>
              <a:t>Y</a:t>
            </a:r>
            <a:endParaRPr lang="en-US" dirty="0">
              <a:effectLst/>
              <a:ea typeface="Calibri"/>
              <a:cs typeface="Times New Roman"/>
            </a:endParaRPr>
          </a:p>
        </p:txBody>
      </p:sp>
      <p:cxnSp>
        <p:nvCxnSpPr>
          <p:cNvPr id="110" name="Straight Connector 109"/>
          <p:cNvCxnSpPr/>
          <p:nvPr/>
        </p:nvCxnSpPr>
        <p:spPr>
          <a:xfrm>
            <a:off x="1180408" y="3321363"/>
            <a:ext cx="1388184" cy="0"/>
          </a:xfrm>
          <a:prstGeom prst="line">
            <a:avLst/>
          </a:prstGeom>
          <a:ln w="12700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6" name="Text Box 56"/>
          <p:cNvSpPr txBox="1"/>
          <p:nvPr/>
        </p:nvSpPr>
        <p:spPr>
          <a:xfrm>
            <a:off x="2517076" y="3123797"/>
            <a:ext cx="467995" cy="2921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dirty="0" smtClean="0">
                <a:effectLst/>
                <a:ea typeface="Calibri"/>
                <a:cs typeface="Times New Roman"/>
              </a:rPr>
              <a:t>X</a:t>
            </a:r>
            <a:endParaRPr lang="en-US" dirty="0">
              <a:effectLst/>
              <a:ea typeface="Calibri"/>
              <a:cs typeface="Times New Roman"/>
            </a:endParaRPr>
          </a:p>
        </p:txBody>
      </p:sp>
      <p:sp>
        <p:nvSpPr>
          <p:cNvPr id="127" name="Text Box 52"/>
          <p:cNvSpPr txBox="1"/>
          <p:nvPr/>
        </p:nvSpPr>
        <p:spPr>
          <a:xfrm>
            <a:off x="770883" y="3149555"/>
            <a:ext cx="467995" cy="2921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400" b="1" dirty="0">
                <a:effectLst/>
                <a:ea typeface="Calibri"/>
                <a:cs typeface="Times New Roman"/>
              </a:rPr>
              <a:t>A</a:t>
            </a:r>
          </a:p>
        </p:txBody>
      </p:sp>
      <p:sp>
        <p:nvSpPr>
          <p:cNvPr id="129" name="Oval 128"/>
          <p:cNvSpPr/>
          <p:nvPr/>
        </p:nvSpPr>
        <p:spPr>
          <a:xfrm>
            <a:off x="1072792" y="3295605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7" name="Straight Arrow Connector 86"/>
          <p:cNvCxnSpPr/>
          <p:nvPr/>
        </p:nvCxnSpPr>
        <p:spPr>
          <a:xfrm flipH="1">
            <a:off x="7873512" y="2062158"/>
            <a:ext cx="923925" cy="1259205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Arrow Connector 87"/>
          <p:cNvCxnSpPr/>
          <p:nvPr/>
        </p:nvCxnSpPr>
        <p:spPr>
          <a:xfrm flipH="1" flipV="1">
            <a:off x="7667137" y="2073508"/>
            <a:ext cx="1130301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TextBox 88"/>
          <p:cNvSpPr txBox="1"/>
          <p:nvPr/>
        </p:nvSpPr>
        <p:spPr>
          <a:xfrm>
            <a:off x="7540095" y="2058361"/>
            <a:ext cx="5225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F</a:t>
            </a:r>
            <a:r>
              <a:rPr lang="en-US" b="1" baseline="-25000" dirty="0" smtClean="0">
                <a:solidFill>
                  <a:srgbClr val="FF0000"/>
                </a:solidFill>
              </a:rPr>
              <a:t>ED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14" name="TextBox 113"/>
          <p:cNvSpPr txBox="1"/>
          <p:nvPr/>
        </p:nvSpPr>
        <p:spPr>
          <a:xfrm>
            <a:off x="7979896" y="3212357"/>
            <a:ext cx="5225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F</a:t>
            </a:r>
            <a:r>
              <a:rPr lang="en-US" b="1" baseline="-25000" dirty="0" smtClean="0">
                <a:solidFill>
                  <a:srgbClr val="FF0000"/>
                </a:solidFill>
              </a:rPr>
              <a:t>EF</a:t>
            </a:r>
            <a:endParaRPr lang="en-US" b="1" dirty="0">
              <a:solidFill>
                <a:srgbClr val="FF0000"/>
              </a:solidFill>
            </a:endParaRPr>
          </a:p>
        </p:txBody>
      </p:sp>
      <p:cxnSp>
        <p:nvCxnSpPr>
          <p:cNvPr id="115" name="Straight Arrow Connector 114"/>
          <p:cNvCxnSpPr/>
          <p:nvPr/>
        </p:nvCxnSpPr>
        <p:spPr>
          <a:xfrm flipV="1">
            <a:off x="4559310" y="2067238"/>
            <a:ext cx="892706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Arrow Connector 115"/>
          <p:cNvCxnSpPr>
            <a:stCxn id="94" idx="0"/>
          </p:cNvCxnSpPr>
          <p:nvPr/>
        </p:nvCxnSpPr>
        <p:spPr>
          <a:xfrm flipH="1">
            <a:off x="4553097" y="2108413"/>
            <a:ext cx="0" cy="61372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7" name="Text Box 59"/>
          <p:cNvSpPr txBox="1"/>
          <p:nvPr/>
        </p:nvSpPr>
        <p:spPr>
          <a:xfrm>
            <a:off x="4624046" y="2399660"/>
            <a:ext cx="467995" cy="2921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100" dirty="0" smtClean="0">
                <a:effectLst/>
                <a:ea typeface="Calibri"/>
                <a:cs typeface="Times New Roman"/>
              </a:rPr>
              <a:t>F</a:t>
            </a:r>
            <a:r>
              <a:rPr lang="en-US" sz="1100" baseline="-25000" dirty="0" smtClean="0">
                <a:effectLst/>
                <a:ea typeface="Calibri"/>
                <a:cs typeface="Times New Roman"/>
              </a:rPr>
              <a:t>BH</a:t>
            </a:r>
            <a:endParaRPr lang="en-US" sz="1100" dirty="0">
              <a:effectLst/>
              <a:ea typeface="Calibri"/>
              <a:cs typeface="Times New Roman"/>
            </a:endParaRPr>
          </a:p>
        </p:txBody>
      </p:sp>
      <p:sp>
        <p:nvSpPr>
          <p:cNvPr id="118" name="Text Box 59"/>
          <p:cNvSpPr txBox="1"/>
          <p:nvPr/>
        </p:nvSpPr>
        <p:spPr>
          <a:xfrm>
            <a:off x="4036207" y="1726243"/>
            <a:ext cx="467995" cy="2921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100" dirty="0" smtClean="0">
                <a:effectLst/>
                <a:ea typeface="Calibri"/>
                <a:cs typeface="Times New Roman"/>
              </a:rPr>
              <a:t>F</a:t>
            </a:r>
            <a:r>
              <a:rPr lang="en-US" sz="1100" baseline="-25000" dirty="0" smtClean="0">
                <a:ea typeface="Calibri"/>
                <a:cs typeface="Times New Roman"/>
              </a:rPr>
              <a:t>AB</a:t>
            </a:r>
            <a:endParaRPr lang="en-US" sz="1100" dirty="0">
              <a:effectLst/>
              <a:ea typeface="Calibri"/>
              <a:cs typeface="Times New Roman"/>
            </a:endParaRPr>
          </a:p>
        </p:txBody>
      </p:sp>
      <p:sp>
        <p:nvSpPr>
          <p:cNvPr id="119" name="Text Box 59"/>
          <p:cNvSpPr txBox="1"/>
          <p:nvPr/>
        </p:nvSpPr>
        <p:spPr>
          <a:xfrm>
            <a:off x="5142111" y="1744658"/>
            <a:ext cx="467995" cy="2921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100" dirty="0" smtClean="0">
                <a:effectLst/>
                <a:ea typeface="Calibri"/>
                <a:cs typeface="Times New Roman"/>
              </a:rPr>
              <a:t>F</a:t>
            </a:r>
            <a:r>
              <a:rPr lang="en-US" sz="1100" baseline="-25000" dirty="0" smtClean="0">
                <a:ea typeface="Calibri"/>
                <a:cs typeface="Times New Roman"/>
              </a:rPr>
              <a:t>BC</a:t>
            </a:r>
            <a:endParaRPr lang="en-US" sz="1100" dirty="0">
              <a:effectLst/>
              <a:ea typeface="Calibri"/>
              <a:cs typeface="Times New Roman"/>
            </a:endParaRPr>
          </a:p>
        </p:txBody>
      </p:sp>
      <p:sp>
        <p:nvSpPr>
          <p:cNvPr id="120" name="Text Box 59"/>
          <p:cNvSpPr txBox="1"/>
          <p:nvPr/>
        </p:nvSpPr>
        <p:spPr>
          <a:xfrm>
            <a:off x="3044062" y="3827018"/>
            <a:ext cx="467995" cy="2921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100" dirty="0" smtClean="0">
                <a:effectLst/>
                <a:ea typeface="Calibri"/>
                <a:cs typeface="Times New Roman"/>
              </a:rPr>
              <a:t>F</a:t>
            </a:r>
            <a:r>
              <a:rPr lang="en-US" sz="1100" baseline="-25000" dirty="0" smtClean="0">
                <a:ea typeface="Calibri"/>
                <a:cs typeface="Times New Roman"/>
              </a:rPr>
              <a:t>AB</a:t>
            </a:r>
            <a:endParaRPr lang="en-US" sz="1100" dirty="0">
              <a:effectLst/>
              <a:ea typeface="Calibri"/>
              <a:cs typeface="Times New Roman"/>
            </a:endParaRPr>
          </a:p>
        </p:txBody>
      </p:sp>
      <p:sp>
        <p:nvSpPr>
          <p:cNvPr id="121" name="Text Box 59"/>
          <p:cNvSpPr txBox="1"/>
          <p:nvPr/>
        </p:nvSpPr>
        <p:spPr>
          <a:xfrm>
            <a:off x="3568212" y="3827331"/>
            <a:ext cx="467995" cy="2921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100" dirty="0" smtClean="0">
                <a:effectLst/>
                <a:ea typeface="Calibri"/>
                <a:cs typeface="Times New Roman"/>
              </a:rPr>
              <a:t>F</a:t>
            </a:r>
            <a:r>
              <a:rPr lang="en-US" sz="1100" baseline="-25000" dirty="0" smtClean="0">
                <a:ea typeface="Calibri"/>
                <a:cs typeface="Times New Roman"/>
              </a:rPr>
              <a:t>BC</a:t>
            </a:r>
            <a:endParaRPr lang="en-US" sz="1100" dirty="0">
              <a:effectLst/>
              <a:ea typeface="Calibri"/>
              <a:cs typeface="Times New Roman"/>
            </a:endParaRPr>
          </a:p>
        </p:txBody>
      </p:sp>
      <p:sp>
        <p:nvSpPr>
          <p:cNvPr id="122" name="Text Box 59"/>
          <p:cNvSpPr txBox="1"/>
          <p:nvPr/>
        </p:nvSpPr>
        <p:spPr>
          <a:xfrm>
            <a:off x="4256405" y="3827331"/>
            <a:ext cx="467995" cy="2921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100" dirty="0" smtClean="0">
                <a:effectLst/>
                <a:ea typeface="Calibri"/>
                <a:cs typeface="Times New Roman"/>
              </a:rPr>
              <a:t>F</a:t>
            </a:r>
            <a:r>
              <a:rPr lang="en-US" sz="1100" baseline="-25000" dirty="0" smtClean="0">
                <a:effectLst/>
                <a:ea typeface="Calibri"/>
                <a:cs typeface="Times New Roman"/>
              </a:rPr>
              <a:t>BH</a:t>
            </a:r>
            <a:endParaRPr lang="en-US" sz="1100" dirty="0">
              <a:effectLst/>
              <a:ea typeface="Calibri"/>
              <a:cs typeface="Times New Roman"/>
            </a:endParaRPr>
          </a:p>
        </p:txBody>
      </p:sp>
      <p:sp>
        <p:nvSpPr>
          <p:cNvPr id="123" name="Text Box 59"/>
          <p:cNvSpPr txBox="1"/>
          <p:nvPr/>
        </p:nvSpPr>
        <p:spPr>
          <a:xfrm>
            <a:off x="2917263" y="4067147"/>
            <a:ext cx="779431" cy="2921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100" dirty="0" smtClean="0">
                <a:effectLst/>
                <a:ea typeface="Calibri"/>
                <a:cs typeface="Times New Roman"/>
              </a:rPr>
              <a:t>Sin(90)</a:t>
            </a:r>
            <a:endParaRPr lang="en-US" sz="1100" dirty="0">
              <a:effectLst/>
              <a:ea typeface="Calibri"/>
              <a:cs typeface="Times New Roman"/>
            </a:endParaRPr>
          </a:p>
        </p:txBody>
      </p:sp>
      <p:sp>
        <p:nvSpPr>
          <p:cNvPr id="124" name="Text Box 59"/>
          <p:cNvSpPr txBox="1"/>
          <p:nvPr/>
        </p:nvSpPr>
        <p:spPr>
          <a:xfrm>
            <a:off x="3490773" y="4067147"/>
            <a:ext cx="779431" cy="2921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100" dirty="0" smtClean="0">
                <a:effectLst/>
                <a:ea typeface="Calibri"/>
                <a:cs typeface="Times New Roman"/>
              </a:rPr>
              <a:t>Sin(90)</a:t>
            </a:r>
            <a:endParaRPr lang="en-US" sz="1100" dirty="0">
              <a:effectLst/>
              <a:ea typeface="Calibri"/>
              <a:cs typeface="Times New Roman"/>
            </a:endParaRPr>
          </a:p>
        </p:txBody>
      </p:sp>
      <p:sp>
        <p:nvSpPr>
          <p:cNvPr id="125" name="Text Box 59"/>
          <p:cNvSpPr txBox="1"/>
          <p:nvPr/>
        </p:nvSpPr>
        <p:spPr>
          <a:xfrm>
            <a:off x="4156444" y="4067147"/>
            <a:ext cx="779431" cy="2921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100" dirty="0" smtClean="0">
                <a:effectLst/>
                <a:ea typeface="Calibri"/>
                <a:cs typeface="Times New Roman"/>
              </a:rPr>
              <a:t>Sin(180)</a:t>
            </a:r>
            <a:endParaRPr lang="en-US" sz="1100" dirty="0">
              <a:effectLst/>
              <a:ea typeface="Calibri"/>
              <a:cs typeface="Times New Roman"/>
            </a:endParaRPr>
          </a:p>
        </p:txBody>
      </p:sp>
      <p:cxnSp>
        <p:nvCxnSpPr>
          <p:cNvPr id="19" name="Straight Connector 18"/>
          <p:cNvCxnSpPr>
            <a:endCxn id="123" idx="0"/>
          </p:cNvCxnSpPr>
          <p:nvPr/>
        </p:nvCxnSpPr>
        <p:spPr>
          <a:xfrm>
            <a:off x="2917263" y="4067147"/>
            <a:ext cx="3897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Straight Connector 127"/>
          <p:cNvCxnSpPr/>
          <p:nvPr/>
        </p:nvCxnSpPr>
        <p:spPr>
          <a:xfrm>
            <a:off x="3540357" y="4067147"/>
            <a:ext cx="3897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Connector 129"/>
          <p:cNvCxnSpPr/>
          <p:nvPr/>
        </p:nvCxnSpPr>
        <p:spPr>
          <a:xfrm>
            <a:off x="4222867" y="4109565"/>
            <a:ext cx="3897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3318804" y="3904449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cs typeface="Calibri"/>
              </a:rPr>
              <a:t>=</a:t>
            </a:r>
            <a:endParaRPr lang="en-US" dirty="0"/>
          </a:p>
        </p:txBody>
      </p:sp>
      <p:sp>
        <p:nvSpPr>
          <p:cNvPr id="131" name="Rectangle 130"/>
          <p:cNvSpPr/>
          <p:nvPr/>
        </p:nvSpPr>
        <p:spPr>
          <a:xfrm>
            <a:off x="3966084" y="3882481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cs typeface="Calibri"/>
              </a:rPr>
              <a:t>=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316468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"/>
            <a:ext cx="9144000" cy="581891"/>
          </a:xfrm>
          <a:solidFill>
            <a:schemeClr val="accent5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Truss problem</a:t>
            </a:r>
          </a:p>
        </p:txBody>
      </p:sp>
      <p:sp>
        <p:nvSpPr>
          <p:cNvPr id="4" name="Rectangle 58"/>
          <p:cNvSpPr>
            <a:spLocks noChangeArrowheads="1"/>
          </p:cNvSpPr>
          <p:nvPr/>
        </p:nvSpPr>
        <p:spPr bwMode="auto">
          <a:xfrm>
            <a:off x="352425" y="609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59"/>
          <p:cNvSpPr>
            <a:spLocks noChangeArrowheads="1"/>
          </p:cNvSpPr>
          <p:nvPr/>
        </p:nvSpPr>
        <p:spPr bwMode="auto">
          <a:xfrm>
            <a:off x="152400" y="609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61"/>
          <p:cNvSpPr>
            <a:spLocks noChangeArrowheads="1"/>
          </p:cNvSpPr>
          <p:nvPr/>
        </p:nvSpPr>
        <p:spPr bwMode="auto">
          <a:xfrm>
            <a:off x="152400" y="609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62"/>
          <p:cNvSpPr>
            <a:spLocks noChangeArrowheads="1"/>
          </p:cNvSpPr>
          <p:nvPr/>
        </p:nvSpPr>
        <p:spPr bwMode="auto">
          <a:xfrm>
            <a:off x="152400" y="609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>
            <a:off x="3359297" y="2075493"/>
            <a:ext cx="3577590" cy="2460625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V="1">
            <a:off x="3319927" y="2070413"/>
            <a:ext cx="5486400" cy="0"/>
          </a:xfrm>
          <a:prstGeom prst="line">
            <a:avLst/>
          </a:prstGeom>
          <a:ln>
            <a:solidFill>
              <a:schemeClr val="tx1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H="1">
            <a:off x="6938157" y="2071048"/>
            <a:ext cx="0" cy="246888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flipH="1">
            <a:off x="6938157" y="2065968"/>
            <a:ext cx="1870710" cy="2478405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Oval 49"/>
          <p:cNvSpPr/>
          <p:nvPr/>
        </p:nvSpPr>
        <p:spPr>
          <a:xfrm>
            <a:off x="4530237" y="2041838"/>
            <a:ext cx="45720" cy="4572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51" name="Oval 50"/>
          <p:cNvSpPr/>
          <p:nvPr/>
        </p:nvSpPr>
        <p:spPr>
          <a:xfrm>
            <a:off x="5737372" y="2046283"/>
            <a:ext cx="45720" cy="4572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53" name="Oval 52"/>
          <p:cNvSpPr/>
          <p:nvPr/>
        </p:nvSpPr>
        <p:spPr>
          <a:xfrm>
            <a:off x="6926727" y="2046283"/>
            <a:ext cx="45720" cy="4572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54" name="Oval 53"/>
          <p:cNvSpPr/>
          <p:nvPr/>
        </p:nvSpPr>
        <p:spPr>
          <a:xfrm>
            <a:off x="4531507" y="2864798"/>
            <a:ext cx="45720" cy="4572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5732292" y="3711888"/>
            <a:ext cx="45720" cy="4572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cxnSp>
        <p:nvCxnSpPr>
          <p:cNvPr id="58" name="Straight Connector 57"/>
          <p:cNvCxnSpPr/>
          <p:nvPr/>
        </p:nvCxnSpPr>
        <p:spPr>
          <a:xfrm flipV="1">
            <a:off x="3312942" y="1879278"/>
            <a:ext cx="0" cy="18288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 flipV="1">
            <a:off x="6941967" y="1901503"/>
            <a:ext cx="0" cy="24765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 flipV="1">
            <a:off x="8814582" y="1902138"/>
            <a:ext cx="0" cy="18288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 flipH="1">
            <a:off x="9029212" y="2086923"/>
            <a:ext cx="0" cy="2468880"/>
          </a:xfrm>
          <a:prstGeom prst="line">
            <a:avLst/>
          </a:prstGeom>
          <a:ln w="12700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 flipH="1">
            <a:off x="8930787" y="2081843"/>
            <a:ext cx="1905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 flipH="1">
            <a:off x="8930787" y="4557073"/>
            <a:ext cx="1905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Text Box 47"/>
          <p:cNvSpPr txBox="1"/>
          <p:nvPr/>
        </p:nvSpPr>
        <p:spPr>
          <a:xfrm>
            <a:off x="8636428" y="3440754"/>
            <a:ext cx="467995" cy="2921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100" dirty="0">
                <a:effectLst/>
                <a:ea typeface="Calibri"/>
                <a:cs typeface="Times New Roman"/>
              </a:rPr>
              <a:t>4 m</a:t>
            </a:r>
          </a:p>
        </p:txBody>
      </p:sp>
      <p:cxnSp>
        <p:nvCxnSpPr>
          <p:cNvPr id="75" name="Straight Arrow Connector 74"/>
          <p:cNvCxnSpPr/>
          <p:nvPr/>
        </p:nvCxnSpPr>
        <p:spPr>
          <a:xfrm>
            <a:off x="8787912" y="1520503"/>
            <a:ext cx="10160" cy="5715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Text Box 49"/>
          <p:cNvSpPr txBox="1"/>
          <p:nvPr/>
        </p:nvSpPr>
        <p:spPr>
          <a:xfrm>
            <a:off x="8619637" y="1303333"/>
            <a:ext cx="767715" cy="2921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100" dirty="0">
                <a:effectLst/>
                <a:ea typeface="Calibri"/>
                <a:cs typeface="Times New Roman"/>
              </a:rPr>
              <a:t>20 k N</a:t>
            </a:r>
          </a:p>
        </p:txBody>
      </p:sp>
      <p:cxnSp>
        <p:nvCxnSpPr>
          <p:cNvPr id="77" name="Straight Arrow Connector 76"/>
          <p:cNvCxnSpPr/>
          <p:nvPr/>
        </p:nvCxnSpPr>
        <p:spPr>
          <a:xfrm>
            <a:off x="6946412" y="1484308"/>
            <a:ext cx="10160" cy="5715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Text Box 52"/>
          <p:cNvSpPr txBox="1"/>
          <p:nvPr/>
        </p:nvSpPr>
        <p:spPr>
          <a:xfrm>
            <a:off x="3079897" y="1911663"/>
            <a:ext cx="467995" cy="2921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100" dirty="0">
                <a:effectLst/>
                <a:ea typeface="Calibri"/>
                <a:cs typeface="Times New Roman"/>
              </a:rPr>
              <a:t>A</a:t>
            </a:r>
          </a:p>
        </p:txBody>
      </p:sp>
      <p:sp>
        <p:nvSpPr>
          <p:cNvPr id="78" name="Text Box 51"/>
          <p:cNvSpPr txBox="1"/>
          <p:nvPr/>
        </p:nvSpPr>
        <p:spPr>
          <a:xfrm>
            <a:off x="6704477" y="1275393"/>
            <a:ext cx="767715" cy="2921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100">
                <a:effectLst/>
                <a:ea typeface="Calibri"/>
                <a:cs typeface="Times New Roman"/>
              </a:rPr>
              <a:t>12 k N</a:t>
            </a:r>
          </a:p>
        </p:txBody>
      </p:sp>
      <p:sp>
        <p:nvSpPr>
          <p:cNvPr id="80" name="Text Box 53"/>
          <p:cNvSpPr txBox="1"/>
          <p:nvPr/>
        </p:nvSpPr>
        <p:spPr>
          <a:xfrm>
            <a:off x="4504202" y="2011358"/>
            <a:ext cx="467995" cy="2921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100">
                <a:effectLst/>
                <a:ea typeface="Calibri"/>
                <a:cs typeface="Times New Roman"/>
              </a:rPr>
              <a:t>B</a:t>
            </a:r>
          </a:p>
        </p:txBody>
      </p:sp>
      <p:sp>
        <p:nvSpPr>
          <p:cNvPr id="81" name="Text Box 54"/>
          <p:cNvSpPr txBox="1"/>
          <p:nvPr/>
        </p:nvSpPr>
        <p:spPr>
          <a:xfrm>
            <a:off x="5718322" y="2018343"/>
            <a:ext cx="467995" cy="2921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100">
                <a:effectLst/>
                <a:ea typeface="Calibri"/>
                <a:cs typeface="Times New Roman"/>
              </a:rPr>
              <a:t>C</a:t>
            </a:r>
          </a:p>
        </p:txBody>
      </p:sp>
      <p:sp>
        <p:nvSpPr>
          <p:cNvPr id="82" name="Text Box 55"/>
          <p:cNvSpPr txBox="1"/>
          <p:nvPr/>
        </p:nvSpPr>
        <p:spPr>
          <a:xfrm>
            <a:off x="6907677" y="2036758"/>
            <a:ext cx="467995" cy="2921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100">
                <a:effectLst/>
                <a:ea typeface="Calibri"/>
                <a:cs typeface="Times New Roman"/>
              </a:rPr>
              <a:t>D</a:t>
            </a:r>
          </a:p>
        </p:txBody>
      </p:sp>
      <p:sp>
        <p:nvSpPr>
          <p:cNvPr id="83" name="Text Box 56"/>
          <p:cNvSpPr txBox="1"/>
          <p:nvPr/>
        </p:nvSpPr>
        <p:spPr>
          <a:xfrm>
            <a:off x="8690122" y="2064698"/>
            <a:ext cx="467995" cy="2921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100" dirty="0">
                <a:effectLst/>
                <a:ea typeface="Calibri"/>
                <a:cs typeface="Times New Roman"/>
              </a:rPr>
              <a:t>E</a:t>
            </a:r>
          </a:p>
        </p:txBody>
      </p:sp>
      <p:sp>
        <p:nvSpPr>
          <p:cNvPr id="84" name="Text Box 57"/>
          <p:cNvSpPr txBox="1"/>
          <p:nvPr/>
        </p:nvSpPr>
        <p:spPr>
          <a:xfrm>
            <a:off x="6913392" y="4420548"/>
            <a:ext cx="467995" cy="2921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100" dirty="0">
                <a:effectLst/>
                <a:ea typeface="Calibri"/>
                <a:cs typeface="Times New Roman"/>
              </a:rPr>
              <a:t>F</a:t>
            </a:r>
          </a:p>
        </p:txBody>
      </p:sp>
      <p:sp>
        <p:nvSpPr>
          <p:cNvPr id="85" name="Text Box 58"/>
          <p:cNvSpPr txBox="1"/>
          <p:nvPr/>
        </p:nvSpPr>
        <p:spPr>
          <a:xfrm>
            <a:off x="5567192" y="3728398"/>
            <a:ext cx="467995" cy="2921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100">
                <a:effectLst/>
                <a:ea typeface="Calibri"/>
                <a:cs typeface="Times New Roman"/>
              </a:rPr>
              <a:t>G</a:t>
            </a:r>
          </a:p>
        </p:txBody>
      </p:sp>
      <p:sp>
        <p:nvSpPr>
          <p:cNvPr id="86" name="Text Box 59"/>
          <p:cNvSpPr txBox="1"/>
          <p:nvPr/>
        </p:nvSpPr>
        <p:spPr>
          <a:xfrm>
            <a:off x="4384187" y="2855908"/>
            <a:ext cx="467995" cy="2921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100" dirty="0">
                <a:effectLst/>
                <a:ea typeface="Calibri"/>
                <a:cs typeface="Times New Roman"/>
              </a:rPr>
              <a:t>H</a:t>
            </a:r>
          </a:p>
        </p:txBody>
      </p:sp>
      <p:cxnSp>
        <p:nvCxnSpPr>
          <p:cNvPr id="90" name="Straight Arrow Connector 89"/>
          <p:cNvCxnSpPr/>
          <p:nvPr/>
        </p:nvCxnSpPr>
        <p:spPr>
          <a:xfrm flipH="1" flipV="1">
            <a:off x="4051205" y="2538462"/>
            <a:ext cx="479032" cy="326336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Arrow Connector 90"/>
          <p:cNvCxnSpPr/>
          <p:nvPr/>
        </p:nvCxnSpPr>
        <p:spPr>
          <a:xfrm flipV="1">
            <a:off x="6921193" y="4555803"/>
            <a:ext cx="0" cy="617855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Text Box 57"/>
          <p:cNvSpPr txBox="1"/>
          <p:nvPr/>
        </p:nvSpPr>
        <p:spPr>
          <a:xfrm>
            <a:off x="6635262" y="5111096"/>
            <a:ext cx="1333500" cy="2921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600" dirty="0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42 KN</a:t>
            </a:r>
            <a:endParaRPr lang="en-US" sz="1600" dirty="0">
              <a:effectLst/>
              <a:latin typeface="Times New Roman" pitchFamily="18" charset="0"/>
              <a:ea typeface="Calibri"/>
              <a:cs typeface="Times New Roman" pitchFamily="18" charset="0"/>
            </a:endParaRPr>
          </a:p>
        </p:txBody>
      </p:sp>
      <p:sp>
        <p:nvSpPr>
          <p:cNvPr id="93" name="Text Box 57"/>
          <p:cNvSpPr txBox="1"/>
          <p:nvPr/>
        </p:nvSpPr>
        <p:spPr>
          <a:xfrm>
            <a:off x="2917263" y="2670170"/>
            <a:ext cx="1333500" cy="2921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600" dirty="0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-10 KN</a:t>
            </a:r>
            <a:endParaRPr lang="en-US" sz="1600" dirty="0">
              <a:effectLst/>
              <a:latin typeface="Times New Roman" pitchFamily="18" charset="0"/>
              <a:ea typeface="Calibri"/>
              <a:cs typeface="Times New Roman" pitchFamily="18" charset="0"/>
            </a:endParaRPr>
          </a:p>
        </p:txBody>
      </p:sp>
      <p:sp>
        <p:nvSpPr>
          <p:cNvPr id="94" name="Text Box 57"/>
          <p:cNvSpPr txBox="1"/>
          <p:nvPr/>
        </p:nvSpPr>
        <p:spPr>
          <a:xfrm>
            <a:off x="3892560" y="2108413"/>
            <a:ext cx="1333500" cy="2921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600" dirty="0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Ɵ</a:t>
            </a:r>
            <a:endParaRPr lang="en-US" sz="1600" dirty="0">
              <a:effectLst/>
              <a:latin typeface="Times New Roman" pitchFamily="18" charset="0"/>
              <a:ea typeface="Calibri"/>
              <a:cs typeface="Times New Roman" pitchFamily="18" charset="0"/>
            </a:endParaRPr>
          </a:p>
        </p:txBody>
      </p:sp>
      <p:sp>
        <p:nvSpPr>
          <p:cNvPr id="6" name="Arc 5"/>
          <p:cNvSpPr/>
          <p:nvPr/>
        </p:nvSpPr>
        <p:spPr>
          <a:xfrm rot="3766104">
            <a:off x="3488400" y="1942644"/>
            <a:ext cx="460638" cy="487964"/>
          </a:xfrm>
          <a:prstGeom prst="arc">
            <a:avLst/>
          </a:prstGeom>
          <a:ln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Text Box 57"/>
          <p:cNvSpPr txBox="1"/>
          <p:nvPr/>
        </p:nvSpPr>
        <p:spPr>
          <a:xfrm>
            <a:off x="8141299" y="2050357"/>
            <a:ext cx="365760" cy="2921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ka-GE" sz="2000" dirty="0" smtClean="0">
                <a:effectLst/>
                <a:latin typeface="Calibri"/>
                <a:ea typeface="Calibri"/>
                <a:cs typeface="Calibri"/>
              </a:rPr>
              <a:t>Ⴔ</a:t>
            </a:r>
            <a:endParaRPr lang="en-US" sz="2000" dirty="0">
              <a:effectLst/>
              <a:latin typeface="Times New Roman" pitchFamily="18" charset="0"/>
              <a:ea typeface="Calibri"/>
              <a:cs typeface="Times New Roman" pitchFamily="18" charset="0"/>
            </a:endParaRPr>
          </a:p>
        </p:txBody>
      </p:sp>
      <p:sp>
        <p:nvSpPr>
          <p:cNvPr id="25" name="Arc 24"/>
          <p:cNvSpPr/>
          <p:nvPr/>
        </p:nvSpPr>
        <p:spPr>
          <a:xfrm rot="12718945">
            <a:off x="8482456" y="1971175"/>
            <a:ext cx="457200" cy="457200"/>
          </a:xfrm>
          <a:prstGeom prst="arc">
            <a:avLst/>
          </a:prstGeom>
          <a:ln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Rectangle 55"/>
          <p:cNvSpPr>
            <a:spLocks noChangeArrowheads="1"/>
          </p:cNvSpPr>
          <p:nvPr/>
        </p:nvSpPr>
        <p:spPr bwMode="auto">
          <a:xfrm>
            <a:off x="0" y="687288"/>
            <a:ext cx="4825616" cy="67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    a) Calculate member force in all member.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 flipH="1">
            <a:off x="2875908" y="1209392"/>
            <a:ext cx="10804" cy="22445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/>
          <p:nvPr/>
        </p:nvCxnSpPr>
        <p:spPr>
          <a:xfrm>
            <a:off x="2886712" y="1209392"/>
            <a:ext cx="627140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/>
          <p:nvPr/>
        </p:nvCxnSpPr>
        <p:spPr>
          <a:xfrm flipV="1">
            <a:off x="4813545" y="5403196"/>
            <a:ext cx="4295131" cy="3713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>
            <a:off x="3078840" y="1839908"/>
            <a:ext cx="383857" cy="47752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3779770" y="2645694"/>
            <a:ext cx="5225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F</a:t>
            </a:r>
            <a:r>
              <a:rPr lang="en-US" b="1" baseline="-25000" dirty="0" smtClean="0">
                <a:solidFill>
                  <a:srgbClr val="FF0000"/>
                </a:solidFill>
              </a:rPr>
              <a:t>AH</a:t>
            </a:r>
            <a:endParaRPr lang="en-US" b="1" dirty="0">
              <a:solidFill>
                <a:srgbClr val="FF0000"/>
              </a:solidFill>
            </a:endParaRPr>
          </a:p>
        </p:txBody>
      </p:sp>
      <p:cxnSp>
        <p:nvCxnSpPr>
          <p:cNvPr id="95" name="Straight Connector 94"/>
          <p:cNvCxnSpPr/>
          <p:nvPr/>
        </p:nvCxnSpPr>
        <p:spPr>
          <a:xfrm>
            <a:off x="2885977" y="3440754"/>
            <a:ext cx="1924197" cy="132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/>
          <p:cNvCxnSpPr/>
          <p:nvPr/>
        </p:nvCxnSpPr>
        <p:spPr>
          <a:xfrm rot="16200000">
            <a:off x="3843446" y="4452365"/>
            <a:ext cx="19202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Arrow Connector 86"/>
          <p:cNvCxnSpPr/>
          <p:nvPr/>
        </p:nvCxnSpPr>
        <p:spPr>
          <a:xfrm flipH="1">
            <a:off x="7873512" y="2062158"/>
            <a:ext cx="923925" cy="1259205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Arrow Connector 87"/>
          <p:cNvCxnSpPr/>
          <p:nvPr/>
        </p:nvCxnSpPr>
        <p:spPr>
          <a:xfrm flipH="1" flipV="1">
            <a:off x="7667137" y="2073508"/>
            <a:ext cx="1130301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TextBox 88"/>
          <p:cNvSpPr txBox="1"/>
          <p:nvPr/>
        </p:nvSpPr>
        <p:spPr>
          <a:xfrm>
            <a:off x="7540095" y="2058361"/>
            <a:ext cx="5225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F</a:t>
            </a:r>
            <a:r>
              <a:rPr lang="en-US" b="1" baseline="-25000" dirty="0" smtClean="0">
                <a:solidFill>
                  <a:srgbClr val="FF0000"/>
                </a:solidFill>
              </a:rPr>
              <a:t>ED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14" name="TextBox 113"/>
          <p:cNvSpPr txBox="1"/>
          <p:nvPr/>
        </p:nvSpPr>
        <p:spPr>
          <a:xfrm>
            <a:off x="7979896" y="3212357"/>
            <a:ext cx="5225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F</a:t>
            </a:r>
            <a:r>
              <a:rPr lang="en-US" b="1" baseline="-25000" dirty="0" smtClean="0">
                <a:solidFill>
                  <a:srgbClr val="FF0000"/>
                </a:solidFill>
              </a:rPr>
              <a:t>EF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18" name="Text Box 59"/>
          <p:cNvSpPr txBox="1"/>
          <p:nvPr/>
        </p:nvSpPr>
        <p:spPr>
          <a:xfrm>
            <a:off x="4036207" y="1726243"/>
            <a:ext cx="467995" cy="2921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100" dirty="0" smtClean="0">
                <a:effectLst/>
                <a:ea typeface="Calibri"/>
                <a:cs typeface="Times New Roman"/>
              </a:rPr>
              <a:t>F</a:t>
            </a:r>
            <a:r>
              <a:rPr lang="en-US" sz="1100" baseline="-25000" dirty="0" smtClean="0">
                <a:ea typeface="Calibri"/>
                <a:cs typeface="Times New Roman"/>
              </a:rPr>
              <a:t>AB</a:t>
            </a:r>
            <a:endParaRPr lang="en-US" sz="1100" dirty="0">
              <a:effectLst/>
              <a:ea typeface="Calibri"/>
              <a:cs typeface="Times New Roman"/>
            </a:endParaRPr>
          </a:p>
        </p:txBody>
      </p:sp>
      <p:sp>
        <p:nvSpPr>
          <p:cNvPr id="119" name="Text Box 59"/>
          <p:cNvSpPr txBox="1"/>
          <p:nvPr/>
        </p:nvSpPr>
        <p:spPr>
          <a:xfrm>
            <a:off x="5142111" y="1744658"/>
            <a:ext cx="467995" cy="2921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100" dirty="0" smtClean="0">
                <a:effectLst/>
                <a:ea typeface="Calibri"/>
                <a:cs typeface="Times New Roman"/>
              </a:rPr>
              <a:t>F</a:t>
            </a:r>
            <a:r>
              <a:rPr lang="en-US" sz="1100" baseline="-25000" dirty="0" smtClean="0">
                <a:ea typeface="Calibri"/>
                <a:cs typeface="Times New Roman"/>
              </a:rPr>
              <a:t>BC</a:t>
            </a:r>
            <a:endParaRPr lang="en-US" sz="1100" dirty="0">
              <a:effectLst/>
              <a:ea typeface="Calibri"/>
              <a:cs typeface="Times New Roman"/>
            </a:endParaRPr>
          </a:p>
        </p:txBody>
      </p:sp>
      <p:sp>
        <p:nvSpPr>
          <p:cNvPr id="120" name="Text Box 59"/>
          <p:cNvSpPr txBox="1"/>
          <p:nvPr/>
        </p:nvSpPr>
        <p:spPr>
          <a:xfrm>
            <a:off x="695050" y="4211196"/>
            <a:ext cx="467995" cy="2921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100" dirty="0" smtClean="0">
                <a:effectLst/>
                <a:ea typeface="Calibri"/>
                <a:cs typeface="Times New Roman"/>
              </a:rPr>
              <a:t>F</a:t>
            </a:r>
            <a:r>
              <a:rPr lang="en-US" sz="1100" baseline="-25000" dirty="0" smtClean="0">
                <a:ea typeface="Calibri"/>
                <a:cs typeface="Times New Roman"/>
              </a:rPr>
              <a:t>CG</a:t>
            </a:r>
            <a:endParaRPr lang="en-US" sz="1100" dirty="0">
              <a:effectLst/>
              <a:ea typeface="Calibri"/>
              <a:cs typeface="Times New Roman"/>
            </a:endParaRPr>
          </a:p>
        </p:txBody>
      </p:sp>
      <p:sp>
        <p:nvSpPr>
          <p:cNvPr id="121" name="Text Box 59"/>
          <p:cNvSpPr txBox="1"/>
          <p:nvPr/>
        </p:nvSpPr>
        <p:spPr>
          <a:xfrm>
            <a:off x="1581062" y="4191226"/>
            <a:ext cx="467995" cy="2921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100" dirty="0" smtClean="0">
                <a:effectLst/>
                <a:ea typeface="Calibri"/>
                <a:cs typeface="Times New Roman"/>
              </a:rPr>
              <a:t>F</a:t>
            </a:r>
            <a:r>
              <a:rPr lang="en-US" sz="1100" baseline="-25000" dirty="0" smtClean="0">
                <a:ea typeface="Calibri"/>
                <a:cs typeface="Times New Roman"/>
              </a:rPr>
              <a:t>AH</a:t>
            </a:r>
            <a:endParaRPr lang="en-US" sz="1100" dirty="0">
              <a:effectLst/>
              <a:ea typeface="Calibri"/>
              <a:cs typeface="Times New Roman"/>
            </a:endParaRPr>
          </a:p>
        </p:txBody>
      </p:sp>
      <p:sp>
        <p:nvSpPr>
          <p:cNvPr id="122" name="Text Box 59"/>
          <p:cNvSpPr txBox="1"/>
          <p:nvPr/>
        </p:nvSpPr>
        <p:spPr>
          <a:xfrm>
            <a:off x="2661296" y="4152610"/>
            <a:ext cx="467995" cy="2921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100" dirty="0" smtClean="0">
                <a:effectLst/>
                <a:ea typeface="Calibri"/>
                <a:cs typeface="Times New Roman"/>
              </a:rPr>
              <a:t>F</a:t>
            </a:r>
            <a:r>
              <a:rPr lang="en-US" sz="1100" baseline="-25000" dirty="0" smtClean="0">
                <a:ea typeface="Calibri"/>
                <a:cs typeface="Times New Roman"/>
              </a:rPr>
              <a:t>CH</a:t>
            </a:r>
            <a:endParaRPr lang="en-US" sz="1100" dirty="0">
              <a:effectLst/>
              <a:ea typeface="Calibri"/>
              <a:cs typeface="Times New Roman"/>
            </a:endParaRPr>
          </a:p>
        </p:txBody>
      </p:sp>
      <p:sp>
        <p:nvSpPr>
          <p:cNvPr id="123" name="Text Box 59"/>
          <p:cNvSpPr txBox="1"/>
          <p:nvPr/>
        </p:nvSpPr>
        <p:spPr>
          <a:xfrm>
            <a:off x="539331" y="4474749"/>
            <a:ext cx="779431" cy="2921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100" dirty="0" smtClean="0">
                <a:effectLst/>
                <a:ea typeface="Calibri"/>
                <a:cs typeface="Times New Roman"/>
              </a:rPr>
              <a:t>Sin(</a:t>
            </a:r>
            <a:r>
              <a:rPr lang="ka-GE" sz="1100" dirty="0" smtClean="0">
                <a:effectLst/>
                <a:latin typeface="Calibri"/>
                <a:ea typeface="Calibri"/>
                <a:cs typeface="Calibri"/>
              </a:rPr>
              <a:t>Ⴔ</a:t>
            </a:r>
            <a:r>
              <a:rPr lang="en-US" sz="1100" dirty="0" smtClean="0">
                <a:effectLst/>
                <a:ea typeface="Calibri"/>
                <a:cs typeface="Times New Roman"/>
              </a:rPr>
              <a:t>)</a:t>
            </a:r>
            <a:endParaRPr lang="en-US" sz="1100" dirty="0">
              <a:effectLst/>
              <a:ea typeface="Calibri"/>
              <a:cs typeface="Times New Roman"/>
            </a:endParaRPr>
          </a:p>
        </p:txBody>
      </p:sp>
      <p:sp>
        <p:nvSpPr>
          <p:cNvPr id="124" name="Text Box 59"/>
          <p:cNvSpPr txBox="1"/>
          <p:nvPr/>
        </p:nvSpPr>
        <p:spPr>
          <a:xfrm>
            <a:off x="1503623" y="4431042"/>
            <a:ext cx="907671" cy="2921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100" dirty="0" smtClean="0">
                <a:effectLst/>
                <a:ea typeface="Calibri"/>
                <a:cs typeface="Times New Roman"/>
              </a:rPr>
              <a:t>Sin(180 -</a:t>
            </a:r>
            <a:r>
              <a:rPr lang="ka-GE" sz="1100" dirty="0" smtClean="0">
                <a:effectLst/>
                <a:latin typeface="Calibri"/>
                <a:ea typeface="Calibri"/>
                <a:cs typeface="Calibri"/>
              </a:rPr>
              <a:t>Ⴔ</a:t>
            </a:r>
            <a:r>
              <a:rPr lang="en-US" sz="1100" dirty="0" smtClean="0">
                <a:effectLst/>
                <a:ea typeface="Calibri"/>
                <a:cs typeface="Times New Roman"/>
              </a:rPr>
              <a:t>)</a:t>
            </a:r>
            <a:endParaRPr lang="en-US" sz="1100" dirty="0">
              <a:effectLst/>
              <a:ea typeface="Calibri"/>
              <a:cs typeface="Times New Roman"/>
            </a:endParaRPr>
          </a:p>
        </p:txBody>
      </p:sp>
      <p:sp>
        <p:nvSpPr>
          <p:cNvPr id="125" name="Text Box 59"/>
          <p:cNvSpPr txBox="1"/>
          <p:nvPr/>
        </p:nvSpPr>
        <p:spPr>
          <a:xfrm>
            <a:off x="2561335" y="4392426"/>
            <a:ext cx="779431" cy="2921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100" b="1" dirty="0" smtClean="0">
                <a:effectLst/>
                <a:ea typeface="Calibri"/>
                <a:cs typeface="Times New Roman"/>
              </a:rPr>
              <a:t>Sin(180)</a:t>
            </a:r>
            <a:endParaRPr lang="en-US" sz="1100" b="1" dirty="0">
              <a:effectLst/>
              <a:ea typeface="Calibri"/>
              <a:cs typeface="Times New Roman"/>
            </a:endParaRPr>
          </a:p>
        </p:txBody>
      </p:sp>
      <p:cxnSp>
        <p:nvCxnSpPr>
          <p:cNvPr id="19" name="Straight Connector 18"/>
          <p:cNvCxnSpPr/>
          <p:nvPr/>
        </p:nvCxnSpPr>
        <p:spPr>
          <a:xfrm>
            <a:off x="596826" y="4479900"/>
            <a:ext cx="3897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Straight Connector 127"/>
          <p:cNvCxnSpPr/>
          <p:nvPr/>
        </p:nvCxnSpPr>
        <p:spPr>
          <a:xfrm>
            <a:off x="1553207" y="4431042"/>
            <a:ext cx="3897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Connector 129"/>
          <p:cNvCxnSpPr/>
          <p:nvPr/>
        </p:nvCxnSpPr>
        <p:spPr>
          <a:xfrm>
            <a:off x="2627758" y="4434844"/>
            <a:ext cx="3897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1119833" y="4307189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cs typeface="Calibri"/>
              </a:rPr>
              <a:t>=</a:t>
            </a:r>
            <a:endParaRPr lang="en-US" dirty="0"/>
          </a:p>
        </p:txBody>
      </p:sp>
      <p:sp>
        <p:nvSpPr>
          <p:cNvPr id="131" name="Rectangle 130"/>
          <p:cNvSpPr/>
          <p:nvPr/>
        </p:nvSpPr>
        <p:spPr>
          <a:xfrm>
            <a:off x="2111212" y="4307189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cs typeface="Calibri"/>
              </a:rPr>
              <a:t>=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1525860" y="4152610"/>
            <a:ext cx="1870527" cy="712120"/>
          </a:xfrm>
          <a:prstGeom prst="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2" name="Straight Arrow Connector 131"/>
          <p:cNvCxnSpPr/>
          <p:nvPr/>
        </p:nvCxnSpPr>
        <p:spPr>
          <a:xfrm>
            <a:off x="4580928" y="2910518"/>
            <a:ext cx="645132" cy="465514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5" name="TextBox 134"/>
          <p:cNvSpPr txBox="1"/>
          <p:nvPr/>
        </p:nvSpPr>
        <p:spPr>
          <a:xfrm>
            <a:off x="4886811" y="3365416"/>
            <a:ext cx="5225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F</a:t>
            </a:r>
            <a:r>
              <a:rPr lang="en-US" b="1" baseline="-25000" dirty="0" smtClean="0">
                <a:solidFill>
                  <a:srgbClr val="FF0000"/>
                </a:solidFill>
              </a:rPr>
              <a:t>CG</a:t>
            </a:r>
            <a:endParaRPr lang="en-US" b="1" dirty="0">
              <a:solidFill>
                <a:srgbClr val="FF0000"/>
              </a:solidFill>
            </a:endParaRPr>
          </a:p>
        </p:txBody>
      </p:sp>
      <p:cxnSp>
        <p:nvCxnSpPr>
          <p:cNvPr id="138" name="Straight Connector 137"/>
          <p:cNvCxnSpPr/>
          <p:nvPr/>
        </p:nvCxnSpPr>
        <p:spPr>
          <a:xfrm flipH="1">
            <a:off x="4191000" y="2108413"/>
            <a:ext cx="368311" cy="2921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015606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"/>
            <a:ext cx="9144000" cy="581891"/>
          </a:xfrm>
          <a:solidFill>
            <a:schemeClr val="accent5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Truss problem</a:t>
            </a:r>
          </a:p>
        </p:txBody>
      </p:sp>
      <p:sp>
        <p:nvSpPr>
          <p:cNvPr id="4" name="Rectangle 58"/>
          <p:cNvSpPr>
            <a:spLocks noChangeArrowheads="1"/>
          </p:cNvSpPr>
          <p:nvPr/>
        </p:nvSpPr>
        <p:spPr bwMode="auto">
          <a:xfrm>
            <a:off x="352425" y="609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59"/>
          <p:cNvSpPr>
            <a:spLocks noChangeArrowheads="1"/>
          </p:cNvSpPr>
          <p:nvPr/>
        </p:nvSpPr>
        <p:spPr bwMode="auto">
          <a:xfrm>
            <a:off x="152400" y="609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61"/>
          <p:cNvSpPr>
            <a:spLocks noChangeArrowheads="1"/>
          </p:cNvSpPr>
          <p:nvPr/>
        </p:nvSpPr>
        <p:spPr bwMode="auto">
          <a:xfrm>
            <a:off x="152400" y="609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62"/>
          <p:cNvSpPr>
            <a:spLocks noChangeArrowheads="1"/>
          </p:cNvSpPr>
          <p:nvPr/>
        </p:nvSpPr>
        <p:spPr bwMode="auto">
          <a:xfrm>
            <a:off x="152400" y="609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>
            <a:off x="3359297" y="2075493"/>
            <a:ext cx="3577590" cy="2460625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V="1">
            <a:off x="3319927" y="2070413"/>
            <a:ext cx="5486400" cy="0"/>
          </a:xfrm>
          <a:prstGeom prst="line">
            <a:avLst/>
          </a:prstGeom>
          <a:ln>
            <a:solidFill>
              <a:schemeClr val="tx1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H="1">
            <a:off x="6938157" y="2071048"/>
            <a:ext cx="0" cy="246888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H="1">
            <a:off x="5753247" y="2078668"/>
            <a:ext cx="0" cy="164592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H="1">
            <a:off x="4552462" y="2078668"/>
            <a:ext cx="0" cy="82296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flipH="1">
            <a:off x="6938157" y="2065968"/>
            <a:ext cx="1870710" cy="2478405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Oval 49"/>
          <p:cNvSpPr/>
          <p:nvPr/>
        </p:nvSpPr>
        <p:spPr>
          <a:xfrm>
            <a:off x="4530237" y="2041838"/>
            <a:ext cx="45720" cy="4572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51" name="Oval 50"/>
          <p:cNvSpPr/>
          <p:nvPr/>
        </p:nvSpPr>
        <p:spPr>
          <a:xfrm>
            <a:off x="5737372" y="2046283"/>
            <a:ext cx="45720" cy="4572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53" name="Oval 52"/>
          <p:cNvSpPr/>
          <p:nvPr/>
        </p:nvSpPr>
        <p:spPr>
          <a:xfrm>
            <a:off x="6926727" y="2046283"/>
            <a:ext cx="45720" cy="4572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54" name="Oval 53"/>
          <p:cNvSpPr/>
          <p:nvPr/>
        </p:nvSpPr>
        <p:spPr>
          <a:xfrm>
            <a:off x="4531507" y="2864798"/>
            <a:ext cx="45720" cy="4572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5732292" y="3711888"/>
            <a:ext cx="45720" cy="4572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cxnSp>
        <p:nvCxnSpPr>
          <p:cNvPr id="56" name="Straight Connector 55"/>
          <p:cNvCxnSpPr/>
          <p:nvPr/>
        </p:nvCxnSpPr>
        <p:spPr>
          <a:xfrm flipH="1">
            <a:off x="4552462" y="2089463"/>
            <a:ext cx="1193800" cy="82359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 flipH="1">
            <a:off x="5739277" y="2087558"/>
            <a:ext cx="1202055" cy="166687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 flipV="1">
            <a:off x="3312942" y="1879278"/>
            <a:ext cx="0" cy="18288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 flipV="1">
            <a:off x="6941967" y="1901503"/>
            <a:ext cx="0" cy="24765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 flipV="1">
            <a:off x="8814582" y="1902138"/>
            <a:ext cx="0" cy="18288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 flipH="1">
            <a:off x="9029212" y="2086923"/>
            <a:ext cx="0" cy="2468880"/>
          </a:xfrm>
          <a:prstGeom prst="line">
            <a:avLst/>
          </a:prstGeom>
          <a:ln w="12700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 flipH="1">
            <a:off x="8930787" y="2081843"/>
            <a:ext cx="1905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 flipH="1">
            <a:off x="8930787" y="4557073"/>
            <a:ext cx="1905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Text Box 47"/>
          <p:cNvSpPr txBox="1"/>
          <p:nvPr/>
        </p:nvSpPr>
        <p:spPr>
          <a:xfrm>
            <a:off x="8636428" y="3440754"/>
            <a:ext cx="467995" cy="2921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100" dirty="0">
                <a:effectLst/>
                <a:ea typeface="Calibri"/>
                <a:cs typeface="Times New Roman"/>
              </a:rPr>
              <a:t>4 m</a:t>
            </a:r>
          </a:p>
        </p:txBody>
      </p:sp>
      <p:cxnSp>
        <p:nvCxnSpPr>
          <p:cNvPr id="75" name="Straight Arrow Connector 74"/>
          <p:cNvCxnSpPr/>
          <p:nvPr/>
        </p:nvCxnSpPr>
        <p:spPr>
          <a:xfrm>
            <a:off x="8787912" y="1520503"/>
            <a:ext cx="10160" cy="5715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Text Box 49"/>
          <p:cNvSpPr txBox="1"/>
          <p:nvPr/>
        </p:nvSpPr>
        <p:spPr>
          <a:xfrm>
            <a:off x="8619637" y="1303333"/>
            <a:ext cx="767715" cy="2921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100" dirty="0">
                <a:effectLst/>
                <a:ea typeface="Calibri"/>
                <a:cs typeface="Times New Roman"/>
              </a:rPr>
              <a:t>20 k N</a:t>
            </a:r>
          </a:p>
        </p:txBody>
      </p:sp>
      <p:cxnSp>
        <p:nvCxnSpPr>
          <p:cNvPr id="77" name="Straight Arrow Connector 76"/>
          <p:cNvCxnSpPr/>
          <p:nvPr/>
        </p:nvCxnSpPr>
        <p:spPr>
          <a:xfrm>
            <a:off x="6946412" y="1484308"/>
            <a:ext cx="10160" cy="5715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Text Box 52"/>
          <p:cNvSpPr txBox="1"/>
          <p:nvPr/>
        </p:nvSpPr>
        <p:spPr>
          <a:xfrm>
            <a:off x="3079897" y="1911663"/>
            <a:ext cx="467995" cy="2921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100" dirty="0">
                <a:effectLst/>
                <a:ea typeface="Calibri"/>
                <a:cs typeface="Times New Roman"/>
              </a:rPr>
              <a:t>A</a:t>
            </a:r>
          </a:p>
        </p:txBody>
      </p:sp>
      <p:sp>
        <p:nvSpPr>
          <p:cNvPr id="78" name="Text Box 51"/>
          <p:cNvSpPr txBox="1"/>
          <p:nvPr/>
        </p:nvSpPr>
        <p:spPr>
          <a:xfrm>
            <a:off x="6704477" y="1275393"/>
            <a:ext cx="767715" cy="2921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100">
                <a:effectLst/>
                <a:ea typeface="Calibri"/>
                <a:cs typeface="Times New Roman"/>
              </a:rPr>
              <a:t>12 k N</a:t>
            </a:r>
          </a:p>
        </p:txBody>
      </p:sp>
      <p:sp>
        <p:nvSpPr>
          <p:cNvPr id="80" name="Text Box 53"/>
          <p:cNvSpPr txBox="1"/>
          <p:nvPr/>
        </p:nvSpPr>
        <p:spPr>
          <a:xfrm>
            <a:off x="4504202" y="2011358"/>
            <a:ext cx="467995" cy="2921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100">
                <a:effectLst/>
                <a:ea typeface="Calibri"/>
                <a:cs typeface="Times New Roman"/>
              </a:rPr>
              <a:t>B</a:t>
            </a:r>
          </a:p>
        </p:txBody>
      </p:sp>
      <p:sp>
        <p:nvSpPr>
          <p:cNvPr id="81" name="Text Box 54"/>
          <p:cNvSpPr txBox="1"/>
          <p:nvPr/>
        </p:nvSpPr>
        <p:spPr>
          <a:xfrm>
            <a:off x="5718322" y="2018343"/>
            <a:ext cx="467995" cy="2921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100" dirty="0">
                <a:effectLst/>
                <a:ea typeface="Calibri"/>
                <a:cs typeface="Times New Roman"/>
              </a:rPr>
              <a:t>C</a:t>
            </a:r>
          </a:p>
        </p:txBody>
      </p:sp>
      <p:sp>
        <p:nvSpPr>
          <p:cNvPr id="82" name="Text Box 55"/>
          <p:cNvSpPr txBox="1"/>
          <p:nvPr/>
        </p:nvSpPr>
        <p:spPr>
          <a:xfrm>
            <a:off x="6907677" y="2036758"/>
            <a:ext cx="467995" cy="2921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100">
                <a:effectLst/>
                <a:ea typeface="Calibri"/>
                <a:cs typeface="Times New Roman"/>
              </a:rPr>
              <a:t>D</a:t>
            </a:r>
          </a:p>
        </p:txBody>
      </p:sp>
      <p:sp>
        <p:nvSpPr>
          <p:cNvPr id="83" name="Text Box 56"/>
          <p:cNvSpPr txBox="1"/>
          <p:nvPr/>
        </p:nvSpPr>
        <p:spPr>
          <a:xfrm>
            <a:off x="8690122" y="2064698"/>
            <a:ext cx="467995" cy="2921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100" dirty="0">
                <a:effectLst/>
                <a:ea typeface="Calibri"/>
                <a:cs typeface="Times New Roman"/>
              </a:rPr>
              <a:t>E</a:t>
            </a:r>
          </a:p>
        </p:txBody>
      </p:sp>
      <p:sp>
        <p:nvSpPr>
          <p:cNvPr id="84" name="Text Box 57"/>
          <p:cNvSpPr txBox="1"/>
          <p:nvPr/>
        </p:nvSpPr>
        <p:spPr>
          <a:xfrm>
            <a:off x="6913392" y="4420548"/>
            <a:ext cx="467995" cy="2921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100" dirty="0">
                <a:effectLst/>
                <a:ea typeface="Calibri"/>
                <a:cs typeface="Times New Roman"/>
              </a:rPr>
              <a:t>F</a:t>
            </a:r>
          </a:p>
        </p:txBody>
      </p:sp>
      <p:sp>
        <p:nvSpPr>
          <p:cNvPr id="85" name="Text Box 58"/>
          <p:cNvSpPr txBox="1"/>
          <p:nvPr/>
        </p:nvSpPr>
        <p:spPr>
          <a:xfrm>
            <a:off x="5567192" y="3728398"/>
            <a:ext cx="467995" cy="2921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100">
                <a:effectLst/>
                <a:ea typeface="Calibri"/>
                <a:cs typeface="Times New Roman"/>
              </a:rPr>
              <a:t>G</a:t>
            </a:r>
          </a:p>
        </p:txBody>
      </p:sp>
      <p:sp>
        <p:nvSpPr>
          <p:cNvPr id="86" name="Text Box 59"/>
          <p:cNvSpPr txBox="1"/>
          <p:nvPr/>
        </p:nvSpPr>
        <p:spPr>
          <a:xfrm>
            <a:off x="4384187" y="2855908"/>
            <a:ext cx="467995" cy="2921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100">
                <a:effectLst/>
                <a:ea typeface="Calibri"/>
                <a:cs typeface="Times New Roman"/>
              </a:rPr>
              <a:t>H</a:t>
            </a:r>
          </a:p>
        </p:txBody>
      </p:sp>
      <p:cxnSp>
        <p:nvCxnSpPr>
          <p:cNvPr id="90" name="Straight Arrow Connector 89"/>
          <p:cNvCxnSpPr/>
          <p:nvPr/>
        </p:nvCxnSpPr>
        <p:spPr>
          <a:xfrm flipV="1">
            <a:off x="3312942" y="2104286"/>
            <a:ext cx="0" cy="617855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Arrow Connector 90"/>
          <p:cNvCxnSpPr/>
          <p:nvPr/>
        </p:nvCxnSpPr>
        <p:spPr>
          <a:xfrm flipV="1">
            <a:off x="6921193" y="4555803"/>
            <a:ext cx="0" cy="617855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Text Box 57"/>
          <p:cNvSpPr txBox="1"/>
          <p:nvPr/>
        </p:nvSpPr>
        <p:spPr>
          <a:xfrm>
            <a:off x="6635262" y="5111096"/>
            <a:ext cx="1333500" cy="2921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600" dirty="0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42 KN</a:t>
            </a:r>
            <a:endParaRPr lang="en-US" sz="1600" dirty="0">
              <a:effectLst/>
              <a:latin typeface="Times New Roman" pitchFamily="18" charset="0"/>
              <a:ea typeface="Calibri"/>
              <a:cs typeface="Times New Roman" pitchFamily="18" charset="0"/>
            </a:endParaRPr>
          </a:p>
        </p:txBody>
      </p:sp>
      <p:sp>
        <p:nvSpPr>
          <p:cNvPr id="93" name="Text Box 57"/>
          <p:cNvSpPr txBox="1"/>
          <p:nvPr/>
        </p:nvSpPr>
        <p:spPr>
          <a:xfrm>
            <a:off x="2917263" y="2670170"/>
            <a:ext cx="1333500" cy="2921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600" dirty="0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-10 KN</a:t>
            </a:r>
            <a:endParaRPr lang="en-US" sz="1600" dirty="0">
              <a:effectLst/>
              <a:latin typeface="Times New Roman" pitchFamily="18" charset="0"/>
              <a:ea typeface="Calibri"/>
              <a:cs typeface="Times New Roman" pitchFamily="18" charset="0"/>
            </a:endParaRPr>
          </a:p>
        </p:txBody>
      </p:sp>
      <p:sp>
        <p:nvSpPr>
          <p:cNvPr id="94" name="Text Box 57"/>
          <p:cNvSpPr txBox="1"/>
          <p:nvPr/>
        </p:nvSpPr>
        <p:spPr>
          <a:xfrm>
            <a:off x="3892560" y="2108413"/>
            <a:ext cx="1333500" cy="2921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600" dirty="0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Ɵ</a:t>
            </a:r>
            <a:endParaRPr lang="en-US" sz="1600" dirty="0">
              <a:effectLst/>
              <a:latin typeface="Times New Roman" pitchFamily="18" charset="0"/>
              <a:ea typeface="Calibri"/>
              <a:cs typeface="Times New Roman" pitchFamily="18" charset="0"/>
            </a:endParaRPr>
          </a:p>
        </p:txBody>
      </p:sp>
      <p:sp>
        <p:nvSpPr>
          <p:cNvPr id="6" name="Arc 5"/>
          <p:cNvSpPr/>
          <p:nvPr/>
        </p:nvSpPr>
        <p:spPr>
          <a:xfrm rot="3766104">
            <a:off x="3488400" y="1942644"/>
            <a:ext cx="460638" cy="487964"/>
          </a:xfrm>
          <a:prstGeom prst="arc">
            <a:avLst/>
          </a:prstGeom>
          <a:ln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Text Box 57"/>
          <p:cNvSpPr txBox="1"/>
          <p:nvPr/>
        </p:nvSpPr>
        <p:spPr>
          <a:xfrm>
            <a:off x="8141299" y="2050357"/>
            <a:ext cx="365760" cy="2921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ka-GE" sz="2000" dirty="0" smtClean="0">
                <a:effectLst/>
                <a:latin typeface="Calibri"/>
                <a:ea typeface="Calibri"/>
                <a:cs typeface="Calibri"/>
              </a:rPr>
              <a:t>Ⴔ</a:t>
            </a:r>
            <a:endParaRPr lang="en-US" sz="2000" dirty="0">
              <a:effectLst/>
              <a:latin typeface="Times New Roman" pitchFamily="18" charset="0"/>
              <a:ea typeface="Calibri"/>
              <a:cs typeface="Times New Roman" pitchFamily="18" charset="0"/>
            </a:endParaRPr>
          </a:p>
        </p:txBody>
      </p:sp>
      <p:sp>
        <p:nvSpPr>
          <p:cNvPr id="25" name="Arc 24"/>
          <p:cNvSpPr/>
          <p:nvPr/>
        </p:nvSpPr>
        <p:spPr>
          <a:xfrm rot="12718945">
            <a:off x="8482456" y="1971175"/>
            <a:ext cx="457200" cy="457200"/>
          </a:xfrm>
          <a:prstGeom prst="arc">
            <a:avLst/>
          </a:prstGeom>
          <a:ln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30132" y="609600"/>
            <a:ext cx="2834640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Method of  Joint</a:t>
            </a:r>
          </a:p>
          <a:p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4. Now select joint where only</a:t>
            </a:r>
          </a:p>
          <a:p>
            <a:pPr algn="just">
              <a:lnSpc>
                <a:spcPct val="150000"/>
              </a:lnSpc>
            </a:pP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  two unknown member force.</a:t>
            </a:r>
          </a:p>
          <a:p>
            <a:pPr marL="285750" indent="-285750" algn="just">
              <a:lnSpc>
                <a:spcPct val="150000"/>
              </a:lnSpc>
              <a:buFont typeface="Courier New" pitchFamily="49" charset="0"/>
              <a:buChar char="o"/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Joint B ( F</a:t>
            </a:r>
            <a:r>
              <a:rPr lang="en-US" sz="1600" baseline="-25000" dirty="0" smtClean="0">
                <a:latin typeface="Times New Roman" pitchFamily="18" charset="0"/>
                <a:cs typeface="Times New Roman" pitchFamily="18" charset="0"/>
              </a:rPr>
              <a:t>BC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&amp; F</a:t>
            </a:r>
            <a:r>
              <a:rPr lang="en-US" sz="1600" baseline="-25000" dirty="0" smtClean="0">
                <a:latin typeface="Times New Roman" pitchFamily="18" charset="0"/>
                <a:cs typeface="Times New Roman" pitchFamily="18" charset="0"/>
              </a:rPr>
              <a:t>BH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285750" indent="-285750" algn="just">
              <a:lnSpc>
                <a:spcPct val="150000"/>
              </a:lnSpc>
              <a:buFont typeface="Courier New" pitchFamily="49" charset="0"/>
              <a:buChar char="o"/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Joint F  ( F</a:t>
            </a:r>
            <a:r>
              <a:rPr lang="en-US" sz="1600" baseline="-25000" dirty="0" smtClean="0">
                <a:latin typeface="Times New Roman" pitchFamily="18" charset="0"/>
                <a:cs typeface="Times New Roman" pitchFamily="18" charset="0"/>
              </a:rPr>
              <a:t>EG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&amp; F</a:t>
            </a:r>
            <a:r>
              <a:rPr lang="en-US" sz="1600" baseline="-25000" dirty="0" smtClean="0">
                <a:latin typeface="Times New Roman" pitchFamily="18" charset="0"/>
                <a:cs typeface="Times New Roman" pitchFamily="18" charset="0"/>
              </a:rPr>
              <a:t>FD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just">
              <a:lnSpc>
                <a:spcPct val="150000"/>
              </a:lnSpc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sz="1600" u="sng" dirty="0" smtClean="0">
                <a:latin typeface="Times New Roman" pitchFamily="18" charset="0"/>
                <a:cs typeface="Times New Roman" pitchFamily="18" charset="0"/>
              </a:rPr>
              <a:t>Draw FBD at Joint B</a:t>
            </a:r>
            <a:endParaRPr lang="en-US" sz="1600" u="sng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 flipH="1">
            <a:off x="2875908" y="1209392"/>
            <a:ext cx="10804" cy="22445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/>
          <p:nvPr/>
        </p:nvCxnSpPr>
        <p:spPr>
          <a:xfrm>
            <a:off x="2886712" y="1209392"/>
            <a:ext cx="627140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/>
          <p:nvPr/>
        </p:nvCxnSpPr>
        <p:spPr>
          <a:xfrm flipV="1">
            <a:off x="4813545" y="5403196"/>
            <a:ext cx="4295131" cy="3713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3328145" y="2087558"/>
            <a:ext cx="519930" cy="325655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Arrow Connector 111"/>
          <p:cNvCxnSpPr/>
          <p:nvPr/>
        </p:nvCxnSpPr>
        <p:spPr>
          <a:xfrm>
            <a:off x="3304255" y="2082776"/>
            <a:ext cx="588305" cy="9227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3457438" y="2386491"/>
            <a:ext cx="5225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F</a:t>
            </a:r>
            <a:r>
              <a:rPr lang="en-US" b="1" baseline="-25000" dirty="0" smtClean="0">
                <a:solidFill>
                  <a:srgbClr val="FF0000"/>
                </a:solidFill>
              </a:rPr>
              <a:t>AH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13" name="TextBox 112"/>
          <p:cNvSpPr txBox="1"/>
          <p:nvPr/>
        </p:nvSpPr>
        <p:spPr>
          <a:xfrm>
            <a:off x="3457438" y="1620164"/>
            <a:ext cx="5225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F</a:t>
            </a:r>
            <a:r>
              <a:rPr lang="en-US" b="1" baseline="-25000" dirty="0" smtClean="0">
                <a:solidFill>
                  <a:srgbClr val="FF0000"/>
                </a:solidFill>
              </a:rPr>
              <a:t>AB</a:t>
            </a:r>
            <a:endParaRPr lang="en-US" b="1" dirty="0">
              <a:solidFill>
                <a:srgbClr val="FF0000"/>
              </a:solidFill>
            </a:endParaRPr>
          </a:p>
        </p:txBody>
      </p:sp>
      <p:cxnSp>
        <p:nvCxnSpPr>
          <p:cNvPr id="95" name="Straight Connector 94"/>
          <p:cNvCxnSpPr/>
          <p:nvPr/>
        </p:nvCxnSpPr>
        <p:spPr>
          <a:xfrm>
            <a:off x="2885977" y="3440754"/>
            <a:ext cx="1924197" cy="132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/>
          <p:cNvCxnSpPr/>
          <p:nvPr/>
        </p:nvCxnSpPr>
        <p:spPr>
          <a:xfrm rot="16200000">
            <a:off x="3843446" y="4452365"/>
            <a:ext cx="19202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Arrow Connector 86"/>
          <p:cNvCxnSpPr/>
          <p:nvPr/>
        </p:nvCxnSpPr>
        <p:spPr>
          <a:xfrm flipH="1">
            <a:off x="7873512" y="2062158"/>
            <a:ext cx="923925" cy="1259205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Arrow Connector 87"/>
          <p:cNvCxnSpPr/>
          <p:nvPr/>
        </p:nvCxnSpPr>
        <p:spPr>
          <a:xfrm flipH="1" flipV="1">
            <a:off x="7667137" y="2073508"/>
            <a:ext cx="1130301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TextBox 88"/>
          <p:cNvSpPr txBox="1"/>
          <p:nvPr/>
        </p:nvSpPr>
        <p:spPr>
          <a:xfrm>
            <a:off x="7540095" y="2058361"/>
            <a:ext cx="5225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F</a:t>
            </a:r>
            <a:r>
              <a:rPr lang="en-US" b="1" baseline="-25000" dirty="0" smtClean="0">
                <a:solidFill>
                  <a:srgbClr val="FF0000"/>
                </a:solidFill>
              </a:rPr>
              <a:t>ED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14" name="TextBox 113"/>
          <p:cNvSpPr txBox="1"/>
          <p:nvPr/>
        </p:nvSpPr>
        <p:spPr>
          <a:xfrm>
            <a:off x="7979896" y="3212357"/>
            <a:ext cx="5225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F</a:t>
            </a:r>
            <a:r>
              <a:rPr lang="en-US" b="1" baseline="-25000" dirty="0" smtClean="0">
                <a:solidFill>
                  <a:srgbClr val="FF0000"/>
                </a:solidFill>
              </a:rPr>
              <a:t>EF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384187" y="1911663"/>
            <a:ext cx="354012" cy="331364"/>
          </a:xfrm>
          <a:prstGeom prst="rect">
            <a:avLst/>
          </a:prstGeom>
          <a:noFill/>
          <a:ln w="63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5" name="Straight Arrow Connector 114"/>
          <p:cNvCxnSpPr/>
          <p:nvPr/>
        </p:nvCxnSpPr>
        <p:spPr>
          <a:xfrm>
            <a:off x="4580084" y="2073508"/>
            <a:ext cx="588305" cy="0"/>
          </a:xfrm>
          <a:prstGeom prst="straightConnector1">
            <a:avLst/>
          </a:prstGeom>
          <a:ln w="38100">
            <a:solidFill>
              <a:schemeClr val="accent4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Arrow Connector 115"/>
          <p:cNvCxnSpPr/>
          <p:nvPr/>
        </p:nvCxnSpPr>
        <p:spPr>
          <a:xfrm>
            <a:off x="4554684" y="2089596"/>
            <a:ext cx="0" cy="594862"/>
          </a:xfrm>
          <a:prstGeom prst="straightConnector1">
            <a:avLst/>
          </a:prstGeom>
          <a:ln w="38100">
            <a:solidFill>
              <a:schemeClr val="accent4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Arrow Connector 116"/>
          <p:cNvCxnSpPr/>
          <p:nvPr/>
        </p:nvCxnSpPr>
        <p:spPr>
          <a:xfrm flipH="1">
            <a:off x="3998571" y="2069778"/>
            <a:ext cx="534841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8" name="TextBox 117"/>
          <p:cNvSpPr txBox="1"/>
          <p:nvPr/>
        </p:nvSpPr>
        <p:spPr>
          <a:xfrm>
            <a:off x="3981365" y="1648376"/>
            <a:ext cx="5225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F</a:t>
            </a:r>
            <a:r>
              <a:rPr lang="en-US" b="1" baseline="-25000" dirty="0" smtClean="0">
                <a:solidFill>
                  <a:srgbClr val="FF0000"/>
                </a:solidFill>
              </a:rPr>
              <a:t>AB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19" name="TextBox 118"/>
          <p:cNvSpPr txBox="1"/>
          <p:nvPr/>
        </p:nvSpPr>
        <p:spPr>
          <a:xfrm>
            <a:off x="4907108" y="1676951"/>
            <a:ext cx="5225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</a:rPr>
              <a:t>F</a:t>
            </a:r>
            <a:r>
              <a:rPr lang="en-US" b="1" baseline="-25000" dirty="0" smtClean="0">
                <a:solidFill>
                  <a:schemeClr val="accent4">
                    <a:lumMod val="75000"/>
                  </a:schemeClr>
                </a:solidFill>
              </a:rPr>
              <a:t>BC</a:t>
            </a:r>
            <a:endParaRPr lang="en-US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120" name="TextBox 119"/>
          <p:cNvSpPr txBox="1"/>
          <p:nvPr/>
        </p:nvSpPr>
        <p:spPr>
          <a:xfrm>
            <a:off x="4566579" y="2353107"/>
            <a:ext cx="5225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</a:rPr>
              <a:t>F</a:t>
            </a:r>
            <a:r>
              <a:rPr lang="en-US" b="1" baseline="-25000" dirty="0" smtClean="0">
                <a:solidFill>
                  <a:schemeClr val="accent4">
                    <a:lumMod val="75000"/>
                  </a:schemeClr>
                </a:solidFill>
              </a:rPr>
              <a:t>BH</a:t>
            </a:r>
            <a:endParaRPr lang="en-US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121" name="Rectangle 120"/>
          <p:cNvSpPr/>
          <p:nvPr/>
        </p:nvSpPr>
        <p:spPr>
          <a:xfrm>
            <a:off x="6774486" y="4286682"/>
            <a:ext cx="354012" cy="331364"/>
          </a:xfrm>
          <a:prstGeom prst="rect">
            <a:avLst/>
          </a:prstGeom>
          <a:noFill/>
          <a:ln w="63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2" name="Straight Arrow Connector 121"/>
          <p:cNvCxnSpPr/>
          <p:nvPr/>
        </p:nvCxnSpPr>
        <p:spPr>
          <a:xfrm flipV="1">
            <a:off x="6951492" y="3969447"/>
            <a:ext cx="462280" cy="5461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" name="TextBox 122"/>
          <p:cNvSpPr txBox="1"/>
          <p:nvPr/>
        </p:nvSpPr>
        <p:spPr>
          <a:xfrm>
            <a:off x="7210911" y="4235882"/>
            <a:ext cx="5225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F</a:t>
            </a:r>
            <a:r>
              <a:rPr lang="en-US" b="1" baseline="-25000" dirty="0" smtClean="0">
                <a:solidFill>
                  <a:srgbClr val="FF0000"/>
                </a:solidFill>
              </a:rPr>
              <a:t>EF</a:t>
            </a:r>
            <a:endParaRPr lang="en-US" b="1" dirty="0">
              <a:solidFill>
                <a:srgbClr val="FF0000"/>
              </a:solidFill>
            </a:endParaRPr>
          </a:p>
        </p:txBody>
      </p:sp>
      <p:cxnSp>
        <p:nvCxnSpPr>
          <p:cNvPr id="125" name="Straight Arrow Connector 124"/>
          <p:cNvCxnSpPr/>
          <p:nvPr/>
        </p:nvCxnSpPr>
        <p:spPr>
          <a:xfrm flipV="1">
            <a:off x="6941332" y="3945066"/>
            <a:ext cx="0" cy="594862"/>
          </a:xfrm>
          <a:prstGeom prst="straightConnector1">
            <a:avLst/>
          </a:prstGeom>
          <a:ln w="38100">
            <a:solidFill>
              <a:schemeClr val="accent4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Straight Arrow Connector 127"/>
          <p:cNvCxnSpPr/>
          <p:nvPr/>
        </p:nvCxnSpPr>
        <p:spPr>
          <a:xfrm flipH="1" flipV="1">
            <a:off x="6267841" y="4084320"/>
            <a:ext cx="664992" cy="451798"/>
          </a:xfrm>
          <a:prstGeom prst="straightConnector1">
            <a:avLst/>
          </a:prstGeom>
          <a:ln w="38100">
            <a:solidFill>
              <a:schemeClr val="accent4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0" name="TextBox 129"/>
          <p:cNvSpPr txBox="1"/>
          <p:nvPr/>
        </p:nvSpPr>
        <p:spPr>
          <a:xfrm>
            <a:off x="6570196" y="3603206"/>
            <a:ext cx="5225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</a:rPr>
              <a:t>F</a:t>
            </a:r>
            <a:r>
              <a:rPr lang="en-US" b="1" baseline="-25000" dirty="0" smtClean="0">
                <a:solidFill>
                  <a:schemeClr val="accent4">
                    <a:lumMod val="75000"/>
                  </a:schemeClr>
                </a:solidFill>
              </a:rPr>
              <a:t>FD</a:t>
            </a:r>
            <a:endParaRPr lang="en-US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131" name="TextBox 130"/>
          <p:cNvSpPr txBox="1"/>
          <p:nvPr/>
        </p:nvSpPr>
        <p:spPr>
          <a:xfrm>
            <a:off x="6067127" y="4110271"/>
            <a:ext cx="5225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</a:rPr>
              <a:t>F</a:t>
            </a:r>
            <a:r>
              <a:rPr lang="en-US" b="1" baseline="-25000" dirty="0" smtClean="0">
                <a:solidFill>
                  <a:schemeClr val="accent4">
                    <a:lumMod val="75000"/>
                  </a:schemeClr>
                </a:solidFill>
              </a:rPr>
              <a:t>FG</a:t>
            </a:r>
            <a:endParaRPr lang="en-US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cxnSp>
        <p:nvCxnSpPr>
          <p:cNvPr id="132" name="Straight Arrow Connector 131"/>
          <p:cNvCxnSpPr/>
          <p:nvPr/>
        </p:nvCxnSpPr>
        <p:spPr>
          <a:xfrm>
            <a:off x="1191400" y="3595906"/>
            <a:ext cx="588305" cy="0"/>
          </a:xfrm>
          <a:prstGeom prst="straightConnector1">
            <a:avLst/>
          </a:prstGeom>
          <a:ln w="38100">
            <a:solidFill>
              <a:schemeClr val="accent4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Straight Arrow Connector 132"/>
          <p:cNvCxnSpPr/>
          <p:nvPr/>
        </p:nvCxnSpPr>
        <p:spPr>
          <a:xfrm>
            <a:off x="1166000" y="3611994"/>
            <a:ext cx="0" cy="594862"/>
          </a:xfrm>
          <a:prstGeom prst="straightConnector1">
            <a:avLst/>
          </a:prstGeom>
          <a:ln w="38100">
            <a:solidFill>
              <a:schemeClr val="accent4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Straight Arrow Connector 133"/>
          <p:cNvCxnSpPr/>
          <p:nvPr/>
        </p:nvCxnSpPr>
        <p:spPr>
          <a:xfrm flipH="1">
            <a:off x="609887" y="3592176"/>
            <a:ext cx="534841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5" name="TextBox 134"/>
          <p:cNvSpPr txBox="1"/>
          <p:nvPr/>
        </p:nvSpPr>
        <p:spPr>
          <a:xfrm>
            <a:off x="429400" y="3167713"/>
            <a:ext cx="5225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F</a:t>
            </a:r>
            <a:r>
              <a:rPr lang="en-US" b="1" baseline="-25000" dirty="0" smtClean="0">
                <a:solidFill>
                  <a:srgbClr val="FF0000"/>
                </a:solidFill>
              </a:rPr>
              <a:t>AB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36" name="TextBox 135"/>
          <p:cNvSpPr txBox="1"/>
          <p:nvPr/>
        </p:nvSpPr>
        <p:spPr>
          <a:xfrm>
            <a:off x="1572400" y="3150568"/>
            <a:ext cx="5225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</a:rPr>
              <a:t>F</a:t>
            </a:r>
            <a:r>
              <a:rPr lang="en-US" b="1" baseline="-25000" dirty="0" smtClean="0">
                <a:solidFill>
                  <a:schemeClr val="accent4">
                    <a:lumMod val="75000"/>
                  </a:schemeClr>
                </a:solidFill>
              </a:rPr>
              <a:t>BC</a:t>
            </a:r>
            <a:endParaRPr lang="en-US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137" name="TextBox 136"/>
          <p:cNvSpPr txBox="1"/>
          <p:nvPr/>
        </p:nvSpPr>
        <p:spPr>
          <a:xfrm>
            <a:off x="1186171" y="3986328"/>
            <a:ext cx="5225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</a:rPr>
              <a:t>F</a:t>
            </a:r>
            <a:r>
              <a:rPr lang="en-US" b="1" baseline="-25000" dirty="0" smtClean="0">
                <a:solidFill>
                  <a:schemeClr val="accent4">
                    <a:lumMod val="75000"/>
                  </a:schemeClr>
                </a:solidFill>
              </a:rPr>
              <a:t>BH</a:t>
            </a:r>
            <a:endParaRPr lang="en-US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7" name="Oval 36"/>
          <p:cNvSpPr/>
          <p:nvPr/>
        </p:nvSpPr>
        <p:spPr>
          <a:xfrm>
            <a:off x="1120280" y="3517673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Text Box 54"/>
          <p:cNvSpPr txBox="1"/>
          <p:nvPr/>
        </p:nvSpPr>
        <p:spPr>
          <a:xfrm>
            <a:off x="1033602" y="3250973"/>
            <a:ext cx="467995" cy="2921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400" b="1" dirty="0" smtClean="0">
                <a:effectLst/>
                <a:ea typeface="Calibri"/>
                <a:cs typeface="Times New Roman"/>
              </a:rPr>
              <a:t>B</a:t>
            </a:r>
            <a:endParaRPr lang="en-US" sz="1100" b="1" dirty="0">
              <a:effectLst/>
              <a:ea typeface="Calibri"/>
              <a:cs typeface="Times New Roman"/>
            </a:endParaRPr>
          </a:p>
        </p:txBody>
      </p:sp>
      <p:sp>
        <p:nvSpPr>
          <p:cNvPr id="139" name="TextBox 138"/>
          <p:cNvSpPr txBox="1"/>
          <p:nvPr/>
        </p:nvSpPr>
        <p:spPr>
          <a:xfrm>
            <a:off x="-9661" y="4175354"/>
            <a:ext cx="4297680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Courier New" pitchFamily="49" charset="0"/>
              <a:buChar char="o"/>
            </a:pPr>
            <a:r>
              <a:rPr lang="en-US" dirty="0" smtClean="0"/>
              <a:t>Force equilibrium about x- axis</a:t>
            </a:r>
          </a:p>
          <a:p>
            <a:pPr>
              <a:lnSpc>
                <a:spcPct val="150000"/>
              </a:lnSpc>
            </a:pPr>
            <a:r>
              <a:rPr lang="en-US" dirty="0"/>
              <a:t> </a:t>
            </a:r>
            <a:r>
              <a:rPr lang="en-US" dirty="0" smtClean="0"/>
              <a:t>      F</a:t>
            </a:r>
            <a:r>
              <a:rPr lang="en-US" baseline="-25000" dirty="0" smtClean="0"/>
              <a:t>BC</a:t>
            </a:r>
            <a:r>
              <a:rPr lang="en-US" dirty="0" smtClean="0"/>
              <a:t>  - F</a:t>
            </a:r>
            <a:r>
              <a:rPr lang="en-US" baseline="-25000" dirty="0" smtClean="0"/>
              <a:t>AB</a:t>
            </a:r>
            <a:r>
              <a:rPr lang="en-US" dirty="0" smtClean="0"/>
              <a:t> = 0</a:t>
            </a:r>
          </a:p>
          <a:p>
            <a:pPr marL="285750" indent="-285750">
              <a:lnSpc>
                <a:spcPct val="150000"/>
              </a:lnSpc>
              <a:buFont typeface="Courier New" pitchFamily="49" charset="0"/>
              <a:buChar char="o"/>
            </a:pPr>
            <a:r>
              <a:rPr lang="en-US" dirty="0" smtClean="0">
                <a:latin typeface="Calibri"/>
                <a:cs typeface="Calibri"/>
              </a:rPr>
              <a:t>Force equilibrium about y-axis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smtClean="0">
                <a:latin typeface="Calibri"/>
                <a:cs typeface="Calibri"/>
              </a:rPr>
              <a:t>     F</a:t>
            </a:r>
            <a:r>
              <a:rPr lang="en-US" baseline="-25000" dirty="0" smtClean="0">
                <a:latin typeface="Calibri"/>
                <a:cs typeface="Calibri"/>
              </a:rPr>
              <a:t>BH</a:t>
            </a:r>
            <a:r>
              <a:rPr lang="en-US" dirty="0" smtClean="0">
                <a:latin typeface="Calibri"/>
                <a:cs typeface="Calibri"/>
              </a:rPr>
              <a:t> = 0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v"/>
            </a:pPr>
            <a:r>
              <a:rPr lang="en-US" b="1" dirty="0" smtClean="0">
                <a:solidFill>
                  <a:srgbClr val="FF0000"/>
                </a:solidFill>
                <a:latin typeface="Calibri"/>
                <a:cs typeface="Calibri"/>
              </a:rPr>
              <a:t>F</a:t>
            </a:r>
            <a:r>
              <a:rPr lang="en-US" b="1" baseline="-25000" dirty="0" smtClean="0">
                <a:solidFill>
                  <a:srgbClr val="FF0000"/>
                </a:solidFill>
                <a:latin typeface="Calibri"/>
                <a:cs typeface="Calibri"/>
              </a:rPr>
              <a:t>AB</a:t>
            </a:r>
            <a:r>
              <a:rPr lang="en-US" b="1" dirty="0" smtClean="0">
                <a:solidFill>
                  <a:srgbClr val="FF0000"/>
                </a:solidFill>
                <a:latin typeface="Calibri"/>
                <a:cs typeface="Calibri"/>
              </a:rPr>
              <a:t> is unknown to us So we can find F</a:t>
            </a:r>
            <a:r>
              <a:rPr lang="en-US" b="1" baseline="-25000" dirty="0" smtClean="0">
                <a:solidFill>
                  <a:srgbClr val="FF0000"/>
                </a:solidFill>
                <a:latin typeface="Calibri"/>
                <a:cs typeface="Calibri"/>
              </a:rPr>
              <a:t>BC</a:t>
            </a:r>
            <a:r>
              <a:rPr lang="en-US" b="1" dirty="0" smtClean="0">
                <a:solidFill>
                  <a:srgbClr val="FF0000"/>
                </a:solidFill>
                <a:latin typeface="Calibri"/>
                <a:cs typeface="Calibri"/>
              </a:rPr>
              <a:t> .</a:t>
            </a:r>
          </a:p>
        </p:txBody>
      </p:sp>
    </p:spTree>
    <p:extLst>
      <p:ext uri="{BB962C8B-B14F-4D97-AF65-F5344CB8AC3E}">
        <p14:creationId xmlns:p14="http://schemas.microsoft.com/office/powerpoint/2010/main" xmlns="" val="1377214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"/>
            <a:ext cx="9144000" cy="581891"/>
          </a:xfrm>
          <a:solidFill>
            <a:schemeClr val="accent5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Truss problem</a:t>
            </a:r>
          </a:p>
        </p:txBody>
      </p:sp>
      <p:sp>
        <p:nvSpPr>
          <p:cNvPr id="4" name="Rectangle 58"/>
          <p:cNvSpPr>
            <a:spLocks noChangeArrowheads="1"/>
          </p:cNvSpPr>
          <p:nvPr/>
        </p:nvSpPr>
        <p:spPr bwMode="auto">
          <a:xfrm>
            <a:off x="352425" y="609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59"/>
          <p:cNvSpPr>
            <a:spLocks noChangeArrowheads="1"/>
          </p:cNvSpPr>
          <p:nvPr/>
        </p:nvSpPr>
        <p:spPr bwMode="auto">
          <a:xfrm>
            <a:off x="152400" y="609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61"/>
          <p:cNvSpPr>
            <a:spLocks noChangeArrowheads="1"/>
          </p:cNvSpPr>
          <p:nvPr/>
        </p:nvSpPr>
        <p:spPr bwMode="auto">
          <a:xfrm>
            <a:off x="152400" y="609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62"/>
          <p:cNvSpPr>
            <a:spLocks noChangeArrowheads="1"/>
          </p:cNvSpPr>
          <p:nvPr/>
        </p:nvSpPr>
        <p:spPr bwMode="auto">
          <a:xfrm>
            <a:off x="152400" y="609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>
            <a:off x="3359297" y="2075493"/>
            <a:ext cx="3577590" cy="2460625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V="1">
            <a:off x="3319927" y="2070413"/>
            <a:ext cx="5486400" cy="0"/>
          </a:xfrm>
          <a:prstGeom prst="line">
            <a:avLst/>
          </a:prstGeom>
          <a:ln>
            <a:solidFill>
              <a:schemeClr val="tx1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H="1">
            <a:off x="6938157" y="2071048"/>
            <a:ext cx="0" cy="246888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H="1">
            <a:off x="5753247" y="2078668"/>
            <a:ext cx="0" cy="164592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H="1">
            <a:off x="4552462" y="2078668"/>
            <a:ext cx="0" cy="82296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flipH="1">
            <a:off x="6938157" y="2065968"/>
            <a:ext cx="1870710" cy="2478405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Oval 49"/>
          <p:cNvSpPr/>
          <p:nvPr/>
        </p:nvSpPr>
        <p:spPr>
          <a:xfrm>
            <a:off x="4530237" y="2041838"/>
            <a:ext cx="45720" cy="4572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51" name="Oval 50"/>
          <p:cNvSpPr/>
          <p:nvPr/>
        </p:nvSpPr>
        <p:spPr>
          <a:xfrm>
            <a:off x="5737372" y="2046283"/>
            <a:ext cx="45720" cy="4572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53" name="Oval 52"/>
          <p:cNvSpPr/>
          <p:nvPr/>
        </p:nvSpPr>
        <p:spPr>
          <a:xfrm>
            <a:off x="6926727" y="2046283"/>
            <a:ext cx="45720" cy="4572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54" name="Oval 53"/>
          <p:cNvSpPr/>
          <p:nvPr/>
        </p:nvSpPr>
        <p:spPr>
          <a:xfrm>
            <a:off x="4531507" y="2864798"/>
            <a:ext cx="45720" cy="4572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5732292" y="3711888"/>
            <a:ext cx="45720" cy="4572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cxnSp>
        <p:nvCxnSpPr>
          <p:cNvPr id="56" name="Straight Connector 55"/>
          <p:cNvCxnSpPr/>
          <p:nvPr/>
        </p:nvCxnSpPr>
        <p:spPr>
          <a:xfrm flipH="1">
            <a:off x="4552462" y="2089463"/>
            <a:ext cx="1193800" cy="82359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 flipH="1">
            <a:off x="5739277" y="2087558"/>
            <a:ext cx="1202055" cy="166687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 flipV="1">
            <a:off x="3312942" y="1879278"/>
            <a:ext cx="0" cy="18288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 flipV="1">
            <a:off x="6941967" y="1901503"/>
            <a:ext cx="0" cy="24765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 flipV="1">
            <a:off x="8814582" y="1902138"/>
            <a:ext cx="0" cy="18288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 flipH="1">
            <a:off x="9029212" y="2086923"/>
            <a:ext cx="0" cy="2468880"/>
          </a:xfrm>
          <a:prstGeom prst="line">
            <a:avLst/>
          </a:prstGeom>
          <a:ln w="12700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 flipH="1">
            <a:off x="8930787" y="2081843"/>
            <a:ext cx="1905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 flipH="1">
            <a:off x="8930787" y="4557073"/>
            <a:ext cx="1905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Text Box 47"/>
          <p:cNvSpPr txBox="1"/>
          <p:nvPr/>
        </p:nvSpPr>
        <p:spPr>
          <a:xfrm>
            <a:off x="8636428" y="3440754"/>
            <a:ext cx="467995" cy="2921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100" dirty="0">
                <a:effectLst/>
                <a:ea typeface="Calibri"/>
                <a:cs typeface="Times New Roman"/>
              </a:rPr>
              <a:t>4 m</a:t>
            </a:r>
          </a:p>
        </p:txBody>
      </p:sp>
      <p:cxnSp>
        <p:nvCxnSpPr>
          <p:cNvPr id="75" name="Straight Arrow Connector 74"/>
          <p:cNvCxnSpPr/>
          <p:nvPr/>
        </p:nvCxnSpPr>
        <p:spPr>
          <a:xfrm>
            <a:off x="8787912" y="1520503"/>
            <a:ext cx="10160" cy="5715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Text Box 49"/>
          <p:cNvSpPr txBox="1"/>
          <p:nvPr/>
        </p:nvSpPr>
        <p:spPr>
          <a:xfrm>
            <a:off x="8619637" y="1303333"/>
            <a:ext cx="767715" cy="2921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100" dirty="0">
                <a:effectLst/>
                <a:ea typeface="Calibri"/>
                <a:cs typeface="Times New Roman"/>
              </a:rPr>
              <a:t>20 k N</a:t>
            </a:r>
          </a:p>
        </p:txBody>
      </p:sp>
      <p:cxnSp>
        <p:nvCxnSpPr>
          <p:cNvPr id="77" name="Straight Arrow Connector 76"/>
          <p:cNvCxnSpPr/>
          <p:nvPr/>
        </p:nvCxnSpPr>
        <p:spPr>
          <a:xfrm>
            <a:off x="6946412" y="1484308"/>
            <a:ext cx="10160" cy="5715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Text Box 52"/>
          <p:cNvSpPr txBox="1"/>
          <p:nvPr/>
        </p:nvSpPr>
        <p:spPr>
          <a:xfrm>
            <a:off x="3079897" y="1911663"/>
            <a:ext cx="467995" cy="2921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100" dirty="0">
                <a:effectLst/>
                <a:ea typeface="Calibri"/>
                <a:cs typeface="Times New Roman"/>
              </a:rPr>
              <a:t>A</a:t>
            </a:r>
          </a:p>
        </p:txBody>
      </p:sp>
      <p:sp>
        <p:nvSpPr>
          <p:cNvPr id="78" name="Text Box 51"/>
          <p:cNvSpPr txBox="1"/>
          <p:nvPr/>
        </p:nvSpPr>
        <p:spPr>
          <a:xfrm>
            <a:off x="6704477" y="1275393"/>
            <a:ext cx="767715" cy="2921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100">
                <a:effectLst/>
                <a:ea typeface="Calibri"/>
                <a:cs typeface="Times New Roman"/>
              </a:rPr>
              <a:t>12 k N</a:t>
            </a:r>
          </a:p>
        </p:txBody>
      </p:sp>
      <p:sp>
        <p:nvSpPr>
          <p:cNvPr id="80" name="Text Box 53"/>
          <p:cNvSpPr txBox="1"/>
          <p:nvPr/>
        </p:nvSpPr>
        <p:spPr>
          <a:xfrm>
            <a:off x="4504202" y="2011358"/>
            <a:ext cx="467995" cy="2921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100">
                <a:effectLst/>
                <a:ea typeface="Calibri"/>
                <a:cs typeface="Times New Roman"/>
              </a:rPr>
              <a:t>B</a:t>
            </a:r>
          </a:p>
        </p:txBody>
      </p:sp>
      <p:sp>
        <p:nvSpPr>
          <p:cNvPr id="81" name="Text Box 54"/>
          <p:cNvSpPr txBox="1"/>
          <p:nvPr/>
        </p:nvSpPr>
        <p:spPr>
          <a:xfrm>
            <a:off x="5718322" y="2018343"/>
            <a:ext cx="467995" cy="2921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100" dirty="0">
                <a:effectLst/>
                <a:ea typeface="Calibri"/>
                <a:cs typeface="Times New Roman"/>
              </a:rPr>
              <a:t>C</a:t>
            </a:r>
          </a:p>
        </p:txBody>
      </p:sp>
      <p:sp>
        <p:nvSpPr>
          <p:cNvPr id="82" name="Text Box 55"/>
          <p:cNvSpPr txBox="1"/>
          <p:nvPr/>
        </p:nvSpPr>
        <p:spPr>
          <a:xfrm>
            <a:off x="6907677" y="2036758"/>
            <a:ext cx="467995" cy="2921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100">
                <a:effectLst/>
                <a:ea typeface="Calibri"/>
                <a:cs typeface="Times New Roman"/>
              </a:rPr>
              <a:t>D</a:t>
            </a:r>
          </a:p>
        </p:txBody>
      </p:sp>
      <p:sp>
        <p:nvSpPr>
          <p:cNvPr id="83" name="Text Box 56"/>
          <p:cNvSpPr txBox="1"/>
          <p:nvPr/>
        </p:nvSpPr>
        <p:spPr>
          <a:xfrm>
            <a:off x="8690122" y="2064698"/>
            <a:ext cx="467995" cy="2921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100" dirty="0">
                <a:effectLst/>
                <a:ea typeface="Calibri"/>
                <a:cs typeface="Times New Roman"/>
              </a:rPr>
              <a:t>E</a:t>
            </a:r>
          </a:p>
        </p:txBody>
      </p:sp>
      <p:sp>
        <p:nvSpPr>
          <p:cNvPr id="84" name="Text Box 57"/>
          <p:cNvSpPr txBox="1"/>
          <p:nvPr/>
        </p:nvSpPr>
        <p:spPr>
          <a:xfrm>
            <a:off x="6913392" y="4420548"/>
            <a:ext cx="467995" cy="2921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100" dirty="0">
                <a:effectLst/>
                <a:ea typeface="Calibri"/>
                <a:cs typeface="Times New Roman"/>
              </a:rPr>
              <a:t>F</a:t>
            </a:r>
          </a:p>
        </p:txBody>
      </p:sp>
      <p:sp>
        <p:nvSpPr>
          <p:cNvPr id="85" name="Text Box 58"/>
          <p:cNvSpPr txBox="1"/>
          <p:nvPr/>
        </p:nvSpPr>
        <p:spPr>
          <a:xfrm>
            <a:off x="5567192" y="3728398"/>
            <a:ext cx="467995" cy="2921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100">
                <a:effectLst/>
                <a:ea typeface="Calibri"/>
                <a:cs typeface="Times New Roman"/>
              </a:rPr>
              <a:t>G</a:t>
            </a:r>
          </a:p>
        </p:txBody>
      </p:sp>
      <p:sp>
        <p:nvSpPr>
          <p:cNvPr id="86" name="Text Box 59"/>
          <p:cNvSpPr txBox="1"/>
          <p:nvPr/>
        </p:nvSpPr>
        <p:spPr>
          <a:xfrm>
            <a:off x="4384187" y="2855908"/>
            <a:ext cx="467995" cy="2921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100">
                <a:effectLst/>
                <a:ea typeface="Calibri"/>
                <a:cs typeface="Times New Roman"/>
              </a:rPr>
              <a:t>H</a:t>
            </a:r>
          </a:p>
        </p:txBody>
      </p:sp>
      <p:cxnSp>
        <p:nvCxnSpPr>
          <p:cNvPr id="90" name="Straight Arrow Connector 89"/>
          <p:cNvCxnSpPr/>
          <p:nvPr/>
        </p:nvCxnSpPr>
        <p:spPr>
          <a:xfrm flipV="1">
            <a:off x="3312942" y="2104286"/>
            <a:ext cx="0" cy="617855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Arrow Connector 90"/>
          <p:cNvCxnSpPr/>
          <p:nvPr/>
        </p:nvCxnSpPr>
        <p:spPr>
          <a:xfrm flipV="1">
            <a:off x="6921193" y="4555803"/>
            <a:ext cx="0" cy="617855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Text Box 57"/>
          <p:cNvSpPr txBox="1"/>
          <p:nvPr/>
        </p:nvSpPr>
        <p:spPr>
          <a:xfrm>
            <a:off x="6635262" y="5111096"/>
            <a:ext cx="1333500" cy="2921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600" dirty="0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42 KN</a:t>
            </a:r>
            <a:endParaRPr lang="en-US" sz="1600" dirty="0">
              <a:effectLst/>
              <a:latin typeface="Times New Roman" pitchFamily="18" charset="0"/>
              <a:ea typeface="Calibri"/>
              <a:cs typeface="Times New Roman" pitchFamily="18" charset="0"/>
            </a:endParaRPr>
          </a:p>
        </p:txBody>
      </p:sp>
      <p:sp>
        <p:nvSpPr>
          <p:cNvPr id="93" name="Text Box 57"/>
          <p:cNvSpPr txBox="1"/>
          <p:nvPr/>
        </p:nvSpPr>
        <p:spPr>
          <a:xfrm>
            <a:off x="2917263" y="2670170"/>
            <a:ext cx="1333500" cy="2921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600" dirty="0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-10 KN</a:t>
            </a:r>
            <a:endParaRPr lang="en-US" sz="1600" dirty="0">
              <a:effectLst/>
              <a:latin typeface="Times New Roman" pitchFamily="18" charset="0"/>
              <a:ea typeface="Calibri"/>
              <a:cs typeface="Times New Roman" pitchFamily="18" charset="0"/>
            </a:endParaRPr>
          </a:p>
        </p:txBody>
      </p:sp>
      <p:sp>
        <p:nvSpPr>
          <p:cNvPr id="94" name="Text Box 57"/>
          <p:cNvSpPr txBox="1"/>
          <p:nvPr/>
        </p:nvSpPr>
        <p:spPr>
          <a:xfrm>
            <a:off x="3892560" y="2108413"/>
            <a:ext cx="1333500" cy="2921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600" dirty="0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Ɵ</a:t>
            </a:r>
            <a:endParaRPr lang="en-US" sz="1600" dirty="0">
              <a:effectLst/>
              <a:latin typeface="Times New Roman" pitchFamily="18" charset="0"/>
              <a:ea typeface="Calibri"/>
              <a:cs typeface="Times New Roman" pitchFamily="18" charset="0"/>
            </a:endParaRPr>
          </a:p>
        </p:txBody>
      </p:sp>
      <p:sp>
        <p:nvSpPr>
          <p:cNvPr id="6" name="Arc 5"/>
          <p:cNvSpPr/>
          <p:nvPr/>
        </p:nvSpPr>
        <p:spPr>
          <a:xfrm rot="3766104">
            <a:off x="3488400" y="1942644"/>
            <a:ext cx="460638" cy="487964"/>
          </a:xfrm>
          <a:prstGeom prst="arc">
            <a:avLst/>
          </a:prstGeom>
          <a:ln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Text Box 57"/>
          <p:cNvSpPr txBox="1"/>
          <p:nvPr/>
        </p:nvSpPr>
        <p:spPr>
          <a:xfrm>
            <a:off x="8067206" y="2059944"/>
            <a:ext cx="365760" cy="2921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ka-GE" sz="2000" dirty="0" smtClean="0">
                <a:effectLst/>
                <a:latin typeface="Calibri"/>
                <a:ea typeface="Calibri"/>
                <a:cs typeface="Calibri"/>
              </a:rPr>
              <a:t>Ⴔ</a:t>
            </a:r>
            <a:endParaRPr lang="en-US" sz="2000" dirty="0">
              <a:effectLst/>
              <a:latin typeface="Times New Roman" pitchFamily="18" charset="0"/>
              <a:ea typeface="Calibri"/>
              <a:cs typeface="Times New Roman" pitchFamily="18" charset="0"/>
            </a:endParaRPr>
          </a:p>
        </p:txBody>
      </p:sp>
      <p:sp>
        <p:nvSpPr>
          <p:cNvPr id="25" name="Arc 24"/>
          <p:cNvSpPr/>
          <p:nvPr/>
        </p:nvSpPr>
        <p:spPr>
          <a:xfrm rot="12718945">
            <a:off x="8482456" y="1971175"/>
            <a:ext cx="457200" cy="457200"/>
          </a:xfrm>
          <a:prstGeom prst="arc">
            <a:avLst/>
          </a:prstGeom>
          <a:ln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30132" y="609600"/>
            <a:ext cx="2834640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Method of  Joint</a:t>
            </a:r>
          </a:p>
          <a:p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4 b) Joint F  ( F</a:t>
            </a:r>
            <a:r>
              <a:rPr lang="en-US" sz="1600" baseline="-25000" dirty="0" smtClean="0">
                <a:latin typeface="Times New Roman" pitchFamily="18" charset="0"/>
                <a:cs typeface="Times New Roman" pitchFamily="18" charset="0"/>
              </a:rPr>
              <a:t>EG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&amp; F</a:t>
            </a:r>
            <a:r>
              <a:rPr lang="en-US" sz="1600" baseline="-25000" dirty="0" smtClean="0">
                <a:latin typeface="Times New Roman" pitchFamily="18" charset="0"/>
                <a:cs typeface="Times New Roman" pitchFamily="18" charset="0"/>
              </a:rPr>
              <a:t>FD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just">
              <a:lnSpc>
                <a:spcPct val="150000"/>
              </a:lnSpc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sz="1600" u="sng" dirty="0" smtClean="0">
                <a:latin typeface="Times New Roman" pitchFamily="18" charset="0"/>
                <a:cs typeface="Times New Roman" pitchFamily="18" charset="0"/>
              </a:rPr>
              <a:t>Draw FBD at Joint F</a:t>
            </a:r>
            <a:endParaRPr lang="en-US" sz="1600" u="sng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 flipH="1">
            <a:off x="2875908" y="1209392"/>
            <a:ext cx="10804" cy="22445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/>
          <p:nvPr/>
        </p:nvCxnSpPr>
        <p:spPr>
          <a:xfrm>
            <a:off x="2886712" y="1209392"/>
            <a:ext cx="627140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/>
          <p:nvPr/>
        </p:nvCxnSpPr>
        <p:spPr>
          <a:xfrm flipV="1">
            <a:off x="4813545" y="5403196"/>
            <a:ext cx="4295131" cy="3713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3328145" y="2087558"/>
            <a:ext cx="519930" cy="325655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Arrow Connector 111"/>
          <p:cNvCxnSpPr/>
          <p:nvPr/>
        </p:nvCxnSpPr>
        <p:spPr>
          <a:xfrm>
            <a:off x="3304255" y="2082776"/>
            <a:ext cx="588305" cy="9227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3458803" y="2320871"/>
            <a:ext cx="52256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FF0000"/>
                </a:solidFill>
              </a:rPr>
              <a:t>F</a:t>
            </a:r>
            <a:r>
              <a:rPr lang="en-US" sz="1600" b="1" baseline="-25000" dirty="0" smtClean="0">
                <a:solidFill>
                  <a:srgbClr val="FF0000"/>
                </a:solidFill>
              </a:rPr>
              <a:t>AH</a:t>
            </a:r>
            <a:endParaRPr lang="en-US" sz="1600" b="1" dirty="0">
              <a:solidFill>
                <a:srgbClr val="FF0000"/>
              </a:solidFill>
            </a:endParaRPr>
          </a:p>
        </p:txBody>
      </p:sp>
      <p:sp>
        <p:nvSpPr>
          <p:cNvPr id="113" name="TextBox 112"/>
          <p:cNvSpPr txBox="1"/>
          <p:nvPr/>
        </p:nvSpPr>
        <p:spPr>
          <a:xfrm>
            <a:off x="3457438" y="1672804"/>
            <a:ext cx="52256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FF0000"/>
                </a:solidFill>
              </a:rPr>
              <a:t>F</a:t>
            </a:r>
            <a:r>
              <a:rPr lang="en-US" sz="1600" b="1" baseline="-25000" dirty="0" smtClean="0">
                <a:solidFill>
                  <a:srgbClr val="FF0000"/>
                </a:solidFill>
              </a:rPr>
              <a:t>AB</a:t>
            </a:r>
            <a:endParaRPr lang="en-US" sz="1600" b="1" dirty="0">
              <a:solidFill>
                <a:srgbClr val="FF0000"/>
              </a:solidFill>
            </a:endParaRPr>
          </a:p>
        </p:txBody>
      </p:sp>
      <p:cxnSp>
        <p:nvCxnSpPr>
          <p:cNvPr id="95" name="Straight Connector 94"/>
          <p:cNvCxnSpPr/>
          <p:nvPr/>
        </p:nvCxnSpPr>
        <p:spPr>
          <a:xfrm>
            <a:off x="2885977" y="3440754"/>
            <a:ext cx="1924197" cy="132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/>
          <p:cNvCxnSpPr/>
          <p:nvPr/>
        </p:nvCxnSpPr>
        <p:spPr>
          <a:xfrm rot="16200000">
            <a:off x="3843446" y="4452365"/>
            <a:ext cx="19202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Arrow Connector 86"/>
          <p:cNvCxnSpPr/>
          <p:nvPr/>
        </p:nvCxnSpPr>
        <p:spPr>
          <a:xfrm flipH="1">
            <a:off x="7873512" y="2062158"/>
            <a:ext cx="923925" cy="1259205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Arrow Connector 87"/>
          <p:cNvCxnSpPr/>
          <p:nvPr/>
        </p:nvCxnSpPr>
        <p:spPr>
          <a:xfrm flipH="1" flipV="1">
            <a:off x="7667137" y="2073508"/>
            <a:ext cx="1130301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TextBox 88"/>
          <p:cNvSpPr txBox="1"/>
          <p:nvPr/>
        </p:nvSpPr>
        <p:spPr>
          <a:xfrm>
            <a:off x="7540095" y="2058361"/>
            <a:ext cx="5225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F</a:t>
            </a:r>
            <a:r>
              <a:rPr lang="en-US" b="1" baseline="-25000" dirty="0" smtClean="0">
                <a:solidFill>
                  <a:srgbClr val="FF0000"/>
                </a:solidFill>
              </a:rPr>
              <a:t>ED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14" name="TextBox 113"/>
          <p:cNvSpPr txBox="1"/>
          <p:nvPr/>
        </p:nvSpPr>
        <p:spPr>
          <a:xfrm>
            <a:off x="7979896" y="3212357"/>
            <a:ext cx="5225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F</a:t>
            </a:r>
            <a:r>
              <a:rPr lang="en-US" b="1" baseline="-25000" dirty="0" smtClean="0">
                <a:solidFill>
                  <a:srgbClr val="FF0000"/>
                </a:solidFill>
              </a:rPr>
              <a:t>EF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384187" y="1911663"/>
            <a:ext cx="354012" cy="331364"/>
          </a:xfrm>
          <a:prstGeom prst="rect">
            <a:avLst/>
          </a:prstGeom>
          <a:noFill/>
          <a:ln w="63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5" name="Straight Arrow Connector 114"/>
          <p:cNvCxnSpPr/>
          <p:nvPr/>
        </p:nvCxnSpPr>
        <p:spPr>
          <a:xfrm>
            <a:off x="4580084" y="2073508"/>
            <a:ext cx="588305" cy="0"/>
          </a:xfrm>
          <a:prstGeom prst="straightConnector1">
            <a:avLst/>
          </a:prstGeom>
          <a:ln w="38100">
            <a:solidFill>
              <a:schemeClr val="accent4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Arrow Connector 115"/>
          <p:cNvCxnSpPr/>
          <p:nvPr/>
        </p:nvCxnSpPr>
        <p:spPr>
          <a:xfrm flipV="1">
            <a:off x="4554367" y="2462341"/>
            <a:ext cx="0" cy="448177"/>
          </a:xfrm>
          <a:prstGeom prst="straightConnector1">
            <a:avLst/>
          </a:prstGeom>
          <a:ln w="28575">
            <a:solidFill>
              <a:schemeClr val="accent4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Arrow Connector 116"/>
          <p:cNvCxnSpPr/>
          <p:nvPr/>
        </p:nvCxnSpPr>
        <p:spPr>
          <a:xfrm flipH="1">
            <a:off x="3998571" y="2069778"/>
            <a:ext cx="534841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8" name="TextBox 117"/>
          <p:cNvSpPr txBox="1"/>
          <p:nvPr/>
        </p:nvSpPr>
        <p:spPr>
          <a:xfrm>
            <a:off x="4028164" y="1658452"/>
            <a:ext cx="52256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FF0000"/>
                </a:solidFill>
              </a:rPr>
              <a:t>F</a:t>
            </a:r>
            <a:r>
              <a:rPr lang="en-US" sz="1600" b="1" baseline="-25000" dirty="0" smtClean="0">
                <a:solidFill>
                  <a:srgbClr val="FF0000"/>
                </a:solidFill>
              </a:rPr>
              <a:t>AB</a:t>
            </a:r>
            <a:endParaRPr lang="en-US" sz="1600" b="1" dirty="0">
              <a:solidFill>
                <a:srgbClr val="FF0000"/>
              </a:solidFill>
            </a:endParaRPr>
          </a:p>
        </p:txBody>
      </p:sp>
      <p:sp>
        <p:nvSpPr>
          <p:cNvPr id="119" name="TextBox 118"/>
          <p:cNvSpPr txBox="1"/>
          <p:nvPr/>
        </p:nvSpPr>
        <p:spPr>
          <a:xfrm>
            <a:off x="4907108" y="1676951"/>
            <a:ext cx="52256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chemeClr val="accent4">
                    <a:lumMod val="75000"/>
                  </a:schemeClr>
                </a:solidFill>
              </a:rPr>
              <a:t>F</a:t>
            </a:r>
            <a:r>
              <a:rPr lang="en-US" sz="1600" b="1" baseline="-25000" dirty="0" smtClean="0">
                <a:solidFill>
                  <a:schemeClr val="accent4">
                    <a:lumMod val="75000"/>
                  </a:schemeClr>
                </a:solidFill>
              </a:rPr>
              <a:t>BC</a:t>
            </a:r>
            <a:endParaRPr lang="en-US" sz="16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120" name="TextBox 119"/>
          <p:cNvSpPr txBox="1"/>
          <p:nvPr/>
        </p:nvSpPr>
        <p:spPr>
          <a:xfrm>
            <a:off x="4183399" y="2321025"/>
            <a:ext cx="5225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chemeClr val="accent4">
                    <a:lumMod val="75000"/>
                  </a:schemeClr>
                </a:solidFill>
              </a:rPr>
              <a:t>F</a:t>
            </a:r>
            <a:r>
              <a:rPr lang="en-US" sz="1200" b="1" baseline="-25000" dirty="0" smtClean="0">
                <a:solidFill>
                  <a:schemeClr val="accent4">
                    <a:lumMod val="75000"/>
                  </a:schemeClr>
                </a:solidFill>
              </a:rPr>
              <a:t>BH</a:t>
            </a:r>
            <a:endParaRPr lang="en-US" sz="12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121" name="Rectangle 120"/>
          <p:cNvSpPr/>
          <p:nvPr/>
        </p:nvSpPr>
        <p:spPr>
          <a:xfrm>
            <a:off x="6774486" y="4286682"/>
            <a:ext cx="354012" cy="331364"/>
          </a:xfrm>
          <a:prstGeom prst="rect">
            <a:avLst/>
          </a:prstGeom>
          <a:noFill/>
          <a:ln w="63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2" name="Straight Arrow Connector 121"/>
          <p:cNvCxnSpPr/>
          <p:nvPr/>
        </p:nvCxnSpPr>
        <p:spPr>
          <a:xfrm flipV="1">
            <a:off x="6951492" y="3969447"/>
            <a:ext cx="462280" cy="5461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" name="TextBox 122"/>
          <p:cNvSpPr txBox="1"/>
          <p:nvPr/>
        </p:nvSpPr>
        <p:spPr>
          <a:xfrm>
            <a:off x="7210911" y="4235882"/>
            <a:ext cx="5225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F</a:t>
            </a:r>
            <a:r>
              <a:rPr lang="en-US" b="1" baseline="-25000" dirty="0" smtClean="0">
                <a:solidFill>
                  <a:srgbClr val="FF0000"/>
                </a:solidFill>
              </a:rPr>
              <a:t>EF</a:t>
            </a:r>
            <a:endParaRPr lang="en-US" b="1" dirty="0">
              <a:solidFill>
                <a:srgbClr val="FF0000"/>
              </a:solidFill>
            </a:endParaRPr>
          </a:p>
        </p:txBody>
      </p:sp>
      <p:cxnSp>
        <p:nvCxnSpPr>
          <p:cNvPr id="125" name="Straight Arrow Connector 124"/>
          <p:cNvCxnSpPr/>
          <p:nvPr/>
        </p:nvCxnSpPr>
        <p:spPr>
          <a:xfrm flipV="1">
            <a:off x="6941332" y="3945066"/>
            <a:ext cx="0" cy="594862"/>
          </a:xfrm>
          <a:prstGeom prst="straightConnector1">
            <a:avLst/>
          </a:prstGeom>
          <a:ln w="38100">
            <a:solidFill>
              <a:schemeClr val="accent4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Straight Arrow Connector 127"/>
          <p:cNvCxnSpPr/>
          <p:nvPr/>
        </p:nvCxnSpPr>
        <p:spPr>
          <a:xfrm flipH="1" flipV="1">
            <a:off x="6267841" y="4084320"/>
            <a:ext cx="664992" cy="451798"/>
          </a:xfrm>
          <a:prstGeom prst="straightConnector1">
            <a:avLst/>
          </a:prstGeom>
          <a:ln w="38100">
            <a:solidFill>
              <a:schemeClr val="accent4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0" name="TextBox 129"/>
          <p:cNvSpPr txBox="1"/>
          <p:nvPr/>
        </p:nvSpPr>
        <p:spPr>
          <a:xfrm>
            <a:off x="6570196" y="3603206"/>
            <a:ext cx="5225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</a:rPr>
              <a:t>F</a:t>
            </a:r>
            <a:r>
              <a:rPr lang="en-US" b="1" baseline="-25000" dirty="0" smtClean="0">
                <a:solidFill>
                  <a:schemeClr val="accent4">
                    <a:lumMod val="75000"/>
                  </a:schemeClr>
                </a:solidFill>
              </a:rPr>
              <a:t>FD</a:t>
            </a:r>
            <a:endParaRPr lang="en-US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131" name="TextBox 130"/>
          <p:cNvSpPr txBox="1"/>
          <p:nvPr/>
        </p:nvSpPr>
        <p:spPr>
          <a:xfrm>
            <a:off x="6067127" y="4110271"/>
            <a:ext cx="5225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</a:rPr>
              <a:t>F</a:t>
            </a:r>
            <a:r>
              <a:rPr lang="en-US" b="1" baseline="-25000" dirty="0" smtClean="0">
                <a:solidFill>
                  <a:schemeClr val="accent4">
                    <a:lumMod val="75000"/>
                  </a:schemeClr>
                </a:solidFill>
              </a:rPr>
              <a:t>FG</a:t>
            </a:r>
            <a:endParaRPr lang="en-US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97" name="Rectangle 96"/>
          <p:cNvSpPr/>
          <p:nvPr/>
        </p:nvSpPr>
        <p:spPr>
          <a:xfrm>
            <a:off x="4356406" y="2755823"/>
            <a:ext cx="354012" cy="331364"/>
          </a:xfrm>
          <a:prstGeom prst="rect">
            <a:avLst/>
          </a:prstGeom>
          <a:noFill/>
          <a:ln w="63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8" name="Straight Arrow Connector 97"/>
          <p:cNvCxnSpPr/>
          <p:nvPr/>
        </p:nvCxnSpPr>
        <p:spPr>
          <a:xfrm flipH="1" flipV="1">
            <a:off x="3998571" y="2503061"/>
            <a:ext cx="577386" cy="40793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TextBox 98"/>
          <p:cNvSpPr txBox="1"/>
          <p:nvPr/>
        </p:nvSpPr>
        <p:spPr>
          <a:xfrm>
            <a:off x="3892560" y="2628176"/>
            <a:ext cx="52256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FF0000"/>
                </a:solidFill>
              </a:rPr>
              <a:t>F</a:t>
            </a:r>
            <a:r>
              <a:rPr lang="en-US" sz="1600" b="1" baseline="-25000" dirty="0" smtClean="0">
                <a:solidFill>
                  <a:srgbClr val="FF0000"/>
                </a:solidFill>
              </a:rPr>
              <a:t>AH</a:t>
            </a:r>
            <a:endParaRPr lang="en-US" sz="1600" b="1" dirty="0">
              <a:solidFill>
                <a:srgbClr val="FF0000"/>
              </a:solidFill>
            </a:endParaRPr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4570555" y="2917827"/>
            <a:ext cx="529907" cy="356449"/>
          </a:xfrm>
          <a:prstGeom prst="straightConnector1">
            <a:avLst/>
          </a:prstGeom>
          <a:ln w="28575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TextBox 100"/>
          <p:cNvSpPr txBox="1"/>
          <p:nvPr/>
        </p:nvSpPr>
        <p:spPr>
          <a:xfrm>
            <a:off x="4924425" y="2855908"/>
            <a:ext cx="10278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F</a:t>
            </a:r>
            <a:r>
              <a:rPr lang="en-US" sz="1400" b="1" baseline="-25000" dirty="0" smtClean="0"/>
              <a:t>HG</a:t>
            </a:r>
            <a:r>
              <a:rPr lang="en-US" sz="1400" b="1" dirty="0" smtClean="0"/>
              <a:t> = ??</a:t>
            </a:r>
            <a:endParaRPr lang="en-US" sz="1400" b="1" dirty="0"/>
          </a:p>
        </p:txBody>
      </p:sp>
      <p:cxnSp>
        <p:nvCxnSpPr>
          <p:cNvPr id="103" name="Straight Arrow Connector 102"/>
          <p:cNvCxnSpPr>
            <a:stCxn id="86" idx="0"/>
          </p:cNvCxnSpPr>
          <p:nvPr/>
        </p:nvCxnSpPr>
        <p:spPr>
          <a:xfrm flipV="1">
            <a:off x="4618185" y="2514757"/>
            <a:ext cx="478604" cy="341151"/>
          </a:xfrm>
          <a:prstGeom prst="straightConnector1">
            <a:avLst/>
          </a:prstGeom>
          <a:ln w="28575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TextBox 103"/>
          <p:cNvSpPr txBox="1"/>
          <p:nvPr/>
        </p:nvSpPr>
        <p:spPr>
          <a:xfrm>
            <a:off x="4674746" y="2290489"/>
            <a:ext cx="76362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/>
              <a:t>F</a:t>
            </a:r>
            <a:r>
              <a:rPr lang="en-US" sz="1000" b="1" baseline="-25000" dirty="0" smtClean="0"/>
              <a:t>CH</a:t>
            </a:r>
            <a:r>
              <a:rPr lang="en-US" sz="1000" b="1" dirty="0" smtClean="0"/>
              <a:t> = ??</a:t>
            </a:r>
            <a:endParaRPr lang="en-US" sz="1000" b="1" dirty="0"/>
          </a:p>
        </p:txBody>
      </p:sp>
      <p:cxnSp>
        <p:nvCxnSpPr>
          <p:cNvPr id="105" name="Straight Arrow Connector 104"/>
          <p:cNvCxnSpPr/>
          <p:nvPr/>
        </p:nvCxnSpPr>
        <p:spPr>
          <a:xfrm flipV="1">
            <a:off x="1548311" y="3212357"/>
            <a:ext cx="0" cy="617855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Arrow Connector 106"/>
          <p:cNvCxnSpPr/>
          <p:nvPr/>
        </p:nvCxnSpPr>
        <p:spPr>
          <a:xfrm flipV="1">
            <a:off x="1578610" y="2356798"/>
            <a:ext cx="723561" cy="90593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Arrow Connector 107"/>
          <p:cNvCxnSpPr/>
          <p:nvPr/>
        </p:nvCxnSpPr>
        <p:spPr>
          <a:xfrm flipV="1">
            <a:off x="1549400" y="2235055"/>
            <a:ext cx="0" cy="1005840"/>
          </a:xfrm>
          <a:prstGeom prst="straightConnector1">
            <a:avLst/>
          </a:prstGeom>
          <a:ln w="38100">
            <a:solidFill>
              <a:schemeClr val="accent4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9" name="TextBox 108"/>
          <p:cNvSpPr txBox="1"/>
          <p:nvPr/>
        </p:nvSpPr>
        <p:spPr>
          <a:xfrm>
            <a:off x="133350" y="2254463"/>
            <a:ext cx="5225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</a:rPr>
              <a:t>F</a:t>
            </a:r>
            <a:r>
              <a:rPr lang="en-US" b="1" baseline="-25000" dirty="0" smtClean="0">
                <a:solidFill>
                  <a:schemeClr val="accent4">
                    <a:lumMod val="75000"/>
                  </a:schemeClr>
                </a:solidFill>
              </a:rPr>
              <a:t>FG</a:t>
            </a:r>
            <a:endParaRPr lang="en-US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cxnSp>
        <p:nvCxnSpPr>
          <p:cNvPr id="110" name="Straight Arrow Connector 109"/>
          <p:cNvCxnSpPr/>
          <p:nvPr/>
        </p:nvCxnSpPr>
        <p:spPr>
          <a:xfrm flipH="1" flipV="1">
            <a:off x="533400" y="2536710"/>
            <a:ext cx="1015903" cy="741901"/>
          </a:xfrm>
          <a:prstGeom prst="straightConnector1">
            <a:avLst/>
          </a:prstGeom>
          <a:ln w="38100">
            <a:solidFill>
              <a:schemeClr val="accent4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4" name="TextBox 123"/>
          <p:cNvSpPr txBox="1"/>
          <p:nvPr/>
        </p:nvSpPr>
        <p:spPr>
          <a:xfrm>
            <a:off x="1384915" y="1960139"/>
            <a:ext cx="5225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</a:rPr>
              <a:t>F</a:t>
            </a:r>
            <a:r>
              <a:rPr lang="en-US" b="1" baseline="-25000" dirty="0" smtClean="0">
                <a:solidFill>
                  <a:schemeClr val="accent4">
                    <a:lumMod val="75000"/>
                  </a:schemeClr>
                </a:solidFill>
              </a:rPr>
              <a:t>FD</a:t>
            </a:r>
            <a:endParaRPr lang="en-US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126" name="TextBox 125"/>
          <p:cNvSpPr txBox="1"/>
          <p:nvPr/>
        </p:nvSpPr>
        <p:spPr>
          <a:xfrm>
            <a:off x="2292802" y="2167378"/>
            <a:ext cx="5225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F</a:t>
            </a:r>
            <a:r>
              <a:rPr lang="en-US" b="1" baseline="-25000" dirty="0" smtClean="0">
                <a:solidFill>
                  <a:srgbClr val="FF0000"/>
                </a:solidFill>
              </a:rPr>
              <a:t>EF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27" name="Text Box 57"/>
          <p:cNvSpPr txBox="1"/>
          <p:nvPr/>
        </p:nvSpPr>
        <p:spPr>
          <a:xfrm>
            <a:off x="1230044" y="3759297"/>
            <a:ext cx="731520" cy="2921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400" dirty="0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42 KN</a:t>
            </a:r>
            <a:endParaRPr lang="en-US" sz="1400" dirty="0">
              <a:effectLst/>
              <a:latin typeface="Times New Roman" pitchFamily="18" charset="0"/>
              <a:ea typeface="Calibri"/>
              <a:cs typeface="Times New Roman" pitchFamily="18" charset="0"/>
            </a:endParaRPr>
          </a:p>
        </p:txBody>
      </p:sp>
      <p:sp>
        <p:nvSpPr>
          <p:cNvPr id="129" name="Arc 128"/>
          <p:cNvSpPr/>
          <p:nvPr/>
        </p:nvSpPr>
        <p:spPr>
          <a:xfrm rot="17038206">
            <a:off x="1278856" y="2904025"/>
            <a:ext cx="460638" cy="487964"/>
          </a:xfrm>
          <a:prstGeom prst="arc">
            <a:avLst/>
          </a:prstGeom>
          <a:ln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" name="Text Box 57"/>
          <p:cNvSpPr txBox="1"/>
          <p:nvPr/>
        </p:nvSpPr>
        <p:spPr>
          <a:xfrm rot="20289855">
            <a:off x="911552" y="2601767"/>
            <a:ext cx="640080" cy="2921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200" dirty="0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90</a:t>
            </a:r>
            <a:r>
              <a:rPr lang="en-US" sz="1200" baseline="30000" dirty="0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0</a:t>
            </a:r>
            <a:r>
              <a:rPr lang="en-US" sz="1200" dirty="0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 - Ɵ</a:t>
            </a:r>
            <a:endParaRPr lang="en-US" sz="1200" dirty="0">
              <a:effectLst/>
              <a:latin typeface="Times New Roman" pitchFamily="18" charset="0"/>
              <a:ea typeface="Calibri"/>
              <a:cs typeface="Times New Roman" pitchFamily="18" charset="0"/>
            </a:endParaRPr>
          </a:p>
        </p:txBody>
      </p:sp>
      <p:sp>
        <p:nvSpPr>
          <p:cNvPr id="141" name="Text Box 57"/>
          <p:cNvSpPr txBox="1"/>
          <p:nvPr/>
        </p:nvSpPr>
        <p:spPr>
          <a:xfrm rot="927078">
            <a:off x="1510787" y="2458321"/>
            <a:ext cx="640080" cy="2921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1200" dirty="0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90</a:t>
            </a:r>
            <a:r>
              <a:rPr lang="en-US" sz="1200" baseline="30000" dirty="0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0</a:t>
            </a:r>
            <a:r>
              <a:rPr lang="en-US" sz="1200" dirty="0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 - </a:t>
            </a:r>
            <a:r>
              <a:rPr lang="ka-GE" sz="1200" dirty="0">
                <a:latin typeface="Calibri"/>
                <a:ea typeface="Calibri"/>
                <a:cs typeface="Calibri"/>
              </a:rPr>
              <a:t>Ⴔ</a:t>
            </a:r>
            <a:endParaRPr lang="en-US" sz="1200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endParaRPr lang="en-US" sz="1200" dirty="0">
              <a:effectLst/>
              <a:latin typeface="Times New Roman" pitchFamily="18" charset="0"/>
              <a:ea typeface="Calibri"/>
              <a:cs typeface="Times New Roman" pitchFamily="18" charset="0"/>
            </a:endParaRPr>
          </a:p>
        </p:txBody>
      </p:sp>
      <p:sp>
        <p:nvSpPr>
          <p:cNvPr id="142" name="Arc 141"/>
          <p:cNvSpPr/>
          <p:nvPr/>
        </p:nvSpPr>
        <p:spPr>
          <a:xfrm rot="20690689">
            <a:off x="1417596" y="2793979"/>
            <a:ext cx="457200" cy="457200"/>
          </a:xfrm>
          <a:prstGeom prst="arc">
            <a:avLst/>
          </a:prstGeom>
          <a:ln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9" name="Straight Connector 28"/>
          <p:cNvCxnSpPr/>
          <p:nvPr/>
        </p:nvCxnSpPr>
        <p:spPr>
          <a:xfrm flipV="1">
            <a:off x="0" y="4235882"/>
            <a:ext cx="2875908" cy="661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Straight Connector 142"/>
          <p:cNvCxnSpPr/>
          <p:nvPr/>
        </p:nvCxnSpPr>
        <p:spPr>
          <a:xfrm flipH="1" flipV="1">
            <a:off x="2864772" y="3430415"/>
            <a:ext cx="0" cy="8229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ectangle 35"/>
          <p:cNvSpPr/>
          <p:nvPr/>
        </p:nvSpPr>
        <p:spPr>
          <a:xfrm>
            <a:off x="279374" y="4090472"/>
            <a:ext cx="2159566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u="sng" dirty="0">
                <a:latin typeface="Times New Roman" pitchFamily="18" charset="0"/>
                <a:cs typeface="Times New Roman" pitchFamily="18" charset="0"/>
              </a:rPr>
              <a:t>Draw FBD at Joint </a:t>
            </a:r>
            <a:r>
              <a:rPr lang="en-US" u="sng" dirty="0" smtClean="0">
                <a:latin typeface="Times New Roman" pitchFamily="18" charset="0"/>
                <a:cs typeface="Times New Roman" pitchFamily="18" charset="0"/>
              </a:rPr>
              <a:t>H</a:t>
            </a:r>
            <a:endParaRPr lang="en-US" u="sng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44" name="Straight Connector 143"/>
          <p:cNvCxnSpPr/>
          <p:nvPr/>
        </p:nvCxnSpPr>
        <p:spPr>
          <a:xfrm flipH="1" flipV="1">
            <a:off x="2864772" y="4262119"/>
            <a:ext cx="0" cy="25603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5" name="Oval 144"/>
          <p:cNvSpPr/>
          <p:nvPr/>
        </p:nvSpPr>
        <p:spPr>
          <a:xfrm>
            <a:off x="1253278" y="5551169"/>
            <a:ext cx="45720" cy="4572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46" name="Text Box 59"/>
          <p:cNvSpPr txBox="1"/>
          <p:nvPr/>
        </p:nvSpPr>
        <p:spPr>
          <a:xfrm>
            <a:off x="1105958" y="5542279"/>
            <a:ext cx="467995" cy="2921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100">
                <a:effectLst/>
                <a:ea typeface="Calibri"/>
                <a:cs typeface="Times New Roman"/>
              </a:rPr>
              <a:t>H</a:t>
            </a:r>
          </a:p>
        </p:txBody>
      </p:sp>
      <p:sp>
        <p:nvSpPr>
          <p:cNvPr id="148" name="Rectangle 147"/>
          <p:cNvSpPr/>
          <p:nvPr/>
        </p:nvSpPr>
        <p:spPr>
          <a:xfrm>
            <a:off x="1078177" y="5442194"/>
            <a:ext cx="354012" cy="331364"/>
          </a:xfrm>
          <a:prstGeom prst="rect">
            <a:avLst/>
          </a:prstGeom>
          <a:noFill/>
          <a:ln w="63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9" name="Straight Arrow Connector 148"/>
          <p:cNvCxnSpPr/>
          <p:nvPr/>
        </p:nvCxnSpPr>
        <p:spPr>
          <a:xfrm flipH="1" flipV="1">
            <a:off x="279374" y="4835132"/>
            <a:ext cx="1018354" cy="76223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0" name="TextBox 149"/>
          <p:cNvSpPr txBox="1"/>
          <p:nvPr/>
        </p:nvSpPr>
        <p:spPr>
          <a:xfrm>
            <a:off x="614331" y="5314547"/>
            <a:ext cx="52256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FF0000"/>
                </a:solidFill>
              </a:rPr>
              <a:t>F</a:t>
            </a:r>
            <a:r>
              <a:rPr lang="en-US" sz="1600" b="1" baseline="-25000" dirty="0" smtClean="0">
                <a:solidFill>
                  <a:srgbClr val="FF0000"/>
                </a:solidFill>
              </a:rPr>
              <a:t>AH</a:t>
            </a:r>
            <a:endParaRPr lang="en-US" sz="1600" b="1" dirty="0">
              <a:solidFill>
                <a:srgbClr val="FF0000"/>
              </a:solidFill>
            </a:endParaRPr>
          </a:p>
        </p:txBody>
      </p:sp>
      <p:cxnSp>
        <p:nvCxnSpPr>
          <p:cNvPr id="151" name="Straight Arrow Connector 150"/>
          <p:cNvCxnSpPr/>
          <p:nvPr/>
        </p:nvCxnSpPr>
        <p:spPr>
          <a:xfrm>
            <a:off x="1292326" y="5604198"/>
            <a:ext cx="529907" cy="356449"/>
          </a:xfrm>
          <a:prstGeom prst="straightConnector1">
            <a:avLst/>
          </a:prstGeom>
          <a:ln w="28575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2" name="TextBox 151"/>
          <p:cNvSpPr txBox="1"/>
          <p:nvPr/>
        </p:nvSpPr>
        <p:spPr>
          <a:xfrm>
            <a:off x="1646196" y="5542279"/>
            <a:ext cx="10278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F</a:t>
            </a:r>
            <a:r>
              <a:rPr lang="en-US" sz="1400" b="1" baseline="-25000" dirty="0" smtClean="0"/>
              <a:t>HG</a:t>
            </a:r>
            <a:r>
              <a:rPr lang="en-US" sz="1400" b="1" dirty="0" smtClean="0"/>
              <a:t> = ??</a:t>
            </a:r>
            <a:endParaRPr lang="en-US" sz="1400" b="1" dirty="0"/>
          </a:p>
        </p:txBody>
      </p:sp>
      <p:cxnSp>
        <p:nvCxnSpPr>
          <p:cNvPr id="153" name="Straight Arrow Connector 152"/>
          <p:cNvCxnSpPr>
            <a:stCxn id="146" idx="0"/>
          </p:cNvCxnSpPr>
          <p:nvPr/>
        </p:nvCxnSpPr>
        <p:spPr>
          <a:xfrm flipV="1">
            <a:off x="1339956" y="4876702"/>
            <a:ext cx="898536" cy="665577"/>
          </a:xfrm>
          <a:prstGeom prst="straightConnector1">
            <a:avLst/>
          </a:prstGeom>
          <a:ln w="28575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4" name="TextBox 153"/>
          <p:cNvSpPr txBox="1"/>
          <p:nvPr/>
        </p:nvSpPr>
        <p:spPr>
          <a:xfrm>
            <a:off x="2153637" y="4681244"/>
            <a:ext cx="7636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F</a:t>
            </a:r>
            <a:r>
              <a:rPr lang="en-US" sz="1400" b="1" baseline="-25000" dirty="0" smtClean="0"/>
              <a:t>CH</a:t>
            </a:r>
            <a:r>
              <a:rPr lang="en-US" sz="1400" b="1" dirty="0" smtClean="0"/>
              <a:t> = ??</a:t>
            </a:r>
            <a:endParaRPr lang="en-US" sz="1400" b="1" dirty="0"/>
          </a:p>
        </p:txBody>
      </p:sp>
      <p:sp>
        <p:nvSpPr>
          <p:cNvPr id="160" name="Arc 159"/>
          <p:cNvSpPr/>
          <p:nvPr/>
        </p:nvSpPr>
        <p:spPr>
          <a:xfrm rot="12691014">
            <a:off x="5241657" y="1938825"/>
            <a:ext cx="460638" cy="487964"/>
          </a:xfrm>
          <a:prstGeom prst="arc">
            <a:avLst/>
          </a:prstGeom>
          <a:ln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1" name="Text Box 57"/>
          <p:cNvSpPr txBox="1"/>
          <p:nvPr/>
        </p:nvSpPr>
        <p:spPr>
          <a:xfrm>
            <a:off x="4966482" y="2096977"/>
            <a:ext cx="365760" cy="2921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200" dirty="0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Ɵ</a:t>
            </a:r>
            <a:endParaRPr lang="en-US" sz="1200" dirty="0">
              <a:effectLst/>
              <a:latin typeface="Times New Roman" pitchFamily="18" charset="0"/>
              <a:ea typeface="Calibri"/>
              <a:cs typeface="Times New Roman" pitchFamily="18" charset="0"/>
            </a:endParaRPr>
          </a:p>
        </p:txBody>
      </p:sp>
      <p:sp>
        <p:nvSpPr>
          <p:cNvPr id="162" name="TextBox 161"/>
          <p:cNvSpPr txBox="1"/>
          <p:nvPr/>
        </p:nvSpPr>
        <p:spPr>
          <a:xfrm>
            <a:off x="3478865" y="685800"/>
            <a:ext cx="2202438" cy="46166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l-GR" sz="1200" b="1" dirty="0" smtClean="0">
                <a:solidFill>
                  <a:schemeClr val="accent4">
                    <a:lumMod val="75000"/>
                  </a:schemeClr>
                </a:solidFill>
              </a:rPr>
              <a:t>Δ</a:t>
            </a:r>
            <a:r>
              <a:rPr lang="en-US" sz="1200" b="1" dirty="0" smtClean="0">
                <a:solidFill>
                  <a:schemeClr val="accent4">
                    <a:lumMod val="75000"/>
                  </a:schemeClr>
                </a:solidFill>
              </a:rPr>
              <a:t> ABH &amp; </a:t>
            </a:r>
            <a:r>
              <a:rPr lang="el-GR" sz="1200" b="1" dirty="0" smtClean="0">
                <a:solidFill>
                  <a:schemeClr val="accent4">
                    <a:lumMod val="75000"/>
                  </a:schemeClr>
                </a:solidFill>
              </a:rPr>
              <a:t>Δ</a:t>
            </a:r>
            <a:r>
              <a:rPr lang="en-US" sz="1200" b="1" dirty="0" smtClean="0">
                <a:solidFill>
                  <a:schemeClr val="accent4">
                    <a:lumMod val="75000"/>
                  </a:schemeClr>
                </a:solidFill>
              </a:rPr>
              <a:t> BCH are congruent.</a:t>
            </a:r>
          </a:p>
          <a:p>
            <a:r>
              <a:rPr lang="en-US" sz="1200" b="1" dirty="0" smtClean="0">
                <a:solidFill>
                  <a:schemeClr val="accent4">
                    <a:lumMod val="75000"/>
                  </a:schemeClr>
                </a:solidFill>
              </a:rPr>
              <a:t>Therefore angle C = angle A</a:t>
            </a:r>
            <a:endParaRPr lang="en-US" sz="1200" b="1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97144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2667000"/>
            <a:ext cx="4114800" cy="762000"/>
          </a:xfrm>
          <a:noFill/>
        </p:spPr>
        <p:txBody>
          <a:bodyPr>
            <a:noAutofit/>
          </a:bodyPr>
          <a:lstStyle/>
          <a:p>
            <a:pPr algn="l"/>
            <a:r>
              <a:rPr lang="en-US" sz="6600" dirty="0" smtClean="0"/>
              <a:t>Thank you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xmlns="" val="443969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"/>
            <a:ext cx="9144000" cy="581891"/>
          </a:xfrm>
          <a:solidFill>
            <a:schemeClr val="accent5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Acceleration analysis</a:t>
            </a:r>
            <a:endParaRPr lang="en-US" dirty="0"/>
          </a:p>
        </p:txBody>
      </p:sp>
      <p:sp>
        <p:nvSpPr>
          <p:cNvPr id="90" name="TextBox 89"/>
          <p:cNvSpPr txBox="1"/>
          <p:nvPr/>
        </p:nvSpPr>
        <p:spPr>
          <a:xfrm>
            <a:off x="0" y="596880"/>
            <a:ext cx="4729885" cy="369332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en-IN" b="1" dirty="0" smtClean="0">
                <a:solidFill>
                  <a:srgbClr val="FFFF00"/>
                </a:solidFill>
              </a:rPr>
              <a:t>Acceleration analysis of slider crank mechanism</a:t>
            </a:r>
            <a:endParaRPr lang="en-IN" b="1" dirty="0">
              <a:solidFill>
                <a:srgbClr val="FFFF00"/>
              </a:solidFill>
            </a:endParaRPr>
          </a:p>
        </p:txBody>
      </p:sp>
      <p:pic>
        <p:nvPicPr>
          <p:cNvPr id="1026" name="Picture 2" descr="C:\Users\cad lab\Desktop\download (2)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44" y="1214422"/>
            <a:ext cx="3724275" cy="1228725"/>
          </a:xfrm>
          <a:prstGeom prst="rect">
            <a:avLst/>
          </a:prstGeom>
          <a:noFill/>
        </p:spPr>
      </p:pic>
      <p:sp>
        <p:nvSpPr>
          <p:cNvPr id="91" name="TextBox 90"/>
          <p:cNvSpPr txBox="1"/>
          <p:nvPr/>
        </p:nvSpPr>
        <p:spPr>
          <a:xfrm>
            <a:off x="357158" y="2643182"/>
            <a:ext cx="30003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b="1" dirty="0" smtClean="0"/>
              <a:t>Acceleration of point A</a:t>
            </a:r>
            <a:r>
              <a:rPr lang="en-IN" dirty="0" smtClean="0"/>
              <a:t>.</a:t>
            </a:r>
          </a:p>
          <a:p>
            <a:r>
              <a:rPr lang="en-IN" b="1" dirty="0" smtClean="0"/>
              <a:t>Magnitude</a:t>
            </a:r>
            <a:r>
              <a:rPr lang="en-IN" dirty="0" smtClean="0"/>
              <a:t>:   </a:t>
            </a:r>
            <a:r>
              <a:rPr lang="en-IN" b="1" dirty="0" err="1" smtClean="0">
                <a:solidFill>
                  <a:srgbClr val="FF0000"/>
                </a:solidFill>
              </a:rPr>
              <a:t>a</a:t>
            </a:r>
            <a:r>
              <a:rPr lang="en-IN" b="1" baseline="-25000" dirty="0" err="1" smtClean="0">
                <a:solidFill>
                  <a:srgbClr val="FF0000"/>
                </a:solidFill>
              </a:rPr>
              <a:t>A</a:t>
            </a:r>
            <a:r>
              <a:rPr lang="en-IN" b="1" dirty="0" smtClean="0">
                <a:solidFill>
                  <a:srgbClr val="FF0000"/>
                </a:solidFill>
              </a:rPr>
              <a:t> = </a:t>
            </a:r>
            <a:r>
              <a:rPr lang="el-GR" b="1" dirty="0" smtClean="0">
                <a:solidFill>
                  <a:srgbClr val="FF0000"/>
                </a:solidFill>
              </a:rPr>
              <a:t>ω</a:t>
            </a:r>
            <a:r>
              <a:rPr lang="en-IN" b="1" baseline="-25000" dirty="0" smtClean="0">
                <a:solidFill>
                  <a:srgbClr val="FF0000"/>
                </a:solidFill>
              </a:rPr>
              <a:t>OA</a:t>
            </a:r>
            <a:r>
              <a:rPr lang="en-IN" b="1" baseline="30000" dirty="0" smtClean="0">
                <a:solidFill>
                  <a:srgbClr val="FF0000"/>
                </a:solidFill>
              </a:rPr>
              <a:t>2 </a:t>
            </a:r>
            <a:r>
              <a:rPr lang="en-IN" b="1" dirty="0" smtClean="0">
                <a:solidFill>
                  <a:srgbClr val="FF0000"/>
                </a:solidFill>
              </a:rPr>
              <a:t> OA</a:t>
            </a:r>
          </a:p>
          <a:p>
            <a:endParaRPr lang="en-IN" b="1" dirty="0" smtClean="0">
              <a:solidFill>
                <a:srgbClr val="FF0000"/>
              </a:solidFill>
            </a:endParaRPr>
          </a:p>
          <a:p>
            <a:r>
              <a:rPr lang="en-IN" b="1" dirty="0" smtClean="0"/>
              <a:t>Direction</a:t>
            </a:r>
            <a:r>
              <a:rPr lang="en-IN" b="1" dirty="0" smtClean="0">
                <a:solidFill>
                  <a:srgbClr val="FF0000"/>
                </a:solidFill>
              </a:rPr>
              <a:t>:  Along AO </a:t>
            </a:r>
            <a:endParaRPr lang="en-IN" b="1" dirty="0">
              <a:solidFill>
                <a:srgbClr val="FF0000"/>
              </a:solidFill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5000628" y="1357298"/>
            <a:ext cx="3588098" cy="369332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en-IN" dirty="0" smtClean="0"/>
              <a:t>Link OA rotates with constant speed.</a:t>
            </a:r>
            <a:endParaRPr lang="en-IN" dirty="0"/>
          </a:p>
        </p:txBody>
      </p:sp>
      <p:cxnSp>
        <p:nvCxnSpPr>
          <p:cNvPr id="94" name="Straight Arrow Connector 93"/>
          <p:cNvCxnSpPr/>
          <p:nvPr/>
        </p:nvCxnSpPr>
        <p:spPr>
          <a:xfrm rot="5760000">
            <a:off x="764353" y="1607331"/>
            <a:ext cx="285752" cy="71438"/>
          </a:xfrm>
          <a:prstGeom prst="straightConnector1">
            <a:avLst/>
          </a:prstGeom>
          <a:ln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TextBox 98"/>
          <p:cNvSpPr txBox="1"/>
          <p:nvPr/>
        </p:nvSpPr>
        <p:spPr>
          <a:xfrm>
            <a:off x="3571868" y="2643182"/>
            <a:ext cx="30003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b="1" dirty="0" smtClean="0"/>
              <a:t>Acceleration of point B</a:t>
            </a:r>
            <a:r>
              <a:rPr lang="en-IN" dirty="0" smtClean="0"/>
              <a:t>.</a:t>
            </a:r>
          </a:p>
          <a:p>
            <a:endParaRPr lang="en-IN" b="1" dirty="0" smtClean="0">
              <a:solidFill>
                <a:srgbClr val="FF0000"/>
              </a:solidFill>
            </a:endParaRPr>
          </a:p>
          <a:p>
            <a:r>
              <a:rPr lang="en-IN" b="1" dirty="0" smtClean="0"/>
              <a:t>Direction</a:t>
            </a:r>
            <a:r>
              <a:rPr lang="en-IN" b="1" dirty="0" smtClean="0">
                <a:solidFill>
                  <a:srgbClr val="FF0000"/>
                </a:solidFill>
              </a:rPr>
              <a:t>:  Horizontal</a:t>
            </a:r>
            <a:endParaRPr lang="en-IN" b="1" dirty="0">
              <a:solidFill>
                <a:srgbClr val="FF0000"/>
              </a:solidFill>
            </a:endParaRPr>
          </a:p>
        </p:txBody>
      </p:sp>
      <p:cxnSp>
        <p:nvCxnSpPr>
          <p:cNvPr id="100" name="Straight Arrow Connector 99"/>
          <p:cNvCxnSpPr/>
          <p:nvPr/>
        </p:nvCxnSpPr>
        <p:spPr>
          <a:xfrm flipV="1">
            <a:off x="3170228" y="1912927"/>
            <a:ext cx="357189" cy="1565"/>
          </a:xfrm>
          <a:prstGeom prst="straightConnector1">
            <a:avLst/>
          </a:prstGeom>
          <a:ln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Rectangle 103"/>
          <p:cNvSpPr/>
          <p:nvPr/>
        </p:nvSpPr>
        <p:spPr>
          <a:xfrm>
            <a:off x="857224" y="1571612"/>
            <a:ext cx="3914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b="1" dirty="0" err="1" smtClean="0">
                <a:solidFill>
                  <a:srgbClr val="FF0000"/>
                </a:solidFill>
              </a:rPr>
              <a:t>a</a:t>
            </a:r>
            <a:r>
              <a:rPr lang="en-IN" b="1" baseline="-25000" dirty="0" err="1" smtClean="0">
                <a:solidFill>
                  <a:srgbClr val="FF0000"/>
                </a:solidFill>
              </a:rPr>
              <a:t>A</a:t>
            </a:r>
            <a:endParaRPr lang="en-IN" dirty="0"/>
          </a:p>
        </p:txBody>
      </p:sp>
      <p:cxnSp>
        <p:nvCxnSpPr>
          <p:cNvPr id="105" name="Straight Arrow Connector 104"/>
          <p:cNvCxnSpPr/>
          <p:nvPr/>
        </p:nvCxnSpPr>
        <p:spPr>
          <a:xfrm rot="10800000">
            <a:off x="2714612" y="1834504"/>
            <a:ext cx="357190" cy="73004"/>
          </a:xfrm>
          <a:prstGeom prst="straightConnector1">
            <a:avLst/>
          </a:prstGeom>
          <a:ln>
            <a:solidFill>
              <a:srgbClr val="00B05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Arrow Connector 108"/>
          <p:cNvCxnSpPr/>
          <p:nvPr/>
        </p:nvCxnSpPr>
        <p:spPr>
          <a:xfrm rot="5400000">
            <a:off x="2874146" y="2037557"/>
            <a:ext cx="284186" cy="142876"/>
          </a:xfrm>
          <a:prstGeom prst="straightConnector1">
            <a:avLst/>
          </a:prstGeom>
          <a:ln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1" name="Rectangle 110"/>
          <p:cNvSpPr/>
          <p:nvPr/>
        </p:nvSpPr>
        <p:spPr>
          <a:xfrm>
            <a:off x="2285984" y="1142984"/>
            <a:ext cx="96532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>
                <a:solidFill>
                  <a:srgbClr val="00B050"/>
                </a:solidFill>
              </a:rPr>
              <a:t>ω</a:t>
            </a:r>
            <a:r>
              <a:rPr lang="en-IN" b="1" baseline="-25000" dirty="0" smtClean="0">
                <a:solidFill>
                  <a:srgbClr val="00B050"/>
                </a:solidFill>
              </a:rPr>
              <a:t>AB</a:t>
            </a:r>
            <a:r>
              <a:rPr lang="en-IN" b="1" baseline="30000" dirty="0" smtClean="0">
                <a:solidFill>
                  <a:srgbClr val="00B050"/>
                </a:solidFill>
              </a:rPr>
              <a:t>2 </a:t>
            </a:r>
            <a:r>
              <a:rPr lang="en-IN" b="1" dirty="0" smtClean="0">
                <a:solidFill>
                  <a:srgbClr val="00B050"/>
                </a:solidFill>
              </a:rPr>
              <a:t> AB</a:t>
            </a:r>
            <a:endParaRPr lang="en-IN" dirty="0">
              <a:solidFill>
                <a:srgbClr val="00B050"/>
              </a:solidFill>
            </a:endParaRPr>
          </a:p>
        </p:txBody>
      </p:sp>
      <p:sp>
        <p:nvSpPr>
          <p:cNvPr id="112" name="Rectangle 111"/>
          <p:cNvSpPr/>
          <p:nvPr/>
        </p:nvSpPr>
        <p:spPr>
          <a:xfrm>
            <a:off x="2428860" y="2285992"/>
            <a:ext cx="6431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b="1" dirty="0" smtClean="0">
                <a:solidFill>
                  <a:srgbClr val="00B050"/>
                </a:solidFill>
              </a:rPr>
              <a:t>AB </a:t>
            </a:r>
            <a:r>
              <a:rPr lang="el-GR" b="1" dirty="0" smtClean="0">
                <a:solidFill>
                  <a:srgbClr val="00B050"/>
                </a:solidFill>
              </a:rPr>
              <a:t>α</a:t>
            </a:r>
            <a:endParaRPr lang="en-IN" dirty="0">
              <a:solidFill>
                <a:srgbClr val="00B050"/>
              </a:solidFill>
            </a:endParaRPr>
          </a:p>
        </p:txBody>
      </p:sp>
      <p:cxnSp>
        <p:nvCxnSpPr>
          <p:cNvPr id="113" name="Straight Arrow Connector 112"/>
          <p:cNvCxnSpPr/>
          <p:nvPr/>
        </p:nvCxnSpPr>
        <p:spPr>
          <a:xfrm rot="10800000" flipV="1">
            <a:off x="2786050" y="1928802"/>
            <a:ext cx="285752" cy="212748"/>
          </a:xfrm>
          <a:prstGeom prst="straightConnector1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5" name="Rectangle 114"/>
          <p:cNvSpPr/>
          <p:nvPr/>
        </p:nvSpPr>
        <p:spPr>
          <a:xfrm>
            <a:off x="2357422" y="1957378"/>
            <a:ext cx="5370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b="1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a</a:t>
            </a:r>
            <a:r>
              <a:rPr lang="en-IN" b="1" baseline="-25000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B</a:t>
            </a:r>
            <a:r>
              <a:rPr lang="en-IN" b="1" baseline="-250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/A</a:t>
            </a:r>
            <a:endParaRPr lang="en-IN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59804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"/>
            <a:ext cx="9144000" cy="581891"/>
          </a:xfrm>
          <a:solidFill>
            <a:schemeClr val="accent5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Acceleration analysis</a:t>
            </a:r>
            <a:endParaRPr lang="en-US" dirty="0"/>
          </a:p>
        </p:txBody>
      </p:sp>
      <p:sp>
        <p:nvSpPr>
          <p:cNvPr id="90" name="TextBox 89"/>
          <p:cNvSpPr txBox="1"/>
          <p:nvPr/>
        </p:nvSpPr>
        <p:spPr>
          <a:xfrm>
            <a:off x="0" y="596880"/>
            <a:ext cx="4729885" cy="369332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en-IN" b="1" dirty="0" smtClean="0">
                <a:solidFill>
                  <a:srgbClr val="FFFF00"/>
                </a:solidFill>
              </a:rPr>
              <a:t>Acceleration analysis of slider crank mechanism</a:t>
            </a:r>
            <a:endParaRPr lang="en-IN" b="1" dirty="0">
              <a:solidFill>
                <a:srgbClr val="FFFF00"/>
              </a:solidFill>
            </a:endParaRPr>
          </a:p>
        </p:txBody>
      </p:sp>
      <p:pic>
        <p:nvPicPr>
          <p:cNvPr id="1026" name="Picture 2" descr="C:\Users\cad lab\Desktop\download (2)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44" y="1214422"/>
            <a:ext cx="3724275" cy="1228725"/>
          </a:xfrm>
          <a:prstGeom prst="rect">
            <a:avLst/>
          </a:prstGeom>
          <a:noFill/>
        </p:spPr>
      </p:pic>
      <p:sp>
        <p:nvSpPr>
          <p:cNvPr id="91" name="TextBox 90"/>
          <p:cNvSpPr txBox="1"/>
          <p:nvPr/>
        </p:nvSpPr>
        <p:spPr>
          <a:xfrm>
            <a:off x="357158" y="2643182"/>
            <a:ext cx="30003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b="1" dirty="0" smtClean="0"/>
              <a:t>Acceleration of point A</a:t>
            </a:r>
            <a:r>
              <a:rPr lang="en-IN" dirty="0" smtClean="0"/>
              <a:t>.</a:t>
            </a:r>
          </a:p>
          <a:p>
            <a:r>
              <a:rPr lang="en-IN" b="1" dirty="0" smtClean="0"/>
              <a:t>Magnitude</a:t>
            </a:r>
            <a:r>
              <a:rPr lang="en-IN" dirty="0" smtClean="0"/>
              <a:t>:   </a:t>
            </a:r>
            <a:r>
              <a:rPr lang="en-IN" b="1" dirty="0" err="1" smtClean="0">
                <a:solidFill>
                  <a:srgbClr val="FF0000"/>
                </a:solidFill>
              </a:rPr>
              <a:t>a</a:t>
            </a:r>
            <a:r>
              <a:rPr lang="en-IN" b="1" baseline="-25000" dirty="0" err="1" smtClean="0">
                <a:solidFill>
                  <a:srgbClr val="FF0000"/>
                </a:solidFill>
              </a:rPr>
              <a:t>A</a:t>
            </a:r>
            <a:r>
              <a:rPr lang="en-IN" b="1" dirty="0" smtClean="0">
                <a:solidFill>
                  <a:srgbClr val="FF0000"/>
                </a:solidFill>
              </a:rPr>
              <a:t> = </a:t>
            </a:r>
            <a:r>
              <a:rPr lang="el-GR" b="1" dirty="0" smtClean="0">
                <a:solidFill>
                  <a:srgbClr val="FF0000"/>
                </a:solidFill>
              </a:rPr>
              <a:t>ω</a:t>
            </a:r>
            <a:r>
              <a:rPr lang="en-IN" b="1" baseline="-25000" dirty="0" smtClean="0">
                <a:solidFill>
                  <a:srgbClr val="FF0000"/>
                </a:solidFill>
              </a:rPr>
              <a:t>OA</a:t>
            </a:r>
            <a:r>
              <a:rPr lang="en-IN" b="1" baseline="30000" dirty="0" smtClean="0">
                <a:solidFill>
                  <a:srgbClr val="FF0000"/>
                </a:solidFill>
              </a:rPr>
              <a:t>2 </a:t>
            </a:r>
            <a:r>
              <a:rPr lang="en-IN" b="1" dirty="0" smtClean="0">
                <a:solidFill>
                  <a:srgbClr val="FF0000"/>
                </a:solidFill>
              </a:rPr>
              <a:t> OA</a:t>
            </a:r>
          </a:p>
          <a:p>
            <a:endParaRPr lang="en-IN" b="1" dirty="0" smtClean="0">
              <a:solidFill>
                <a:srgbClr val="FF0000"/>
              </a:solidFill>
            </a:endParaRPr>
          </a:p>
          <a:p>
            <a:r>
              <a:rPr lang="en-IN" b="1" dirty="0" smtClean="0"/>
              <a:t>Direction</a:t>
            </a:r>
            <a:r>
              <a:rPr lang="en-IN" b="1" dirty="0" smtClean="0">
                <a:solidFill>
                  <a:srgbClr val="FF0000"/>
                </a:solidFill>
              </a:rPr>
              <a:t>:  Along AO </a:t>
            </a:r>
            <a:endParaRPr lang="en-IN" b="1" dirty="0">
              <a:solidFill>
                <a:srgbClr val="FF0000"/>
              </a:solidFill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5000628" y="1357298"/>
            <a:ext cx="3588098" cy="369332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en-IN" dirty="0" smtClean="0"/>
              <a:t>Link OA rotates with constant speed.</a:t>
            </a:r>
            <a:endParaRPr lang="en-IN" dirty="0"/>
          </a:p>
        </p:txBody>
      </p:sp>
      <p:cxnSp>
        <p:nvCxnSpPr>
          <p:cNvPr id="94" name="Straight Arrow Connector 93"/>
          <p:cNvCxnSpPr/>
          <p:nvPr/>
        </p:nvCxnSpPr>
        <p:spPr>
          <a:xfrm rot="5760000">
            <a:off x="764353" y="1607331"/>
            <a:ext cx="285752" cy="71438"/>
          </a:xfrm>
          <a:prstGeom prst="straightConnector1">
            <a:avLst/>
          </a:prstGeom>
          <a:ln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TextBox 98"/>
          <p:cNvSpPr txBox="1"/>
          <p:nvPr/>
        </p:nvSpPr>
        <p:spPr>
          <a:xfrm>
            <a:off x="3571868" y="2643182"/>
            <a:ext cx="30003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b="1" dirty="0" smtClean="0"/>
              <a:t>Acceleration of point B</a:t>
            </a:r>
            <a:r>
              <a:rPr lang="en-IN" dirty="0" smtClean="0"/>
              <a:t>.</a:t>
            </a:r>
          </a:p>
          <a:p>
            <a:endParaRPr lang="en-IN" b="1" dirty="0" smtClean="0">
              <a:solidFill>
                <a:srgbClr val="FF0000"/>
              </a:solidFill>
            </a:endParaRPr>
          </a:p>
          <a:p>
            <a:r>
              <a:rPr lang="en-IN" b="1" dirty="0" smtClean="0"/>
              <a:t>Direction</a:t>
            </a:r>
            <a:r>
              <a:rPr lang="en-IN" b="1" dirty="0" smtClean="0">
                <a:solidFill>
                  <a:srgbClr val="FF0000"/>
                </a:solidFill>
              </a:rPr>
              <a:t>:  Horizontal</a:t>
            </a:r>
            <a:endParaRPr lang="en-IN" b="1" dirty="0">
              <a:solidFill>
                <a:srgbClr val="FF0000"/>
              </a:solidFill>
            </a:endParaRPr>
          </a:p>
        </p:txBody>
      </p:sp>
      <p:cxnSp>
        <p:nvCxnSpPr>
          <p:cNvPr id="100" name="Straight Arrow Connector 99"/>
          <p:cNvCxnSpPr/>
          <p:nvPr/>
        </p:nvCxnSpPr>
        <p:spPr>
          <a:xfrm flipV="1">
            <a:off x="3170228" y="1912927"/>
            <a:ext cx="357189" cy="1565"/>
          </a:xfrm>
          <a:prstGeom prst="straightConnector1">
            <a:avLst/>
          </a:prstGeom>
          <a:ln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Rectangle 103"/>
          <p:cNvSpPr/>
          <p:nvPr/>
        </p:nvSpPr>
        <p:spPr>
          <a:xfrm>
            <a:off x="857224" y="1571612"/>
            <a:ext cx="3914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b="1" dirty="0" err="1" smtClean="0">
                <a:solidFill>
                  <a:srgbClr val="FF0000"/>
                </a:solidFill>
              </a:rPr>
              <a:t>a</a:t>
            </a:r>
            <a:r>
              <a:rPr lang="en-IN" b="1" baseline="-25000" dirty="0" err="1" smtClean="0">
                <a:solidFill>
                  <a:srgbClr val="FF0000"/>
                </a:solidFill>
              </a:rPr>
              <a:t>A</a:t>
            </a:r>
            <a:endParaRPr lang="en-IN" dirty="0"/>
          </a:p>
        </p:txBody>
      </p:sp>
      <p:cxnSp>
        <p:nvCxnSpPr>
          <p:cNvPr id="105" name="Straight Arrow Connector 104"/>
          <p:cNvCxnSpPr/>
          <p:nvPr/>
        </p:nvCxnSpPr>
        <p:spPr>
          <a:xfrm rot="10800000">
            <a:off x="2714612" y="1834504"/>
            <a:ext cx="357190" cy="73004"/>
          </a:xfrm>
          <a:prstGeom prst="straightConnector1">
            <a:avLst/>
          </a:prstGeom>
          <a:ln>
            <a:solidFill>
              <a:srgbClr val="00B05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Arrow Connector 108"/>
          <p:cNvCxnSpPr/>
          <p:nvPr/>
        </p:nvCxnSpPr>
        <p:spPr>
          <a:xfrm rot="5400000">
            <a:off x="2874146" y="2037557"/>
            <a:ext cx="284186" cy="142876"/>
          </a:xfrm>
          <a:prstGeom prst="straightConnector1">
            <a:avLst/>
          </a:prstGeom>
          <a:ln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1" name="Rectangle 110"/>
          <p:cNvSpPr/>
          <p:nvPr/>
        </p:nvSpPr>
        <p:spPr>
          <a:xfrm>
            <a:off x="2285984" y="1142984"/>
            <a:ext cx="96532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>
                <a:solidFill>
                  <a:srgbClr val="00B050"/>
                </a:solidFill>
              </a:rPr>
              <a:t>ω</a:t>
            </a:r>
            <a:r>
              <a:rPr lang="en-IN" b="1" baseline="-25000" dirty="0" smtClean="0">
                <a:solidFill>
                  <a:srgbClr val="00B050"/>
                </a:solidFill>
              </a:rPr>
              <a:t>AB</a:t>
            </a:r>
            <a:r>
              <a:rPr lang="en-IN" b="1" baseline="30000" dirty="0" smtClean="0">
                <a:solidFill>
                  <a:srgbClr val="00B050"/>
                </a:solidFill>
              </a:rPr>
              <a:t>2 </a:t>
            </a:r>
            <a:r>
              <a:rPr lang="en-IN" b="1" dirty="0" smtClean="0">
                <a:solidFill>
                  <a:srgbClr val="00B050"/>
                </a:solidFill>
              </a:rPr>
              <a:t> AB</a:t>
            </a:r>
            <a:endParaRPr lang="en-IN" dirty="0">
              <a:solidFill>
                <a:srgbClr val="00B050"/>
              </a:solidFill>
            </a:endParaRPr>
          </a:p>
        </p:txBody>
      </p:sp>
      <p:sp>
        <p:nvSpPr>
          <p:cNvPr id="112" name="Rectangle 111"/>
          <p:cNvSpPr/>
          <p:nvPr/>
        </p:nvSpPr>
        <p:spPr>
          <a:xfrm>
            <a:off x="2428860" y="2285992"/>
            <a:ext cx="6431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b="1" dirty="0" smtClean="0">
                <a:solidFill>
                  <a:srgbClr val="00B050"/>
                </a:solidFill>
              </a:rPr>
              <a:t>AB </a:t>
            </a:r>
            <a:r>
              <a:rPr lang="el-GR" b="1" dirty="0" smtClean="0">
                <a:solidFill>
                  <a:srgbClr val="00B050"/>
                </a:solidFill>
              </a:rPr>
              <a:t>α</a:t>
            </a:r>
            <a:endParaRPr lang="en-IN" dirty="0">
              <a:solidFill>
                <a:srgbClr val="00B050"/>
              </a:solidFill>
            </a:endParaRPr>
          </a:p>
        </p:txBody>
      </p:sp>
      <p:cxnSp>
        <p:nvCxnSpPr>
          <p:cNvPr id="113" name="Straight Arrow Connector 112"/>
          <p:cNvCxnSpPr/>
          <p:nvPr/>
        </p:nvCxnSpPr>
        <p:spPr>
          <a:xfrm rot="10800000" flipV="1">
            <a:off x="2786050" y="1928802"/>
            <a:ext cx="285752" cy="212748"/>
          </a:xfrm>
          <a:prstGeom prst="straightConnector1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5" name="Rectangle 114"/>
          <p:cNvSpPr/>
          <p:nvPr/>
        </p:nvSpPr>
        <p:spPr>
          <a:xfrm>
            <a:off x="2357422" y="1957378"/>
            <a:ext cx="5370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b="1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a</a:t>
            </a:r>
            <a:r>
              <a:rPr lang="en-IN" b="1" baseline="-25000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B</a:t>
            </a:r>
            <a:r>
              <a:rPr lang="en-IN" b="1" baseline="-250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/A</a:t>
            </a:r>
            <a:endParaRPr lang="en-IN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17" name="Straight Arrow Connector 16"/>
          <p:cNvCxnSpPr/>
          <p:nvPr/>
        </p:nvCxnSpPr>
        <p:spPr>
          <a:xfrm rot="10800000" flipV="1">
            <a:off x="4500562" y="2214554"/>
            <a:ext cx="285752" cy="212748"/>
          </a:xfrm>
          <a:prstGeom prst="straightConnector1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rot="5760000">
            <a:off x="4598644" y="2324661"/>
            <a:ext cx="285752" cy="71438"/>
          </a:xfrm>
          <a:prstGeom prst="straightConnector1">
            <a:avLst/>
          </a:prstGeom>
          <a:ln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rot="5400000">
            <a:off x="4540015" y="2246541"/>
            <a:ext cx="278286" cy="214313"/>
          </a:xfrm>
          <a:prstGeom prst="straightConnector1">
            <a:avLst/>
          </a:prstGeom>
          <a:ln>
            <a:solidFill>
              <a:srgbClr val="92D05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>
            <a:off x="4429124" y="2357430"/>
            <a:ext cx="3914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b="1" dirty="0" err="1" smtClean="0">
                <a:solidFill>
                  <a:srgbClr val="92D050"/>
                </a:solidFill>
              </a:rPr>
              <a:t>a</a:t>
            </a:r>
            <a:r>
              <a:rPr lang="en-IN" b="1" baseline="-25000" dirty="0" err="1" smtClean="0">
                <a:solidFill>
                  <a:srgbClr val="92D050"/>
                </a:solidFill>
              </a:rPr>
              <a:t>A</a:t>
            </a:r>
            <a:endParaRPr lang="en-IN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59804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"/>
            <a:ext cx="9144000" cy="581891"/>
          </a:xfrm>
          <a:solidFill>
            <a:schemeClr val="accent5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Acceleration analysis</a:t>
            </a:r>
            <a:endParaRPr lang="en-US" dirty="0"/>
          </a:p>
        </p:txBody>
      </p:sp>
      <p:sp>
        <p:nvSpPr>
          <p:cNvPr id="90" name="TextBox 89"/>
          <p:cNvSpPr txBox="1"/>
          <p:nvPr/>
        </p:nvSpPr>
        <p:spPr>
          <a:xfrm>
            <a:off x="0" y="596880"/>
            <a:ext cx="4729885" cy="369332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en-IN" b="1" dirty="0" smtClean="0">
                <a:solidFill>
                  <a:srgbClr val="FFFF00"/>
                </a:solidFill>
              </a:rPr>
              <a:t>Acceleration analysis of slider crank mechanism</a:t>
            </a:r>
            <a:endParaRPr lang="en-IN" b="1" dirty="0">
              <a:solidFill>
                <a:srgbClr val="FFFF00"/>
              </a:solidFill>
            </a:endParaRPr>
          </a:p>
        </p:txBody>
      </p:sp>
      <p:pic>
        <p:nvPicPr>
          <p:cNvPr id="1026" name="Picture 2" descr="C:\Users\cad lab\Desktop\download (2)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44" y="1214422"/>
            <a:ext cx="3724275" cy="1228725"/>
          </a:xfrm>
          <a:prstGeom prst="rect">
            <a:avLst/>
          </a:prstGeom>
          <a:noFill/>
        </p:spPr>
      </p:pic>
      <p:sp>
        <p:nvSpPr>
          <p:cNvPr id="91" name="TextBox 90"/>
          <p:cNvSpPr txBox="1"/>
          <p:nvPr/>
        </p:nvSpPr>
        <p:spPr>
          <a:xfrm>
            <a:off x="357158" y="2643182"/>
            <a:ext cx="300039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b="1" dirty="0" smtClean="0"/>
              <a:t>Acceleration of point A</a:t>
            </a:r>
            <a:r>
              <a:rPr lang="en-IN" dirty="0" smtClean="0"/>
              <a:t>.</a:t>
            </a:r>
          </a:p>
          <a:p>
            <a:r>
              <a:rPr lang="en-IN" b="1" dirty="0" smtClean="0"/>
              <a:t>Magnitude</a:t>
            </a:r>
            <a:r>
              <a:rPr lang="en-IN" dirty="0" smtClean="0"/>
              <a:t>:   </a:t>
            </a:r>
            <a:r>
              <a:rPr lang="en-IN" b="1" dirty="0" err="1" smtClean="0">
                <a:solidFill>
                  <a:srgbClr val="FF0000"/>
                </a:solidFill>
              </a:rPr>
              <a:t>a</a:t>
            </a:r>
            <a:r>
              <a:rPr lang="en-IN" b="1" baseline="-25000" dirty="0" err="1" smtClean="0">
                <a:solidFill>
                  <a:srgbClr val="FF0000"/>
                </a:solidFill>
              </a:rPr>
              <a:t>A</a:t>
            </a:r>
            <a:r>
              <a:rPr lang="en-IN" b="1" dirty="0" smtClean="0">
                <a:solidFill>
                  <a:srgbClr val="FF0000"/>
                </a:solidFill>
              </a:rPr>
              <a:t> = </a:t>
            </a:r>
            <a:r>
              <a:rPr lang="el-GR" b="1" dirty="0" smtClean="0">
                <a:solidFill>
                  <a:srgbClr val="FF0000"/>
                </a:solidFill>
              </a:rPr>
              <a:t>ω</a:t>
            </a:r>
            <a:r>
              <a:rPr lang="en-IN" b="1" baseline="-25000" dirty="0" smtClean="0">
                <a:solidFill>
                  <a:srgbClr val="FF0000"/>
                </a:solidFill>
              </a:rPr>
              <a:t>OA</a:t>
            </a:r>
            <a:r>
              <a:rPr lang="en-IN" b="1" baseline="30000" dirty="0" smtClean="0">
                <a:solidFill>
                  <a:srgbClr val="FF0000"/>
                </a:solidFill>
              </a:rPr>
              <a:t>2 </a:t>
            </a:r>
            <a:r>
              <a:rPr lang="en-IN" b="1" dirty="0" smtClean="0">
                <a:solidFill>
                  <a:srgbClr val="FF0000"/>
                </a:solidFill>
              </a:rPr>
              <a:t> OA = 2 m/s</a:t>
            </a:r>
          </a:p>
          <a:p>
            <a:endParaRPr lang="en-IN" b="1" dirty="0" smtClean="0">
              <a:solidFill>
                <a:srgbClr val="FF0000"/>
              </a:solidFill>
            </a:endParaRPr>
          </a:p>
          <a:p>
            <a:r>
              <a:rPr lang="en-IN" b="1" dirty="0" smtClean="0"/>
              <a:t>Direction</a:t>
            </a:r>
            <a:r>
              <a:rPr lang="en-IN" b="1" dirty="0" smtClean="0">
                <a:solidFill>
                  <a:srgbClr val="FF0000"/>
                </a:solidFill>
              </a:rPr>
              <a:t>:  Along AO </a:t>
            </a:r>
            <a:endParaRPr lang="en-IN" b="1" dirty="0">
              <a:solidFill>
                <a:srgbClr val="FF0000"/>
              </a:solidFill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5000628" y="1357298"/>
            <a:ext cx="3588098" cy="369332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en-IN" dirty="0" smtClean="0"/>
              <a:t>Link OA rotates with constant speed.</a:t>
            </a:r>
            <a:endParaRPr lang="en-IN" dirty="0"/>
          </a:p>
        </p:txBody>
      </p:sp>
      <p:cxnSp>
        <p:nvCxnSpPr>
          <p:cNvPr id="94" name="Straight Arrow Connector 93"/>
          <p:cNvCxnSpPr/>
          <p:nvPr/>
        </p:nvCxnSpPr>
        <p:spPr>
          <a:xfrm rot="5760000">
            <a:off x="764353" y="1607331"/>
            <a:ext cx="285752" cy="71438"/>
          </a:xfrm>
          <a:prstGeom prst="straightConnector1">
            <a:avLst/>
          </a:prstGeom>
          <a:ln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TextBox 98"/>
          <p:cNvSpPr txBox="1"/>
          <p:nvPr/>
        </p:nvSpPr>
        <p:spPr>
          <a:xfrm>
            <a:off x="3571868" y="2643182"/>
            <a:ext cx="30003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b="1" dirty="0" smtClean="0"/>
              <a:t>Acceleration of point B</a:t>
            </a:r>
            <a:r>
              <a:rPr lang="en-IN" dirty="0" smtClean="0"/>
              <a:t>.</a:t>
            </a:r>
          </a:p>
          <a:p>
            <a:endParaRPr lang="en-IN" b="1" dirty="0" smtClean="0">
              <a:solidFill>
                <a:srgbClr val="FF0000"/>
              </a:solidFill>
            </a:endParaRPr>
          </a:p>
          <a:p>
            <a:r>
              <a:rPr lang="en-IN" b="1" dirty="0" smtClean="0"/>
              <a:t>Direction</a:t>
            </a:r>
            <a:r>
              <a:rPr lang="en-IN" b="1" dirty="0" smtClean="0">
                <a:solidFill>
                  <a:srgbClr val="FF0000"/>
                </a:solidFill>
              </a:rPr>
              <a:t>:  Horizontal</a:t>
            </a:r>
            <a:endParaRPr lang="en-IN" b="1" dirty="0">
              <a:solidFill>
                <a:srgbClr val="FF0000"/>
              </a:solidFill>
            </a:endParaRPr>
          </a:p>
        </p:txBody>
      </p:sp>
      <p:sp>
        <p:nvSpPr>
          <p:cNvPr id="104" name="Rectangle 103"/>
          <p:cNvSpPr/>
          <p:nvPr/>
        </p:nvSpPr>
        <p:spPr>
          <a:xfrm>
            <a:off x="857224" y="1571612"/>
            <a:ext cx="3914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b="1" dirty="0" err="1" smtClean="0">
                <a:solidFill>
                  <a:srgbClr val="FF0000"/>
                </a:solidFill>
              </a:rPr>
              <a:t>a</a:t>
            </a:r>
            <a:r>
              <a:rPr lang="en-IN" b="1" baseline="-25000" dirty="0" err="1" smtClean="0">
                <a:solidFill>
                  <a:srgbClr val="FF0000"/>
                </a:solidFill>
              </a:rPr>
              <a:t>A</a:t>
            </a:r>
            <a:endParaRPr lang="en-IN" dirty="0"/>
          </a:p>
        </p:txBody>
      </p:sp>
      <p:cxnSp>
        <p:nvCxnSpPr>
          <p:cNvPr id="105" name="Straight Arrow Connector 104"/>
          <p:cNvCxnSpPr/>
          <p:nvPr/>
        </p:nvCxnSpPr>
        <p:spPr>
          <a:xfrm rot="10800000">
            <a:off x="2714612" y="1834504"/>
            <a:ext cx="357190" cy="73004"/>
          </a:xfrm>
          <a:prstGeom prst="straightConnector1">
            <a:avLst/>
          </a:prstGeom>
          <a:ln>
            <a:solidFill>
              <a:srgbClr val="00B05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Arrow Connector 108"/>
          <p:cNvCxnSpPr/>
          <p:nvPr/>
        </p:nvCxnSpPr>
        <p:spPr>
          <a:xfrm rot="5400000">
            <a:off x="4690639" y="4667683"/>
            <a:ext cx="642944" cy="308718"/>
          </a:xfrm>
          <a:prstGeom prst="straightConnector1">
            <a:avLst/>
          </a:prstGeom>
          <a:ln>
            <a:solidFill>
              <a:srgbClr val="FF000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1" name="Rectangle 110"/>
          <p:cNvSpPr/>
          <p:nvPr/>
        </p:nvSpPr>
        <p:spPr>
          <a:xfrm>
            <a:off x="2285984" y="1142984"/>
            <a:ext cx="96532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>
                <a:solidFill>
                  <a:srgbClr val="00B050"/>
                </a:solidFill>
              </a:rPr>
              <a:t>ω</a:t>
            </a:r>
            <a:r>
              <a:rPr lang="en-IN" b="1" baseline="-25000" dirty="0" smtClean="0">
                <a:solidFill>
                  <a:srgbClr val="00B050"/>
                </a:solidFill>
              </a:rPr>
              <a:t>AB</a:t>
            </a:r>
            <a:r>
              <a:rPr lang="en-IN" b="1" baseline="30000" dirty="0" smtClean="0">
                <a:solidFill>
                  <a:srgbClr val="00B050"/>
                </a:solidFill>
              </a:rPr>
              <a:t>2 </a:t>
            </a:r>
            <a:r>
              <a:rPr lang="en-IN" b="1" dirty="0" smtClean="0">
                <a:solidFill>
                  <a:srgbClr val="00B050"/>
                </a:solidFill>
              </a:rPr>
              <a:t> AB</a:t>
            </a:r>
            <a:endParaRPr lang="en-IN" dirty="0">
              <a:solidFill>
                <a:srgbClr val="00B050"/>
              </a:solidFill>
            </a:endParaRPr>
          </a:p>
        </p:txBody>
      </p:sp>
      <p:sp>
        <p:nvSpPr>
          <p:cNvPr id="112" name="Rectangle 111"/>
          <p:cNvSpPr/>
          <p:nvPr/>
        </p:nvSpPr>
        <p:spPr>
          <a:xfrm>
            <a:off x="2428860" y="2285992"/>
            <a:ext cx="6431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b="1" dirty="0" smtClean="0">
                <a:solidFill>
                  <a:srgbClr val="FF0000"/>
                </a:solidFill>
              </a:rPr>
              <a:t>AB </a:t>
            </a:r>
            <a:r>
              <a:rPr lang="el-GR" b="1" dirty="0" smtClean="0">
                <a:solidFill>
                  <a:srgbClr val="FF0000"/>
                </a:solidFill>
              </a:rPr>
              <a:t>α</a:t>
            </a:r>
            <a:endParaRPr lang="en-IN" dirty="0">
              <a:solidFill>
                <a:srgbClr val="FF0000"/>
              </a:solidFill>
            </a:endParaRPr>
          </a:p>
        </p:txBody>
      </p:sp>
      <p:cxnSp>
        <p:nvCxnSpPr>
          <p:cNvPr id="113" name="Straight Arrow Connector 112"/>
          <p:cNvCxnSpPr/>
          <p:nvPr/>
        </p:nvCxnSpPr>
        <p:spPr>
          <a:xfrm rot="10800000" flipV="1">
            <a:off x="2786050" y="1928802"/>
            <a:ext cx="285752" cy="212748"/>
          </a:xfrm>
          <a:prstGeom prst="straightConnector1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5" name="Rectangle 114"/>
          <p:cNvSpPr/>
          <p:nvPr/>
        </p:nvSpPr>
        <p:spPr>
          <a:xfrm>
            <a:off x="2357422" y="1957378"/>
            <a:ext cx="5370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b="1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a</a:t>
            </a:r>
            <a:r>
              <a:rPr lang="en-IN" b="1" baseline="-25000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B</a:t>
            </a:r>
            <a:r>
              <a:rPr lang="en-IN" b="1" baseline="-250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/A</a:t>
            </a:r>
            <a:endParaRPr lang="en-IN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17" name="Straight Arrow Connector 16"/>
          <p:cNvCxnSpPr/>
          <p:nvPr/>
        </p:nvCxnSpPr>
        <p:spPr>
          <a:xfrm rot="10800000" flipV="1">
            <a:off x="4500562" y="2214554"/>
            <a:ext cx="285752" cy="212748"/>
          </a:xfrm>
          <a:prstGeom prst="straightConnector1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rot="5760000">
            <a:off x="4598644" y="2324661"/>
            <a:ext cx="285752" cy="71438"/>
          </a:xfrm>
          <a:prstGeom prst="straightConnector1">
            <a:avLst/>
          </a:prstGeom>
          <a:ln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rot="5400000">
            <a:off x="4540015" y="2246541"/>
            <a:ext cx="278286" cy="214313"/>
          </a:xfrm>
          <a:prstGeom prst="straightConnector1">
            <a:avLst/>
          </a:prstGeom>
          <a:ln>
            <a:solidFill>
              <a:srgbClr val="92D05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>
            <a:off x="4429124" y="2357430"/>
            <a:ext cx="3914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b="1" dirty="0" err="1" smtClean="0">
                <a:solidFill>
                  <a:srgbClr val="92D050"/>
                </a:solidFill>
              </a:rPr>
              <a:t>a</a:t>
            </a:r>
            <a:r>
              <a:rPr lang="en-IN" b="1" baseline="-25000" dirty="0" err="1" smtClean="0">
                <a:solidFill>
                  <a:srgbClr val="92D050"/>
                </a:solidFill>
              </a:rPr>
              <a:t>A</a:t>
            </a:r>
            <a:endParaRPr lang="en-IN" dirty="0">
              <a:solidFill>
                <a:srgbClr val="92D050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928662" y="4500570"/>
            <a:ext cx="185614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>
                <a:solidFill>
                  <a:srgbClr val="FF0000"/>
                </a:solidFill>
              </a:rPr>
              <a:t>ω</a:t>
            </a:r>
            <a:r>
              <a:rPr lang="en-IN" b="1" baseline="-25000" dirty="0" smtClean="0">
                <a:solidFill>
                  <a:srgbClr val="FF0000"/>
                </a:solidFill>
              </a:rPr>
              <a:t>OA</a:t>
            </a:r>
            <a:r>
              <a:rPr lang="en-IN" b="1" baseline="30000" dirty="0" smtClean="0">
                <a:solidFill>
                  <a:srgbClr val="FF0000"/>
                </a:solidFill>
              </a:rPr>
              <a:t>2 </a:t>
            </a:r>
            <a:r>
              <a:rPr lang="en-IN" b="1" dirty="0" smtClean="0">
                <a:solidFill>
                  <a:srgbClr val="FF0000"/>
                </a:solidFill>
              </a:rPr>
              <a:t> </a:t>
            </a:r>
            <a:r>
              <a:rPr lang="en-IN" b="1" dirty="0" smtClean="0">
                <a:solidFill>
                  <a:srgbClr val="FF0000"/>
                </a:solidFill>
              </a:rPr>
              <a:t>OA = 2.5 cm</a:t>
            </a:r>
            <a:endParaRPr lang="en-IN" dirty="0"/>
          </a:p>
        </p:txBody>
      </p:sp>
      <p:sp>
        <p:nvSpPr>
          <p:cNvPr id="23" name="TextBox 22"/>
          <p:cNvSpPr txBox="1"/>
          <p:nvPr/>
        </p:nvSpPr>
        <p:spPr>
          <a:xfrm>
            <a:off x="714348" y="4143380"/>
            <a:ext cx="13813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dirty="0" smtClean="0"/>
              <a:t>Define scale:</a:t>
            </a:r>
            <a:endParaRPr lang="en-IN" dirty="0"/>
          </a:p>
        </p:txBody>
      </p:sp>
      <p:sp>
        <p:nvSpPr>
          <p:cNvPr id="24" name="Oval 23"/>
          <p:cNvSpPr/>
          <p:nvPr/>
        </p:nvSpPr>
        <p:spPr>
          <a:xfrm>
            <a:off x="5572132" y="4500570"/>
            <a:ext cx="18000" cy="18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5" name="TextBox 24"/>
          <p:cNvSpPr txBox="1"/>
          <p:nvPr/>
        </p:nvSpPr>
        <p:spPr>
          <a:xfrm>
            <a:off x="5786446" y="4500570"/>
            <a:ext cx="7159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dirty="0" smtClean="0"/>
              <a:t>( o, g)</a:t>
            </a:r>
            <a:endParaRPr lang="en-IN" dirty="0"/>
          </a:p>
        </p:txBody>
      </p:sp>
      <p:cxnSp>
        <p:nvCxnSpPr>
          <p:cNvPr id="27" name="Straight Arrow Connector 26"/>
          <p:cNvCxnSpPr/>
          <p:nvPr/>
        </p:nvCxnSpPr>
        <p:spPr>
          <a:xfrm rot="7200000">
            <a:off x="4919191" y="4889886"/>
            <a:ext cx="900000" cy="1588"/>
          </a:xfrm>
          <a:prstGeom prst="straightConnector1">
            <a:avLst/>
          </a:prstGeom>
          <a:ln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5000628" y="5143512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dirty="0" smtClean="0"/>
              <a:t>a</a:t>
            </a:r>
            <a:endParaRPr lang="en-IN" dirty="0"/>
          </a:p>
        </p:txBody>
      </p:sp>
      <p:cxnSp>
        <p:nvCxnSpPr>
          <p:cNvPr id="30" name="Straight Connector 29"/>
          <p:cNvCxnSpPr/>
          <p:nvPr/>
        </p:nvCxnSpPr>
        <p:spPr>
          <a:xfrm>
            <a:off x="4000496" y="4500570"/>
            <a:ext cx="500066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rot="10800000">
            <a:off x="4786314" y="5168912"/>
            <a:ext cx="357190" cy="73004"/>
          </a:xfrm>
          <a:prstGeom prst="straightConnector1">
            <a:avLst/>
          </a:prstGeom>
          <a:ln>
            <a:solidFill>
              <a:srgbClr val="00B05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ctangle 31"/>
          <p:cNvSpPr/>
          <p:nvPr/>
        </p:nvSpPr>
        <p:spPr>
          <a:xfrm>
            <a:off x="4429124" y="5500702"/>
            <a:ext cx="96532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>
                <a:solidFill>
                  <a:srgbClr val="00B050"/>
                </a:solidFill>
              </a:rPr>
              <a:t>ω</a:t>
            </a:r>
            <a:r>
              <a:rPr lang="en-IN" b="1" baseline="-25000" dirty="0" smtClean="0">
                <a:solidFill>
                  <a:srgbClr val="00B050"/>
                </a:solidFill>
              </a:rPr>
              <a:t>AB</a:t>
            </a:r>
            <a:r>
              <a:rPr lang="en-IN" b="1" baseline="30000" dirty="0" smtClean="0">
                <a:solidFill>
                  <a:srgbClr val="00B050"/>
                </a:solidFill>
              </a:rPr>
              <a:t>2 </a:t>
            </a:r>
            <a:r>
              <a:rPr lang="en-IN" b="1" dirty="0" smtClean="0">
                <a:solidFill>
                  <a:srgbClr val="00B050"/>
                </a:solidFill>
              </a:rPr>
              <a:t> AB</a:t>
            </a:r>
            <a:endParaRPr lang="en-IN" dirty="0">
              <a:solidFill>
                <a:srgbClr val="00B050"/>
              </a:solidFill>
            </a:endParaRPr>
          </a:p>
        </p:txBody>
      </p:sp>
      <p:sp>
        <p:nvSpPr>
          <p:cNvPr id="34" name="Oval 33"/>
          <p:cNvSpPr/>
          <p:nvPr/>
        </p:nvSpPr>
        <p:spPr>
          <a:xfrm>
            <a:off x="5143504" y="4500570"/>
            <a:ext cx="36000" cy="36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5" name="TextBox 34"/>
          <p:cNvSpPr txBox="1"/>
          <p:nvPr/>
        </p:nvSpPr>
        <p:spPr>
          <a:xfrm>
            <a:off x="4908448" y="4214818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dirty="0" smtClean="0"/>
              <a:t>b</a:t>
            </a:r>
            <a:endParaRPr lang="en-IN" dirty="0"/>
          </a:p>
        </p:txBody>
      </p:sp>
      <p:cxnSp>
        <p:nvCxnSpPr>
          <p:cNvPr id="36" name="Straight Arrow Connector 35"/>
          <p:cNvCxnSpPr>
            <a:stCxn id="24" idx="6"/>
          </p:cNvCxnSpPr>
          <p:nvPr/>
        </p:nvCxnSpPr>
        <p:spPr>
          <a:xfrm flipH="1" flipV="1">
            <a:off x="5143504" y="4500570"/>
            <a:ext cx="446628" cy="9000"/>
          </a:xfrm>
          <a:prstGeom prst="straightConnector1">
            <a:avLst/>
          </a:prstGeom>
          <a:ln>
            <a:solidFill>
              <a:srgbClr val="00B05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Rectangle 42"/>
          <p:cNvSpPr/>
          <p:nvPr/>
        </p:nvSpPr>
        <p:spPr>
          <a:xfrm>
            <a:off x="4071934" y="4572008"/>
            <a:ext cx="6431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b="1" dirty="0" smtClean="0">
                <a:solidFill>
                  <a:srgbClr val="00B050"/>
                </a:solidFill>
              </a:rPr>
              <a:t>AB</a:t>
            </a:r>
            <a:r>
              <a:rPr lang="el-GR" b="1" dirty="0" smtClean="0">
                <a:solidFill>
                  <a:srgbClr val="FF0000"/>
                </a:solidFill>
              </a:rPr>
              <a:t> α</a:t>
            </a:r>
            <a:endParaRPr lang="en-IN" dirty="0">
              <a:solidFill>
                <a:srgbClr val="00B050"/>
              </a:solidFill>
            </a:endParaRPr>
          </a:p>
        </p:txBody>
      </p:sp>
      <p:cxnSp>
        <p:nvCxnSpPr>
          <p:cNvPr id="45" name="Straight Arrow Connector 44"/>
          <p:cNvCxnSpPr>
            <a:endCxn id="43" idx="3"/>
          </p:cNvCxnSpPr>
          <p:nvPr/>
        </p:nvCxnSpPr>
        <p:spPr>
          <a:xfrm rot="10800000">
            <a:off x="4715060" y="4756674"/>
            <a:ext cx="285569" cy="296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 rot="5400000">
            <a:off x="4801047" y="5271655"/>
            <a:ext cx="256104" cy="1426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>
            <a:off x="5286380" y="5000636"/>
            <a:ext cx="428628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Rectangle 50"/>
          <p:cNvSpPr/>
          <p:nvPr/>
        </p:nvSpPr>
        <p:spPr>
          <a:xfrm>
            <a:off x="5643570" y="5214950"/>
            <a:ext cx="10562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>
                <a:solidFill>
                  <a:srgbClr val="FF0000"/>
                </a:solidFill>
              </a:rPr>
              <a:t>ω</a:t>
            </a:r>
            <a:r>
              <a:rPr lang="en-IN" b="1" baseline="-25000" dirty="0" smtClean="0">
                <a:solidFill>
                  <a:srgbClr val="FF0000"/>
                </a:solidFill>
              </a:rPr>
              <a:t>OA</a:t>
            </a:r>
            <a:r>
              <a:rPr lang="en-IN" b="1" baseline="30000" dirty="0" smtClean="0">
                <a:solidFill>
                  <a:srgbClr val="FF0000"/>
                </a:solidFill>
              </a:rPr>
              <a:t>2 </a:t>
            </a:r>
            <a:r>
              <a:rPr lang="en-IN" b="1" dirty="0" smtClean="0">
                <a:solidFill>
                  <a:srgbClr val="FF0000"/>
                </a:solidFill>
              </a:rPr>
              <a:t> OA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3059804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"/>
            <a:ext cx="9144000" cy="581891"/>
          </a:xfrm>
          <a:solidFill>
            <a:schemeClr val="accent5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Truss problem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3810000" y="2364432"/>
            <a:ext cx="1097280" cy="46166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Step-1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965960" y="3295710"/>
            <a:ext cx="51206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Courier New" pitchFamily="49" charset="0"/>
              <a:buChar char="o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Identify the types of support in truss member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93516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"/>
            <a:ext cx="9144000" cy="581891"/>
          </a:xfrm>
          <a:solidFill>
            <a:schemeClr val="accent5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Ladder problem</a:t>
            </a:r>
            <a:endParaRPr lang="en-US" dirty="0"/>
          </a:p>
        </p:txBody>
      </p:sp>
      <p:sp>
        <p:nvSpPr>
          <p:cNvPr id="19" name="Isosceles Triangle 18"/>
          <p:cNvSpPr/>
          <p:nvPr/>
        </p:nvSpPr>
        <p:spPr>
          <a:xfrm>
            <a:off x="1750147" y="2395855"/>
            <a:ext cx="123825" cy="116840"/>
          </a:xfrm>
          <a:prstGeom prst="triangle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cxnSp>
        <p:nvCxnSpPr>
          <p:cNvPr id="24" name="Straight Connector 23"/>
          <p:cNvCxnSpPr/>
          <p:nvPr/>
        </p:nvCxnSpPr>
        <p:spPr>
          <a:xfrm flipV="1">
            <a:off x="1814917" y="2395220"/>
            <a:ext cx="5486400" cy="0"/>
          </a:xfrm>
          <a:prstGeom prst="line">
            <a:avLst/>
          </a:prstGeom>
          <a:ln>
            <a:solidFill>
              <a:schemeClr val="tx1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Oval 26"/>
          <p:cNvSpPr/>
          <p:nvPr/>
        </p:nvSpPr>
        <p:spPr>
          <a:xfrm>
            <a:off x="1754592" y="2512060"/>
            <a:ext cx="45720" cy="45720"/>
          </a:xfrm>
          <a:prstGeom prst="ellipse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1826982" y="2509520"/>
            <a:ext cx="45720" cy="45720"/>
          </a:xfrm>
          <a:prstGeom prst="ellipse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cxnSp>
        <p:nvCxnSpPr>
          <p:cNvPr id="29" name="Straight Connector 28"/>
          <p:cNvCxnSpPr/>
          <p:nvPr/>
        </p:nvCxnSpPr>
        <p:spPr>
          <a:xfrm>
            <a:off x="1719032" y="2557145"/>
            <a:ext cx="182880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V="1">
            <a:off x="1719032" y="2562225"/>
            <a:ext cx="43180" cy="6350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V="1">
            <a:off x="1762212" y="2555875"/>
            <a:ext cx="43180" cy="6350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V="1">
            <a:off x="1812377" y="2555875"/>
            <a:ext cx="43180" cy="6350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H="1">
            <a:off x="5433147" y="2395855"/>
            <a:ext cx="0" cy="246888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1854287" y="2400300"/>
            <a:ext cx="3577590" cy="2460625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H="1">
            <a:off x="4248237" y="2403475"/>
            <a:ext cx="0" cy="164592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H="1">
            <a:off x="3047452" y="2403475"/>
            <a:ext cx="0" cy="82296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flipH="1">
            <a:off x="5433147" y="2390775"/>
            <a:ext cx="1870710" cy="2478405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Isosceles Triangle 40"/>
          <p:cNvSpPr/>
          <p:nvPr/>
        </p:nvSpPr>
        <p:spPr>
          <a:xfrm>
            <a:off x="5371552" y="4853305"/>
            <a:ext cx="123825" cy="116840"/>
          </a:xfrm>
          <a:prstGeom prst="triangle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cxnSp>
        <p:nvCxnSpPr>
          <p:cNvPr id="42" name="Straight Connector 41"/>
          <p:cNvCxnSpPr/>
          <p:nvPr/>
        </p:nvCxnSpPr>
        <p:spPr>
          <a:xfrm>
            <a:off x="5349327" y="4978400"/>
            <a:ext cx="182880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flipV="1">
            <a:off x="5384252" y="4975860"/>
            <a:ext cx="43180" cy="6350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flipV="1">
            <a:off x="5324562" y="4976495"/>
            <a:ext cx="43180" cy="6350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flipV="1">
            <a:off x="5452832" y="4975860"/>
            <a:ext cx="43180" cy="6350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Oval 49"/>
          <p:cNvSpPr/>
          <p:nvPr/>
        </p:nvSpPr>
        <p:spPr>
          <a:xfrm>
            <a:off x="3025227" y="2366645"/>
            <a:ext cx="45720" cy="4572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51" name="Oval 50"/>
          <p:cNvSpPr/>
          <p:nvPr/>
        </p:nvSpPr>
        <p:spPr>
          <a:xfrm>
            <a:off x="4232362" y="2371090"/>
            <a:ext cx="45720" cy="4572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53" name="Oval 52"/>
          <p:cNvSpPr/>
          <p:nvPr/>
        </p:nvSpPr>
        <p:spPr>
          <a:xfrm>
            <a:off x="5421717" y="2371090"/>
            <a:ext cx="45720" cy="4572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54" name="Oval 53"/>
          <p:cNvSpPr/>
          <p:nvPr/>
        </p:nvSpPr>
        <p:spPr>
          <a:xfrm>
            <a:off x="3026497" y="3189605"/>
            <a:ext cx="45720" cy="4572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4227282" y="4036695"/>
            <a:ext cx="45720" cy="4572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cxnSp>
        <p:nvCxnSpPr>
          <p:cNvPr id="56" name="Straight Connector 55"/>
          <p:cNvCxnSpPr/>
          <p:nvPr/>
        </p:nvCxnSpPr>
        <p:spPr>
          <a:xfrm flipH="1">
            <a:off x="3047452" y="2414270"/>
            <a:ext cx="1193800" cy="82359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 flipH="1">
            <a:off x="4234267" y="2412365"/>
            <a:ext cx="1202055" cy="166687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 flipV="1">
            <a:off x="1807932" y="2204085"/>
            <a:ext cx="0" cy="18288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 flipV="1">
            <a:off x="3050627" y="2219325"/>
            <a:ext cx="0" cy="24765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 flipV="1">
            <a:off x="4257762" y="2249805"/>
            <a:ext cx="0" cy="24765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 flipV="1">
            <a:off x="5436957" y="2226310"/>
            <a:ext cx="0" cy="24765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 flipV="1">
            <a:off x="7309572" y="2226945"/>
            <a:ext cx="0" cy="18288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/>
          <p:nvPr/>
        </p:nvCxnSpPr>
        <p:spPr>
          <a:xfrm flipH="1" flipV="1">
            <a:off x="1813647" y="2278380"/>
            <a:ext cx="4572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/>
          <p:nvPr/>
        </p:nvCxnSpPr>
        <p:spPr>
          <a:xfrm flipH="1" flipV="1">
            <a:off x="3037927" y="2286635"/>
            <a:ext cx="4572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/>
          <p:nvPr/>
        </p:nvCxnSpPr>
        <p:spPr>
          <a:xfrm flipH="1" flipV="1">
            <a:off x="4260302" y="2294255"/>
            <a:ext cx="4572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/>
          <p:nvPr/>
        </p:nvCxnSpPr>
        <p:spPr>
          <a:xfrm flipH="1" flipV="1">
            <a:off x="5430607" y="2286635"/>
            <a:ext cx="73152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/>
          <p:nvPr/>
        </p:nvCxnSpPr>
        <p:spPr>
          <a:xfrm flipV="1">
            <a:off x="6560907" y="2286635"/>
            <a:ext cx="73152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/>
          <p:nvPr/>
        </p:nvCxnSpPr>
        <p:spPr>
          <a:xfrm flipV="1">
            <a:off x="4974677" y="2294255"/>
            <a:ext cx="4572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/>
          <p:nvPr/>
        </p:nvCxnSpPr>
        <p:spPr>
          <a:xfrm flipV="1">
            <a:off x="3765002" y="2286635"/>
            <a:ext cx="4572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/>
          <p:nvPr/>
        </p:nvCxnSpPr>
        <p:spPr>
          <a:xfrm flipV="1">
            <a:off x="2580727" y="2294255"/>
            <a:ext cx="4572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 flipH="1">
            <a:off x="7524202" y="2411730"/>
            <a:ext cx="0" cy="2468880"/>
          </a:xfrm>
          <a:prstGeom prst="line">
            <a:avLst/>
          </a:prstGeom>
          <a:ln w="12700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 flipH="1">
            <a:off x="7425777" y="2406650"/>
            <a:ext cx="1905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 flipH="1">
            <a:off x="7425777" y="4881880"/>
            <a:ext cx="1905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Text Box 47"/>
          <p:cNvSpPr txBox="1"/>
          <p:nvPr/>
        </p:nvSpPr>
        <p:spPr>
          <a:xfrm>
            <a:off x="7479752" y="3540125"/>
            <a:ext cx="467995" cy="2921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100">
                <a:effectLst/>
                <a:ea typeface="Calibri"/>
                <a:cs typeface="Times New Roman"/>
              </a:rPr>
              <a:t>4 m</a:t>
            </a:r>
          </a:p>
        </p:txBody>
      </p:sp>
      <p:cxnSp>
        <p:nvCxnSpPr>
          <p:cNvPr id="75" name="Straight Arrow Connector 74"/>
          <p:cNvCxnSpPr/>
          <p:nvPr/>
        </p:nvCxnSpPr>
        <p:spPr>
          <a:xfrm>
            <a:off x="7282902" y="1845310"/>
            <a:ext cx="10160" cy="5715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Text Box 49"/>
          <p:cNvSpPr txBox="1"/>
          <p:nvPr/>
        </p:nvSpPr>
        <p:spPr>
          <a:xfrm>
            <a:off x="7114627" y="1628140"/>
            <a:ext cx="767715" cy="2921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100" dirty="0">
                <a:effectLst/>
                <a:ea typeface="Calibri"/>
                <a:cs typeface="Times New Roman"/>
              </a:rPr>
              <a:t>20 k N</a:t>
            </a:r>
          </a:p>
        </p:txBody>
      </p:sp>
      <p:cxnSp>
        <p:nvCxnSpPr>
          <p:cNvPr id="77" name="Straight Arrow Connector 76"/>
          <p:cNvCxnSpPr/>
          <p:nvPr/>
        </p:nvCxnSpPr>
        <p:spPr>
          <a:xfrm>
            <a:off x="5441402" y="1809115"/>
            <a:ext cx="10160" cy="5715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Text Box 51"/>
          <p:cNvSpPr txBox="1"/>
          <p:nvPr/>
        </p:nvSpPr>
        <p:spPr>
          <a:xfrm>
            <a:off x="5199467" y="1600200"/>
            <a:ext cx="767715" cy="2921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100" dirty="0">
                <a:effectLst/>
                <a:ea typeface="Calibri"/>
                <a:cs typeface="Times New Roman"/>
              </a:rPr>
              <a:t>12 k N</a:t>
            </a:r>
          </a:p>
        </p:txBody>
      </p:sp>
      <p:sp>
        <p:nvSpPr>
          <p:cNvPr id="79" name="Text Box 52"/>
          <p:cNvSpPr txBox="1"/>
          <p:nvPr/>
        </p:nvSpPr>
        <p:spPr>
          <a:xfrm>
            <a:off x="1574887" y="2236470"/>
            <a:ext cx="467995" cy="2921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100">
                <a:effectLst/>
                <a:ea typeface="Calibri"/>
                <a:cs typeface="Times New Roman"/>
              </a:rPr>
              <a:t>A</a:t>
            </a:r>
          </a:p>
        </p:txBody>
      </p:sp>
      <p:sp>
        <p:nvSpPr>
          <p:cNvPr id="80" name="Text Box 53"/>
          <p:cNvSpPr txBox="1"/>
          <p:nvPr/>
        </p:nvSpPr>
        <p:spPr>
          <a:xfrm>
            <a:off x="2999192" y="2336165"/>
            <a:ext cx="467995" cy="2921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100">
                <a:effectLst/>
                <a:ea typeface="Calibri"/>
                <a:cs typeface="Times New Roman"/>
              </a:rPr>
              <a:t>B</a:t>
            </a:r>
          </a:p>
        </p:txBody>
      </p:sp>
      <p:sp>
        <p:nvSpPr>
          <p:cNvPr id="81" name="Text Box 54"/>
          <p:cNvSpPr txBox="1"/>
          <p:nvPr/>
        </p:nvSpPr>
        <p:spPr>
          <a:xfrm>
            <a:off x="4213312" y="2343150"/>
            <a:ext cx="467995" cy="2921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100">
                <a:effectLst/>
                <a:ea typeface="Calibri"/>
                <a:cs typeface="Times New Roman"/>
              </a:rPr>
              <a:t>C</a:t>
            </a:r>
          </a:p>
        </p:txBody>
      </p:sp>
      <p:sp>
        <p:nvSpPr>
          <p:cNvPr id="82" name="Text Box 55"/>
          <p:cNvSpPr txBox="1"/>
          <p:nvPr/>
        </p:nvSpPr>
        <p:spPr>
          <a:xfrm>
            <a:off x="5402667" y="2361565"/>
            <a:ext cx="467995" cy="2921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100">
                <a:effectLst/>
                <a:ea typeface="Calibri"/>
                <a:cs typeface="Times New Roman"/>
              </a:rPr>
              <a:t>D</a:t>
            </a:r>
          </a:p>
        </p:txBody>
      </p:sp>
      <p:sp>
        <p:nvSpPr>
          <p:cNvPr id="83" name="Text Box 56"/>
          <p:cNvSpPr txBox="1"/>
          <p:nvPr/>
        </p:nvSpPr>
        <p:spPr>
          <a:xfrm>
            <a:off x="7185112" y="2389505"/>
            <a:ext cx="467995" cy="2921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100">
                <a:effectLst/>
                <a:ea typeface="Calibri"/>
                <a:cs typeface="Times New Roman"/>
              </a:rPr>
              <a:t>E</a:t>
            </a:r>
          </a:p>
        </p:txBody>
      </p:sp>
      <p:sp>
        <p:nvSpPr>
          <p:cNvPr id="84" name="Text Box 57"/>
          <p:cNvSpPr txBox="1"/>
          <p:nvPr/>
        </p:nvSpPr>
        <p:spPr>
          <a:xfrm>
            <a:off x="5408382" y="4745355"/>
            <a:ext cx="467995" cy="2921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100">
                <a:effectLst/>
                <a:ea typeface="Calibri"/>
                <a:cs typeface="Times New Roman"/>
              </a:rPr>
              <a:t>F</a:t>
            </a:r>
          </a:p>
        </p:txBody>
      </p:sp>
      <p:sp>
        <p:nvSpPr>
          <p:cNvPr id="85" name="Text Box 58"/>
          <p:cNvSpPr txBox="1"/>
          <p:nvPr/>
        </p:nvSpPr>
        <p:spPr>
          <a:xfrm>
            <a:off x="4062182" y="4053205"/>
            <a:ext cx="467995" cy="2921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100">
                <a:effectLst/>
                <a:ea typeface="Calibri"/>
                <a:cs typeface="Times New Roman"/>
              </a:rPr>
              <a:t>G</a:t>
            </a:r>
          </a:p>
        </p:txBody>
      </p:sp>
      <p:sp>
        <p:nvSpPr>
          <p:cNvPr id="86" name="Text Box 59"/>
          <p:cNvSpPr txBox="1"/>
          <p:nvPr/>
        </p:nvSpPr>
        <p:spPr>
          <a:xfrm>
            <a:off x="2879177" y="3180715"/>
            <a:ext cx="467995" cy="2921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100">
                <a:effectLst/>
                <a:ea typeface="Calibri"/>
                <a:cs typeface="Times New Roman"/>
              </a:rPr>
              <a:t>H</a:t>
            </a:r>
          </a:p>
        </p:txBody>
      </p:sp>
      <p:sp>
        <p:nvSpPr>
          <p:cNvPr id="4" name="Rectangle 58"/>
          <p:cNvSpPr>
            <a:spLocks noChangeArrowheads="1"/>
          </p:cNvSpPr>
          <p:nvPr/>
        </p:nvSpPr>
        <p:spPr bwMode="auto">
          <a:xfrm>
            <a:off x="352425" y="609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59"/>
          <p:cNvSpPr>
            <a:spLocks noChangeArrowheads="1"/>
          </p:cNvSpPr>
          <p:nvPr/>
        </p:nvSpPr>
        <p:spPr bwMode="auto">
          <a:xfrm>
            <a:off x="152400" y="609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61"/>
          <p:cNvSpPr>
            <a:spLocks noChangeArrowheads="1"/>
          </p:cNvSpPr>
          <p:nvPr/>
        </p:nvSpPr>
        <p:spPr bwMode="auto">
          <a:xfrm>
            <a:off x="152400" y="609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62"/>
          <p:cNvSpPr>
            <a:spLocks noChangeArrowheads="1"/>
          </p:cNvSpPr>
          <p:nvPr/>
        </p:nvSpPr>
        <p:spPr bwMode="auto">
          <a:xfrm>
            <a:off x="152400" y="609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169882" y="2072640"/>
            <a:ext cx="63944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2 m</a:t>
            </a:r>
            <a:endParaRPr lang="en-US" sz="1600" dirty="0"/>
          </a:p>
        </p:txBody>
      </p:sp>
      <p:sp>
        <p:nvSpPr>
          <p:cNvPr id="87" name="TextBox 86"/>
          <p:cNvSpPr txBox="1"/>
          <p:nvPr/>
        </p:nvSpPr>
        <p:spPr>
          <a:xfrm>
            <a:off x="3379557" y="2072640"/>
            <a:ext cx="63944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2 m</a:t>
            </a:r>
            <a:endParaRPr lang="en-US" sz="1600" dirty="0"/>
          </a:p>
        </p:txBody>
      </p:sp>
      <p:sp>
        <p:nvSpPr>
          <p:cNvPr id="88" name="TextBox 87"/>
          <p:cNvSpPr txBox="1"/>
          <p:nvPr/>
        </p:nvSpPr>
        <p:spPr>
          <a:xfrm>
            <a:off x="4570817" y="2090539"/>
            <a:ext cx="63944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2 m</a:t>
            </a:r>
            <a:endParaRPr lang="en-US" sz="1600" dirty="0"/>
          </a:p>
        </p:txBody>
      </p:sp>
      <p:sp>
        <p:nvSpPr>
          <p:cNvPr id="89" name="TextBox 88"/>
          <p:cNvSpPr txBox="1"/>
          <p:nvPr/>
        </p:nvSpPr>
        <p:spPr>
          <a:xfrm>
            <a:off x="6096722" y="2078593"/>
            <a:ext cx="63944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3 m</a:t>
            </a:r>
            <a:endParaRPr lang="en-US" sz="1600" dirty="0"/>
          </a:p>
        </p:txBody>
      </p:sp>
      <p:sp>
        <p:nvSpPr>
          <p:cNvPr id="12" name="Rectangle 11"/>
          <p:cNvSpPr/>
          <p:nvPr/>
        </p:nvSpPr>
        <p:spPr>
          <a:xfrm>
            <a:off x="1574887" y="2131060"/>
            <a:ext cx="467995" cy="68389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Arrow Connector 13"/>
          <p:cNvCxnSpPr>
            <a:stCxn id="12" idx="2"/>
          </p:cNvCxnSpPr>
          <p:nvPr/>
        </p:nvCxnSpPr>
        <p:spPr>
          <a:xfrm flipH="1">
            <a:off x="1800312" y="2814955"/>
            <a:ext cx="0" cy="51181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1219200" y="3326765"/>
            <a:ext cx="1172845" cy="646331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  Roller support</a:t>
            </a:r>
            <a:endParaRPr lang="en-US" dirty="0"/>
          </a:p>
        </p:txBody>
      </p:sp>
      <p:sp>
        <p:nvSpPr>
          <p:cNvPr id="90" name="TextBox 89"/>
          <p:cNvSpPr txBox="1"/>
          <p:nvPr/>
        </p:nvSpPr>
        <p:spPr>
          <a:xfrm>
            <a:off x="4887728" y="5758536"/>
            <a:ext cx="1172845" cy="646331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  Fixed  support</a:t>
            </a:r>
            <a:endParaRPr lang="en-US" dirty="0"/>
          </a:p>
        </p:txBody>
      </p:sp>
      <p:sp>
        <p:nvSpPr>
          <p:cNvPr id="91" name="Rectangle 90"/>
          <p:cNvSpPr/>
          <p:nvPr/>
        </p:nvSpPr>
        <p:spPr>
          <a:xfrm>
            <a:off x="5203277" y="4549457"/>
            <a:ext cx="467995" cy="68389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2" name="Straight Arrow Connector 91"/>
          <p:cNvCxnSpPr/>
          <p:nvPr/>
        </p:nvCxnSpPr>
        <p:spPr>
          <a:xfrm flipH="1">
            <a:off x="5444577" y="5233352"/>
            <a:ext cx="0" cy="51181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TextBox 92"/>
          <p:cNvSpPr txBox="1"/>
          <p:nvPr/>
        </p:nvSpPr>
        <p:spPr>
          <a:xfrm>
            <a:off x="3674745" y="609600"/>
            <a:ext cx="1097280" cy="46166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Step-1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1982742" y="1071265"/>
            <a:ext cx="51206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Courier New" pitchFamily="49" charset="0"/>
              <a:buChar char="o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Identify the types of support in truss member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74673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"/>
            <a:ext cx="9144000" cy="581891"/>
          </a:xfrm>
          <a:solidFill>
            <a:schemeClr val="accent5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Truss problem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3810000" y="2364432"/>
            <a:ext cx="1097280" cy="46166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Step-2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965960" y="3295710"/>
            <a:ext cx="51206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Courier New" pitchFamily="49" charset="0"/>
              <a:buChar char="o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Apply support reaction force in truss member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17102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"/>
            <a:ext cx="9144000" cy="581891"/>
          </a:xfrm>
          <a:solidFill>
            <a:schemeClr val="accent5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Truss problem</a:t>
            </a:r>
            <a:endParaRPr lang="en-US" dirty="0"/>
          </a:p>
        </p:txBody>
      </p:sp>
      <p:cxnSp>
        <p:nvCxnSpPr>
          <p:cNvPr id="24" name="Straight Connector 23"/>
          <p:cNvCxnSpPr/>
          <p:nvPr/>
        </p:nvCxnSpPr>
        <p:spPr>
          <a:xfrm flipV="1">
            <a:off x="3114762" y="1961049"/>
            <a:ext cx="5486400" cy="0"/>
          </a:xfrm>
          <a:prstGeom prst="line">
            <a:avLst/>
          </a:prstGeom>
          <a:ln>
            <a:solidFill>
              <a:schemeClr val="tx1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H="1">
            <a:off x="6732992" y="1961684"/>
            <a:ext cx="0" cy="246888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3154132" y="1966129"/>
            <a:ext cx="3577590" cy="2460625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H="1">
            <a:off x="5548082" y="1969304"/>
            <a:ext cx="0" cy="164592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H="1">
            <a:off x="4347297" y="1969304"/>
            <a:ext cx="0" cy="82296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flipH="1">
            <a:off x="6732992" y="1956604"/>
            <a:ext cx="1870710" cy="2478405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Oval 49"/>
          <p:cNvSpPr/>
          <p:nvPr/>
        </p:nvSpPr>
        <p:spPr>
          <a:xfrm>
            <a:off x="4325072" y="1932474"/>
            <a:ext cx="45720" cy="4572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51" name="Oval 50"/>
          <p:cNvSpPr/>
          <p:nvPr/>
        </p:nvSpPr>
        <p:spPr>
          <a:xfrm>
            <a:off x="5532207" y="1936919"/>
            <a:ext cx="45720" cy="4572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53" name="Oval 52"/>
          <p:cNvSpPr/>
          <p:nvPr/>
        </p:nvSpPr>
        <p:spPr>
          <a:xfrm>
            <a:off x="6721562" y="1936919"/>
            <a:ext cx="45720" cy="4572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54" name="Oval 53"/>
          <p:cNvSpPr/>
          <p:nvPr/>
        </p:nvSpPr>
        <p:spPr>
          <a:xfrm>
            <a:off x="4326342" y="2755434"/>
            <a:ext cx="45720" cy="4572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5527127" y="3602524"/>
            <a:ext cx="45720" cy="4572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cxnSp>
        <p:nvCxnSpPr>
          <p:cNvPr id="56" name="Straight Connector 55"/>
          <p:cNvCxnSpPr/>
          <p:nvPr/>
        </p:nvCxnSpPr>
        <p:spPr>
          <a:xfrm flipH="1">
            <a:off x="4347297" y="1980099"/>
            <a:ext cx="1193800" cy="82359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 flipH="1">
            <a:off x="5534112" y="1978194"/>
            <a:ext cx="1202055" cy="166687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 flipV="1">
            <a:off x="3107777" y="1769914"/>
            <a:ext cx="0" cy="18288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 flipV="1">
            <a:off x="4350472" y="1785154"/>
            <a:ext cx="0" cy="24765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 flipV="1">
            <a:off x="5557607" y="1815634"/>
            <a:ext cx="0" cy="24765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 flipV="1">
            <a:off x="6736802" y="1792139"/>
            <a:ext cx="0" cy="24765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 flipV="1">
            <a:off x="8609417" y="1792774"/>
            <a:ext cx="0" cy="18288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/>
          <p:nvPr/>
        </p:nvCxnSpPr>
        <p:spPr>
          <a:xfrm flipH="1" flipV="1">
            <a:off x="3113492" y="1844209"/>
            <a:ext cx="4572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/>
          <p:nvPr/>
        </p:nvCxnSpPr>
        <p:spPr>
          <a:xfrm flipH="1" flipV="1">
            <a:off x="4337772" y="1852464"/>
            <a:ext cx="4572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/>
          <p:nvPr/>
        </p:nvCxnSpPr>
        <p:spPr>
          <a:xfrm flipH="1" flipV="1">
            <a:off x="5560147" y="1860084"/>
            <a:ext cx="4572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/>
          <p:nvPr/>
        </p:nvCxnSpPr>
        <p:spPr>
          <a:xfrm flipH="1" flipV="1">
            <a:off x="6730452" y="1852464"/>
            <a:ext cx="73152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/>
          <p:nvPr/>
        </p:nvCxnSpPr>
        <p:spPr>
          <a:xfrm flipV="1">
            <a:off x="7860752" y="1852464"/>
            <a:ext cx="73152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/>
          <p:nvPr/>
        </p:nvCxnSpPr>
        <p:spPr>
          <a:xfrm flipV="1">
            <a:off x="6274522" y="1860084"/>
            <a:ext cx="4572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/>
          <p:nvPr/>
        </p:nvCxnSpPr>
        <p:spPr>
          <a:xfrm flipV="1">
            <a:off x="5064847" y="1852464"/>
            <a:ext cx="4572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/>
          <p:nvPr/>
        </p:nvCxnSpPr>
        <p:spPr>
          <a:xfrm flipV="1">
            <a:off x="3880572" y="1860084"/>
            <a:ext cx="4572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 flipH="1">
            <a:off x="8824047" y="1977559"/>
            <a:ext cx="0" cy="2468880"/>
          </a:xfrm>
          <a:prstGeom prst="line">
            <a:avLst/>
          </a:prstGeom>
          <a:ln w="12700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 flipH="1">
            <a:off x="8725622" y="1972479"/>
            <a:ext cx="1905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 flipH="1">
            <a:off x="8725622" y="4447709"/>
            <a:ext cx="1905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Text Box 47"/>
          <p:cNvSpPr txBox="1"/>
          <p:nvPr/>
        </p:nvSpPr>
        <p:spPr>
          <a:xfrm>
            <a:off x="8779597" y="3105954"/>
            <a:ext cx="467995" cy="2921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100">
                <a:effectLst/>
                <a:ea typeface="Calibri"/>
                <a:cs typeface="Times New Roman"/>
              </a:rPr>
              <a:t>4 m</a:t>
            </a:r>
          </a:p>
        </p:txBody>
      </p:sp>
      <p:cxnSp>
        <p:nvCxnSpPr>
          <p:cNvPr id="75" name="Straight Arrow Connector 74"/>
          <p:cNvCxnSpPr/>
          <p:nvPr/>
        </p:nvCxnSpPr>
        <p:spPr>
          <a:xfrm>
            <a:off x="8582747" y="1411139"/>
            <a:ext cx="10160" cy="5715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Text Box 49"/>
          <p:cNvSpPr txBox="1"/>
          <p:nvPr/>
        </p:nvSpPr>
        <p:spPr>
          <a:xfrm>
            <a:off x="8414472" y="2164884"/>
            <a:ext cx="767715" cy="2921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100">
                <a:effectLst/>
                <a:ea typeface="Calibri"/>
                <a:cs typeface="Times New Roman"/>
              </a:rPr>
              <a:t>20 k N</a:t>
            </a:r>
          </a:p>
        </p:txBody>
      </p:sp>
      <p:sp>
        <p:nvSpPr>
          <p:cNvPr id="79" name="Text Box 52"/>
          <p:cNvSpPr txBox="1"/>
          <p:nvPr/>
        </p:nvSpPr>
        <p:spPr>
          <a:xfrm>
            <a:off x="2874732" y="1802299"/>
            <a:ext cx="299085" cy="217805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100">
                <a:effectLst/>
                <a:ea typeface="Calibri"/>
                <a:cs typeface="Times New Roman"/>
              </a:rPr>
              <a:t>A</a:t>
            </a:r>
          </a:p>
        </p:txBody>
      </p:sp>
      <p:cxnSp>
        <p:nvCxnSpPr>
          <p:cNvPr id="77" name="Straight Arrow Connector 76"/>
          <p:cNvCxnSpPr/>
          <p:nvPr/>
        </p:nvCxnSpPr>
        <p:spPr>
          <a:xfrm>
            <a:off x="6741247" y="1374944"/>
            <a:ext cx="10160" cy="5715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Text Box 51"/>
          <p:cNvSpPr txBox="1"/>
          <p:nvPr/>
        </p:nvSpPr>
        <p:spPr>
          <a:xfrm>
            <a:off x="6499312" y="2136944"/>
            <a:ext cx="767715" cy="2921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100">
                <a:effectLst/>
                <a:ea typeface="Calibri"/>
                <a:cs typeface="Times New Roman"/>
              </a:rPr>
              <a:t>12 k N</a:t>
            </a:r>
          </a:p>
        </p:txBody>
      </p:sp>
      <p:sp>
        <p:nvSpPr>
          <p:cNvPr id="80" name="Text Box 53"/>
          <p:cNvSpPr txBox="1"/>
          <p:nvPr/>
        </p:nvSpPr>
        <p:spPr>
          <a:xfrm>
            <a:off x="4299037" y="1901994"/>
            <a:ext cx="467995" cy="2921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100">
                <a:effectLst/>
                <a:ea typeface="Calibri"/>
                <a:cs typeface="Times New Roman"/>
              </a:rPr>
              <a:t>B</a:t>
            </a:r>
          </a:p>
        </p:txBody>
      </p:sp>
      <p:sp>
        <p:nvSpPr>
          <p:cNvPr id="81" name="Text Box 54"/>
          <p:cNvSpPr txBox="1"/>
          <p:nvPr/>
        </p:nvSpPr>
        <p:spPr>
          <a:xfrm>
            <a:off x="5513157" y="1908979"/>
            <a:ext cx="467995" cy="2921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100">
                <a:effectLst/>
                <a:ea typeface="Calibri"/>
                <a:cs typeface="Times New Roman"/>
              </a:rPr>
              <a:t>C</a:t>
            </a:r>
          </a:p>
        </p:txBody>
      </p:sp>
      <p:sp>
        <p:nvSpPr>
          <p:cNvPr id="82" name="Text Box 55"/>
          <p:cNvSpPr txBox="1"/>
          <p:nvPr/>
        </p:nvSpPr>
        <p:spPr>
          <a:xfrm>
            <a:off x="6702512" y="1927394"/>
            <a:ext cx="467995" cy="2921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100">
                <a:effectLst/>
                <a:ea typeface="Calibri"/>
                <a:cs typeface="Times New Roman"/>
              </a:rPr>
              <a:t>D</a:t>
            </a:r>
          </a:p>
        </p:txBody>
      </p:sp>
      <p:sp>
        <p:nvSpPr>
          <p:cNvPr id="83" name="Text Box 56"/>
          <p:cNvSpPr txBox="1"/>
          <p:nvPr/>
        </p:nvSpPr>
        <p:spPr>
          <a:xfrm>
            <a:off x="8484957" y="1955334"/>
            <a:ext cx="467995" cy="2921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100">
                <a:effectLst/>
                <a:ea typeface="Calibri"/>
                <a:cs typeface="Times New Roman"/>
              </a:rPr>
              <a:t>E</a:t>
            </a:r>
          </a:p>
        </p:txBody>
      </p:sp>
      <p:sp>
        <p:nvSpPr>
          <p:cNvPr id="84" name="Text Box 57"/>
          <p:cNvSpPr txBox="1"/>
          <p:nvPr/>
        </p:nvSpPr>
        <p:spPr>
          <a:xfrm>
            <a:off x="6708227" y="4311184"/>
            <a:ext cx="467995" cy="2921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100">
                <a:effectLst/>
                <a:ea typeface="Calibri"/>
                <a:cs typeface="Times New Roman"/>
              </a:rPr>
              <a:t>F</a:t>
            </a:r>
          </a:p>
        </p:txBody>
      </p:sp>
      <p:sp>
        <p:nvSpPr>
          <p:cNvPr id="85" name="Text Box 58"/>
          <p:cNvSpPr txBox="1"/>
          <p:nvPr/>
        </p:nvSpPr>
        <p:spPr>
          <a:xfrm>
            <a:off x="5362027" y="3619034"/>
            <a:ext cx="467995" cy="2921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100">
                <a:effectLst/>
                <a:ea typeface="Calibri"/>
                <a:cs typeface="Times New Roman"/>
              </a:rPr>
              <a:t>G</a:t>
            </a:r>
          </a:p>
        </p:txBody>
      </p:sp>
      <p:sp>
        <p:nvSpPr>
          <p:cNvPr id="86" name="Text Box 59"/>
          <p:cNvSpPr txBox="1"/>
          <p:nvPr/>
        </p:nvSpPr>
        <p:spPr>
          <a:xfrm>
            <a:off x="4179022" y="2746544"/>
            <a:ext cx="467995" cy="2921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100">
                <a:effectLst/>
                <a:ea typeface="Calibri"/>
                <a:cs typeface="Times New Roman"/>
              </a:rPr>
              <a:t>H</a:t>
            </a:r>
          </a:p>
        </p:txBody>
      </p:sp>
      <p:sp>
        <p:nvSpPr>
          <p:cNvPr id="4" name="Rectangle 58"/>
          <p:cNvSpPr>
            <a:spLocks noChangeArrowheads="1"/>
          </p:cNvSpPr>
          <p:nvPr/>
        </p:nvSpPr>
        <p:spPr bwMode="auto">
          <a:xfrm>
            <a:off x="352425" y="609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59"/>
          <p:cNvSpPr>
            <a:spLocks noChangeArrowheads="1"/>
          </p:cNvSpPr>
          <p:nvPr/>
        </p:nvSpPr>
        <p:spPr bwMode="auto">
          <a:xfrm>
            <a:off x="152400" y="609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61"/>
          <p:cNvSpPr>
            <a:spLocks noChangeArrowheads="1"/>
          </p:cNvSpPr>
          <p:nvPr/>
        </p:nvSpPr>
        <p:spPr bwMode="auto">
          <a:xfrm>
            <a:off x="152400" y="609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62"/>
          <p:cNvSpPr>
            <a:spLocks noChangeArrowheads="1"/>
          </p:cNvSpPr>
          <p:nvPr/>
        </p:nvSpPr>
        <p:spPr bwMode="auto">
          <a:xfrm>
            <a:off x="152400" y="609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469727" y="1638469"/>
            <a:ext cx="63944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2 m</a:t>
            </a:r>
            <a:endParaRPr lang="en-US" sz="1600" dirty="0"/>
          </a:p>
        </p:txBody>
      </p:sp>
      <p:sp>
        <p:nvSpPr>
          <p:cNvPr id="87" name="TextBox 86"/>
          <p:cNvSpPr txBox="1"/>
          <p:nvPr/>
        </p:nvSpPr>
        <p:spPr>
          <a:xfrm>
            <a:off x="4679402" y="1638469"/>
            <a:ext cx="63944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2 m</a:t>
            </a:r>
            <a:endParaRPr lang="en-US" sz="1600" dirty="0"/>
          </a:p>
        </p:txBody>
      </p:sp>
      <p:sp>
        <p:nvSpPr>
          <p:cNvPr id="88" name="TextBox 87"/>
          <p:cNvSpPr txBox="1"/>
          <p:nvPr/>
        </p:nvSpPr>
        <p:spPr>
          <a:xfrm>
            <a:off x="5870662" y="1656368"/>
            <a:ext cx="63944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2 m</a:t>
            </a:r>
            <a:endParaRPr lang="en-US" sz="1600" dirty="0"/>
          </a:p>
        </p:txBody>
      </p:sp>
      <p:sp>
        <p:nvSpPr>
          <p:cNvPr id="89" name="TextBox 88"/>
          <p:cNvSpPr txBox="1"/>
          <p:nvPr/>
        </p:nvSpPr>
        <p:spPr>
          <a:xfrm>
            <a:off x="7396567" y="1644422"/>
            <a:ext cx="63944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3 m</a:t>
            </a:r>
            <a:endParaRPr lang="en-US" sz="1600" dirty="0"/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6736802" y="4447709"/>
            <a:ext cx="0" cy="617855"/>
          </a:xfrm>
          <a:prstGeom prst="straightConnector1">
            <a:avLst/>
          </a:prstGeom>
          <a:ln w="28575">
            <a:solidFill>
              <a:schemeClr val="accent4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Arrow Connector 94"/>
          <p:cNvCxnSpPr/>
          <p:nvPr/>
        </p:nvCxnSpPr>
        <p:spPr>
          <a:xfrm rot="5400000" flipV="1">
            <a:off x="6370582" y="4136877"/>
            <a:ext cx="0" cy="617855"/>
          </a:xfrm>
          <a:prstGeom prst="straightConnector1">
            <a:avLst/>
          </a:prstGeom>
          <a:ln w="28575">
            <a:solidFill>
              <a:schemeClr val="accent4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TextBox 95"/>
          <p:cNvSpPr txBox="1"/>
          <p:nvPr/>
        </p:nvSpPr>
        <p:spPr>
          <a:xfrm>
            <a:off x="6776489" y="4919881"/>
            <a:ext cx="63944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R</a:t>
            </a:r>
            <a:r>
              <a:rPr lang="en-US" sz="1600" baseline="-25000" dirty="0" smtClean="0"/>
              <a:t>FY</a:t>
            </a:r>
            <a:endParaRPr lang="en-US" sz="1600" dirty="0"/>
          </a:p>
        </p:txBody>
      </p:sp>
      <p:sp>
        <p:nvSpPr>
          <p:cNvPr id="97" name="TextBox 96"/>
          <p:cNvSpPr txBox="1"/>
          <p:nvPr/>
        </p:nvSpPr>
        <p:spPr>
          <a:xfrm>
            <a:off x="5728104" y="4254034"/>
            <a:ext cx="63944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 smtClean="0"/>
              <a:t>R</a:t>
            </a:r>
            <a:r>
              <a:rPr lang="en-US" sz="1600" baseline="-25000" dirty="0" err="1" smtClean="0"/>
              <a:t>Fx</a:t>
            </a:r>
            <a:endParaRPr lang="en-US" sz="1600" dirty="0"/>
          </a:p>
        </p:txBody>
      </p:sp>
      <p:cxnSp>
        <p:nvCxnSpPr>
          <p:cNvPr id="98" name="Straight Arrow Connector 97"/>
          <p:cNvCxnSpPr/>
          <p:nvPr/>
        </p:nvCxnSpPr>
        <p:spPr>
          <a:xfrm flipV="1">
            <a:off x="3114762" y="2020104"/>
            <a:ext cx="0" cy="617855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TextBox 98"/>
          <p:cNvSpPr txBox="1"/>
          <p:nvPr/>
        </p:nvSpPr>
        <p:spPr>
          <a:xfrm>
            <a:off x="2931882" y="2580442"/>
            <a:ext cx="63944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R</a:t>
            </a:r>
            <a:r>
              <a:rPr lang="en-US" sz="1600" baseline="-25000" dirty="0" smtClean="0"/>
              <a:t>AY</a:t>
            </a:r>
            <a:endParaRPr lang="en-US" sz="1600" dirty="0"/>
          </a:p>
        </p:txBody>
      </p:sp>
      <p:sp>
        <p:nvSpPr>
          <p:cNvPr id="7" name="TextBox 6"/>
          <p:cNvSpPr txBox="1"/>
          <p:nvPr/>
        </p:nvSpPr>
        <p:spPr>
          <a:xfrm>
            <a:off x="22225" y="592941"/>
            <a:ext cx="2780347" cy="2800767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1600" u="sng" dirty="0" smtClean="0">
                <a:latin typeface="Times New Roman" pitchFamily="18" charset="0"/>
                <a:cs typeface="Times New Roman" pitchFamily="18" charset="0"/>
              </a:rPr>
              <a:t>Roller support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/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Only reaction force occur perpendicular to contact surface.</a:t>
            </a:r>
          </a:p>
          <a:p>
            <a:pPr algn="just"/>
            <a:endParaRPr lang="en-US" sz="16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1600" u="sng" dirty="0" smtClean="0">
                <a:latin typeface="Times New Roman" pitchFamily="18" charset="0"/>
                <a:cs typeface="Times New Roman" pitchFamily="18" charset="0"/>
              </a:rPr>
              <a:t>Fixed support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:</a:t>
            </a:r>
          </a:p>
          <a:p>
            <a:pPr algn="just"/>
            <a:endParaRPr lang="en-US" sz="16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Reaction force occur in horizontal and vertical direction both.</a:t>
            </a:r>
            <a:endParaRPr lang="en-US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0" name="Text Box 49"/>
          <p:cNvSpPr txBox="1"/>
          <p:nvPr/>
        </p:nvSpPr>
        <p:spPr>
          <a:xfrm>
            <a:off x="8304244" y="1144439"/>
            <a:ext cx="767715" cy="2921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400" b="1" dirty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20 k N</a:t>
            </a:r>
          </a:p>
        </p:txBody>
      </p:sp>
      <p:sp>
        <p:nvSpPr>
          <p:cNvPr id="101" name="Text Box 51"/>
          <p:cNvSpPr txBox="1"/>
          <p:nvPr/>
        </p:nvSpPr>
        <p:spPr>
          <a:xfrm>
            <a:off x="6389084" y="1116499"/>
            <a:ext cx="767715" cy="2921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400" b="1" dirty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12 k N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144097" y="596900"/>
            <a:ext cx="4303395" cy="36933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Free body diagram of entire truss member.</a:t>
            </a:r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874732" y="592940"/>
            <a:ext cx="0" cy="34564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0" y="3429000"/>
            <a:ext cx="28747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101"/>
          <p:cNvCxnSpPr/>
          <p:nvPr/>
        </p:nvCxnSpPr>
        <p:spPr>
          <a:xfrm>
            <a:off x="5362027" y="5258435"/>
            <a:ext cx="38201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TextBox 102"/>
          <p:cNvSpPr txBox="1"/>
          <p:nvPr/>
        </p:nvSpPr>
        <p:spPr>
          <a:xfrm>
            <a:off x="927100" y="3758803"/>
            <a:ext cx="914400" cy="36933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Step-3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-22082" y="4311184"/>
            <a:ext cx="926967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Courier New" pitchFamily="49" charset="0"/>
              <a:buChar char="o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Apply force and moment equilibrium conditions</a:t>
            </a:r>
          </a:p>
          <a:p>
            <a:pPr>
              <a:lnSpc>
                <a:spcPct val="150000"/>
              </a:lnSpc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a) </a:t>
            </a:r>
            <a:r>
              <a:rPr lang="el-GR" sz="2000" dirty="0" smtClean="0">
                <a:latin typeface="Times New Roman" pitchFamily="18" charset="0"/>
                <a:cs typeface="Times New Roman" pitchFamily="18" charset="0"/>
              </a:rPr>
              <a:t>Σ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2000" baseline="-25000" dirty="0" err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= 0</a:t>
            </a:r>
          </a:p>
          <a:p>
            <a:pPr>
              <a:lnSpc>
                <a:spcPct val="150000"/>
              </a:lnSpc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b) </a:t>
            </a:r>
            <a:r>
              <a:rPr lang="el-GR" sz="2000" dirty="0">
                <a:latin typeface="Times New Roman" pitchFamily="18" charset="0"/>
                <a:cs typeface="Times New Roman" pitchFamily="18" charset="0"/>
              </a:rPr>
              <a:t>Σ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2000" baseline="-25000" dirty="0" err="1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0</a:t>
            </a:r>
          </a:p>
          <a:p>
            <a:pPr>
              <a:lnSpc>
                <a:spcPct val="150000"/>
              </a:lnSpc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c) </a:t>
            </a:r>
            <a:r>
              <a:rPr lang="el-GR" sz="2000" dirty="0">
                <a:latin typeface="Times New Roman" pitchFamily="18" charset="0"/>
                <a:cs typeface="Times New Roman" pitchFamily="18" charset="0"/>
              </a:rPr>
              <a:t>Σ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2000" baseline="-25000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0</a:t>
            </a:r>
          </a:p>
          <a:p>
            <a:pPr>
              <a:lnSpc>
                <a:spcPct val="150000"/>
              </a:lnSpc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  P is a point about which moment need to calculated. (</a:t>
            </a:r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You have to choose point P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05" name="Straight Connector 104"/>
          <p:cNvCxnSpPr/>
          <p:nvPr/>
        </p:nvCxnSpPr>
        <p:spPr>
          <a:xfrm flipV="1">
            <a:off x="5344247" y="4053919"/>
            <a:ext cx="0" cy="120032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/>
          <p:nvPr/>
        </p:nvCxnSpPr>
        <p:spPr>
          <a:xfrm>
            <a:off x="2876550" y="4053919"/>
            <a:ext cx="24688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355106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"/>
            <a:ext cx="9144000" cy="581891"/>
          </a:xfrm>
          <a:solidFill>
            <a:schemeClr val="accent5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Truss problem</a:t>
            </a:r>
            <a:endParaRPr lang="en-US" dirty="0"/>
          </a:p>
        </p:txBody>
      </p:sp>
      <p:cxnSp>
        <p:nvCxnSpPr>
          <p:cNvPr id="24" name="Straight Connector 23"/>
          <p:cNvCxnSpPr/>
          <p:nvPr/>
        </p:nvCxnSpPr>
        <p:spPr>
          <a:xfrm flipV="1">
            <a:off x="3114762" y="1961049"/>
            <a:ext cx="5486400" cy="0"/>
          </a:xfrm>
          <a:prstGeom prst="line">
            <a:avLst/>
          </a:prstGeom>
          <a:ln>
            <a:solidFill>
              <a:schemeClr val="tx1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H="1">
            <a:off x="6732992" y="1961684"/>
            <a:ext cx="0" cy="246888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3154132" y="1966129"/>
            <a:ext cx="3577590" cy="2460625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H="1">
            <a:off x="5548082" y="1969304"/>
            <a:ext cx="0" cy="164592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H="1">
            <a:off x="4347297" y="1969304"/>
            <a:ext cx="0" cy="82296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flipH="1">
            <a:off x="6732992" y="1956604"/>
            <a:ext cx="1870710" cy="2478405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Oval 49"/>
          <p:cNvSpPr/>
          <p:nvPr/>
        </p:nvSpPr>
        <p:spPr>
          <a:xfrm>
            <a:off x="4325072" y="1932474"/>
            <a:ext cx="45720" cy="4572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51" name="Oval 50"/>
          <p:cNvSpPr/>
          <p:nvPr/>
        </p:nvSpPr>
        <p:spPr>
          <a:xfrm>
            <a:off x="5532207" y="1936919"/>
            <a:ext cx="45720" cy="4572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53" name="Oval 52"/>
          <p:cNvSpPr/>
          <p:nvPr/>
        </p:nvSpPr>
        <p:spPr>
          <a:xfrm>
            <a:off x="6721562" y="1936919"/>
            <a:ext cx="45720" cy="4572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54" name="Oval 53"/>
          <p:cNvSpPr/>
          <p:nvPr/>
        </p:nvSpPr>
        <p:spPr>
          <a:xfrm>
            <a:off x="4326342" y="2755434"/>
            <a:ext cx="45720" cy="4572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5527127" y="3602524"/>
            <a:ext cx="45720" cy="4572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cxnSp>
        <p:nvCxnSpPr>
          <p:cNvPr id="56" name="Straight Connector 55"/>
          <p:cNvCxnSpPr/>
          <p:nvPr/>
        </p:nvCxnSpPr>
        <p:spPr>
          <a:xfrm flipH="1">
            <a:off x="4347297" y="1980099"/>
            <a:ext cx="1193800" cy="82359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 flipH="1">
            <a:off x="5534112" y="1978194"/>
            <a:ext cx="1202055" cy="166687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 flipV="1">
            <a:off x="3107777" y="1769914"/>
            <a:ext cx="0" cy="18288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 flipV="1">
            <a:off x="4350472" y="1785154"/>
            <a:ext cx="0" cy="24765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 flipV="1">
            <a:off x="5557607" y="1815634"/>
            <a:ext cx="0" cy="24765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 flipV="1">
            <a:off x="6736802" y="1792139"/>
            <a:ext cx="0" cy="24765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 flipV="1">
            <a:off x="8609417" y="1792774"/>
            <a:ext cx="0" cy="18288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/>
          <p:nvPr/>
        </p:nvCxnSpPr>
        <p:spPr>
          <a:xfrm flipH="1" flipV="1">
            <a:off x="3113492" y="1844209"/>
            <a:ext cx="4572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/>
          <p:nvPr/>
        </p:nvCxnSpPr>
        <p:spPr>
          <a:xfrm flipH="1" flipV="1">
            <a:off x="4337772" y="1852464"/>
            <a:ext cx="4572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/>
          <p:nvPr/>
        </p:nvCxnSpPr>
        <p:spPr>
          <a:xfrm flipH="1" flipV="1">
            <a:off x="5560147" y="1860084"/>
            <a:ext cx="4572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/>
          <p:nvPr/>
        </p:nvCxnSpPr>
        <p:spPr>
          <a:xfrm flipH="1" flipV="1">
            <a:off x="6730452" y="1852464"/>
            <a:ext cx="73152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/>
          <p:nvPr/>
        </p:nvCxnSpPr>
        <p:spPr>
          <a:xfrm flipV="1">
            <a:off x="7860752" y="1852464"/>
            <a:ext cx="73152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/>
          <p:nvPr/>
        </p:nvCxnSpPr>
        <p:spPr>
          <a:xfrm flipV="1">
            <a:off x="6274522" y="1860084"/>
            <a:ext cx="4572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/>
          <p:nvPr/>
        </p:nvCxnSpPr>
        <p:spPr>
          <a:xfrm flipV="1">
            <a:off x="5064847" y="1852464"/>
            <a:ext cx="4572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/>
          <p:nvPr/>
        </p:nvCxnSpPr>
        <p:spPr>
          <a:xfrm flipV="1">
            <a:off x="3880572" y="1860084"/>
            <a:ext cx="4572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 flipH="1">
            <a:off x="8824047" y="1977559"/>
            <a:ext cx="0" cy="2468880"/>
          </a:xfrm>
          <a:prstGeom prst="line">
            <a:avLst/>
          </a:prstGeom>
          <a:ln w="12700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 flipH="1">
            <a:off x="8725622" y="1972479"/>
            <a:ext cx="1905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 flipH="1">
            <a:off x="8725622" y="4447709"/>
            <a:ext cx="1905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Text Box 47"/>
          <p:cNvSpPr txBox="1"/>
          <p:nvPr/>
        </p:nvSpPr>
        <p:spPr>
          <a:xfrm>
            <a:off x="8779597" y="3105954"/>
            <a:ext cx="467995" cy="2921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100">
                <a:effectLst/>
                <a:ea typeface="Calibri"/>
                <a:cs typeface="Times New Roman"/>
              </a:rPr>
              <a:t>4 m</a:t>
            </a:r>
          </a:p>
        </p:txBody>
      </p:sp>
      <p:cxnSp>
        <p:nvCxnSpPr>
          <p:cNvPr id="75" name="Straight Arrow Connector 74"/>
          <p:cNvCxnSpPr/>
          <p:nvPr/>
        </p:nvCxnSpPr>
        <p:spPr>
          <a:xfrm>
            <a:off x="8582747" y="1411139"/>
            <a:ext cx="10160" cy="5715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Text Box 52"/>
          <p:cNvSpPr txBox="1"/>
          <p:nvPr/>
        </p:nvSpPr>
        <p:spPr>
          <a:xfrm>
            <a:off x="2874732" y="1802299"/>
            <a:ext cx="299085" cy="217805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100">
                <a:effectLst/>
                <a:ea typeface="Calibri"/>
                <a:cs typeface="Times New Roman"/>
              </a:rPr>
              <a:t>A</a:t>
            </a:r>
          </a:p>
        </p:txBody>
      </p:sp>
      <p:cxnSp>
        <p:nvCxnSpPr>
          <p:cNvPr id="77" name="Straight Arrow Connector 76"/>
          <p:cNvCxnSpPr/>
          <p:nvPr/>
        </p:nvCxnSpPr>
        <p:spPr>
          <a:xfrm>
            <a:off x="6741247" y="1374944"/>
            <a:ext cx="10160" cy="5715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Text Box 53"/>
          <p:cNvSpPr txBox="1"/>
          <p:nvPr/>
        </p:nvSpPr>
        <p:spPr>
          <a:xfrm>
            <a:off x="4299037" y="1901994"/>
            <a:ext cx="467995" cy="2921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100">
                <a:effectLst/>
                <a:ea typeface="Calibri"/>
                <a:cs typeface="Times New Roman"/>
              </a:rPr>
              <a:t>B</a:t>
            </a:r>
          </a:p>
        </p:txBody>
      </p:sp>
      <p:sp>
        <p:nvSpPr>
          <p:cNvPr id="81" name="Text Box 54"/>
          <p:cNvSpPr txBox="1"/>
          <p:nvPr/>
        </p:nvSpPr>
        <p:spPr>
          <a:xfrm>
            <a:off x="5513157" y="1908979"/>
            <a:ext cx="467995" cy="2921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100">
                <a:effectLst/>
                <a:ea typeface="Calibri"/>
                <a:cs typeface="Times New Roman"/>
              </a:rPr>
              <a:t>C</a:t>
            </a:r>
          </a:p>
        </p:txBody>
      </p:sp>
      <p:sp>
        <p:nvSpPr>
          <p:cNvPr id="82" name="Text Box 55"/>
          <p:cNvSpPr txBox="1"/>
          <p:nvPr/>
        </p:nvSpPr>
        <p:spPr>
          <a:xfrm>
            <a:off x="6702512" y="1927394"/>
            <a:ext cx="467995" cy="2921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100">
                <a:effectLst/>
                <a:ea typeface="Calibri"/>
                <a:cs typeface="Times New Roman"/>
              </a:rPr>
              <a:t>D</a:t>
            </a:r>
          </a:p>
        </p:txBody>
      </p:sp>
      <p:sp>
        <p:nvSpPr>
          <p:cNvPr id="83" name="Text Box 56"/>
          <p:cNvSpPr txBox="1"/>
          <p:nvPr/>
        </p:nvSpPr>
        <p:spPr>
          <a:xfrm>
            <a:off x="8484957" y="1955334"/>
            <a:ext cx="467995" cy="2921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100">
                <a:effectLst/>
                <a:ea typeface="Calibri"/>
                <a:cs typeface="Times New Roman"/>
              </a:rPr>
              <a:t>E</a:t>
            </a:r>
          </a:p>
        </p:txBody>
      </p:sp>
      <p:sp>
        <p:nvSpPr>
          <p:cNvPr id="84" name="Text Box 57"/>
          <p:cNvSpPr txBox="1"/>
          <p:nvPr/>
        </p:nvSpPr>
        <p:spPr>
          <a:xfrm>
            <a:off x="6733627" y="4247684"/>
            <a:ext cx="467995" cy="2921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600" b="1" dirty="0">
                <a:effectLst/>
                <a:ea typeface="Calibri"/>
                <a:cs typeface="Times New Roman"/>
              </a:rPr>
              <a:t>F</a:t>
            </a:r>
          </a:p>
        </p:txBody>
      </p:sp>
      <p:sp>
        <p:nvSpPr>
          <p:cNvPr id="85" name="Text Box 58"/>
          <p:cNvSpPr txBox="1"/>
          <p:nvPr/>
        </p:nvSpPr>
        <p:spPr>
          <a:xfrm>
            <a:off x="5362027" y="3619034"/>
            <a:ext cx="467995" cy="2921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100">
                <a:effectLst/>
                <a:ea typeface="Calibri"/>
                <a:cs typeface="Times New Roman"/>
              </a:rPr>
              <a:t>G</a:t>
            </a:r>
          </a:p>
        </p:txBody>
      </p:sp>
      <p:sp>
        <p:nvSpPr>
          <p:cNvPr id="86" name="Text Box 59"/>
          <p:cNvSpPr txBox="1"/>
          <p:nvPr/>
        </p:nvSpPr>
        <p:spPr>
          <a:xfrm>
            <a:off x="4179022" y="2746544"/>
            <a:ext cx="467995" cy="2921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100">
                <a:effectLst/>
                <a:ea typeface="Calibri"/>
                <a:cs typeface="Times New Roman"/>
              </a:rPr>
              <a:t>H</a:t>
            </a:r>
          </a:p>
        </p:txBody>
      </p:sp>
      <p:sp>
        <p:nvSpPr>
          <p:cNvPr id="4" name="Rectangle 58"/>
          <p:cNvSpPr>
            <a:spLocks noChangeArrowheads="1"/>
          </p:cNvSpPr>
          <p:nvPr/>
        </p:nvSpPr>
        <p:spPr bwMode="auto">
          <a:xfrm>
            <a:off x="352425" y="609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59"/>
          <p:cNvSpPr>
            <a:spLocks noChangeArrowheads="1"/>
          </p:cNvSpPr>
          <p:nvPr/>
        </p:nvSpPr>
        <p:spPr bwMode="auto">
          <a:xfrm>
            <a:off x="152400" y="609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61"/>
          <p:cNvSpPr>
            <a:spLocks noChangeArrowheads="1"/>
          </p:cNvSpPr>
          <p:nvPr/>
        </p:nvSpPr>
        <p:spPr bwMode="auto">
          <a:xfrm>
            <a:off x="152400" y="609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62"/>
          <p:cNvSpPr>
            <a:spLocks noChangeArrowheads="1"/>
          </p:cNvSpPr>
          <p:nvPr/>
        </p:nvSpPr>
        <p:spPr bwMode="auto">
          <a:xfrm>
            <a:off x="152400" y="609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469727" y="1638469"/>
            <a:ext cx="63944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2 m</a:t>
            </a:r>
            <a:endParaRPr lang="en-US" sz="1600" dirty="0"/>
          </a:p>
        </p:txBody>
      </p:sp>
      <p:sp>
        <p:nvSpPr>
          <p:cNvPr id="87" name="TextBox 86"/>
          <p:cNvSpPr txBox="1"/>
          <p:nvPr/>
        </p:nvSpPr>
        <p:spPr>
          <a:xfrm>
            <a:off x="4679402" y="1638469"/>
            <a:ext cx="63944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2 m</a:t>
            </a:r>
            <a:endParaRPr lang="en-US" sz="1600" dirty="0"/>
          </a:p>
        </p:txBody>
      </p:sp>
      <p:sp>
        <p:nvSpPr>
          <p:cNvPr id="88" name="TextBox 87"/>
          <p:cNvSpPr txBox="1"/>
          <p:nvPr/>
        </p:nvSpPr>
        <p:spPr>
          <a:xfrm>
            <a:off x="5870662" y="1656368"/>
            <a:ext cx="63944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2 m</a:t>
            </a:r>
            <a:endParaRPr lang="en-US" sz="1600" dirty="0"/>
          </a:p>
        </p:txBody>
      </p:sp>
      <p:sp>
        <p:nvSpPr>
          <p:cNvPr id="89" name="TextBox 88"/>
          <p:cNvSpPr txBox="1"/>
          <p:nvPr/>
        </p:nvSpPr>
        <p:spPr>
          <a:xfrm>
            <a:off x="7396567" y="1644422"/>
            <a:ext cx="63944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3 m</a:t>
            </a:r>
            <a:endParaRPr lang="en-US" sz="1600" dirty="0"/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6736802" y="4447709"/>
            <a:ext cx="0" cy="617855"/>
          </a:xfrm>
          <a:prstGeom prst="straightConnector1">
            <a:avLst/>
          </a:prstGeom>
          <a:ln w="28575">
            <a:solidFill>
              <a:schemeClr val="accent4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Arrow Connector 94"/>
          <p:cNvCxnSpPr/>
          <p:nvPr/>
        </p:nvCxnSpPr>
        <p:spPr>
          <a:xfrm rot="5400000" flipV="1">
            <a:off x="6370582" y="4136877"/>
            <a:ext cx="0" cy="617855"/>
          </a:xfrm>
          <a:prstGeom prst="straightConnector1">
            <a:avLst/>
          </a:prstGeom>
          <a:ln w="28575">
            <a:solidFill>
              <a:schemeClr val="accent4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TextBox 95"/>
          <p:cNvSpPr txBox="1"/>
          <p:nvPr/>
        </p:nvSpPr>
        <p:spPr>
          <a:xfrm>
            <a:off x="6674889" y="4856381"/>
            <a:ext cx="63944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R</a:t>
            </a:r>
            <a:r>
              <a:rPr lang="en-US" sz="1600" baseline="-25000" dirty="0" smtClean="0"/>
              <a:t>FY</a:t>
            </a:r>
            <a:endParaRPr lang="en-US" sz="1600" dirty="0"/>
          </a:p>
        </p:txBody>
      </p:sp>
      <p:sp>
        <p:nvSpPr>
          <p:cNvPr id="97" name="TextBox 96"/>
          <p:cNvSpPr txBox="1"/>
          <p:nvPr/>
        </p:nvSpPr>
        <p:spPr>
          <a:xfrm>
            <a:off x="5989955" y="4419600"/>
            <a:ext cx="63944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 smtClean="0"/>
              <a:t>R</a:t>
            </a:r>
            <a:r>
              <a:rPr lang="en-US" sz="1600" baseline="-25000" dirty="0" err="1" smtClean="0"/>
              <a:t>Fx</a:t>
            </a:r>
            <a:endParaRPr lang="en-US" sz="1600" dirty="0"/>
          </a:p>
        </p:txBody>
      </p:sp>
      <p:cxnSp>
        <p:nvCxnSpPr>
          <p:cNvPr id="98" name="Straight Arrow Connector 97"/>
          <p:cNvCxnSpPr/>
          <p:nvPr/>
        </p:nvCxnSpPr>
        <p:spPr>
          <a:xfrm flipV="1">
            <a:off x="3114762" y="2020104"/>
            <a:ext cx="0" cy="617855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TextBox 98"/>
          <p:cNvSpPr txBox="1"/>
          <p:nvPr/>
        </p:nvSpPr>
        <p:spPr>
          <a:xfrm>
            <a:off x="2931882" y="2580442"/>
            <a:ext cx="63944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R</a:t>
            </a:r>
            <a:r>
              <a:rPr lang="en-US" sz="1600" baseline="-25000" dirty="0" smtClean="0"/>
              <a:t>AY</a:t>
            </a:r>
            <a:endParaRPr lang="en-US" sz="1600" dirty="0"/>
          </a:p>
        </p:txBody>
      </p:sp>
      <p:sp>
        <p:nvSpPr>
          <p:cNvPr id="100" name="Text Box 49"/>
          <p:cNvSpPr txBox="1"/>
          <p:nvPr/>
        </p:nvSpPr>
        <p:spPr>
          <a:xfrm>
            <a:off x="8304244" y="1144439"/>
            <a:ext cx="767715" cy="2921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400" b="1" dirty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20 k N</a:t>
            </a:r>
          </a:p>
        </p:txBody>
      </p:sp>
      <p:sp>
        <p:nvSpPr>
          <p:cNvPr id="101" name="Text Box 51"/>
          <p:cNvSpPr txBox="1"/>
          <p:nvPr/>
        </p:nvSpPr>
        <p:spPr>
          <a:xfrm>
            <a:off x="6389084" y="1116499"/>
            <a:ext cx="767715" cy="2921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400" b="1" dirty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12 k N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144097" y="596900"/>
            <a:ext cx="4303395" cy="36933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Free body diagram of entire truss member.</a:t>
            </a:r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874732" y="592940"/>
            <a:ext cx="0" cy="34564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TextBox 103"/>
          <p:cNvSpPr txBox="1"/>
          <p:nvPr/>
        </p:nvSpPr>
        <p:spPr>
          <a:xfrm>
            <a:off x="-89766" y="456247"/>
            <a:ext cx="9245600" cy="68634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1) Force equilibrium about </a:t>
            </a:r>
          </a:p>
          <a:p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x- axis.</a:t>
            </a:r>
          </a:p>
          <a:p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           </a:t>
            </a:r>
            <a:r>
              <a:rPr lang="el-GR" sz="2000" dirty="0" smtClean="0">
                <a:latin typeface="Times New Roman" pitchFamily="18" charset="0"/>
                <a:cs typeface="Times New Roman" pitchFamily="18" charset="0"/>
              </a:rPr>
              <a:t>Σ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2000" baseline="-25000" dirty="0" err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= 0</a:t>
            </a:r>
          </a:p>
          <a:p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            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000" baseline="-25000" dirty="0" err="1" smtClean="0">
                <a:latin typeface="Times New Roman" pitchFamily="18" charset="0"/>
                <a:cs typeface="Times New Roman" pitchFamily="18" charset="0"/>
              </a:rPr>
              <a:t>Fx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= 0</a:t>
            </a:r>
          </a:p>
          <a:p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2) Force equilibrium about</a:t>
            </a:r>
          </a:p>
          <a:p>
            <a:pPr>
              <a:lnSpc>
                <a:spcPct val="150000"/>
              </a:lnSpc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y –axis.</a:t>
            </a:r>
          </a:p>
          <a:p>
            <a:pPr>
              <a:lnSpc>
                <a:spcPct val="150000"/>
              </a:lnSpc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           </a:t>
            </a:r>
            <a:r>
              <a:rPr lang="el-GR" sz="2000" dirty="0" smtClean="0">
                <a:latin typeface="Times New Roman" pitchFamily="18" charset="0"/>
                <a:cs typeface="Times New Roman" pitchFamily="18" charset="0"/>
              </a:rPr>
              <a:t>Σ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2000" baseline="-25000" dirty="0" err="1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0</a:t>
            </a:r>
          </a:p>
          <a:p>
            <a:pPr>
              <a:lnSpc>
                <a:spcPct val="15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R</a:t>
            </a:r>
            <a:r>
              <a:rPr lang="en-US" sz="2000" baseline="-25000" dirty="0" smtClean="0">
                <a:latin typeface="Times New Roman" pitchFamily="18" charset="0"/>
                <a:cs typeface="Times New Roman" pitchFamily="18" charset="0"/>
              </a:rPr>
              <a:t>AY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+ R</a:t>
            </a:r>
            <a:r>
              <a:rPr lang="en-US" sz="2000" baseline="-25000" dirty="0" smtClean="0">
                <a:latin typeface="Times New Roman" pitchFamily="18" charset="0"/>
                <a:cs typeface="Times New Roman" pitchFamily="18" charset="0"/>
              </a:rPr>
              <a:t>FY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= 32 KN.</a:t>
            </a:r>
          </a:p>
          <a:p>
            <a:pPr>
              <a:lnSpc>
                <a:spcPct val="150000"/>
              </a:lnSpc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3) Moment equilibrium about</a:t>
            </a:r>
          </a:p>
          <a:p>
            <a:pPr>
              <a:lnSpc>
                <a:spcPct val="150000"/>
              </a:lnSpc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point F.</a:t>
            </a:r>
          </a:p>
          <a:p>
            <a:pPr>
              <a:lnSpc>
                <a:spcPct val="15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</a:t>
            </a:r>
          </a:p>
          <a:p>
            <a:pPr>
              <a:lnSpc>
                <a:spcPct val="150000"/>
              </a:lnSpc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 R</a:t>
            </a:r>
            <a:r>
              <a:rPr lang="en-US" sz="2000" baseline="-25000" dirty="0" smtClean="0">
                <a:latin typeface="Times New Roman" pitchFamily="18" charset="0"/>
                <a:cs typeface="Times New Roman" pitchFamily="18" charset="0"/>
              </a:rPr>
              <a:t>AY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* FX ( ACW)  + 20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* 3 m (ACW)= 0</a:t>
            </a:r>
          </a:p>
          <a:p>
            <a:pPr>
              <a:lnSpc>
                <a:spcPct val="150000"/>
              </a:lnSpc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 R</a:t>
            </a:r>
            <a:r>
              <a:rPr lang="en-US" sz="2000" baseline="-25000" dirty="0" smtClean="0">
                <a:latin typeface="Times New Roman" pitchFamily="18" charset="0"/>
                <a:cs typeface="Times New Roman" pitchFamily="18" charset="0"/>
              </a:rPr>
              <a:t>AY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6 m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+ 20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KN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* 3 m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0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990600" y="2058422"/>
            <a:ext cx="914400" cy="46206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Connector 12"/>
          <p:cNvCxnSpPr/>
          <p:nvPr/>
        </p:nvCxnSpPr>
        <p:spPr>
          <a:xfrm>
            <a:off x="3107777" y="1946444"/>
            <a:ext cx="0" cy="2468880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/>
          <p:nvPr/>
        </p:nvCxnSpPr>
        <p:spPr>
          <a:xfrm rot="16200000">
            <a:off x="4944978" y="2589832"/>
            <a:ext cx="0" cy="3692356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2836632" y="4241334"/>
            <a:ext cx="2240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X</a:t>
            </a:r>
            <a:endParaRPr lang="en-US" b="1" dirty="0"/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3113492" y="3645069"/>
            <a:ext cx="675957" cy="3175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3114126" y="3930184"/>
            <a:ext cx="2651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Line of action of force R</a:t>
            </a:r>
            <a:r>
              <a:rPr lang="en-US" baseline="-25000" dirty="0" smtClean="0"/>
              <a:t>AY</a:t>
            </a:r>
            <a:endParaRPr lang="en-US" dirty="0"/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3789449" y="3648244"/>
            <a:ext cx="0" cy="2628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Arrow Connector 90"/>
          <p:cNvCxnSpPr/>
          <p:nvPr/>
        </p:nvCxnSpPr>
        <p:spPr>
          <a:xfrm>
            <a:off x="4679402" y="4423311"/>
            <a:ext cx="0" cy="2628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TextBox 91"/>
          <p:cNvSpPr txBox="1"/>
          <p:nvPr/>
        </p:nvSpPr>
        <p:spPr>
          <a:xfrm>
            <a:off x="3319319" y="4666685"/>
            <a:ext cx="272065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 smtClean="0"/>
              <a:t>Perpendicular distance from F on line of action of force R</a:t>
            </a:r>
            <a:r>
              <a:rPr lang="en-US" baseline="-25000" dirty="0" smtClean="0"/>
              <a:t>AY</a:t>
            </a:r>
            <a:endParaRPr lang="en-US" dirty="0"/>
          </a:p>
        </p:txBody>
      </p:sp>
      <p:cxnSp>
        <p:nvCxnSpPr>
          <p:cNvPr id="93" name="Straight Connector 92"/>
          <p:cNvCxnSpPr/>
          <p:nvPr/>
        </p:nvCxnSpPr>
        <p:spPr>
          <a:xfrm>
            <a:off x="8592907" y="1994922"/>
            <a:ext cx="0" cy="2468880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93"/>
          <p:cNvCxnSpPr/>
          <p:nvPr/>
        </p:nvCxnSpPr>
        <p:spPr>
          <a:xfrm rot="16200000">
            <a:off x="7658822" y="3533309"/>
            <a:ext cx="0" cy="1828800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TextBox 106"/>
          <p:cNvSpPr txBox="1"/>
          <p:nvPr/>
        </p:nvSpPr>
        <p:spPr>
          <a:xfrm>
            <a:off x="8475793" y="4407704"/>
            <a:ext cx="2240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Y</a:t>
            </a:r>
            <a:endParaRPr lang="en-US" b="1" dirty="0"/>
          </a:p>
        </p:txBody>
      </p:sp>
      <p:cxnSp>
        <p:nvCxnSpPr>
          <p:cNvPr id="108" name="Straight Arrow Connector 107"/>
          <p:cNvCxnSpPr/>
          <p:nvPr/>
        </p:nvCxnSpPr>
        <p:spPr>
          <a:xfrm>
            <a:off x="7906790" y="3366473"/>
            <a:ext cx="675957" cy="3175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Arrow Connector 108"/>
          <p:cNvCxnSpPr/>
          <p:nvPr/>
        </p:nvCxnSpPr>
        <p:spPr>
          <a:xfrm>
            <a:off x="7941889" y="3385354"/>
            <a:ext cx="0" cy="2628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0" name="TextBox 109"/>
          <p:cNvSpPr txBox="1"/>
          <p:nvPr/>
        </p:nvSpPr>
        <p:spPr>
          <a:xfrm>
            <a:off x="7140027" y="3661986"/>
            <a:ext cx="16205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 smtClean="0"/>
              <a:t>Line of action</a:t>
            </a:r>
          </a:p>
          <a:p>
            <a:pPr algn="just"/>
            <a:r>
              <a:rPr lang="en-US" dirty="0" smtClean="0"/>
              <a:t> of force 20 </a:t>
            </a:r>
            <a:r>
              <a:rPr lang="en-US" dirty="0" err="1" smtClean="0"/>
              <a:t>kN</a:t>
            </a:r>
            <a:endParaRPr lang="en-US" dirty="0"/>
          </a:p>
        </p:txBody>
      </p:sp>
      <p:cxnSp>
        <p:nvCxnSpPr>
          <p:cNvPr id="111" name="Straight Arrow Connector 110"/>
          <p:cNvCxnSpPr/>
          <p:nvPr/>
        </p:nvCxnSpPr>
        <p:spPr>
          <a:xfrm>
            <a:off x="7680587" y="4442827"/>
            <a:ext cx="0" cy="6400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" name="TextBox 111"/>
          <p:cNvSpPr txBox="1"/>
          <p:nvPr/>
        </p:nvSpPr>
        <p:spPr>
          <a:xfrm>
            <a:off x="6357016" y="5200720"/>
            <a:ext cx="272065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 smtClean="0"/>
              <a:t>Perpendicular distance from F on line of action of force 20 KN act at point E.</a:t>
            </a:r>
            <a:endParaRPr lang="en-US" dirty="0"/>
          </a:p>
        </p:txBody>
      </p:sp>
      <p:cxnSp>
        <p:nvCxnSpPr>
          <p:cNvPr id="113" name="Straight Arrow Connector 112"/>
          <p:cNvCxnSpPr/>
          <p:nvPr/>
        </p:nvCxnSpPr>
        <p:spPr>
          <a:xfrm rot="16200000">
            <a:off x="3974639" y="6080760"/>
            <a:ext cx="0" cy="64008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>
            <a:off x="4578119" y="6216134"/>
            <a:ext cx="1714957" cy="369332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 R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</a:rPr>
              <a:t>AY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=  - 10 KN</a:t>
            </a:r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152400" y="3972451"/>
            <a:ext cx="2209800" cy="32316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97352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1247</TotalTime>
  <Words>1188</Words>
  <Application>Microsoft Office PowerPoint</Application>
  <PresentationFormat>On-screen Show (4:3)</PresentationFormat>
  <Paragraphs>442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Acceleration analysis</vt:lpstr>
      <vt:lpstr>Acceleration analysis</vt:lpstr>
      <vt:lpstr>Acceleration analysis</vt:lpstr>
      <vt:lpstr>Acceleration analysis</vt:lpstr>
      <vt:lpstr>Truss problem</vt:lpstr>
      <vt:lpstr>Ladder problem</vt:lpstr>
      <vt:lpstr>Truss problem</vt:lpstr>
      <vt:lpstr>Truss problem</vt:lpstr>
      <vt:lpstr>Truss problem</vt:lpstr>
      <vt:lpstr>Truss problem</vt:lpstr>
      <vt:lpstr>Truss problem</vt:lpstr>
      <vt:lpstr>Truss problem</vt:lpstr>
      <vt:lpstr>Truss problem</vt:lpstr>
      <vt:lpstr>Truss problem</vt:lpstr>
      <vt:lpstr>Truss problem</vt:lpstr>
      <vt:lpstr>Truss problem</vt:lpstr>
      <vt:lpstr>Thank you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ESC-S201</dc:title>
  <dc:creator>CAD-LAB</dc:creator>
  <cp:lastModifiedBy>cad lab</cp:lastModifiedBy>
  <cp:revision>239</cp:revision>
  <dcterms:created xsi:type="dcterms:W3CDTF">2020-09-28T04:48:48Z</dcterms:created>
  <dcterms:modified xsi:type="dcterms:W3CDTF">2022-02-02T09:17:25Z</dcterms:modified>
</cp:coreProperties>
</file>