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2" r:id="rId4"/>
    <p:sldId id="263" r:id="rId5"/>
    <p:sldId id="269" r:id="rId6"/>
    <p:sldId id="268" r:id="rId7"/>
    <p:sldId id="259" r:id="rId8"/>
    <p:sldId id="264" r:id="rId9"/>
    <p:sldId id="260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1" r:id="rId23"/>
    <p:sldId id="282" r:id="rId24"/>
    <p:sldId id="283" r:id="rId25"/>
    <p:sldId id="289" r:id="rId26"/>
    <p:sldId id="290" r:id="rId27"/>
    <p:sldId id="291" r:id="rId28"/>
    <p:sldId id="293" r:id="rId29"/>
    <p:sldId id="294" r:id="rId30"/>
    <p:sldId id="29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27" autoAdjust="0"/>
    <p:restoredTop sz="90929"/>
  </p:normalViewPr>
  <p:slideViewPr>
    <p:cSldViewPr>
      <p:cViewPr varScale="1">
        <p:scale>
          <a:sx n="110" d="100"/>
          <a:sy n="110" d="100"/>
        </p:scale>
        <p:origin x="12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B8EB-A573-434B-AD87-8A7FDBEA6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BAC23-9FB6-4304-9895-8F9C03A66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FAF0F-8813-459E-A7EF-FF77FD68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45268-36C7-4583-8AA1-6A4D711C5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4C1ED-2A7D-44B4-8911-CB733E71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2DC9-6FF3-49B4-825B-7953799474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93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7699-4148-4162-BF21-5E6A053A3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7195B0-BE4B-4F0F-A104-AFC358FB6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11B0C-D042-43FD-B834-D715F1ECB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C7383-65AC-4F7B-981B-2F3E60F44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273E0-09A4-4CDC-8359-DA3468573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C541-EB1F-4C99-AF86-EF336601665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86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12D14-DBB2-4446-AD95-CE926C9D1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6D50A-2756-4CC6-BC24-A3C1C5CB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D2843-8317-4725-A6C4-9D8DBDC77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24535-1055-4991-8DC7-B21053422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FBD21-1050-4A2A-B972-9DF2978AF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24C2-96AA-4C69-86B1-F41C18AA90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690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624E311-FDC3-2356-DDBD-58C3FB245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95E65A2-178C-6EB8-79F1-D391BAC646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81E5B63-F50A-C17F-9A3F-01F3D479EB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A0A83-8677-4601-B86D-7090ADE630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65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5FB64-C302-4F29-ABF0-CDDAC74D9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F2D51-A433-4BA9-B847-1C65A239F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3F8BC-8C6A-46D0-8E19-D2E63EA5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57E83-45E2-46D7-A306-137D9367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89B72-793A-4C25-887A-E65DF2DA2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BF67-146A-4CB0-848F-DFA394D875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79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D191-E106-497E-B3B7-A93B0219F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87B22-7FD7-43E8-BFF9-DAC6AA611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48FCD-6093-4F85-9628-A25CF884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5DF1C-B624-4613-A059-4C43AD400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4E713-5633-411C-9D7A-090B9B77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49AE-DEB8-4923-9EC4-1DA1F0CD95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18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3937-7363-40C7-B736-CEF0283E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5D266-3C78-4E83-B8AB-CA7518D81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83766-4204-4B5E-A66D-262A4869F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CE8BE-7EC4-4C3D-A81B-ABF53D2A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D7B8B-D46D-49B6-9CC0-90E46D7AE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92A6D-ADE4-40D8-8525-6F73D0DC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1CE7-2AEB-40CA-BF22-3E39A25869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57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3E99E-047A-4E33-B4FB-7341ED6B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5683D-470F-4037-814F-DD409FAF4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C7B33-4ADD-40D4-ACC5-A421C35DD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ACACB4-0965-4A40-B40B-EF2F5C131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DF535-948D-4E49-9BA0-AAD25CC33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FD4E8-CC2B-46CF-ADA9-6D6A9C86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B274DC-9337-48C8-A726-A05042E3D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536B0C-B2DE-42E8-BD67-70A7FC1AB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927F-83FD-487E-B747-C99F3084A9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67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4EC27-6C8D-4DAE-BBD2-5EF13ABAC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A6FED3-6771-490A-8774-9D884540B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091A83-029A-4445-BA53-8E8F1FED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BE1D06-2B02-449A-808F-401D2C235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A01B-716B-4099-B181-2C6483EC6A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55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F1405F-CDA8-4FC4-B386-C6AF160A7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39445-E8E0-49B9-869E-CE08C084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2D363-0703-4D6C-B928-FEB8072D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4BEB-657F-49E7-B797-57B7CC9F6EE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72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AEE18-8F39-4990-8F87-FD07C248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62B28-274A-4FCF-A7FB-E63CF3F7D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5A45F2-B597-4931-89F4-3960405EC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516D6-136A-40DC-9D92-3F023E049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942B0-C37C-400D-BF99-7AB5D398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80D5C-F41F-41A6-A5DC-B61A8D7F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F67C-4A9B-490F-8747-E6CE0806B1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77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D3FD-4CCC-4832-B522-6ED652DD0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C2EF96-6D9B-4F83-9B3D-C8AD69D80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28104C-ECDD-4C5E-9A39-D5A061D0C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E5D233-CF05-4436-9DEA-52D889AF2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008FD-C0FC-46E5-9D3F-3041E8B53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3FB5-627D-430E-B459-27588F9B8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D6E3-49A6-43C6-BB01-F109C719734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25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78226D-611B-4A77-932C-EFC0D2244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6D8FE-0D11-415B-8B34-0E283427A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2585D-559C-4D4E-92D0-E2D78B57B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A1348-7116-416C-BA1C-DB5EFCCBF0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844BA-AC17-4481-B520-9DCAAE9D9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514BE-36D2-4FFD-A679-B72B64DDBE0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86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5761406-8064-EC26-DA7E-CCB7381D68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BLUETOOTH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6D2FF80-DD1E-50C4-7659-A8F02374E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076" name="Picture 4" descr="C:\pictures\P-bluetm001.jpg">
            <a:extLst>
              <a:ext uri="{FF2B5EF4-FFF2-40B4-BE49-F238E27FC236}">
                <a16:creationId xmlns:a16="http://schemas.microsoft.com/office/drawing/2014/main" id="{82DAFAB6-471F-1968-B565-80A54E7E7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5867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4F6FE97-D1F8-299D-3039-3FB6EEFF4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Usage Models- </a:t>
            </a:r>
            <a:r>
              <a:rPr lang="en-US" altLang="en-US" sz="3200">
                <a:solidFill>
                  <a:schemeClr val="hlink"/>
                </a:solidFill>
              </a:rPr>
              <a:t>Voice/Data Access Points</a:t>
            </a:r>
          </a:p>
        </p:txBody>
      </p:sp>
      <p:pic>
        <p:nvPicPr>
          <p:cNvPr id="12292" name="Picture 6" descr="C:\pictures\art_1_fig1.gif">
            <a:extLst>
              <a:ext uri="{FF2B5EF4-FFF2-40B4-BE49-F238E27FC236}">
                <a16:creationId xmlns:a16="http://schemas.microsoft.com/office/drawing/2014/main" id="{AA75FDE8-CD1C-2410-4C44-BD1901F56E4E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81200"/>
            <a:ext cx="4419600" cy="3886200"/>
          </a:xfrm>
          <a:noFill/>
        </p:spPr>
      </p:pic>
      <p:sp>
        <p:nvSpPr>
          <p:cNvPr id="12291" name="Rectangle 4">
            <a:extLst>
              <a:ext uri="{FF2B5EF4-FFF2-40B4-BE49-F238E27FC236}">
                <a16:creationId xmlns:a16="http://schemas.microsoft.com/office/drawing/2014/main" id="{833C845A-4EE9-C8FD-C9DF-D156437D0D2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828800"/>
            <a:ext cx="4459288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Connecting a computing device to a communicating device.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Allows any device with a bluetooth chip to connect to the internet while located within the range of the access point.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Example- a notebook could  link to the internet using a mobile phone as an access point.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101F414-2FA1-620E-F989-ED3E1EBC3E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Usage models-</a:t>
            </a:r>
            <a:r>
              <a:rPr lang="en-US" altLang="en-US" sz="3200">
                <a:solidFill>
                  <a:schemeClr val="hlink"/>
                </a:solidFill>
              </a:rPr>
              <a:t>Peripheral Interconnects</a:t>
            </a:r>
          </a:p>
        </p:txBody>
      </p:sp>
      <p:pic>
        <p:nvPicPr>
          <p:cNvPr id="13316" name="Picture 6" descr="C:\pictures\art_1_fig2.gif">
            <a:extLst>
              <a:ext uri="{FF2B5EF4-FFF2-40B4-BE49-F238E27FC236}">
                <a16:creationId xmlns:a16="http://schemas.microsoft.com/office/drawing/2014/main" id="{2CDFC356-7F50-E49A-5B0F-EDEC045E959E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514600"/>
            <a:ext cx="4191000" cy="2992438"/>
          </a:xfrm>
          <a:noFill/>
        </p:spPr>
      </p:pic>
      <p:sp>
        <p:nvSpPr>
          <p:cNvPr id="13315" name="Rectangle 4">
            <a:extLst>
              <a:ext uri="{FF2B5EF4-FFF2-40B4-BE49-F238E27FC236}">
                <a16:creationId xmlns:a16="http://schemas.microsoft.com/office/drawing/2014/main" id="{AB96C783-2280-A182-2DF4-CA028F3050F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08513" y="1981200"/>
            <a:ext cx="4535487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Standard peripheral devices like keyboard, mice, headsets etc working over a wireless link.</a:t>
            </a:r>
          </a:p>
          <a:p>
            <a:pPr eaLnBrk="1" hangingPunct="1"/>
            <a:r>
              <a:rPr lang="en-US" altLang="en-US" sz="2400"/>
              <a:t>The same device can be used in multiple functions e.g a headset can access phones while in the office and can interface with a cellular phone when mobile.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D519028-2CF6-A449-5618-7CA29F2D1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Usage model- </a:t>
            </a:r>
            <a:r>
              <a:rPr lang="en-US" altLang="en-US" sz="2800">
                <a:solidFill>
                  <a:schemeClr val="hlink"/>
                </a:solidFill>
              </a:rPr>
              <a:t>Personal Area Networking.(PAN)</a:t>
            </a:r>
          </a:p>
        </p:txBody>
      </p:sp>
      <p:pic>
        <p:nvPicPr>
          <p:cNvPr id="14340" name="Picture 6" descr="C:\pictures\art_1_fig3.gif">
            <a:extLst>
              <a:ext uri="{FF2B5EF4-FFF2-40B4-BE49-F238E27FC236}">
                <a16:creationId xmlns:a16="http://schemas.microsoft.com/office/drawing/2014/main" id="{F0F26931-7FE6-30F2-83C4-BC449BC840F4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362200"/>
            <a:ext cx="4572000" cy="3352800"/>
          </a:xfrm>
          <a:noFill/>
        </p:spPr>
      </p:pic>
      <p:sp>
        <p:nvSpPr>
          <p:cNvPr id="14339" name="Rectangle 4">
            <a:extLst>
              <a:ext uri="{FF2B5EF4-FFF2-40B4-BE49-F238E27FC236}">
                <a16:creationId xmlns:a16="http://schemas.microsoft.com/office/drawing/2014/main" id="{93C5F239-B3C5-EC7A-7384-B4090B3D84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Allows dynamic formation and breakdown of “PICONETS”--ad-hoc personal networks.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07F4568-F96C-D92D-0DB9-17DDA052A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Bluetooth Architecture</a:t>
            </a:r>
          </a:p>
        </p:txBody>
      </p:sp>
      <p:pic>
        <p:nvPicPr>
          <p:cNvPr id="15364" name="Picture 6" descr="C:\pictures\art_1_fig4.gif">
            <a:extLst>
              <a:ext uri="{FF2B5EF4-FFF2-40B4-BE49-F238E27FC236}">
                <a16:creationId xmlns:a16="http://schemas.microsoft.com/office/drawing/2014/main" id="{0C3A610D-FE23-88A1-E318-8CA18DF8309E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981200"/>
            <a:ext cx="4800600" cy="4191000"/>
          </a:xfrm>
          <a:noFill/>
        </p:spPr>
      </p:pic>
      <p:sp>
        <p:nvSpPr>
          <p:cNvPr id="15363" name="Rectangle 4">
            <a:extLst>
              <a:ext uri="{FF2B5EF4-FFF2-40B4-BE49-F238E27FC236}">
                <a16:creationId xmlns:a16="http://schemas.microsoft.com/office/drawing/2014/main" id="{AF559FD9-6B8B-474A-CBF8-A14EBEA6CB2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i="1">
                <a:solidFill>
                  <a:schemeClr val="hlink"/>
                </a:solidFill>
              </a:rPr>
              <a:t>Core Specification </a:t>
            </a:r>
            <a:r>
              <a:rPr lang="en-US" altLang="en-US" sz="2400"/>
              <a:t>-Deals with the lower layers of the architecture and describes how the technology works.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>
                <a:solidFill>
                  <a:schemeClr val="hlink"/>
                </a:solidFill>
              </a:rPr>
              <a:t>Profile Specification </a:t>
            </a:r>
            <a:r>
              <a:rPr lang="en-US" altLang="en-US" sz="2400"/>
              <a:t>-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  Focuses on how to build interoperating devices using the core technology.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9CF9E35-BDE5-152B-425E-3538C4FE4F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RF Layer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BC79154-E93F-3562-4CE5-719287F4CB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The Radio (layer) is the lowest defined layer of the Bluetooth specification.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It defines the requirements of the Bluetooth transceiver device operating in the 2.4GHz ISM band.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29EDEC3-D6AD-A19B-6108-C6E732387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A733F90-B255-56BF-80E1-D24A236716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In order to minimize interference the nominal antenna power is 1 mW which can be extended to 100mW.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low power limits the range to about 10 centimeters to 10 meters. With higher power of 100mW range of 100meters can be achieved.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It uses a packet switching protocol based on a technology called </a:t>
            </a:r>
            <a:r>
              <a:rPr lang="en-US" altLang="en-US" sz="2800" b="1" i="1"/>
              <a:t>spread-spectrum frequency hopping</a:t>
            </a:r>
            <a:r>
              <a:rPr lang="en-US" altLang="en-US" sz="2800" b="1" i="1">
                <a:latin typeface="Arial" panose="020B0604020202020204" pitchFamily="34" charset="0"/>
              </a:rPr>
              <a:t>  </a:t>
            </a:r>
            <a:r>
              <a:rPr lang="en-US" altLang="en-US" sz="2800">
                <a:latin typeface="Arial" panose="020B0604020202020204" pitchFamily="34" charset="0"/>
              </a:rPr>
              <a:t>to spread the energy across the ISM band.</a:t>
            </a:r>
            <a:endParaRPr lang="en-US" altLang="en-US" sz="2800" i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19C73CE-5170-046E-28DC-6EC288FF5F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>
                <a:solidFill>
                  <a:schemeClr val="hlink"/>
                </a:solidFill>
              </a:rPr>
              <a:t>Spread-Spectrum frequency hopping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6ED11F5-C572-3867-E613-2736E1A329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 device will use 79 individual randomly chosen frequencies within a designated range, changing from one to another on a regular basis</a:t>
            </a:r>
            <a:r>
              <a:rPr lang="en-US" altLang="en-US" sz="2400">
                <a:latin typeface="Arial" panose="020B0604020202020204" pitchFamily="34" charset="0"/>
              </a:rPr>
              <a:t>. </a:t>
            </a:r>
          </a:p>
          <a:p>
            <a:pPr eaLnBrk="1" hangingPunct="1"/>
            <a:r>
              <a:rPr lang="en-US" altLang="en-US" sz="2400"/>
              <a:t>The designated range is from 2.402GHz to 2.480GHz, in steps of 1MHz.</a:t>
            </a:r>
          </a:p>
          <a:p>
            <a:pPr eaLnBrk="1" hangingPunct="1"/>
            <a:r>
              <a:rPr lang="en-US" altLang="en-US" sz="2400"/>
              <a:t>The frequency hopping is done at a rate of 1600 times a second.</a:t>
            </a:r>
          </a:p>
          <a:p>
            <a:pPr eaLnBrk="1" hangingPunct="1"/>
            <a:r>
              <a:rPr lang="en-US" altLang="en-US" sz="2400"/>
              <a:t>This allows more devices to use the limited time slice and secondly reduces the chance of two transmitters being on the same frequency at the same time</a:t>
            </a:r>
            <a:r>
              <a:rPr lang="en-US" altLang="en-US" sz="280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B3F8877-B6E7-285B-359F-3C5056711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263D512-9FDD-E1C8-5368-3504F9E588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688" y="18288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i="1">
                <a:solidFill>
                  <a:schemeClr val="hlink"/>
                </a:solidFill>
              </a:rPr>
              <a:t>Baseband layer</a:t>
            </a:r>
            <a:r>
              <a:rPr lang="en-US" altLang="en-US" sz="2800"/>
              <a:t> – This layer defines the timing, framing, packets and flow control on the link.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>
                <a:solidFill>
                  <a:schemeClr val="hlink"/>
                </a:solidFill>
              </a:rPr>
              <a:t>Link Manager</a:t>
            </a:r>
            <a:r>
              <a:rPr lang="en-US" altLang="en-US" sz="2800"/>
              <a:t> – Responsible for managing connection states(authentication &amp; encryption), enforcing fairness among slaves &amp; power mangt.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>
                <a:solidFill>
                  <a:schemeClr val="hlink"/>
                </a:solidFill>
              </a:rPr>
              <a:t>Logical Link Layer</a:t>
            </a:r>
            <a:r>
              <a:rPr lang="en-US" altLang="en-US" sz="2800"/>
              <a:t> – Handles multiplexing, segmentation and reassembly of large packets and device discovery.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>
                <a:solidFill>
                  <a:schemeClr val="hlink"/>
                </a:solidFill>
              </a:rPr>
              <a:t>Audio</a:t>
            </a:r>
            <a:r>
              <a:rPr lang="en-US" altLang="en-US" sz="2800"/>
              <a:t> – The audio data is directly mapped to the baseband layer.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23EFC67-78B0-0238-1159-A4F29729A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Bluetooth Frame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405CFAF-E1C4-4110-99B4-4A852B0D3F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Each frame consists of a transmit packet and a receive packet.</a:t>
            </a:r>
          </a:p>
          <a:p>
            <a:pPr eaLnBrk="1" hangingPunct="1"/>
            <a:r>
              <a:rPr lang="en-US" altLang="en-US" sz="2800"/>
              <a:t>Each packet may have either 1, 3 or 5 slots of 625</a:t>
            </a:r>
            <a:r>
              <a:rPr lang="en-US" altLang="en-US" sz="2800">
                <a:cs typeface="Tahoma" panose="020B0604030504040204" pitchFamily="34" charset="0"/>
              </a:rPr>
              <a:t>ùs</a:t>
            </a:r>
            <a:r>
              <a:rPr lang="en-US" altLang="en-US" sz="2800"/>
              <a:t>.</a:t>
            </a:r>
          </a:p>
          <a:p>
            <a:pPr eaLnBrk="1" hangingPunct="1"/>
            <a:r>
              <a:rPr lang="en-US" altLang="en-US" sz="2800"/>
              <a:t>Single slot packet – max data rate of 172Kbps</a:t>
            </a:r>
          </a:p>
          <a:p>
            <a:pPr eaLnBrk="1" hangingPunct="1"/>
            <a:r>
              <a:rPr lang="en-US" altLang="en-US" sz="2800"/>
              <a:t>Multislot frames support higher rates– 721Kbps or a max. of 3 voice channels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344B3FE-AAA6-D007-87F5-75D19F541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Topology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AEC0BF5-E67E-BF16-CF76-8650DEA1C5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All units have a unique </a:t>
            </a:r>
            <a:r>
              <a:rPr lang="en-US" altLang="en-US" sz="2800">
                <a:solidFill>
                  <a:schemeClr val="hlink"/>
                </a:solidFill>
              </a:rPr>
              <a:t>global ID</a:t>
            </a:r>
            <a:r>
              <a:rPr lang="en-US" altLang="en-US" sz="2800"/>
              <a:t>(BD_Addr) address( 48 bits)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unit that initializes the connection is assigned as the master which controls the traffic of the connection.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 master can simultaneously connect upto seven slaves.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master/slave roles can be swapped.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 device can be a master in only one “piconet” at a time.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09E5B92D-915F-D211-9CE1-7C48DBF977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Bluetooth is developed </a:t>
            </a:r>
            <a:r>
              <a:rPr lang="en-US" altLang="en-US" sz="2800" dirty="0">
                <a:latin typeface="Arial" panose="020B0604020202020204" pitchFamily="34" charset="0"/>
              </a:rPr>
              <a:t>by a group of electronics manufacturers that will allow any sort of electronic equipment -- from computers and cell phones to keyboards and headphones -- </a:t>
            </a:r>
            <a:r>
              <a:rPr lang="en-US" altLang="en-US" sz="2800" i="1" dirty="0">
                <a:solidFill>
                  <a:schemeClr val="hlink"/>
                </a:solidFill>
                <a:latin typeface="Arial" panose="020B0604020202020204" pitchFamily="34" charset="0"/>
              </a:rPr>
              <a:t>to make its own connections, without wires, cables or any direct action from a user.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0243D92-480D-2794-1ACC-821252E29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Forming a piconet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A3C9ECE-C4C6-D60C-0203-A6014DC57A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Needs two parameters --- a) Hopping pattern of the radio it wishes to connect.  b) Phase within the pattern i.e. the clock offset of the hops.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global ID defines the hopping pattern.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master shares its global ID and its clock offset with the other radios which become slaves.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global ID and the clock parameters are exchanged using a FHS (Frequency Hoping Synchronization) packet.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CC61EDF-349F-3C74-EFAD-EBAF638C30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35B0D02-B8B3-8151-D5B5-1CF0284E8F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Devices not connected to a piconet are in </a:t>
            </a:r>
            <a:r>
              <a:rPr lang="en-US" altLang="en-US" sz="2400" i="1">
                <a:solidFill>
                  <a:schemeClr val="hlink"/>
                </a:solidFill>
              </a:rPr>
              <a:t>STANDBY</a:t>
            </a:r>
            <a:r>
              <a:rPr lang="en-US" altLang="en-US" sz="2400"/>
              <a:t> mode, using low power.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connection is made by either a </a:t>
            </a:r>
            <a:r>
              <a:rPr lang="en-US" altLang="en-US" sz="2400" i="1">
                <a:solidFill>
                  <a:schemeClr val="hlink"/>
                </a:solidFill>
              </a:rPr>
              <a:t>PAGE </a:t>
            </a:r>
            <a:r>
              <a:rPr lang="en-US" altLang="en-US" sz="2400" i="1"/>
              <a:t> </a:t>
            </a:r>
            <a:r>
              <a:rPr lang="en-US" altLang="en-US" sz="2400"/>
              <a:t>command if the address is known or by the </a:t>
            </a:r>
            <a:r>
              <a:rPr lang="en-US" altLang="en-US" sz="2400" i="1">
                <a:solidFill>
                  <a:schemeClr val="hlink"/>
                </a:solidFill>
              </a:rPr>
              <a:t>INQUIRY</a:t>
            </a:r>
            <a:r>
              <a:rPr lang="en-US" altLang="en-US" sz="2400"/>
              <a:t> command followed by a </a:t>
            </a:r>
            <a:r>
              <a:rPr lang="en-US" altLang="en-US" sz="2400" i="1">
                <a:solidFill>
                  <a:schemeClr val="hlink"/>
                </a:solidFill>
              </a:rPr>
              <a:t>PAGE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When a radio sends an </a:t>
            </a:r>
            <a:r>
              <a:rPr lang="en-US" altLang="en-US" sz="2400" i="1">
                <a:solidFill>
                  <a:schemeClr val="hlink"/>
                </a:solidFill>
              </a:rPr>
              <a:t>INQUIRE </a:t>
            </a:r>
            <a:r>
              <a:rPr lang="en-US" altLang="en-US" sz="2400"/>
              <a:t>command, all the listening radios respond with their FHS packets, which tells the inquiring radio of all the radios in the area.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All listening radios perform a </a:t>
            </a:r>
            <a:r>
              <a:rPr lang="en-US" altLang="en-US" sz="2400">
                <a:solidFill>
                  <a:schemeClr val="hlink"/>
                </a:solidFill>
              </a:rPr>
              <a:t>page scan</a:t>
            </a:r>
            <a:r>
              <a:rPr lang="en-US" altLang="en-US" sz="2400"/>
              <a:t> and/or an </a:t>
            </a:r>
            <a:r>
              <a:rPr lang="en-US" altLang="en-US" sz="2400">
                <a:solidFill>
                  <a:schemeClr val="hlink"/>
                </a:solidFill>
              </a:rPr>
              <a:t>inquiry scan</a:t>
            </a:r>
            <a:r>
              <a:rPr lang="en-US" altLang="en-US" sz="2400"/>
              <a:t> every 1.25 seconds.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master radio sends an FHS to the paged radio.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i="1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CF40635-40D7-7FB1-BF9F-946729C48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4580" name="Picture 6" descr="C:\pictures\art_1_fig8.gif">
            <a:extLst>
              <a:ext uri="{FF2B5EF4-FFF2-40B4-BE49-F238E27FC236}">
                <a16:creationId xmlns:a16="http://schemas.microsoft.com/office/drawing/2014/main" id="{5FC29F8B-29F3-0CEF-8B00-10D147C99147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070100"/>
            <a:ext cx="4876800" cy="4025900"/>
          </a:xfrm>
          <a:noFill/>
        </p:spPr>
      </p:pic>
      <p:sp>
        <p:nvSpPr>
          <p:cNvPr id="24579" name="Rectangle 4">
            <a:extLst>
              <a:ext uri="{FF2B5EF4-FFF2-40B4-BE49-F238E27FC236}">
                <a16:creationId xmlns:a16="http://schemas.microsoft.com/office/drawing/2014/main" id="{2A99A759-75C6-F401-F81D-137C9045103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562600" y="2017713"/>
            <a:ext cx="3392488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Shows a bunch of bluetooth devices in proximity of each other.</a:t>
            </a:r>
          </a:p>
          <a:p>
            <a:pPr eaLnBrk="1" hangingPunct="1"/>
            <a:r>
              <a:rPr lang="en-US" altLang="en-US" sz="2800"/>
              <a:t>Each device has its own ID and its clock offset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F5E4F92-D001-E68D-5EFF-551C56FDD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5604" name="Picture 6" descr="C:\pictures\art_1_fig9.gif">
            <a:extLst>
              <a:ext uri="{FF2B5EF4-FFF2-40B4-BE49-F238E27FC236}">
                <a16:creationId xmlns:a16="http://schemas.microsoft.com/office/drawing/2014/main" id="{E50E5C1F-0F5A-E27B-302D-FF8914A10D9A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133600"/>
            <a:ext cx="4724400" cy="3962400"/>
          </a:xfrm>
          <a:noFill/>
        </p:spPr>
      </p:pic>
      <p:sp>
        <p:nvSpPr>
          <p:cNvPr id="25603" name="Rectangle 4">
            <a:extLst>
              <a:ext uri="{FF2B5EF4-FFF2-40B4-BE49-F238E27FC236}">
                <a16:creationId xmlns:a16="http://schemas.microsoft.com/office/drawing/2014/main" id="{5912F5BA-8909-E190-B64F-A5378ED77B2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Radio A has become the master and has formed a piconet with B and C as the slaves.</a:t>
            </a:r>
          </a:p>
          <a:p>
            <a:pPr eaLnBrk="1" hangingPunct="1"/>
            <a:r>
              <a:rPr lang="en-US" altLang="en-US" sz="2800"/>
              <a:t>Both B and C now share A’s ID and and clock offset.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8BC671F-38E6-6E95-2EC2-801A75EAB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E3B8392-C75B-C561-39D2-60C7219E51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688" y="1828800"/>
            <a:ext cx="77724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When a radio joins a piconet it is assigned a 3 bit </a:t>
            </a:r>
            <a:r>
              <a:rPr lang="en-US" altLang="en-US" sz="2800" i="1">
                <a:solidFill>
                  <a:schemeClr val="hlink"/>
                </a:solidFill>
              </a:rPr>
              <a:t>Active Member Address(AMA).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Once the piconet has eight radios, the master assigns puts a radio into the </a:t>
            </a:r>
            <a:r>
              <a:rPr lang="en-US" altLang="en-US" sz="2800" i="1">
                <a:solidFill>
                  <a:schemeClr val="hlink"/>
                </a:solidFill>
              </a:rPr>
              <a:t>PARK</a:t>
            </a:r>
            <a:r>
              <a:rPr lang="en-US" altLang="en-US" sz="2800"/>
              <a:t> mode.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This is one of the low power states, in which the radio releases its AMA for a 8 bit </a:t>
            </a:r>
            <a:r>
              <a:rPr lang="en-US" altLang="en-US" sz="2800" i="1">
                <a:solidFill>
                  <a:schemeClr val="hlink"/>
                </a:solidFill>
              </a:rPr>
              <a:t>PMA </a:t>
            </a:r>
            <a:r>
              <a:rPr lang="en-US" altLang="en-US" sz="2800"/>
              <a:t>(Passive Member Address).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freed AMA can be assigned to another radio wishing to join the piconet.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Though upto 256 radios can actively reside on a piconet, only 8 of them with AMA’s can transfer data.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7DBB0B2-BECD-4C0B-7230-9F36F5678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5ECEC3F-A473-52C9-F098-FC913D694F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Once a radio joins the piconet and has an AMA it can direct data to other devices on the piconet.</a:t>
            </a:r>
          </a:p>
          <a:p>
            <a:pPr eaLnBrk="1" hangingPunct="1"/>
            <a:r>
              <a:rPr lang="en-US" altLang="en-US" sz="2800"/>
              <a:t>In  order to remain in the connected state within a piconet, the radio needs to maintain the frequency hopping pattern and offset while consuming low power.</a:t>
            </a:r>
          </a:p>
          <a:p>
            <a:pPr eaLnBrk="1" hangingPunct="1"/>
            <a:r>
              <a:rPr lang="en-US" altLang="en-US" sz="2800"/>
              <a:t>To achieve this the connected radios can be placed in either </a:t>
            </a:r>
            <a:r>
              <a:rPr lang="en-US" altLang="en-US" sz="2800" i="1">
                <a:solidFill>
                  <a:schemeClr val="hlink"/>
                </a:solidFill>
              </a:rPr>
              <a:t>PARK</a:t>
            </a:r>
            <a:r>
              <a:rPr lang="en-US" altLang="en-US" sz="2800">
                <a:solidFill>
                  <a:schemeClr val="hlink"/>
                </a:solidFill>
              </a:rPr>
              <a:t>, </a:t>
            </a:r>
            <a:r>
              <a:rPr lang="en-US" altLang="en-US" sz="2800" i="1">
                <a:solidFill>
                  <a:schemeClr val="hlink"/>
                </a:solidFill>
              </a:rPr>
              <a:t>HOLD</a:t>
            </a:r>
            <a:r>
              <a:rPr lang="en-US" altLang="en-US" sz="2800"/>
              <a:t> or </a:t>
            </a:r>
            <a:r>
              <a:rPr lang="en-US" altLang="en-US" sz="2800" i="1">
                <a:solidFill>
                  <a:schemeClr val="hlink"/>
                </a:solidFill>
              </a:rPr>
              <a:t>SNIFF</a:t>
            </a:r>
            <a:r>
              <a:rPr lang="en-US" altLang="en-US" sz="2800">
                <a:solidFill>
                  <a:schemeClr val="hlink"/>
                </a:solidFill>
              </a:rPr>
              <a:t> </a:t>
            </a:r>
            <a:r>
              <a:rPr lang="en-US" altLang="en-US" sz="2800"/>
              <a:t>modes.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74599B2-F5D3-23CE-84BE-7BDFC4F0E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ED2A34B-8E65-D09B-9104-910EA7A4AA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u="sng"/>
              <a:t>HOLD MODE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When data needs to be transmitted very infrequently, thus conserving power.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In this mode only an internal timer is running.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No data is transferred when in HOLD mode.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master can put slaves on HOLD mode.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u="sng"/>
              <a:t>SNIFF MODE</a:t>
            </a:r>
          </a:p>
          <a:p>
            <a:pPr eaLnBrk="1" hangingPunct="1">
              <a:lnSpc>
                <a:spcPct val="90000"/>
              </a:lnSpc>
              <a:buSzPct val="85000"/>
              <a:buFont typeface="Wingdings" panose="05000000000000000000" pitchFamily="2" charset="2"/>
              <a:buChar char="v"/>
            </a:pPr>
            <a:r>
              <a:rPr lang="en-US" altLang="en-US" sz="2400"/>
              <a:t>A slave device listens to the piconet at a reduced rate.</a:t>
            </a:r>
          </a:p>
          <a:p>
            <a:pPr eaLnBrk="1" hangingPunct="1">
              <a:lnSpc>
                <a:spcPct val="90000"/>
              </a:lnSpc>
              <a:buSzPct val="85000"/>
              <a:buFont typeface="Wingdings" panose="05000000000000000000" pitchFamily="2" charset="2"/>
              <a:buChar char="v"/>
            </a:pPr>
            <a:r>
              <a:rPr lang="en-US" altLang="en-US" sz="2400"/>
              <a:t>The SNIFF interval is programmable.</a:t>
            </a:r>
          </a:p>
          <a:p>
            <a:pPr eaLnBrk="1" hangingPunct="1">
              <a:lnSpc>
                <a:spcPct val="90000"/>
              </a:lnSpc>
              <a:buSzPct val="85000"/>
              <a:buFont typeface="Wingdings" panose="05000000000000000000" pitchFamily="2" charset="2"/>
              <a:buChar char="v"/>
            </a:pPr>
            <a:r>
              <a:rPr lang="en-US" altLang="en-US" sz="2400"/>
              <a:t>In both the HOLD and SNIFF states the device retains its AMA.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3CC46A6-7BCC-3D1F-AC8F-21FF637B6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23CA26A-E818-CBA7-2B7E-DC2831021F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u="sng"/>
              <a:t>PARK MODE</a:t>
            </a:r>
          </a:p>
          <a:p>
            <a:pPr eaLnBrk="1" hangingPunct="1">
              <a:buSzPct val="70000"/>
              <a:buFont typeface="Wingdings" panose="05000000000000000000" pitchFamily="2" charset="2"/>
              <a:buChar char="Ø"/>
            </a:pPr>
            <a:r>
              <a:rPr lang="en-US" altLang="en-US"/>
              <a:t>The device has given up the AMA and has become passive.</a:t>
            </a:r>
          </a:p>
          <a:p>
            <a:pPr eaLnBrk="1" hangingPunct="1">
              <a:buSzPct val="70000"/>
              <a:buFont typeface="Wingdings" panose="05000000000000000000" pitchFamily="2" charset="2"/>
              <a:buChar char="Ø"/>
            </a:pPr>
            <a:r>
              <a:rPr lang="en-US" altLang="en-US"/>
              <a:t>The parked device will occasionally listen to see if the master has sent any broadcast data asking it to become active.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86A69D2-F432-51AB-2F06-9590539AC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Links and Packets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6E6FD7E-5EC9-3B64-2FF4-A9F1150AE6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u="sng"/>
              <a:t>Synchronous Connection Oriented(SCO)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Point to point full duplex link.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Typically used for voice data.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These packets do not use CRC and are not retransmitted.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Needs an asynchronous connectionless (ACL) type link to be first established.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CAE269D-D6DD-AB05-2B8E-0F5E914E0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F5B0B8D-ABCD-F169-0279-3FA5CE3DC0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u="sng"/>
              <a:t>Asynchronous Connectionless Link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/>
              <a:t>This is a packet switched link between a master and slave.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/>
              <a:t>Supports both isochronous and asynchronous data.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u="sng"/>
              <a:t>Error Correction Schemes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/>
              <a:t>Forward error correction(1/3 and 2/3)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/>
              <a:t>Automatic Repeat Request scheme.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F30636D-011A-7496-1ED2-105D3C7DB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6C81CA2-B87D-92D4-97D9-19FF9E6681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8001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The Bluetooth Special Interest Group comprises more than 1000 companies.The major companies who created the technology include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>
                <a:latin typeface="Arial" panose="020B0604020202020204" pitchFamily="34" charset="0"/>
              </a:rPr>
              <a:t>Intel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>
                <a:latin typeface="Arial" panose="020B0604020202020204" pitchFamily="34" charset="0"/>
              </a:rPr>
              <a:t>3 com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>
                <a:latin typeface="Arial" panose="020B0604020202020204" pitchFamily="34" charset="0"/>
              </a:rPr>
              <a:t>Ericcson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>
                <a:latin typeface="Arial" panose="020B0604020202020204" pitchFamily="34" charset="0"/>
              </a:rPr>
              <a:t>IBM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>
                <a:latin typeface="Arial" panose="020B0604020202020204" pitchFamily="34" charset="0"/>
              </a:rPr>
              <a:t>Motorola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>
                <a:latin typeface="Arial" panose="020B0604020202020204" pitchFamily="34" charset="0"/>
              </a:rPr>
              <a:t>Nokia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>
                <a:latin typeface="Arial" panose="020B0604020202020204" pitchFamily="34" charset="0"/>
              </a:rPr>
              <a:t>Toshiba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48F4897-0FBB-E6E3-02AF-3CE8B26AA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Security</a:t>
            </a:r>
          </a:p>
        </p:txBody>
      </p:sp>
      <p:pic>
        <p:nvPicPr>
          <p:cNvPr id="32772" name="Picture 6" descr="C:\pictures\art_1_fig11.gif">
            <a:extLst>
              <a:ext uri="{FF2B5EF4-FFF2-40B4-BE49-F238E27FC236}">
                <a16:creationId xmlns:a16="http://schemas.microsoft.com/office/drawing/2014/main" id="{3DD5FDFB-D721-0432-9AEC-F96630D36B9F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057400"/>
            <a:ext cx="4953000" cy="4087813"/>
          </a:xfrm>
          <a:noFill/>
        </p:spPr>
      </p:pic>
      <p:sp>
        <p:nvSpPr>
          <p:cNvPr id="32771" name="Rectangle 4">
            <a:extLst>
              <a:ext uri="{FF2B5EF4-FFF2-40B4-BE49-F238E27FC236}">
                <a16:creationId xmlns:a16="http://schemas.microsoft.com/office/drawing/2014/main" id="{050BC845-FD8B-E01A-5F6B-4958862B804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45088" y="1905000"/>
            <a:ext cx="3810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Authentication and encryption is provided at the Link Manager layer.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The PIN is translated into a 128 bit link key which is used for authentication.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After authentication the radios will settle on a suitable length encryption key to be used.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Bluetooth relies on PIN codes to establish trusted relationships between devices.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b="1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C994355-5501-42D2-40EF-8872F576A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Name –Bluetooth?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E667123-6C86-7868-FB76-04D7CB2EB8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The name is attributed to Harald Bluetooth was king of Denmark .</a:t>
            </a:r>
          </a:p>
          <a:p>
            <a:pPr eaLnBrk="1" hangingPunct="1"/>
            <a:endParaRPr lang="en-US" altLang="en-US" sz="280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Choosing this name for the standard indicates how important companies from the Baltic region (nations including Denmark, Sweden, Norway and Finland) are to the communications industry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0158C84-2D70-6739-FCAB-EF0034724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688262" cy="1143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8DC3161-9A52-E69D-F320-F485779454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580312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Present wireless technology like </a:t>
            </a:r>
            <a:r>
              <a:rPr lang="en-US" altLang="en-US" sz="2800" b="1" i="1">
                <a:solidFill>
                  <a:schemeClr val="folHlink"/>
                </a:solidFill>
              </a:rPr>
              <a:t>infra red</a:t>
            </a:r>
            <a:r>
              <a:rPr lang="en-US" altLang="en-US" sz="2800"/>
              <a:t> data communication has two problems –1)</a:t>
            </a:r>
            <a:r>
              <a:rPr lang="en-US" altLang="en-US" sz="2800" i="1">
                <a:solidFill>
                  <a:schemeClr val="hlink"/>
                </a:solidFill>
              </a:rPr>
              <a:t>Line of Sight</a:t>
            </a:r>
            <a:r>
              <a:rPr lang="en-US" altLang="en-US" sz="2800"/>
              <a:t> 2) </a:t>
            </a:r>
            <a:r>
              <a:rPr lang="en-US" altLang="en-US" sz="2800" i="1">
                <a:solidFill>
                  <a:schemeClr val="hlink"/>
                </a:solidFill>
              </a:rPr>
              <a:t>One to One</a:t>
            </a:r>
          </a:p>
          <a:p>
            <a:pPr eaLnBrk="1" hangingPunct="1"/>
            <a:r>
              <a:rPr lang="en-US" altLang="en-US" sz="2800"/>
              <a:t>Using </a:t>
            </a:r>
            <a:r>
              <a:rPr lang="en-US" altLang="en-US" sz="2800" b="1" i="1">
                <a:solidFill>
                  <a:schemeClr val="folHlink"/>
                </a:solidFill>
              </a:rPr>
              <a:t>data synchronizing</a:t>
            </a:r>
            <a:r>
              <a:rPr lang="en-US" altLang="en-US" sz="2800"/>
              <a:t>– e.g.  syn on a PDA --- problem of using the right cradle and cable.</a:t>
            </a:r>
          </a:p>
          <a:p>
            <a:pPr eaLnBrk="1" hangingPunct="1"/>
            <a:r>
              <a:rPr lang="en-US" altLang="en-US" sz="2800" b="1">
                <a:solidFill>
                  <a:srgbClr val="00FF00"/>
                </a:solidFill>
              </a:rPr>
              <a:t>BLUETOOTH OVERCOMES THESE PROBLEMS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76B5A63-C23B-AA46-1E6B-B414EAEC9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784D596-B299-2F6A-947B-BD27A620EB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It provides agreement at the physical level -- Bluetooth is a radio-frequency standard.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Provides agreement at the data link level where products have to agree on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>
                <a:latin typeface="Arial" panose="020B0604020202020204" pitchFamily="34" charset="0"/>
              </a:rPr>
              <a:t>when bits are sent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>
                <a:latin typeface="Arial" panose="020B0604020202020204" pitchFamily="34" charset="0"/>
              </a:rPr>
              <a:t>how many will be sent at a time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>
                <a:latin typeface="Arial" panose="020B0604020202020204" pitchFamily="34" charset="0"/>
              </a:rPr>
              <a:t>how the parties in a conversation can be     sure that the message received is the same as the message sent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n-US" altLang="en-US" sz="28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3368F1A-964B-1BA3-AB43-2DAFDA461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Basic Idea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BD8935-D1C8-885C-84E5-7143702E03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688" y="1752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000000"/>
                </a:solidFill>
                <a:cs typeface="Arial" panose="020B0604020202020204" pitchFamily="34" charset="0"/>
              </a:rPr>
              <a:t>Bluetooth is a standard for a small , cheap radio chip to be plugged into computers, printers, mobile phones, etc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Bluetooth chip is designed to replace cables.Information normally carried by the cable, is transmitted  at a special frequency to a receiver Bluetooth chip.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These devices can form a quick ad-hoc secure </a:t>
            </a:r>
            <a:r>
              <a:rPr lang="en-US" altLang="en-US" sz="2800" i="1">
                <a:solidFill>
                  <a:schemeClr val="hlink"/>
                </a:solidFill>
              </a:rPr>
              <a:t>“piconet”</a:t>
            </a:r>
            <a:r>
              <a:rPr lang="en-US" altLang="en-US" sz="2800"/>
              <a:t> and start communication.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Connections in the </a:t>
            </a:r>
            <a:r>
              <a:rPr lang="en-US" altLang="en-US" sz="2800" i="1">
                <a:solidFill>
                  <a:schemeClr val="hlink"/>
                </a:solidFill>
              </a:rPr>
              <a:t>“piconets”</a:t>
            </a:r>
            <a:r>
              <a:rPr lang="en-US" altLang="en-US" sz="2800"/>
              <a:t> can occur even when mobile.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8E8EFB6-DCF1-18A9-BCE4-C34DF07E0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“Piconet”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5207404-0DB8-B09C-DAA2-F6B1FDB450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folHlink"/>
              </a:buClr>
              <a:buSzPct val="60000"/>
            </a:pPr>
            <a:r>
              <a:rPr lang="en-US" altLang="en-US" sz="24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 collection of devices connected via Bluetooth technology in an ad hoc fashion. 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SzPct val="60000"/>
            </a:pPr>
            <a:r>
              <a:rPr lang="en-US" altLang="en-US" sz="24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altLang="en-US" sz="2400" b="1" i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piconet</a:t>
            </a:r>
            <a:r>
              <a:rPr lang="en-US" altLang="en-US" sz="24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starts with two connected devices, and may grow to eight connected devices. 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SzPct val="60000"/>
            </a:pPr>
            <a:r>
              <a:rPr lang="en-US" altLang="en-US" sz="24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All Bluetooth devices are peer units and have identical implementations. However, when establishing a piconet, one unit will act as a </a:t>
            </a:r>
            <a:r>
              <a:rPr lang="en-US" altLang="en-US" sz="2400" b="1" i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Master</a:t>
            </a:r>
            <a:r>
              <a:rPr lang="en-US" altLang="en-US" sz="24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and the other(s) as </a:t>
            </a:r>
            <a:r>
              <a:rPr lang="en-US" altLang="en-US" sz="2400" b="1" i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slave</a:t>
            </a:r>
            <a:r>
              <a:rPr lang="en-US" altLang="en-US" sz="24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(s) for the duration of the piconet connection. </a:t>
            </a: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78CE6FD-C389-8D86-B506-359C9B7C00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Requirements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08AEB33-C089-9CEE-3CB3-7A37BBE8F1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688" y="1828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Low cost as cables – chip $5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Secure as cables – must support authentication and encryption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Must support both data and voice.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Must connect to a variety of devices.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Must be able to function in a noisy environment.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Data rates – 721kbps , using the 2.45Ghz radio frequency band –I.S.M (Industrial, scientific and medical)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Must support many simultaneous and private “piconets”.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Must be low power, compact and global.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1664</Words>
  <Application>Microsoft Office PowerPoint</Application>
  <PresentationFormat>On-screen Show (4:3)</PresentationFormat>
  <Paragraphs>136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Verdana</vt:lpstr>
      <vt:lpstr>Wingdings</vt:lpstr>
      <vt:lpstr>Office Theme</vt:lpstr>
      <vt:lpstr>BLUETOOTH</vt:lpstr>
      <vt:lpstr>PowerPoint Presentation</vt:lpstr>
      <vt:lpstr>PowerPoint Presentation</vt:lpstr>
      <vt:lpstr>The Name –Bluetooth?</vt:lpstr>
      <vt:lpstr>PowerPoint Presentation</vt:lpstr>
      <vt:lpstr>PowerPoint Presentation</vt:lpstr>
      <vt:lpstr>The Basic Idea</vt:lpstr>
      <vt:lpstr>“Piconet”</vt:lpstr>
      <vt:lpstr>Requirements</vt:lpstr>
      <vt:lpstr>Usage Models- Voice/Data Access Points</vt:lpstr>
      <vt:lpstr>Usage models-Peripheral Interconnects</vt:lpstr>
      <vt:lpstr>Usage model- Personal Area Networking.(PAN)</vt:lpstr>
      <vt:lpstr>Bluetooth Architecture</vt:lpstr>
      <vt:lpstr>RF Layer</vt:lpstr>
      <vt:lpstr>PowerPoint Presentation</vt:lpstr>
      <vt:lpstr>Spread-Spectrum frequency hopping</vt:lpstr>
      <vt:lpstr>PowerPoint Presentation</vt:lpstr>
      <vt:lpstr>Bluetooth Frame</vt:lpstr>
      <vt:lpstr>Network Topology</vt:lpstr>
      <vt:lpstr>Forming a piconet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Links and Packets</vt:lpstr>
      <vt:lpstr>PowerPoint Presentation</vt:lpstr>
      <vt:lpstr>Security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BLUETOOTH</dc:title>
  <dc:creator>Regi</dc:creator>
  <cp:lastModifiedBy>user</cp:lastModifiedBy>
  <cp:revision>26</cp:revision>
  <cp:lastPrinted>1601-01-01T00:00:00Z</cp:lastPrinted>
  <dcterms:created xsi:type="dcterms:W3CDTF">2001-08-23T19:59:32Z</dcterms:created>
  <dcterms:modified xsi:type="dcterms:W3CDTF">2022-04-29T07:08:14Z</dcterms:modified>
</cp:coreProperties>
</file>