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79" r:id="rId6"/>
    <p:sldId id="271" r:id="rId7"/>
    <p:sldId id="272" r:id="rId8"/>
    <p:sldId id="273" r:id="rId9"/>
    <p:sldId id="282" r:id="rId10"/>
    <p:sldId id="260" r:id="rId11"/>
    <p:sldId id="261" r:id="rId12"/>
    <p:sldId id="262" r:id="rId13"/>
    <p:sldId id="283" r:id="rId14"/>
    <p:sldId id="284" r:id="rId15"/>
    <p:sldId id="296" r:id="rId16"/>
    <p:sldId id="285" r:id="rId17"/>
    <p:sldId id="263" r:id="rId18"/>
    <p:sldId id="275" r:id="rId19"/>
    <p:sldId id="286" r:id="rId20"/>
    <p:sldId id="280" r:id="rId21"/>
    <p:sldId id="281" r:id="rId22"/>
    <p:sldId id="287" r:id="rId23"/>
    <p:sldId id="264" r:id="rId24"/>
    <p:sldId id="266" r:id="rId25"/>
    <p:sldId id="294" r:id="rId26"/>
    <p:sldId id="295" r:id="rId27"/>
    <p:sldId id="267" r:id="rId28"/>
    <p:sldId id="289" r:id="rId29"/>
    <p:sldId id="288" r:id="rId30"/>
    <p:sldId id="268" r:id="rId31"/>
    <p:sldId id="276" r:id="rId32"/>
    <p:sldId id="290" r:id="rId33"/>
    <p:sldId id="292" r:id="rId34"/>
    <p:sldId id="291" r:id="rId35"/>
    <p:sldId id="297"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4313E546-CE27-4038-B2B5-228738C0D93E}" type="datetimeFigureOut">
              <a:rPr lang="en-IN" smtClean="0"/>
              <a:t>07-10-2020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037EA58-7F4A-4D67-9D5F-116906A07DD6}" type="slidenum">
              <a:rPr lang="en-IN" smtClean="0"/>
              <a:t>‹#›</a:t>
            </a:fld>
            <a:endParaRPr lang="en-IN"/>
          </a:p>
        </p:txBody>
      </p:sp>
    </p:spTree>
    <p:extLst>
      <p:ext uri="{BB962C8B-B14F-4D97-AF65-F5344CB8AC3E}">
        <p14:creationId xmlns:p14="http://schemas.microsoft.com/office/powerpoint/2010/main" val="2479118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4313E546-CE27-4038-B2B5-228738C0D93E}" type="datetimeFigureOut">
              <a:rPr lang="en-IN" smtClean="0"/>
              <a:t>07-10-2020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037EA58-7F4A-4D67-9D5F-116906A07DD6}" type="slidenum">
              <a:rPr lang="en-IN" smtClean="0"/>
              <a:t>‹#›</a:t>
            </a:fld>
            <a:endParaRPr lang="en-IN"/>
          </a:p>
        </p:txBody>
      </p:sp>
    </p:spTree>
    <p:extLst>
      <p:ext uri="{BB962C8B-B14F-4D97-AF65-F5344CB8AC3E}">
        <p14:creationId xmlns:p14="http://schemas.microsoft.com/office/powerpoint/2010/main" val="10687513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4313E546-CE27-4038-B2B5-228738C0D93E}" type="datetimeFigureOut">
              <a:rPr lang="en-IN" smtClean="0"/>
              <a:t>07-10-2020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037EA58-7F4A-4D67-9D5F-116906A07DD6}" type="slidenum">
              <a:rPr lang="en-IN" smtClean="0"/>
              <a:t>‹#›</a:t>
            </a:fld>
            <a:endParaRPr lang="en-IN"/>
          </a:p>
        </p:txBody>
      </p:sp>
    </p:spTree>
    <p:extLst>
      <p:ext uri="{BB962C8B-B14F-4D97-AF65-F5344CB8AC3E}">
        <p14:creationId xmlns:p14="http://schemas.microsoft.com/office/powerpoint/2010/main" val="35582400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4313E546-CE27-4038-B2B5-228738C0D93E}" type="datetimeFigureOut">
              <a:rPr lang="en-IN" smtClean="0"/>
              <a:t>07-10-2020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037EA58-7F4A-4D67-9D5F-116906A07DD6}" type="slidenum">
              <a:rPr lang="en-IN" smtClean="0"/>
              <a:t>‹#›</a:t>
            </a:fld>
            <a:endParaRPr lang="en-IN"/>
          </a:p>
        </p:txBody>
      </p:sp>
    </p:spTree>
    <p:extLst>
      <p:ext uri="{BB962C8B-B14F-4D97-AF65-F5344CB8AC3E}">
        <p14:creationId xmlns:p14="http://schemas.microsoft.com/office/powerpoint/2010/main" val="36958026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313E546-CE27-4038-B2B5-228738C0D93E}" type="datetimeFigureOut">
              <a:rPr lang="en-IN" smtClean="0"/>
              <a:t>07-10-2020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037EA58-7F4A-4D67-9D5F-116906A07DD6}" type="slidenum">
              <a:rPr lang="en-IN" smtClean="0"/>
              <a:t>‹#›</a:t>
            </a:fld>
            <a:endParaRPr lang="en-IN"/>
          </a:p>
        </p:txBody>
      </p:sp>
    </p:spTree>
    <p:extLst>
      <p:ext uri="{BB962C8B-B14F-4D97-AF65-F5344CB8AC3E}">
        <p14:creationId xmlns:p14="http://schemas.microsoft.com/office/powerpoint/2010/main" val="16809036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4313E546-CE27-4038-B2B5-228738C0D93E}" type="datetimeFigureOut">
              <a:rPr lang="en-IN" smtClean="0"/>
              <a:t>07-10-2020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A037EA58-7F4A-4D67-9D5F-116906A07DD6}" type="slidenum">
              <a:rPr lang="en-IN" smtClean="0"/>
              <a:t>‹#›</a:t>
            </a:fld>
            <a:endParaRPr lang="en-IN"/>
          </a:p>
        </p:txBody>
      </p:sp>
    </p:spTree>
    <p:extLst>
      <p:ext uri="{BB962C8B-B14F-4D97-AF65-F5344CB8AC3E}">
        <p14:creationId xmlns:p14="http://schemas.microsoft.com/office/powerpoint/2010/main" val="4834135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4313E546-CE27-4038-B2B5-228738C0D93E}" type="datetimeFigureOut">
              <a:rPr lang="en-IN" smtClean="0"/>
              <a:t>07-10-2020</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A037EA58-7F4A-4D67-9D5F-116906A07DD6}" type="slidenum">
              <a:rPr lang="en-IN" smtClean="0"/>
              <a:t>‹#›</a:t>
            </a:fld>
            <a:endParaRPr lang="en-IN"/>
          </a:p>
        </p:txBody>
      </p:sp>
    </p:spTree>
    <p:extLst>
      <p:ext uri="{BB962C8B-B14F-4D97-AF65-F5344CB8AC3E}">
        <p14:creationId xmlns:p14="http://schemas.microsoft.com/office/powerpoint/2010/main" val="34636603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4313E546-CE27-4038-B2B5-228738C0D93E}" type="datetimeFigureOut">
              <a:rPr lang="en-IN" smtClean="0"/>
              <a:t>07-10-2020</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A037EA58-7F4A-4D67-9D5F-116906A07DD6}" type="slidenum">
              <a:rPr lang="en-IN" smtClean="0"/>
              <a:t>‹#›</a:t>
            </a:fld>
            <a:endParaRPr lang="en-IN"/>
          </a:p>
        </p:txBody>
      </p:sp>
    </p:spTree>
    <p:extLst>
      <p:ext uri="{BB962C8B-B14F-4D97-AF65-F5344CB8AC3E}">
        <p14:creationId xmlns:p14="http://schemas.microsoft.com/office/powerpoint/2010/main" val="14961477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13E546-CE27-4038-B2B5-228738C0D93E}" type="datetimeFigureOut">
              <a:rPr lang="en-IN" smtClean="0"/>
              <a:t>07-10-2020</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A037EA58-7F4A-4D67-9D5F-116906A07DD6}" type="slidenum">
              <a:rPr lang="en-IN" smtClean="0"/>
              <a:t>‹#›</a:t>
            </a:fld>
            <a:endParaRPr lang="en-IN"/>
          </a:p>
        </p:txBody>
      </p:sp>
    </p:spTree>
    <p:extLst>
      <p:ext uri="{BB962C8B-B14F-4D97-AF65-F5344CB8AC3E}">
        <p14:creationId xmlns:p14="http://schemas.microsoft.com/office/powerpoint/2010/main" val="2542352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13E546-CE27-4038-B2B5-228738C0D93E}" type="datetimeFigureOut">
              <a:rPr lang="en-IN" smtClean="0"/>
              <a:t>07-10-2020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A037EA58-7F4A-4D67-9D5F-116906A07DD6}" type="slidenum">
              <a:rPr lang="en-IN" smtClean="0"/>
              <a:t>‹#›</a:t>
            </a:fld>
            <a:endParaRPr lang="en-IN"/>
          </a:p>
        </p:txBody>
      </p:sp>
    </p:spTree>
    <p:extLst>
      <p:ext uri="{BB962C8B-B14F-4D97-AF65-F5344CB8AC3E}">
        <p14:creationId xmlns:p14="http://schemas.microsoft.com/office/powerpoint/2010/main" val="17646557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13E546-CE27-4038-B2B5-228738C0D93E}" type="datetimeFigureOut">
              <a:rPr lang="en-IN" smtClean="0"/>
              <a:t>07-10-2020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A037EA58-7F4A-4D67-9D5F-116906A07DD6}" type="slidenum">
              <a:rPr lang="en-IN" smtClean="0"/>
              <a:t>‹#›</a:t>
            </a:fld>
            <a:endParaRPr lang="en-IN"/>
          </a:p>
        </p:txBody>
      </p:sp>
    </p:spTree>
    <p:extLst>
      <p:ext uri="{BB962C8B-B14F-4D97-AF65-F5344CB8AC3E}">
        <p14:creationId xmlns:p14="http://schemas.microsoft.com/office/powerpoint/2010/main" val="390358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13E546-CE27-4038-B2B5-228738C0D93E}" type="datetimeFigureOut">
              <a:rPr lang="en-IN" smtClean="0"/>
              <a:t>07-10-2020</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37EA58-7F4A-4D67-9D5F-116906A07DD6}" type="slidenum">
              <a:rPr lang="en-IN" smtClean="0"/>
              <a:t>‹#›</a:t>
            </a:fld>
            <a:endParaRPr lang="en-IN"/>
          </a:p>
        </p:txBody>
      </p:sp>
    </p:spTree>
    <p:extLst>
      <p:ext uri="{BB962C8B-B14F-4D97-AF65-F5344CB8AC3E}">
        <p14:creationId xmlns:p14="http://schemas.microsoft.com/office/powerpoint/2010/main" val="19776951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7177" r="6700"/>
          <a:stretch/>
        </p:blipFill>
        <p:spPr>
          <a:xfrm>
            <a:off x="0" y="0"/>
            <a:ext cx="9144000" cy="6858000"/>
          </a:xfrm>
          <a:prstGeom prst="rect">
            <a:avLst/>
          </a:prstGeom>
        </p:spPr>
      </p:pic>
      <p:sp>
        <p:nvSpPr>
          <p:cNvPr id="2" name="Title 1"/>
          <p:cNvSpPr>
            <a:spLocks noGrp="1"/>
          </p:cNvSpPr>
          <p:nvPr>
            <p:ph type="ctrTitle"/>
          </p:nvPr>
        </p:nvSpPr>
        <p:spPr>
          <a:xfrm>
            <a:off x="0" y="0"/>
            <a:ext cx="9144000" cy="6858000"/>
          </a:xfrm>
        </p:spPr>
        <p:txBody>
          <a:bodyPr>
            <a:normAutofit/>
          </a:bodyPr>
          <a:lstStyle/>
          <a:p>
            <a:pPr>
              <a:lnSpc>
                <a:spcPct val="150000"/>
              </a:lnSpc>
            </a:pPr>
            <a:r>
              <a:rPr lang="en-IN" sz="5400" b="1" dirty="0" smtClean="0">
                <a:solidFill>
                  <a:schemeClr val="tx1">
                    <a:lumMod val="95000"/>
                    <a:lumOff val="5000"/>
                  </a:schemeClr>
                </a:solidFill>
                <a:latin typeface="Times New Roman" pitchFamily="18" charset="0"/>
                <a:cs typeface="Times New Roman" pitchFamily="18" charset="0"/>
              </a:rPr>
              <a:t>CHEST X-RAY</a:t>
            </a:r>
            <a:endParaRPr lang="en-IN" sz="5400" b="1" dirty="0">
              <a:solidFill>
                <a:schemeClr val="tx1">
                  <a:lumMod val="95000"/>
                  <a:lumOff val="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17688400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fontScale="90000"/>
          </a:bodyPr>
          <a:lstStyle/>
          <a:p>
            <a:pPr>
              <a:lnSpc>
                <a:spcPct val="150000"/>
              </a:lnSpc>
            </a:pPr>
            <a:r>
              <a:rPr lang="en-IN" sz="2400" b="1" dirty="0" smtClean="0">
                <a:latin typeface="Times New Roman" pitchFamily="18" charset="0"/>
                <a:cs typeface="Times New Roman" pitchFamily="18" charset="0"/>
              </a:rPr>
              <a:t>PENETRATION/EXPOSURE</a:t>
            </a:r>
            <a:endParaRPr lang="en-IN" sz="2400" b="1" dirty="0">
              <a:latin typeface="Times New Roman" pitchFamily="18" charset="0"/>
              <a:cs typeface="Times New Roman" pitchFamily="18" charset="0"/>
            </a:endParaRPr>
          </a:p>
        </p:txBody>
      </p:sp>
      <p:sp>
        <p:nvSpPr>
          <p:cNvPr id="3" name="Content Placeholder 2"/>
          <p:cNvSpPr>
            <a:spLocks noGrp="1"/>
          </p:cNvSpPr>
          <p:nvPr>
            <p:ph idx="1"/>
          </p:nvPr>
        </p:nvSpPr>
        <p:spPr>
          <a:xfrm>
            <a:off x="457200" y="1124744"/>
            <a:ext cx="8229600" cy="5472608"/>
          </a:xfrm>
        </p:spPr>
        <p:txBody>
          <a:bodyPr>
            <a:normAutofit/>
          </a:bodyPr>
          <a:lstStyle/>
          <a:p>
            <a:pPr algn="just">
              <a:lnSpc>
                <a:spcPct val="150000"/>
              </a:lnSpc>
              <a:buFont typeface="Wingdings" pitchFamily="2" charset="2"/>
              <a:buChar char="q"/>
            </a:pPr>
            <a:r>
              <a:rPr lang="en-IN" sz="2000" dirty="0" smtClean="0">
                <a:latin typeface="Times New Roman" pitchFamily="18" charset="0"/>
                <a:cs typeface="Times New Roman" pitchFamily="18" charset="0"/>
              </a:rPr>
              <a:t>Able to see ribs through the heart.</a:t>
            </a:r>
          </a:p>
          <a:p>
            <a:pPr algn="just">
              <a:lnSpc>
                <a:spcPct val="150000"/>
              </a:lnSpc>
              <a:buFont typeface="Wingdings" pitchFamily="2" charset="2"/>
              <a:buChar char="q"/>
            </a:pPr>
            <a:r>
              <a:rPr lang="en-IN" sz="2000" dirty="0" smtClean="0">
                <a:latin typeface="Times New Roman" pitchFamily="18" charset="0"/>
                <a:cs typeface="Times New Roman" pitchFamily="18" charset="0"/>
              </a:rPr>
              <a:t>Barely see the spine through the </a:t>
            </a:r>
            <a:r>
              <a:rPr lang="en-IN" sz="2000" dirty="0" smtClean="0">
                <a:latin typeface="Times New Roman" pitchFamily="18" charset="0"/>
                <a:cs typeface="Times New Roman" pitchFamily="18" charset="0"/>
              </a:rPr>
              <a:t>heart</a:t>
            </a:r>
          </a:p>
          <a:p>
            <a:pPr marL="0" indent="0" algn="just">
              <a:lnSpc>
                <a:spcPct val="150000"/>
              </a:lnSpc>
              <a:buNone/>
            </a:pPr>
            <a:endParaRPr lang="en-IN" sz="2000" dirty="0">
              <a:latin typeface="Times New Roman" pitchFamily="18" charset="0"/>
              <a:cs typeface="Times New Roman" pitchFamily="18" charset="0"/>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52198" t="20296" r="3446" b="8841"/>
          <a:stretch/>
        </p:blipFill>
        <p:spPr>
          <a:xfrm>
            <a:off x="3131840" y="2776380"/>
            <a:ext cx="3075709" cy="3685310"/>
          </a:xfrm>
          <a:prstGeom prst="rect">
            <a:avLst/>
          </a:prstGeom>
        </p:spPr>
      </p:pic>
    </p:spTree>
    <p:extLst>
      <p:ext uri="{BB962C8B-B14F-4D97-AF65-F5344CB8AC3E}">
        <p14:creationId xmlns:p14="http://schemas.microsoft.com/office/powerpoint/2010/main" val="16348727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a:bodyPr>
          <a:lstStyle/>
          <a:p>
            <a:r>
              <a:rPr lang="en-IN" sz="2400" b="1" dirty="0" smtClean="0">
                <a:latin typeface="Times New Roman" pitchFamily="18" charset="0"/>
                <a:cs typeface="Times New Roman" pitchFamily="18" charset="0"/>
              </a:rPr>
              <a:t>UNDERPENETRATED FILM</a:t>
            </a:r>
            <a:endParaRPr lang="en-IN" sz="2400" b="1" dirty="0">
              <a:latin typeface="Times New Roman" pitchFamily="18" charset="0"/>
              <a:cs typeface="Times New Roman" pitchFamily="18" charset="0"/>
            </a:endParaRPr>
          </a:p>
        </p:txBody>
      </p:sp>
      <p:sp>
        <p:nvSpPr>
          <p:cNvPr id="3" name="Content Placeholder 2"/>
          <p:cNvSpPr>
            <a:spLocks noGrp="1"/>
          </p:cNvSpPr>
          <p:nvPr>
            <p:ph idx="1"/>
          </p:nvPr>
        </p:nvSpPr>
        <p:spPr>
          <a:xfrm>
            <a:off x="457200" y="1052736"/>
            <a:ext cx="8229600" cy="5400600"/>
          </a:xfrm>
        </p:spPr>
        <p:txBody>
          <a:bodyPr>
            <a:normAutofit/>
          </a:bodyPr>
          <a:lstStyle/>
          <a:p>
            <a:pPr marL="0" indent="0" algn="just">
              <a:lnSpc>
                <a:spcPct val="150000"/>
              </a:lnSpc>
              <a:buNone/>
            </a:pPr>
            <a:r>
              <a:rPr lang="en-IN" sz="2000" dirty="0" smtClean="0">
                <a:latin typeface="Times New Roman" pitchFamily="18" charset="0"/>
                <a:cs typeface="Times New Roman" pitchFamily="18" charset="0"/>
              </a:rPr>
              <a:t>Hemi diaphragms are obscured</a:t>
            </a:r>
            <a:r>
              <a:rPr lang="en-IN" sz="2000" dirty="0" smtClean="0">
                <a:latin typeface="Times New Roman" pitchFamily="18" charset="0"/>
                <a:cs typeface="Times New Roman" pitchFamily="18" charset="0"/>
              </a:rPr>
              <a:t>.</a:t>
            </a:r>
          </a:p>
          <a:p>
            <a:pPr marL="0" indent="0" algn="just">
              <a:lnSpc>
                <a:spcPct val="150000"/>
              </a:lnSpc>
              <a:buNone/>
            </a:pPr>
            <a:endParaRPr lang="en-IN" sz="2000" dirty="0">
              <a:latin typeface="Times New Roman" pitchFamily="18" charset="0"/>
              <a:cs typeface="Times New Roman" pitchFamily="18" charset="0"/>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3333" t="25051" r="14394"/>
          <a:stretch/>
        </p:blipFill>
        <p:spPr>
          <a:xfrm>
            <a:off x="2129141" y="1844824"/>
            <a:ext cx="5704859" cy="4437112"/>
          </a:xfrm>
          <a:prstGeom prst="rect">
            <a:avLst/>
          </a:prstGeom>
        </p:spPr>
      </p:pic>
    </p:spTree>
    <p:extLst>
      <p:ext uri="{BB962C8B-B14F-4D97-AF65-F5344CB8AC3E}">
        <p14:creationId xmlns:p14="http://schemas.microsoft.com/office/powerpoint/2010/main" val="288821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a:bodyPr>
          <a:lstStyle/>
          <a:p>
            <a:pPr>
              <a:lnSpc>
                <a:spcPct val="150000"/>
              </a:lnSpc>
            </a:pPr>
            <a:r>
              <a:rPr lang="en-IN" sz="2400" b="1" dirty="0" smtClean="0">
                <a:latin typeface="Times New Roman" pitchFamily="18" charset="0"/>
                <a:cs typeface="Times New Roman" pitchFamily="18" charset="0"/>
              </a:rPr>
              <a:t>OVER PENETRATED FILM</a:t>
            </a:r>
            <a:endParaRPr lang="en-IN" sz="2400" b="1" dirty="0">
              <a:latin typeface="Times New Roman" pitchFamily="18" charset="0"/>
              <a:cs typeface="Times New Roman" pitchFamily="18" charset="0"/>
            </a:endParaRPr>
          </a:p>
        </p:txBody>
      </p:sp>
      <p:sp>
        <p:nvSpPr>
          <p:cNvPr id="3" name="Content Placeholder 2"/>
          <p:cNvSpPr>
            <a:spLocks noGrp="1"/>
          </p:cNvSpPr>
          <p:nvPr>
            <p:ph idx="1"/>
          </p:nvPr>
        </p:nvSpPr>
        <p:spPr>
          <a:xfrm>
            <a:off x="457200" y="1052736"/>
            <a:ext cx="8229600" cy="5400600"/>
          </a:xfrm>
        </p:spPr>
        <p:txBody>
          <a:bodyPr>
            <a:normAutofit/>
          </a:bodyPr>
          <a:lstStyle/>
          <a:p>
            <a:pPr algn="just">
              <a:lnSpc>
                <a:spcPct val="150000"/>
              </a:lnSpc>
              <a:buFont typeface="Wingdings" pitchFamily="2" charset="2"/>
              <a:buChar char="q"/>
            </a:pPr>
            <a:r>
              <a:rPr lang="en-IN" sz="2000" dirty="0" smtClean="0">
                <a:latin typeface="Times New Roman" pitchFamily="18" charset="0"/>
                <a:cs typeface="Times New Roman" pitchFamily="18" charset="0"/>
              </a:rPr>
              <a:t>Lung fields darker than </a:t>
            </a:r>
            <a:r>
              <a:rPr lang="en-IN" sz="2000" dirty="0" smtClean="0">
                <a:latin typeface="Times New Roman" pitchFamily="18" charset="0"/>
                <a:cs typeface="Times New Roman" pitchFamily="18" charset="0"/>
              </a:rPr>
              <a:t>normal</a:t>
            </a:r>
          </a:p>
          <a:p>
            <a:pPr algn="just">
              <a:lnSpc>
                <a:spcPct val="150000"/>
              </a:lnSpc>
              <a:buFont typeface="Wingdings" pitchFamily="2" charset="2"/>
              <a:buChar char="q"/>
            </a:pPr>
            <a:r>
              <a:rPr lang="en-IN" sz="2000" dirty="0" smtClean="0">
                <a:latin typeface="Times New Roman" pitchFamily="18" charset="0"/>
                <a:cs typeface="Times New Roman" pitchFamily="18" charset="0"/>
              </a:rPr>
              <a:t>See </a:t>
            </a:r>
            <a:r>
              <a:rPr lang="en-IN" sz="2000" dirty="0" smtClean="0">
                <a:latin typeface="Times New Roman" pitchFamily="18" charset="0"/>
                <a:cs typeface="Times New Roman" pitchFamily="18" charset="0"/>
              </a:rPr>
              <a:t>spine well beyond the diaphragms</a:t>
            </a:r>
          </a:p>
          <a:p>
            <a:pPr algn="just">
              <a:lnSpc>
                <a:spcPct val="150000"/>
              </a:lnSpc>
              <a:buFont typeface="Wingdings" pitchFamily="2" charset="2"/>
              <a:buChar char="q"/>
            </a:pPr>
            <a:r>
              <a:rPr lang="en-IN" sz="2000" dirty="0" smtClean="0">
                <a:latin typeface="Times New Roman" pitchFamily="18" charset="0"/>
                <a:cs typeface="Times New Roman" pitchFamily="18" charset="0"/>
              </a:rPr>
              <a:t>Inadequate lung detail</a:t>
            </a:r>
            <a:r>
              <a:rPr lang="en-IN" sz="2000" dirty="0" smtClean="0">
                <a:latin typeface="Times New Roman" pitchFamily="18" charset="0"/>
                <a:cs typeface="Times New Roman" pitchFamily="18" charset="0"/>
              </a:rPr>
              <a:t>.</a:t>
            </a:r>
          </a:p>
          <a:p>
            <a:pPr marL="0" indent="0" algn="just">
              <a:lnSpc>
                <a:spcPct val="150000"/>
              </a:lnSpc>
              <a:buNone/>
            </a:pPr>
            <a:endParaRPr lang="en-IN" sz="2000" dirty="0">
              <a:latin typeface="Times New Roman" pitchFamily="18" charset="0"/>
              <a:cs typeface="Times New Roman" pitchFamily="18" charset="0"/>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57393" t="21628" r="1648" b="8842"/>
          <a:stretch/>
        </p:blipFill>
        <p:spPr>
          <a:xfrm>
            <a:off x="3851920" y="2564904"/>
            <a:ext cx="2953298" cy="3760052"/>
          </a:xfrm>
          <a:prstGeom prst="rect">
            <a:avLst/>
          </a:prstGeom>
        </p:spPr>
      </p:pic>
    </p:spTree>
    <p:extLst>
      <p:ext uri="{BB962C8B-B14F-4D97-AF65-F5344CB8AC3E}">
        <p14:creationId xmlns:p14="http://schemas.microsoft.com/office/powerpoint/2010/main" val="30412582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418058"/>
          </a:xfrm>
        </p:spPr>
        <p:txBody>
          <a:bodyPr>
            <a:normAutofit fontScale="90000"/>
          </a:bodyPr>
          <a:lstStyle/>
          <a:p>
            <a:pPr>
              <a:lnSpc>
                <a:spcPct val="150000"/>
              </a:lnSpc>
            </a:pPr>
            <a:r>
              <a:rPr lang="en-IN" sz="2000" b="1" dirty="0" smtClean="0">
                <a:latin typeface="Times New Roman" pitchFamily="18" charset="0"/>
                <a:cs typeface="Times New Roman" pitchFamily="18" charset="0"/>
              </a:rPr>
              <a:t>RESPIRATION</a:t>
            </a:r>
            <a:endParaRPr lang="en-IN" sz="2000" b="1" dirty="0">
              <a:latin typeface="Times New Roman" pitchFamily="18" charset="0"/>
              <a:cs typeface="Times New Roman" pitchFamily="18" charset="0"/>
            </a:endParaRPr>
          </a:p>
        </p:txBody>
      </p:sp>
      <p:sp>
        <p:nvSpPr>
          <p:cNvPr id="3" name="Content Placeholder 2"/>
          <p:cNvSpPr>
            <a:spLocks noGrp="1"/>
          </p:cNvSpPr>
          <p:nvPr>
            <p:ph idx="1"/>
          </p:nvPr>
        </p:nvSpPr>
        <p:spPr>
          <a:xfrm>
            <a:off x="323528" y="620687"/>
            <a:ext cx="8568952" cy="6034633"/>
          </a:xfrm>
        </p:spPr>
        <p:txBody>
          <a:bodyPr>
            <a:normAutofit/>
          </a:bodyPr>
          <a:lstStyle/>
          <a:p>
            <a:pPr algn="just">
              <a:lnSpc>
                <a:spcPct val="150000"/>
              </a:lnSpc>
              <a:buFont typeface="Wingdings" pitchFamily="2" charset="2"/>
              <a:buChar char="§"/>
            </a:pPr>
            <a:r>
              <a:rPr lang="en-US" sz="2000" dirty="0">
                <a:latin typeface="Times New Roman" pitchFamily="18" charset="0"/>
                <a:cs typeface="Times New Roman" pitchFamily="18" charset="0"/>
              </a:rPr>
              <a:t>Ideally CXR should be taken with the patient in full </a:t>
            </a:r>
            <a:r>
              <a:rPr lang="en-US" sz="2000" dirty="0" smtClean="0">
                <a:latin typeface="Times New Roman" pitchFamily="18" charset="0"/>
                <a:cs typeface="Times New Roman" pitchFamily="18" charset="0"/>
              </a:rPr>
              <a:t>inspiration.</a:t>
            </a:r>
          </a:p>
          <a:p>
            <a:pPr algn="just">
              <a:lnSpc>
                <a:spcPct val="150000"/>
              </a:lnSpc>
              <a:buFont typeface="Wingdings" pitchFamily="2" charset="2"/>
              <a:buChar char="§"/>
            </a:pPr>
            <a:r>
              <a:rPr lang="en-US" sz="2000" dirty="0">
                <a:latin typeface="Times New Roman" pitchFamily="18" charset="0"/>
                <a:cs typeface="Times New Roman" pitchFamily="18" charset="0"/>
              </a:rPr>
              <a:t>A CXR in full inspiration should have the diaphragm as low as possible, </a:t>
            </a:r>
            <a:r>
              <a:rPr lang="en-US" sz="2000" dirty="0" err="1">
                <a:latin typeface="Times New Roman" pitchFamily="18" charset="0"/>
                <a:cs typeface="Times New Roman" pitchFamily="18" charset="0"/>
              </a:rPr>
              <a:t>atleast</a:t>
            </a:r>
            <a:r>
              <a:rPr lang="en-US" sz="2000" dirty="0">
                <a:latin typeface="Times New Roman" pitchFamily="18" charset="0"/>
                <a:cs typeface="Times New Roman" pitchFamily="18" charset="0"/>
              </a:rPr>
              <a:t> at the level of the sixth rib anteriorly and eighth rib </a:t>
            </a:r>
            <a:r>
              <a:rPr lang="en-US" sz="2000" dirty="0" smtClean="0">
                <a:latin typeface="Times New Roman" pitchFamily="18" charset="0"/>
                <a:cs typeface="Times New Roman" pitchFamily="18" charset="0"/>
              </a:rPr>
              <a:t>posteriorly. </a:t>
            </a:r>
            <a:r>
              <a:rPr lang="en-US" sz="2000" dirty="0">
                <a:latin typeface="Times New Roman" pitchFamily="18" charset="0"/>
                <a:cs typeface="Times New Roman" pitchFamily="18" charset="0"/>
              </a:rPr>
              <a:t>If one can count 10 posterior ribs above the diaphragm, it is an excellent inspiratory film. </a:t>
            </a:r>
            <a:endParaRPr lang="en-US" sz="2000" dirty="0" smtClean="0">
              <a:latin typeface="Times New Roman" pitchFamily="18" charset="0"/>
              <a:cs typeface="Times New Roman" pitchFamily="18" charset="0"/>
            </a:endParaRPr>
          </a:p>
          <a:p>
            <a:pPr algn="just">
              <a:lnSpc>
                <a:spcPct val="150000"/>
              </a:lnSpc>
              <a:buFont typeface="Wingdings" pitchFamily="2" charset="2"/>
              <a:buChar char="§"/>
            </a:pPr>
            <a:r>
              <a:rPr lang="en-US" sz="2000" dirty="0">
                <a:latin typeface="Times New Roman" pitchFamily="18" charset="0"/>
                <a:cs typeface="Times New Roman" pitchFamily="18" charset="0"/>
              </a:rPr>
              <a:t>When less than 10 ribs can be counted above the diaphragm, it is either poor inspiratory effort or a sign of low lung volume. Low lung volume from a poor inspiration effort can crowd and compress the lung markings, producing the impression that a lower lobe pneumonia is </a:t>
            </a:r>
            <a:r>
              <a:rPr lang="en-US" sz="2000" dirty="0" smtClean="0">
                <a:latin typeface="Times New Roman" pitchFamily="18" charset="0"/>
                <a:cs typeface="Times New Roman" pitchFamily="18" charset="0"/>
              </a:rPr>
              <a:t>present.</a:t>
            </a:r>
          </a:p>
          <a:p>
            <a:pPr algn="just">
              <a:lnSpc>
                <a:spcPct val="150000"/>
              </a:lnSpc>
              <a:buFont typeface="Wingdings" pitchFamily="2" charset="2"/>
              <a:buChar char="§"/>
            </a:pPr>
            <a:endParaRPr lang="en-IN" sz="2000" dirty="0">
              <a:latin typeface="Times New Roman" pitchFamily="18" charset="0"/>
              <a:cs typeface="Times New Roman" pitchFamily="18" charset="0"/>
            </a:endParaRPr>
          </a:p>
        </p:txBody>
      </p:sp>
    </p:spTree>
    <p:extLst>
      <p:ext uri="{BB962C8B-B14F-4D97-AF65-F5344CB8AC3E}">
        <p14:creationId xmlns:p14="http://schemas.microsoft.com/office/powerpoint/2010/main" val="3580067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27784" y="741664"/>
            <a:ext cx="3816424" cy="5486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82614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t="966" r="12846"/>
          <a:stretch/>
        </p:blipFill>
        <p:spPr>
          <a:xfrm>
            <a:off x="2483768" y="908720"/>
            <a:ext cx="4518747" cy="5134697"/>
          </a:xfrm>
        </p:spPr>
      </p:pic>
    </p:spTree>
    <p:extLst>
      <p:ext uri="{BB962C8B-B14F-4D97-AF65-F5344CB8AC3E}">
        <p14:creationId xmlns:p14="http://schemas.microsoft.com/office/powerpoint/2010/main" val="13656725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4" y="692696"/>
            <a:ext cx="5904656" cy="2431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5856" y="3573016"/>
            <a:ext cx="5262364" cy="2919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51238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a:bodyPr>
          <a:lstStyle/>
          <a:p>
            <a:pPr>
              <a:lnSpc>
                <a:spcPct val="150000"/>
              </a:lnSpc>
            </a:pPr>
            <a:r>
              <a:rPr lang="en-IN" sz="2400" b="1" dirty="0" smtClean="0">
                <a:latin typeface="Times New Roman" pitchFamily="18" charset="0"/>
                <a:cs typeface="Times New Roman" pitchFamily="18" charset="0"/>
              </a:rPr>
              <a:t>ROTATION</a:t>
            </a:r>
            <a:endParaRPr lang="en-IN" sz="2400" b="1" dirty="0">
              <a:latin typeface="Times New Roman" pitchFamily="18" charset="0"/>
              <a:cs typeface="Times New Roman" pitchFamily="18" charset="0"/>
            </a:endParaRPr>
          </a:p>
        </p:txBody>
      </p:sp>
      <p:sp>
        <p:nvSpPr>
          <p:cNvPr id="3" name="Content Placeholder 2"/>
          <p:cNvSpPr>
            <a:spLocks noGrp="1"/>
          </p:cNvSpPr>
          <p:nvPr>
            <p:ph idx="1"/>
          </p:nvPr>
        </p:nvSpPr>
        <p:spPr>
          <a:xfrm>
            <a:off x="457200" y="1196752"/>
            <a:ext cx="8229600" cy="4929411"/>
          </a:xfrm>
        </p:spPr>
        <p:txBody>
          <a:bodyPr>
            <a:normAutofit/>
          </a:bodyPr>
          <a:lstStyle/>
          <a:p>
            <a:pPr marL="0" indent="0" algn="just">
              <a:lnSpc>
                <a:spcPct val="150000"/>
              </a:lnSpc>
              <a:buNone/>
            </a:pPr>
            <a:r>
              <a:rPr lang="en-US" sz="2000" dirty="0" smtClean="0">
                <a:latin typeface="Times New Roman" pitchFamily="18" charset="0"/>
                <a:cs typeface="Times New Roman" pitchFamily="18" charset="0"/>
              </a:rPr>
              <a:t>Identify the medial ends of the clavicles and select one of the vertebral </a:t>
            </a:r>
            <a:r>
              <a:rPr lang="en-US" sz="2000" dirty="0" err="1" smtClean="0">
                <a:latin typeface="Times New Roman" pitchFamily="18" charset="0"/>
                <a:cs typeface="Times New Roman" pitchFamily="18" charset="0"/>
              </a:rPr>
              <a:t>spinous</a:t>
            </a:r>
            <a:r>
              <a:rPr lang="en-US" sz="2000" dirty="0" smtClean="0">
                <a:latin typeface="Times New Roman" pitchFamily="18" charset="0"/>
                <a:cs typeface="Times New Roman" pitchFamily="18" charset="0"/>
              </a:rPr>
              <a:t> processes that falls between them. </a:t>
            </a:r>
            <a:r>
              <a:rPr lang="en-US" sz="2000" b="1" dirty="0" smtClean="0">
                <a:latin typeface="Times New Roman" pitchFamily="18" charset="0"/>
                <a:cs typeface="Times New Roman" pitchFamily="18" charset="0"/>
              </a:rPr>
              <a:t>The medial ends of the clavicles should be equidistant from the </a:t>
            </a:r>
            <a:r>
              <a:rPr lang="en-US" sz="2000" b="1" dirty="0" err="1" smtClean="0">
                <a:latin typeface="Times New Roman" pitchFamily="18" charset="0"/>
                <a:cs typeface="Times New Roman" pitchFamily="18" charset="0"/>
              </a:rPr>
              <a:t>spinous</a:t>
            </a:r>
            <a:r>
              <a:rPr lang="en-US" sz="2000" b="1" dirty="0" smtClean="0">
                <a:latin typeface="Times New Roman" pitchFamily="18" charset="0"/>
                <a:cs typeface="Times New Roman" pitchFamily="18" charset="0"/>
              </a:rPr>
              <a:t> process. </a:t>
            </a:r>
            <a:r>
              <a:rPr lang="en-US" sz="2000" dirty="0" smtClean="0">
                <a:latin typeface="Times New Roman" pitchFamily="18" charset="0"/>
                <a:cs typeface="Times New Roman" pitchFamily="18" charset="0"/>
              </a:rPr>
              <a:t>If one clavicle is nearer than the other, then the patient is rotated and the lung on that side will appear whiter. A patient with a thoracic scoliosis may appear to have a rotated film. Check whether the </a:t>
            </a:r>
            <a:r>
              <a:rPr lang="en-US" sz="2000" dirty="0" err="1" smtClean="0">
                <a:latin typeface="Times New Roman" pitchFamily="18" charset="0"/>
                <a:cs typeface="Times New Roman" pitchFamily="18" charset="0"/>
              </a:rPr>
              <a:t>spinous</a:t>
            </a:r>
            <a:r>
              <a:rPr lang="en-US" sz="2000" dirty="0" smtClean="0">
                <a:latin typeface="Times New Roman" pitchFamily="18" charset="0"/>
                <a:cs typeface="Times New Roman" pitchFamily="18" charset="0"/>
              </a:rPr>
              <a:t> processes on the vertebral column are aligned. If they are, it is more likely that the patient is rotated.</a:t>
            </a:r>
            <a:endParaRPr lang="en-IN" sz="2000" dirty="0">
              <a:latin typeface="Times New Roman" pitchFamily="18" charset="0"/>
              <a:cs typeface="Times New Roman" pitchFamily="18" charset="0"/>
            </a:endParaRPr>
          </a:p>
        </p:txBody>
      </p:sp>
    </p:spTree>
    <p:extLst>
      <p:ext uri="{BB962C8B-B14F-4D97-AF65-F5344CB8AC3E}">
        <p14:creationId xmlns:p14="http://schemas.microsoft.com/office/powerpoint/2010/main" val="39877158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8172" t="27703" r="8401" b="19645"/>
          <a:stretch/>
        </p:blipFill>
        <p:spPr>
          <a:xfrm>
            <a:off x="827584" y="1484784"/>
            <a:ext cx="7500916" cy="3816424"/>
          </a:xfrm>
        </p:spPr>
      </p:pic>
    </p:spTree>
    <p:extLst>
      <p:ext uri="{BB962C8B-B14F-4D97-AF65-F5344CB8AC3E}">
        <p14:creationId xmlns:p14="http://schemas.microsoft.com/office/powerpoint/2010/main" val="6403237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08720"/>
            <a:ext cx="8229600" cy="5217443"/>
          </a:xfrm>
        </p:spPr>
        <p:txBody>
          <a:bodyPr>
            <a:normAutofit/>
          </a:bodyPr>
          <a:lstStyle/>
          <a:p>
            <a:pPr marL="0" indent="0" algn="ctr">
              <a:lnSpc>
                <a:spcPct val="150000"/>
              </a:lnSpc>
              <a:buNone/>
            </a:pPr>
            <a:endParaRPr lang="en-US" sz="2400" dirty="0" smtClean="0"/>
          </a:p>
          <a:p>
            <a:pPr marL="0" indent="0" algn="ctr">
              <a:lnSpc>
                <a:spcPct val="150000"/>
              </a:lnSpc>
              <a:buNone/>
            </a:pPr>
            <a:endParaRPr lang="en-US" sz="2400" dirty="0"/>
          </a:p>
          <a:p>
            <a:pPr marL="0" indent="0" algn="ctr">
              <a:lnSpc>
                <a:spcPct val="150000"/>
              </a:lnSpc>
              <a:buNone/>
            </a:pPr>
            <a:r>
              <a:rPr lang="en-US" sz="2400" dirty="0" smtClean="0"/>
              <a:t> </a:t>
            </a:r>
            <a:r>
              <a:rPr lang="en-US" sz="2800" b="1" dirty="0">
                <a:latin typeface="Times New Roman" pitchFamily="18" charset="0"/>
                <a:cs typeface="Times New Roman" pitchFamily="18" charset="0"/>
              </a:rPr>
              <a:t>B</a:t>
            </a:r>
            <a:r>
              <a:rPr lang="en-US" sz="2800" b="1" dirty="0" smtClean="0">
                <a:latin typeface="Times New Roman" pitchFamily="18" charset="0"/>
                <a:cs typeface="Times New Roman" pitchFamily="18" charset="0"/>
              </a:rPr>
              <a:t>ASIC PRINCIPLES OF CHEST X-RAY INTERPRETATION </a:t>
            </a:r>
          </a:p>
          <a:p>
            <a:pPr marL="0" indent="0" algn="ctr">
              <a:lnSpc>
                <a:spcPct val="150000"/>
              </a:lnSpc>
              <a:buNone/>
            </a:pPr>
            <a:endParaRPr lang="en-US" sz="2800" b="1" dirty="0">
              <a:latin typeface="Times New Roman" pitchFamily="18" charset="0"/>
              <a:cs typeface="Times New Roman" pitchFamily="18" charset="0"/>
            </a:endParaRPr>
          </a:p>
          <a:p>
            <a:pPr marL="0" indent="0" algn="ctr">
              <a:lnSpc>
                <a:spcPct val="150000"/>
              </a:lnSpc>
              <a:buNone/>
            </a:pPr>
            <a:r>
              <a:rPr lang="en-US" sz="2800" b="1" dirty="0" smtClean="0">
                <a:latin typeface="Times New Roman" pitchFamily="18" charset="0"/>
                <a:cs typeface="Times New Roman" pitchFamily="18" charset="0"/>
              </a:rPr>
              <a:t>Radiographic </a:t>
            </a:r>
            <a:r>
              <a:rPr lang="en-US" sz="2800" b="1" dirty="0">
                <a:latin typeface="Times New Roman" pitchFamily="18" charset="0"/>
                <a:cs typeface="Times New Roman" pitchFamily="18" charset="0"/>
              </a:rPr>
              <a:t>Density</a:t>
            </a:r>
            <a:endParaRPr lang="en-IN" sz="2800" b="1" dirty="0">
              <a:latin typeface="Times New Roman" pitchFamily="18" charset="0"/>
              <a:cs typeface="Times New Roman" pitchFamily="18" charset="0"/>
            </a:endParaRPr>
          </a:p>
        </p:txBody>
      </p:sp>
    </p:spTree>
    <p:extLst>
      <p:ext uri="{BB962C8B-B14F-4D97-AF65-F5344CB8AC3E}">
        <p14:creationId xmlns:p14="http://schemas.microsoft.com/office/powerpoint/2010/main" val="29342398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0648"/>
            <a:ext cx="8229600" cy="6192688"/>
          </a:xfrm>
        </p:spPr>
        <p:txBody>
          <a:bodyPr>
            <a:normAutofit/>
          </a:bodyPr>
          <a:lstStyle/>
          <a:p>
            <a:pPr algn="just">
              <a:lnSpc>
                <a:spcPct val="150000"/>
              </a:lnSpc>
            </a:pPr>
            <a:r>
              <a:rPr lang="en-US" sz="2000" dirty="0" smtClean="0">
                <a:latin typeface="Times New Roman" pitchFamily="18" charset="0"/>
                <a:cs typeface="Times New Roman" pitchFamily="18" charset="0"/>
              </a:rPr>
              <a:t>Wilhelm </a:t>
            </a:r>
            <a:r>
              <a:rPr lang="en-US" sz="2000" dirty="0" err="1" smtClean="0">
                <a:latin typeface="Times New Roman" pitchFamily="18" charset="0"/>
                <a:cs typeface="Times New Roman" pitchFamily="18" charset="0"/>
              </a:rPr>
              <a:t>Konrad</a:t>
            </a:r>
            <a:r>
              <a:rPr lang="en-US" sz="2000" dirty="0" smtClean="0">
                <a:latin typeface="Times New Roman" pitchFamily="18" charset="0"/>
                <a:cs typeface="Times New Roman" pitchFamily="18" charset="0"/>
              </a:rPr>
              <a:t> Roentgen, received the first Nobel Prize for Physics in 1901 for his work in defining the major properties of x-rays and the conditions necessary for their production. It was Roentgen who coined the term “x-ray.”</a:t>
            </a:r>
          </a:p>
          <a:p>
            <a:pPr marL="0" indent="0" algn="just">
              <a:lnSpc>
                <a:spcPct val="150000"/>
              </a:lnSpc>
              <a:buNone/>
            </a:pPr>
            <a:endParaRPr lang="en-IN" sz="2000" dirty="0">
              <a:latin typeface="Times New Roman" pitchFamily="18" charset="0"/>
              <a:cs typeface="Times New Roman"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0192" y="2852936"/>
            <a:ext cx="2390666" cy="3415237"/>
          </a:xfrm>
          <a:prstGeom prst="rect">
            <a:avLst/>
          </a:prstGeom>
        </p:spPr>
      </p:pic>
    </p:spTree>
    <p:extLst>
      <p:ext uri="{BB962C8B-B14F-4D97-AF65-F5344CB8AC3E}">
        <p14:creationId xmlns:p14="http://schemas.microsoft.com/office/powerpoint/2010/main" val="2616442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0648"/>
            <a:ext cx="8229600" cy="6120680"/>
          </a:xfrm>
        </p:spPr>
        <p:txBody>
          <a:bodyPr>
            <a:normAutofit/>
          </a:bodyPr>
          <a:lstStyle/>
          <a:p>
            <a:pPr algn="just">
              <a:lnSpc>
                <a:spcPct val="150000"/>
              </a:lnSpc>
              <a:buFont typeface="Wingdings" pitchFamily="2" charset="2"/>
              <a:buChar char="q"/>
            </a:pPr>
            <a:endParaRPr lang="en-US" sz="2000" dirty="0" smtClean="0">
              <a:latin typeface="Times New Roman" pitchFamily="18" charset="0"/>
              <a:cs typeface="Times New Roman" pitchFamily="18" charset="0"/>
            </a:endParaRPr>
          </a:p>
          <a:p>
            <a:pPr algn="just">
              <a:lnSpc>
                <a:spcPct val="150000"/>
              </a:lnSpc>
              <a:buFont typeface="Wingdings" pitchFamily="2" charset="2"/>
              <a:buChar char="q"/>
            </a:pPr>
            <a:r>
              <a:rPr lang="en-US" sz="2000" dirty="0">
                <a:latin typeface="Times New Roman" pitchFamily="18" charset="0"/>
                <a:cs typeface="Times New Roman" pitchFamily="18" charset="0"/>
              </a:rPr>
              <a:t>When referring to radiographic shadowing, the term ‘density’ refers to the radio-opacity of a lesion and this will be influenced fundamentally by the degree of exposure of the film. </a:t>
            </a:r>
          </a:p>
          <a:p>
            <a:pPr algn="just">
              <a:lnSpc>
                <a:spcPct val="150000"/>
              </a:lnSpc>
              <a:buFont typeface="Wingdings" pitchFamily="2" charset="2"/>
              <a:buChar char="q"/>
            </a:pPr>
            <a:endParaRPr lang="en-US" sz="2000" dirty="0" smtClean="0">
              <a:latin typeface="Times New Roman" pitchFamily="18" charset="0"/>
              <a:cs typeface="Times New Roman" pitchFamily="18" charset="0"/>
            </a:endParaRPr>
          </a:p>
          <a:p>
            <a:pPr algn="just">
              <a:lnSpc>
                <a:spcPct val="150000"/>
              </a:lnSpc>
              <a:buFont typeface="Wingdings" pitchFamily="2" charset="2"/>
              <a:buChar char="q"/>
            </a:pPr>
            <a:r>
              <a:rPr lang="en-US" sz="2000" b="1" dirty="0" smtClean="0">
                <a:latin typeface="Times New Roman" pitchFamily="18" charset="0"/>
                <a:cs typeface="Times New Roman" pitchFamily="18" charset="0"/>
              </a:rPr>
              <a:t>The </a:t>
            </a:r>
            <a:r>
              <a:rPr lang="en-US" sz="2000" b="1" dirty="0">
                <a:latin typeface="Times New Roman" pitchFamily="18" charset="0"/>
                <a:cs typeface="Times New Roman" pitchFamily="18" charset="0"/>
              </a:rPr>
              <a:t>principal objects shown on a chest radiograph are air, fat, water, tissue, and bone.</a:t>
            </a:r>
          </a:p>
          <a:p>
            <a:pPr marL="0" indent="0" algn="just">
              <a:lnSpc>
                <a:spcPct val="150000"/>
              </a:lnSpc>
              <a:buNone/>
            </a:pPr>
            <a:endParaRPr lang="en-US" sz="2000" dirty="0">
              <a:latin typeface="Times New Roman" pitchFamily="18" charset="0"/>
              <a:cs typeface="Times New Roman" pitchFamily="18" charset="0"/>
            </a:endParaRPr>
          </a:p>
          <a:p>
            <a:pPr algn="just">
              <a:lnSpc>
                <a:spcPct val="150000"/>
              </a:lnSpc>
              <a:buFont typeface="Wingdings" pitchFamily="2" charset="2"/>
              <a:buChar char="q"/>
            </a:pPr>
            <a:r>
              <a:rPr lang="en-US" sz="2000" dirty="0">
                <a:latin typeface="Times New Roman" pitchFamily="18" charset="0"/>
                <a:cs typeface="Times New Roman" pitchFamily="18" charset="0"/>
              </a:rPr>
              <a:t>Air in the lungs has a very low density and thus allows greater x-ray penetration, resulting in a dark image on the radiograph (radiolucency). At the opposite extreme is bone, which, because it is denser, allows fewer x-rays to penetrate and results in a white image on a radiograph (</a:t>
            </a:r>
            <a:r>
              <a:rPr lang="en-US" sz="2000" dirty="0" err="1">
                <a:latin typeface="Times New Roman" pitchFamily="18" charset="0"/>
                <a:cs typeface="Times New Roman" pitchFamily="18" charset="0"/>
              </a:rPr>
              <a:t>radiopacity</a:t>
            </a:r>
            <a:r>
              <a:rPr lang="en-US" sz="2000" dirty="0">
                <a:latin typeface="Times New Roman" pitchFamily="18" charset="0"/>
                <a:cs typeface="Times New Roman" pitchFamily="18" charset="0"/>
              </a:rPr>
              <a:t>). </a:t>
            </a:r>
            <a:endParaRPr lang="en-IN" sz="2000" dirty="0">
              <a:latin typeface="Times New Roman" pitchFamily="18" charset="0"/>
              <a:cs typeface="Times New Roman" pitchFamily="18" charset="0"/>
            </a:endParaRPr>
          </a:p>
          <a:p>
            <a:endParaRPr lang="en-IN" sz="2000" dirty="0">
              <a:latin typeface="Times New Roman" pitchFamily="18" charset="0"/>
              <a:cs typeface="Times New Roman" pitchFamily="18" charset="0"/>
            </a:endParaRPr>
          </a:p>
        </p:txBody>
      </p:sp>
    </p:spTree>
    <p:extLst>
      <p:ext uri="{BB962C8B-B14F-4D97-AF65-F5344CB8AC3E}">
        <p14:creationId xmlns:p14="http://schemas.microsoft.com/office/powerpoint/2010/main" val="34952075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32656"/>
            <a:ext cx="8229600" cy="5793507"/>
          </a:xfrm>
        </p:spPr>
        <p:txBody>
          <a:bodyPr>
            <a:normAutofit/>
          </a:bodyPr>
          <a:lstStyle/>
          <a:p>
            <a:pPr marL="0" indent="0" algn="just">
              <a:lnSpc>
                <a:spcPct val="150000"/>
              </a:lnSpc>
              <a:buNone/>
            </a:pPr>
            <a:r>
              <a:rPr lang="en-US" sz="2000" dirty="0">
                <a:latin typeface="Times New Roman" pitchFamily="18" charset="0"/>
                <a:cs typeface="Times New Roman" pitchFamily="18" charset="0"/>
              </a:rPr>
              <a:t>The four basic radiographic densities </a:t>
            </a:r>
            <a:r>
              <a:rPr lang="en-US" sz="2000" dirty="0" smtClean="0">
                <a:latin typeface="Times New Roman" pitchFamily="18" charset="0"/>
                <a:cs typeface="Times New Roman" pitchFamily="18" charset="0"/>
              </a:rPr>
              <a:t>are: </a:t>
            </a:r>
          </a:p>
          <a:p>
            <a:pPr algn="just">
              <a:lnSpc>
                <a:spcPct val="150000"/>
              </a:lnSpc>
            </a:pPr>
            <a:r>
              <a:rPr lang="en-US" sz="2000" dirty="0" smtClean="0">
                <a:latin typeface="Times New Roman" pitchFamily="18" charset="0"/>
                <a:cs typeface="Times New Roman" pitchFamily="18" charset="0"/>
              </a:rPr>
              <a:t>Gas </a:t>
            </a:r>
            <a:r>
              <a:rPr lang="en-US" sz="2000" dirty="0">
                <a:latin typeface="Times New Roman" pitchFamily="18" charset="0"/>
                <a:cs typeface="Times New Roman" pitchFamily="18" charset="0"/>
              </a:rPr>
              <a:t>(air), which appears black or radiolucent; examples are gas or air in trachea, bronchi, or stomach </a:t>
            </a:r>
            <a:endParaRPr lang="en-US" sz="2000" dirty="0" smtClean="0">
              <a:latin typeface="Times New Roman" pitchFamily="18" charset="0"/>
              <a:cs typeface="Times New Roman" pitchFamily="18" charset="0"/>
            </a:endParaRPr>
          </a:p>
          <a:p>
            <a:pPr algn="just">
              <a:lnSpc>
                <a:spcPct val="150000"/>
              </a:lnSpc>
            </a:pPr>
            <a:r>
              <a:rPr lang="en-US" sz="2000" dirty="0" smtClean="0">
                <a:latin typeface="Times New Roman" pitchFamily="18" charset="0"/>
                <a:cs typeface="Times New Roman" pitchFamily="18" charset="0"/>
              </a:rPr>
              <a:t>Fat</a:t>
            </a:r>
            <a:r>
              <a:rPr lang="en-US" sz="2000" dirty="0">
                <a:latin typeface="Times New Roman" pitchFamily="18" charset="0"/>
                <a:cs typeface="Times New Roman" pitchFamily="18" charset="0"/>
              </a:rPr>
              <a:t>, which appears gray or less radiolucent than air; an example subcutaneous fat </a:t>
            </a:r>
            <a:endParaRPr lang="en-US" sz="2000" dirty="0" smtClean="0">
              <a:latin typeface="Times New Roman" pitchFamily="18" charset="0"/>
              <a:cs typeface="Times New Roman" pitchFamily="18" charset="0"/>
            </a:endParaRPr>
          </a:p>
          <a:p>
            <a:pPr algn="just">
              <a:lnSpc>
                <a:spcPct val="150000"/>
              </a:lnSpc>
            </a:pPr>
            <a:r>
              <a:rPr lang="en-US" sz="2000" dirty="0" smtClean="0">
                <a:latin typeface="Times New Roman" pitchFamily="18" charset="0"/>
                <a:cs typeface="Times New Roman" pitchFamily="18" charset="0"/>
              </a:rPr>
              <a:t>Water </a:t>
            </a:r>
            <a:r>
              <a:rPr lang="en-US" sz="2000" dirty="0">
                <a:latin typeface="Times New Roman" pitchFamily="18" charset="0"/>
                <a:cs typeface="Times New Roman" pitchFamily="18" charset="0"/>
              </a:rPr>
              <a:t>(soft tissue), which appears white with slight </a:t>
            </a:r>
            <a:r>
              <a:rPr lang="en-US" sz="2000" dirty="0" err="1">
                <a:latin typeface="Times New Roman" pitchFamily="18" charset="0"/>
                <a:cs typeface="Times New Roman" pitchFamily="18" charset="0"/>
              </a:rPr>
              <a:t>radiopacity</a:t>
            </a:r>
            <a:r>
              <a:rPr lang="en-US" sz="2000" dirty="0">
                <a:latin typeface="Times New Roman" pitchFamily="18" charset="0"/>
                <a:cs typeface="Times New Roman" pitchFamily="18" charset="0"/>
              </a:rPr>
              <a:t>; examples are the heart, blood vessels, muscle, and diaphragm </a:t>
            </a:r>
            <a:endParaRPr lang="en-US" sz="2000" dirty="0" smtClean="0">
              <a:latin typeface="Times New Roman" pitchFamily="18" charset="0"/>
              <a:cs typeface="Times New Roman" pitchFamily="18" charset="0"/>
            </a:endParaRPr>
          </a:p>
          <a:p>
            <a:pPr algn="just">
              <a:lnSpc>
                <a:spcPct val="150000"/>
              </a:lnSpc>
            </a:pPr>
            <a:r>
              <a:rPr lang="en-US" sz="2000" dirty="0" smtClean="0">
                <a:latin typeface="Times New Roman" pitchFamily="18" charset="0"/>
                <a:cs typeface="Times New Roman" pitchFamily="18" charset="0"/>
              </a:rPr>
              <a:t>Bone </a:t>
            </a:r>
            <a:r>
              <a:rPr lang="en-US" sz="2000" dirty="0">
                <a:latin typeface="Times New Roman" pitchFamily="18" charset="0"/>
                <a:cs typeface="Times New Roman" pitchFamily="18" charset="0"/>
              </a:rPr>
              <a:t>(or metal), which appears all white or completely radiopaque; examples are bones, ribs, clavicles, </a:t>
            </a:r>
            <a:r>
              <a:rPr lang="en-US" sz="2000" dirty="0" err="1">
                <a:latin typeface="Times New Roman" pitchFamily="18" charset="0"/>
                <a:cs typeface="Times New Roman" pitchFamily="18" charset="0"/>
              </a:rPr>
              <a:t>etc</a:t>
            </a:r>
            <a:endParaRPr lang="en-IN" sz="2000" dirty="0">
              <a:latin typeface="Times New Roman" pitchFamily="18" charset="0"/>
              <a:cs typeface="Times New Roman" pitchFamily="18" charset="0"/>
            </a:endParaRPr>
          </a:p>
        </p:txBody>
      </p:sp>
    </p:spTree>
    <p:extLst>
      <p:ext uri="{BB962C8B-B14F-4D97-AF65-F5344CB8AC3E}">
        <p14:creationId xmlns:p14="http://schemas.microsoft.com/office/powerpoint/2010/main" val="23617856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15616" y="620688"/>
            <a:ext cx="6779493" cy="1936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2738" y="2996952"/>
            <a:ext cx="3438525" cy="349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63265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a:bodyPr>
          <a:lstStyle/>
          <a:p>
            <a:r>
              <a:rPr lang="en-IN" sz="2400" b="1" dirty="0" smtClean="0">
                <a:latin typeface="Times New Roman" pitchFamily="18" charset="0"/>
                <a:cs typeface="Times New Roman" pitchFamily="18" charset="0"/>
              </a:rPr>
              <a:t>RIGHT OR LEFT</a:t>
            </a:r>
            <a:endParaRPr lang="en-IN" sz="2400" b="1" dirty="0">
              <a:latin typeface="Times New Roman" pitchFamily="18" charset="0"/>
              <a:cs typeface="Times New Roman" pitchFamily="18" charset="0"/>
            </a:endParaRPr>
          </a:p>
        </p:txBody>
      </p:sp>
      <p:sp>
        <p:nvSpPr>
          <p:cNvPr id="3" name="Content Placeholder 2"/>
          <p:cNvSpPr>
            <a:spLocks noGrp="1"/>
          </p:cNvSpPr>
          <p:nvPr>
            <p:ph idx="1"/>
          </p:nvPr>
        </p:nvSpPr>
        <p:spPr>
          <a:xfrm>
            <a:off x="457200" y="1124744"/>
            <a:ext cx="8229600" cy="5001419"/>
          </a:xfrm>
        </p:spPr>
        <p:txBody>
          <a:bodyPr>
            <a:normAutofit/>
          </a:bodyPr>
          <a:lstStyle/>
          <a:p>
            <a:pPr marL="0" indent="0" algn="just">
              <a:buNone/>
            </a:pPr>
            <a:r>
              <a:rPr lang="en-IN" sz="2000" dirty="0" smtClean="0">
                <a:latin typeface="Times New Roman" pitchFamily="18" charset="0"/>
                <a:cs typeface="Times New Roman" pitchFamily="18" charset="0"/>
              </a:rPr>
              <a:t>Normally Gastric bubble is on left side</a:t>
            </a:r>
            <a:r>
              <a:rPr lang="en-IN" sz="2000" dirty="0" smtClean="0">
                <a:latin typeface="Times New Roman" pitchFamily="18" charset="0"/>
                <a:cs typeface="Times New Roman" pitchFamily="18" charset="0"/>
              </a:rPr>
              <a:t>.</a:t>
            </a:r>
          </a:p>
          <a:p>
            <a:pPr marL="0" indent="0" algn="just">
              <a:buNone/>
            </a:pPr>
            <a:endParaRPr lang="en-IN" sz="2000" dirty="0">
              <a:latin typeface="Times New Roman" pitchFamily="18" charset="0"/>
              <a:cs typeface="Times New Roman" pitchFamily="18" charset="0"/>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2351" t="6039" r="3263" b="8471"/>
          <a:stretch/>
        </p:blipFill>
        <p:spPr>
          <a:xfrm>
            <a:off x="1259632" y="2060848"/>
            <a:ext cx="6552727" cy="3456384"/>
          </a:xfrm>
          <a:prstGeom prst="rect">
            <a:avLst/>
          </a:prstGeom>
        </p:spPr>
      </p:pic>
    </p:spTree>
    <p:extLst>
      <p:ext uri="{BB962C8B-B14F-4D97-AF65-F5344CB8AC3E}">
        <p14:creationId xmlns:p14="http://schemas.microsoft.com/office/powerpoint/2010/main" val="23812961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8058"/>
          </a:xfrm>
        </p:spPr>
        <p:txBody>
          <a:bodyPr>
            <a:normAutofit fontScale="90000"/>
          </a:bodyPr>
          <a:lstStyle/>
          <a:p>
            <a:pPr>
              <a:lnSpc>
                <a:spcPct val="150000"/>
              </a:lnSpc>
            </a:pPr>
            <a:r>
              <a:rPr lang="en-IN" sz="2400" b="1" dirty="0" smtClean="0">
                <a:latin typeface="Times New Roman" pitchFamily="18" charset="0"/>
                <a:cs typeface="Times New Roman" pitchFamily="18" charset="0"/>
              </a:rPr>
              <a:t>DIAPHRAGM</a:t>
            </a:r>
            <a:endParaRPr lang="en-IN" sz="2400" b="1" dirty="0">
              <a:latin typeface="Times New Roman" pitchFamily="18" charset="0"/>
              <a:cs typeface="Times New Roman" pitchFamily="18" charset="0"/>
            </a:endParaRPr>
          </a:p>
        </p:txBody>
      </p:sp>
      <p:sp>
        <p:nvSpPr>
          <p:cNvPr id="3" name="Content Placeholder 2"/>
          <p:cNvSpPr>
            <a:spLocks noGrp="1"/>
          </p:cNvSpPr>
          <p:nvPr>
            <p:ph idx="1"/>
          </p:nvPr>
        </p:nvSpPr>
        <p:spPr>
          <a:xfrm>
            <a:off x="457200" y="764704"/>
            <a:ext cx="8229600" cy="5688632"/>
          </a:xfrm>
        </p:spPr>
        <p:txBody>
          <a:bodyPr>
            <a:normAutofit/>
          </a:bodyPr>
          <a:lstStyle/>
          <a:p>
            <a:pPr algn="just">
              <a:lnSpc>
                <a:spcPct val="150000"/>
              </a:lnSpc>
            </a:pPr>
            <a:r>
              <a:rPr lang="en-US" sz="2000" dirty="0">
                <a:latin typeface="Times New Roman" pitchFamily="18" charset="0"/>
                <a:cs typeface="Times New Roman" pitchFamily="18" charset="0"/>
              </a:rPr>
              <a:t>The diaphragm is considered in two halves (left and right “</a:t>
            </a:r>
            <a:r>
              <a:rPr lang="en-US" sz="2000" dirty="0" err="1">
                <a:latin typeface="Times New Roman" pitchFamily="18" charset="0"/>
                <a:cs typeface="Times New Roman" pitchFamily="18" charset="0"/>
              </a:rPr>
              <a:t>hemidiaphragms</a:t>
            </a:r>
            <a:r>
              <a:rPr lang="en-US" sz="2000" dirty="0">
                <a:latin typeface="Times New Roman" pitchFamily="18" charset="0"/>
                <a:cs typeface="Times New Roman" pitchFamily="18" charset="0"/>
              </a:rPr>
              <a:t>”) though anatomically there is only one diaphragm. Diaphragm is normally rounded and dome shaped. The right </a:t>
            </a:r>
            <a:r>
              <a:rPr lang="en-US" sz="2000" dirty="0" err="1" smtClean="0">
                <a:latin typeface="Times New Roman" pitchFamily="18" charset="0"/>
                <a:cs typeface="Times New Roman" pitchFamily="18" charset="0"/>
              </a:rPr>
              <a:t>hemidiaphragm</a:t>
            </a: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is higher than the left, on full inspiration by 2–3 cm</a:t>
            </a:r>
            <a:r>
              <a:rPr lang="en-US" sz="2000" dirty="0" smtClean="0">
                <a:latin typeface="Times New Roman" pitchFamily="18" charset="0"/>
                <a:cs typeface="Times New Roman" pitchFamily="18" charset="0"/>
              </a:rPr>
              <a:t>.</a:t>
            </a:r>
          </a:p>
          <a:p>
            <a:pPr algn="just">
              <a:lnSpc>
                <a:spcPct val="150000"/>
              </a:lnSpc>
            </a:pPr>
            <a:endParaRPr lang="en-IN" sz="2000" dirty="0">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3068960"/>
            <a:ext cx="5904656" cy="2376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01433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8058"/>
          </a:xfrm>
        </p:spPr>
        <p:txBody>
          <a:bodyPr>
            <a:normAutofit fontScale="90000"/>
          </a:bodyPr>
          <a:lstStyle/>
          <a:p>
            <a:r>
              <a:rPr lang="en-IN" sz="2400" dirty="0" smtClean="0">
                <a:latin typeface="Times New Roman" pitchFamily="18" charset="0"/>
                <a:cs typeface="Times New Roman" pitchFamily="18" charset="0"/>
              </a:rPr>
              <a:t>THE HILA</a:t>
            </a:r>
            <a:endParaRPr lang="en-IN" sz="24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764704"/>
            <a:ext cx="8229600" cy="5904656"/>
          </a:xfrm>
        </p:spPr>
        <p:txBody>
          <a:bodyPr>
            <a:normAutofit/>
          </a:bodyPr>
          <a:lstStyle/>
          <a:p>
            <a:pPr algn="just">
              <a:lnSpc>
                <a:spcPct val="150000"/>
              </a:lnSpc>
            </a:pPr>
            <a:r>
              <a:rPr lang="en-US" sz="2000" dirty="0">
                <a:latin typeface="Times New Roman" pitchFamily="18" charset="0"/>
                <a:cs typeface="Times New Roman" pitchFamily="18" charset="0"/>
              </a:rPr>
              <a:t>Formed by the root of the lungs (comprising the pulmonary blood vessels, the bronchi and a group of lymph nodes) the hila are at about the T4-T5 level and appear as poorly defined areas of variable density in the medial part of the central portion of the lung fields. The left hilum is partially obscured by the overlying shadow of the heart and great vessels, and it lies at a slightly higher level than the right hilum</a:t>
            </a:r>
            <a:r>
              <a:rPr lang="en-US" sz="2000" dirty="0" smtClean="0">
                <a:latin typeface="Times New Roman" pitchFamily="18" charset="0"/>
                <a:cs typeface="Times New Roman" pitchFamily="18" charset="0"/>
              </a:rPr>
              <a:t>.</a:t>
            </a:r>
          </a:p>
          <a:p>
            <a:pPr algn="just">
              <a:lnSpc>
                <a:spcPct val="150000"/>
              </a:lnSpc>
            </a:pPr>
            <a:endParaRPr lang="en-IN" sz="2000" dirty="0">
              <a:latin typeface="Times New Roman" pitchFamily="18" charset="0"/>
              <a:cs typeface="Times New Roman" pitchFamily="18" charset="0"/>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11039" b="5233"/>
          <a:stretch/>
        </p:blipFill>
        <p:spPr>
          <a:xfrm>
            <a:off x="3934691" y="3789040"/>
            <a:ext cx="4334242" cy="2716027"/>
          </a:xfrm>
          <a:prstGeom prst="rect">
            <a:avLst/>
          </a:prstGeom>
        </p:spPr>
      </p:pic>
    </p:spTree>
    <p:extLst>
      <p:ext uri="{BB962C8B-B14F-4D97-AF65-F5344CB8AC3E}">
        <p14:creationId xmlns:p14="http://schemas.microsoft.com/office/powerpoint/2010/main" val="29126515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77563" y="1125538"/>
            <a:ext cx="6588873" cy="5000625"/>
          </a:xfrm>
        </p:spPr>
      </p:pic>
    </p:spTree>
    <p:extLst>
      <p:ext uri="{BB962C8B-B14F-4D97-AF65-F5344CB8AC3E}">
        <p14:creationId xmlns:p14="http://schemas.microsoft.com/office/powerpoint/2010/main" val="323798754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a:bodyPr>
          <a:lstStyle/>
          <a:p>
            <a:pPr>
              <a:lnSpc>
                <a:spcPct val="150000"/>
              </a:lnSpc>
            </a:pPr>
            <a:r>
              <a:rPr lang="en-IN" sz="2400" b="1" dirty="0" smtClean="0">
                <a:latin typeface="Times New Roman" pitchFamily="18" charset="0"/>
                <a:cs typeface="Times New Roman" pitchFamily="18" charset="0"/>
              </a:rPr>
              <a:t>HEART</a:t>
            </a:r>
            <a:endParaRPr lang="en-IN" sz="2400" b="1" dirty="0">
              <a:latin typeface="Times New Roman" pitchFamily="18" charset="0"/>
              <a:cs typeface="Times New Roman" pitchFamily="18" charset="0"/>
            </a:endParaRPr>
          </a:p>
        </p:txBody>
      </p:sp>
      <p:sp>
        <p:nvSpPr>
          <p:cNvPr id="3" name="Content Placeholder 2"/>
          <p:cNvSpPr>
            <a:spLocks noGrp="1"/>
          </p:cNvSpPr>
          <p:nvPr>
            <p:ph idx="1"/>
          </p:nvPr>
        </p:nvSpPr>
        <p:spPr>
          <a:xfrm>
            <a:off x="457200" y="1124744"/>
            <a:ext cx="8229600" cy="5001419"/>
          </a:xfrm>
        </p:spPr>
        <p:txBody>
          <a:bodyPr>
            <a:normAutofit/>
          </a:bodyPr>
          <a:lstStyle/>
          <a:p>
            <a:pPr algn="just">
              <a:lnSpc>
                <a:spcPct val="150000"/>
              </a:lnSpc>
              <a:buFont typeface="Wingdings" pitchFamily="2" charset="2"/>
              <a:buChar char="q"/>
            </a:pPr>
            <a:r>
              <a:rPr lang="en-IN" sz="2000" dirty="0" smtClean="0">
                <a:latin typeface="Times New Roman" pitchFamily="18" charset="0"/>
                <a:cs typeface="Times New Roman" pitchFamily="18" charset="0"/>
              </a:rPr>
              <a:t>Size</a:t>
            </a:r>
          </a:p>
          <a:p>
            <a:pPr algn="just">
              <a:lnSpc>
                <a:spcPct val="150000"/>
              </a:lnSpc>
              <a:buFont typeface="Wingdings" pitchFamily="2" charset="2"/>
              <a:buChar char="q"/>
            </a:pPr>
            <a:r>
              <a:rPr lang="en-IN" sz="2000" dirty="0" smtClean="0">
                <a:latin typeface="Times New Roman" pitchFamily="18" charset="0"/>
                <a:cs typeface="Times New Roman" pitchFamily="18" charset="0"/>
              </a:rPr>
              <a:t>Shape</a:t>
            </a:r>
          </a:p>
          <a:p>
            <a:pPr algn="just">
              <a:lnSpc>
                <a:spcPct val="150000"/>
              </a:lnSpc>
              <a:buFont typeface="Wingdings" pitchFamily="2" charset="2"/>
              <a:buChar char="q"/>
            </a:pPr>
            <a:r>
              <a:rPr lang="en-IN" sz="2000" dirty="0" smtClean="0">
                <a:latin typeface="Times New Roman" pitchFamily="18" charset="0"/>
                <a:cs typeface="Times New Roman" pitchFamily="18" charset="0"/>
              </a:rPr>
              <a:t>Silhouette- margins should be sharp</a:t>
            </a:r>
          </a:p>
          <a:p>
            <a:pPr algn="just">
              <a:lnSpc>
                <a:spcPct val="150000"/>
              </a:lnSpc>
              <a:buFont typeface="Wingdings" pitchFamily="2" charset="2"/>
              <a:buChar char="q"/>
            </a:pPr>
            <a:r>
              <a:rPr lang="en-IN" sz="2000" dirty="0" smtClean="0">
                <a:latin typeface="Times New Roman" pitchFamily="18" charset="0"/>
                <a:cs typeface="Times New Roman" pitchFamily="18" charset="0"/>
              </a:rPr>
              <a:t>Diameter (&gt; ½ thoracic diameter is enlarged heart)</a:t>
            </a:r>
          </a:p>
          <a:p>
            <a:pPr algn="just">
              <a:lnSpc>
                <a:spcPct val="150000"/>
              </a:lnSpc>
              <a:buFont typeface="Wingdings" pitchFamily="2" charset="2"/>
              <a:buChar char="q"/>
            </a:pPr>
            <a:endParaRPr lang="en-IN" sz="2000" dirty="0">
              <a:latin typeface="Times New Roman" pitchFamily="18" charset="0"/>
              <a:cs typeface="Times New Roman" pitchFamily="18" charset="0"/>
            </a:endParaRPr>
          </a:p>
          <a:p>
            <a:pPr algn="just">
              <a:lnSpc>
                <a:spcPct val="150000"/>
              </a:lnSpc>
              <a:buFont typeface="Wingdings" pitchFamily="2" charset="2"/>
              <a:buChar char="v"/>
            </a:pPr>
            <a:r>
              <a:rPr lang="en-IN" sz="2000" b="1" dirty="0" smtClean="0">
                <a:latin typeface="Times New Roman" pitchFamily="18" charset="0"/>
                <a:cs typeface="Times New Roman" pitchFamily="18" charset="0"/>
              </a:rPr>
              <a:t>NOTE-</a:t>
            </a:r>
            <a:r>
              <a:rPr lang="en-IN" sz="2000" dirty="0" smtClean="0">
                <a:latin typeface="Times New Roman" pitchFamily="18" charset="0"/>
                <a:cs typeface="Times New Roman" pitchFamily="18" charset="0"/>
              </a:rPr>
              <a:t> AP </a:t>
            </a:r>
            <a:r>
              <a:rPr lang="en-IN" sz="2000" dirty="0" smtClean="0">
                <a:latin typeface="Times New Roman" pitchFamily="18" charset="0"/>
                <a:cs typeface="Times New Roman" pitchFamily="18" charset="0"/>
              </a:rPr>
              <a:t>views make heart appear larger than it actually is</a:t>
            </a:r>
            <a:r>
              <a:rPr lang="en-IN" sz="2000" dirty="0" smtClean="0">
                <a:latin typeface="Times New Roman" pitchFamily="18" charset="0"/>
                <a:cs typeface="Times New Roman" pitchFamily="18" charset="0"/>
              </a:rPr>
              <a:t>. </a:t>
            </a:r>
          </a:p>
          <a:p>
            <a:pPr marL="0" indent="0" algn="just">
              <a:lnSpc>
                <a:spcPct val="150000"/>
              </a:lnSpc>
              <a:buNone/>
            </a:pPr>
            <a:r>
              <a:rPr lang="en-US" sz="2000" dirty="0" smtClean="0">
                <a:latin typeface="Times New Roman" pitchFamily="18" charset="0"/>
                <a:cs typeface="Times New Roman" pitchFamily="18" charset="0"/>
              </a:rPr>
              <a:t>Thus </a:t>
            </a:r>
            <a:r>
              <a:rPr lang="en-US" sz="2000" dirty="0">
                <a:latin typeface="Times New Roman" pitchFamily="18" charset="0"/>
                <a:cs typeface="Times New Roman" pitchFamily="18" charset="0"/>
              </a:rPr>
              <a:t>you cannot comment on the presence or absence of cardiomegaly on an AP film. </a:t>
            </a:r>
            <a:endParaRPr lang="en-IN" sz="2000" dirty="0">
              <a:latin typeface="Times New Roman" pitchFamily="18" charset="0"/>
              <a:cs typeface="Times New Roman" pitchFamily="18" charset="0"/>
            </a:endParaRPr>
          </a:p>
        </p:txBody>
      </p:sp>
    </p:spTree>
    <p:extLst>
      <p:ext uri="{BB962C8B-B14F-4D97-AF65-F5344CB8AC3E}">
        <p14:creationId xmlns:p14="http://schemas.microsoft.com/office/powerpoint/2010/main" val="2679529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02760" y="666043"/>
            <a:ext cx="7269640" cy="5310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334676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48680"/>
            <a:ext cx="8229600" cy="5832648"/>
          </a:xfrm>
        </p:spPr>
        <p:txBody>
          <a:bodyPr>
            <a:normAutofit/>
          </a:bodyPr>
          <a:lstStyle/>
          <a:p>
            <a:pPr marL="0" indent="0" algn="just">
              <a:lnSpc>
                <a:spcPct val="150000"/>
              </a:lnSpc>
              <a:buNone/>
            </a:pPr>
            <a:r>
              <a:rPr lang="en-US" sz="2000" dirty="0">
                <a:latin typeface="Times New Roman" pitchFamily="18" charset="0"/>
                <a:cs typeface="Times New Roman" pitchFamily="18" charset="0"/>
              </a:rPr>
              <a:t>The heart lies in the middle mediastinum in midline. The width of the heart should be no more than half the width of the chest. This is the normal cardiothoracic ratio (CTR</a:t>
            </a:r>
            <a:r>
              <a:rPr lang="en-US" sz="2000" dirty="0" smtClean="0">
                <a:latin typeface="Times New Roman" pitchFamily="18" charset="0"/>
                <a:cs typeface="Times New Roman" pitchFamily="18" charset="0"/>
              </a:rPr>
              <a:t>).</a:t>
            </a:r>
          </a:p>
          <a:p>
            <a:pPr marL="0" indent="0" algn="just">
              <a:lnSpc>
                <a:spcPct val="150000"/>
              </a:lnSpc>
              <a:buNone/>
            </a:pPr>
            <a:endParaRPr lang="en-IN" sz="2000" dirty="0">
              <a:latin typeface="Times New Roman" pitchFamily="18" charset="0"/>
              <a:cs typeface="Times New Roman" pitchFamily="18" charset="0"/>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2492895"/>
            <a:ext cx="6021608" cy="3462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511114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88640"/>
            <a:ext cx="8229600" cy="6264696"/>
          </a:xfrm>
        </p:spPr>
        <p:txBody>
          <a:bodyPr>
            <a:normAutofit/>
          </a:bodyPr>
          <a:lstStyle/>
          <a:p>
            <a:pPr algn="just">
              <a:lnSpc>
                <a:spcPct val="150000"/>
              </a:lnSpc>
              <a:buFont typeface="Wingdings" pitchFamily="2" charset="2"/>
              <a:buChar char="q"/>
            </a:pPr>
            <a:endParaRPr lang="en-US" sz="2000" dirty="0" smtClean="0">
              <a:latin typeface="Times New Roman" pitchFamily="18" charset="0"/>
              <a:cs typeface="Times New Roman" pitchFamily="18" charset="0"/>
            </a:endParaRPr>
          </a:p>
          <a:p>
            <a:pPr algn="just">
              <a:lnSpc>
                <a:spcPct val="150000"/>
              </a:lnSpc>
              <a:buFont typeface="Wingdings" pitchFamily="2" charset="2"/>
              <a:buChar char="q"/>
            </a:pPr>
            <a:r>
              <a:rPr lang="en-US" sz="2000" dirty="0" smtClean="0">
                <a:latin typeface="Times New Roman" pitchFamily="18" charset="0"/>
                <a:cs typeface="Times New Roman" pitchFamily="18" charset="0"/>
              </a:rPr>
              <a:t>Chest </a:t>
            </a:r>
            <a:r>
              <a:rPr lang="en-US" sz="2000" dirty="0" smtClean="0">
                <a:latin typeface="Times New Roman" pitchFamily="18" charset="0"/>
                <a:cs typeface="Times New Roman" pitchFamily="18" charset="0"/>
              </a:rPr>
              <a:t>radiographs provide a static view of the anatomy of the chest, and as such, they may be used to screen for abnormalities, to provide a baseline from which subsequent assessments can be made, or to monitor the progress of a disease process or treatment intervention. </a:t>
            </a:r>
            <a:endParaRPr lang="en-US" sz="2000" dirty="0" smtClean="0">
              <a:latin typeface="Times New Roman" pitchFamily="18" charset="0"/>
              <a:cs typeface="Times New Roman" pitchFamily="18" charset="0"/>
            </a:endParaRPr>
          </a:p>
          <a:p>
            <a:pPr marL="0" indent="0" algn="just">
              <a:lnSpc>
                <a:spcPct val="150000"/>
              </a:lnSpc>
              <a:buNone/>
            </a:pPr>
            <a:endParaRPr lang="en-US" sz="2000" dirty="0" smtClean="0">
              <a:latin typeface="Times New Roman" pitchFamily="18" charset="0"/>
              <a:cs typeface="Times New Roman" pitchFamily="18" charset="0"/>
            </a:endParaRPr>
          </a:p>
          <a:p>
            <a:pPr algn="just">
              <a:lnSpc>
                <a:spcPct val="150000"/>
              </a:lnSpc>
              <a:buFont typeface="Wingdings" pitchFamily="2" charset="2"/>
              <a:buChar char="q"/>
            </a:pPr>
            <a:r>
              <a:rPr lang="en-US" sz="2000" dirty="0">
                <a:latin typeface="Times New Roman" pitchFamily="18" charset="0"/>
                <a:cs typeface="Times New Roman" pitchFamily="18" charset="0"/>
              </a:rPr>
              <a:t>X-rays have very short wavelengths of electromagnetic radiation that penetrate matter. A traditional radiograph is created when X-rays penetrate body structure and produce images on a piece of photographic film usually contained in a cassette.</a:t>
            </a:r>
            <a:endParaRPr lang="en-US" sz="20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337860390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a:bodyPr>
          <a:lstStyle/>
          <a:p>
            <a:pPr>
              <a:lnSpc>
                <a:spcPct val="150000"/>
              </a:lnSpc>
            </a:pPr>
            <a:r>
              <a:rPr lang="en-IN" sz="2400" dirty="0" smtClean="0">
                <a:latin typeface="Times New Roman" pitchFamily="18" charset="0"/>
                <a:cs typeface="Times New Roman" pitchFamily="18" charset="0"/>
              </a:rPr>
              <a:t>COSTO-PHRENIC ANGLE</a:t>
            </a:r>
            <a:endParaRPr lang="en-IN" sz="24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1196752"/>
            <a:ext cx="8229600" cy="4929411"/>
          </a:xfrm>
        </p:spPr>
        <p:txBody>
          <a:bodyPr>
            <a:normAutofit/>
          </a:bodyPr>
          <a:lstStyle/>
          <a:p>
            <a:pPr marL="0" indent="0" algn="just">
              <a:lnSpc>
                <a:spcPct val="150000"/>
              </a:lnSpc>
              <a:buNone/>
            </a:pPr>
            <a:r>
              <a:rPr lang="en-IN" sz="2000" dirty="0" smtClean="0">
                <a:latin typeface="Times New Roman" pitchFamily="18" charset="0"/>
                <a:cs typeface="Times New Roman" pitchFamily="18" charset="0"/>
              </a:rPr>
              <a:t>Margins should be sharp</a:t>
            </a:r>
            <a:r>
              <a:rPr lang="en-IN" sz="2000" dirty="0" smtClean="0">
                <a:latin typeface="Times New Roman" pitchFamily="18" charset="0"/>
                <a:cs typeface="Times New Roman" pitchFamily="18" charset="0"/>
              </a:rPr>
              <a:t>.</a:t>
            </a:r>
          </a:p>
          <a:p>
            <a:pPr marL="0" indent="0" algn="just">
              <a:lnSpc>
                <a:spcPct val="150000"/>
              </a:lnSpc>
              <a:buNone/>
            </a:pPr>
            <a:endParaRPr lang="en-IN" sz="2000" dirty="0">
              <a:latin typeface="Times New Roman" pitchFamily="18" charset="0"/>
              <a:cs typeface="Times New Roman"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1800" y="2132856"/>
            <a:ext cx="4221071" cy="3312368"/>
          </a:xfrm>
          <a:prstGeom prst="rect">
            <a:avLst/>
          </a:prstGeom>
        </p:spPr>
      </p:pic>
    </p:spTree>
    <p:extLst>
      <p:ext uri="{BB962C8B-B14F-4D97-AF65-F5344CB8AC3E}">
        <p14:creationId xmlns:p14="http://schemas.microsoft.com/office/powerpoint/2010/main" val="230801981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9516" y="836712"/>
            <a:ext cx="7310683" cy="5780976"/>
          </a:xfrm>
          <a:prstGeom prst="rect">
            <a:avLst/>
          </a:prstGeom>
        </p:spPr>
      </p:pic>
      <p:sp>
        <p:nvSpPr>
          <p:cNvPr id="3" name="TextBox 2"/>
          <p:cNvSpPr txBox="1"/>
          <p:nvPr/>
        </p:nvSpPr>
        <p:spPr>
          <a:xfrm>
            <a:off x="1763688" y="332656"/>
            <a:ext cx="6264696" cy="400110"/>
          </a:xfrm>
          <a:prstGeom prst="rect">
            <a:avLst/>
          </a:prstGeom>
          <a:noFill/>
        </p:spPr>
        <p:txBody>
          <a:bodyPr wrap="square" rtlCol="0">
            <a:spAutoFit/>
          </a:bodyPr>
          <a:lstStyle/>
          <a:p>
            <a:pPr algn="ctr"/>
            <a:r>
              <a:rPr lang="en-IN" sz="2000" dirty="0" smtClean="0">
                <a:latin typeface="Times New Roman" pitchFamily="18" charset="0"/>
                <a:cs typeface="Times New Roman" pitchFamily="18" charset="0"/>
              </a:rPr>
              <a:t>NORMAL ANATOMICAL STRUCTURES- CXR</a:t>
            </a:r>
            <a:endParaRPr lang="en-IN" sz="2000" dirty="0">
              <a:latin typeface="Times New Roman" pitchFamily="18" charset="0"/>
              <a:cs typeface="Times New Roman" pitchFamily="18" charset="0"/>
            </a:endParaRPr>
          </a:p>
        </p:txBody>
      </p:sp>
    </p:spTree>
    <p:extLst>
      <p:ext uri="{BB962C8B-B14F-4D97-AF65-F5344CB8AC3E}">
        <p14:creationId xmlns:p14="http://schemas.microsoft.com/office/powerpoint/2010/main" val="329357192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648072"/>
          </a:xfrm>
        </p:spPr>
        <p:txBody>
          <a:bodyPr>
            <a:normAutofit/>
          </a:bodyPr>
          <a:lstStyle/>
          <a:p>
            <a:pPr>
              <a:lnSpc>
                <a:spcPct val="150000"/>
              </a:lnSpc>
            </a:pPr>
            <a:r>
              <a:rPr lang="en-IN" sz="2400" dirty="0" smtClean="0">
                <a:latin typeface="Times New Roman" pitchFamily="18" charset="0"/>
                <a:cs typeface="Times New Roman" pitchFamily="18" charset="0"/>
              </a:rPr>
              <a:t>SILHOUETTE SIGN</a:t>
            </a:r>
            <a:endParaRPr lang="en-IN" sz="24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1052736"/>
            <a:ext cx="8229600" cy="5544616"/>
          </a:xfrm>
        </p:spPr>
        <p:txBody>
          <a:bodyPr>
            <a:normAutofit/>
          </a:bodyPr>
          <a:lstStyle/>
          <a:p>
            <a:pPr algn="just">
              <a:lnSpc>
                <a:spcPct val="150000"/>
              </a:lnSpc>
            </a:pPr>
            <a:r>
              <a:rPr lang="en-US" sz="2000" dirty="0">
                <a:latin typeface="Times New Roman" pitchFamily="18" charset="0"/>
                <a:cs typeface="Times New Roman" pitchFamily="18" charset="0"/>
              </a:rPr>
              <a:t>The edges of structures such as the heart, diaphragm and masses are visible only if a difference in density exists between them and the adjacent tissue. This is the silhouette sign. It is helpful because if an edge of a structure that is usually visible is no longer visible, it means that the adjacent lung is of the same density, i.e. more solid than </a:t>
            </a:r>
            <a:r>
              <a:rPr lang="en-US" sz="2000" dirty="0" smtClean="0">
                <a:latin typeface="Times New Roman" pitchFamily="18" charset="0"/>
                <a:cs typeface="Times New Roman" pitchFamily="18" charset="0"/>
              </a:rPr>
              <a:t>usual. </a:t>
            </a:r>
          </a:p>
          <a:p>
            <a:pPr algn="just">
              <a:lnSpc>
                <a:spcPct val="150000"/>
              </a:lnSpc>
            </a:pPr>
            <a:r>
              <a:rPr lang="en-US" sz="2000" dirty="0" smtClean="0">
                <a:latin typeface="Times New Roman" pitchFamily="18" charset="0"/>
                <a:cs typeface="Times New Roman" pitchFamily="18" charset="0"/>
              </a:rPr>
              <a:t>It </a:t>
            </a:r>
            <a:r>
              <a:rPr lang="en-US" sz="2000" dirty="0">
                <a:latin typeface="Times New Roman" pitchFamily="18" charset="0"/>
                <a:cs typeface="Times New Roman" pitchFamily="18" charset="0"/>
              </a:rPr>
              <a:t>is caused by consolidation and/or atelectasis of the adjacent lung, by a large mass, or by contiguous pleural fluid</a:t>
            </a:r>
            <a:r>
              <a:rPr lang="en-US" sz="2000" dirty="0" smtClean="0">
                <a:latin typeface="Times New Roman" pitchFamily="18" charset="0"/>
                <a:cs typeface="Times New Roman" pitchFamily="18" charset="0"/>
              </a:rPr>
              <a:t>.</a:t>
            </a:r>
          </a:p>
        </p:txBody>
      </p:sp>
    </p:spTree>
    <p:extLst>
      <p:ext uri="{BB962C8B-B14F-4D97-AF65-F5344CB8AC3E}">
        <p14:creationId xmlns:p14="http://schemas.microsoft.com/office/powerpoint/2010/main" val="202189157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4664"/>
            <a:ext cx="8229600" cy="5832648"/>
          </a:xfrm>
        </p:spPr>
        <p:txBody>
          <a:bodyPr>
            <a:normAutofit/>
          </a:bodyPr>
          <a:lstStyle/>
          <a:p>
            <a:pPr algn="just">
              <a:lnSpc>
                <a:spcPct val="150000"/>
              </a:lnSpc>
            </a:pPr>
            <a:r>
              <a:rPr lang="en-US" sz="2000" dirty="0">
                <a:latin typeface="Times New Roman" pitchFamily="18" charset="0"/>
                <a:cs typeface="Times New Roman" pitchFamily="18" charset="0"/>
              </a:rPr>
              <a:t> For example, a silhouette sign would be expected in an area of consolidation in the right middle lobe of the lung because this lobe borders the right sides of the right atrium and the mediastinum. Because both the area of consolidation and the heart are water densities (white), the right border of the right atrium cannot be distinguished from the border of the right middle lobe of the lung. That is the right heart border is obscured, if the adjacent lung (right middle lobe) is </a:t>
            </a:r>
            <a:r>
              <a:rPr lang="en-US" sz="2000" dirty="0" smtClean="0">
                <a:latin typeface="Times New Roman" pitchFamily="18" charset="0"/>
                <a:cs typeface="Times New Roman" pitchFamily="18" charset="0"/>
              </a:rPr>
              <a:t>consolidated.</a:t>
            </a:r>
          </a:p>
        </p:txBody>
      </p:sp>
    </p:spTree>
    <p:extLst>
      <p:ext uri="{BB962C8B-B14F-4D97-AF65-F5344CB8AC3E}">
        <p14:creationId xmlns:p14="http://schemas.microsoft.com/office/powerpoint/2010/main" val="79151302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15616" y="1268760"/>
            <a:ext cx="2880320" cy="3768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8946" y="1268760"/>
            <a:ext cx="3024336" cy="3635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0268010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t="23417" b="31584"/>
          <a:stretch/>
        </p:blipFill>
        <p:spPr>
          <a:xfrm>
            <a:off x="0" y="0"/>
            <a:ext cx="9144000" cy="6858000"/>
          </a:xfrm>
        </p:spPr>
      </p:pic>
    </p:spTree>
    <p:extLst>
      <p:ext uri="{BB962C8B-B14F-4D97-AF65-F5344CB8AC3E}">
        <p14:creationId xmlns:p14="http://schemas.microsoft.com/office/powerpoint/2010/main" val="18066360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a:bodyPr>
          <a:lstStyle/>
          <a:p>
            <a:r>
              <a:rPr lang="en-IN" sz="2400" dirty="0" smtClean="0">
                <a:latin typeface="Times New Roman" pitchFamily="18" charset="0"/>
                <a:cs typeface="Times New Roman" pitchFamily="18" charset="0"/>
              </a:rPr>
              <a:t>CXR- PROJECTIONS</a:t>
            </a:r>
            <a:endParaRPr lang="en-IN" sz="24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980728"/>
            <a:ext cx="8229600" cy="5544616"/>
          </a:xfrm>
        </p:spPr>
        <p:txBody>
          <a:bodyPr>
            <a:normAutofit/>
          </a:bodyPr>
          <a:lstStyle/>
          <a:p>
            <a:pPr marL="0" indent="0" algn="just">
              <a:lnSpc>
                <a:spcPct val="150000"/>
              </a:lnSpc>
              <a:buNone/>
            </a:pPr>
            <a:r>
              <a:rPr lang="en-IN" sz="2000" dirty="0" smtClean="0">
                <a:latin typeface="Times New Roman" pitchFamily="18" charset="0"/>
                <a:cs typeface="Times New Roman" pitchFamily="18" charset="0"/>
              </a:rPr>
              <a:t>PA VIEW- The x-rays penetrate through the back of the patient on to the film</a:t>
            </a:r>
            <a:r>
              <a:rPr lang="en-IN" sz="2000" dirty="0" smtClean="0">
                <a:latin typeface="Times New Roman" pitchFamily="18" charset="0"/>
                <a:cs typeface="Times New Roman" pitchFamily="18" charset="0"/>
              </a:rPr>
              <a:t>.</a:t>
            </a:r>
          </a:p>
          <a:p>
            <a:pPr marL="0" indent="0" algn="just">
              <a:lnSpc>
                <a:spcPct val="150000"/>
              </a:lnSpc>
              <a:buNone/>
            </a:pPr>
            <a:endParaRPr lang="en-IN" sz="2000" dirty="0" smtClean="0">
              <a:latin typeface="Times New Roman" pitchFamily="18" charset="0"/>
              <a:cs typeface="Times New Roman" pitchFamily="18" charset="0"/>
            </a:endParaRPr>
          </a:p>
          <a:p>
            <a:pPr marL="0" indent="0" algn="just">
              <a:lnSpc>
                <a:spcPct val="150000"/>
              </a:lnSpc>
              <a:buNone/>
            </a:pPr>
            <a:r>
              <a:rPr lang="en-IN" sz="2000" dirty="0" smtClean="0">
                <a:latin typeface="Times New Roman" pitchFamily="18" charset="0"/>
                <a:cs typeface="Times New Roman" pitchFamily="18" charset="0"/>
              </a:rPr>
              <a:t>AP VIEW- The x-rays penetrate through the front of the patient on to the film</a:t>
            </a:r>
            <a:r>
              <a:rPr lang="en-IN" sz="2000" dirty="0" smtClean="0">
                <a:latin typeface="Times New Roman" pitchFamily="18" charset="0"/>
                <a:cs typeface="Times New Roman" pitchFamily="18" charset="0"/>
              </a:rPr>
              <a:t>.</a:t>
            </a:r>
          </a:p>
          <a:p>
            <a:pPr marL="0" indent="0" algn="just">
              <a:lnSpc>
                <a:spcPct val="150000"/>
              </a:lnSpc>
              <a:buNone/>
            </a:pPr>
            <a:endParaRPr lang="en-IN" sz="2000" dirty="0" smtClean="0">
              <a:latin typeface="Times New Roman" pitchFamily="18" charset="0"/>
              <a:cs typeface="Times New Roman" pitchFamily="18" charset="0"/>
            </a:endParaRPr>
          </a:p>
          <a:p>
            <a:pPr marL="0" indent="0" algn="just">
              <a:lnSpc>
                <a:spcPct val="150000"/>
              </a:lnSpc>
              <a:buNone/>
            </a:pPr>
            <a:r>
              <a:rPr lang="en-IN" sz="2000" dirty="0" smtClean="0">
                <a:latin typeface="Times New Roman" pitchFamily="18" charset="0"/>
                <a:cs typeface="Times New Roman" pitchFamily="18" charset="0"/>
              </a:rPr>
              <a:t>LATERAL VIEW- </a:t>
            </a:r>
            <a:r>
              <a:rPr lang="en-US" sz="2000" dirty="0">
                <a:latin typeface="Times New Roman" pitchFamily="18" charset="0"/>
                <a:cs typeface="Times New Roman" pitchFamily="18" charset="0"/>
              </a:rPr>
              <a:t>W</a:t>
            </a:r>
            <a:r>
              <a:rPr lang="en-US" sz="2000" dirty="0" smtClean="0">
                <a:latin typeface="Times New Roman" pitchFamily="18" charset="0"/>
                <a:cs typeface="Times New Roman" pitchFamily="18" charset="0"/>
              </a:rPr>
              <a:t>ith either the right or left side of the patient against the film</a:t>
            </a:r>
            <a:r>
              <a:rPr lang="en-US" sz="2000" dirty="0" smtClean="0">
                <a:latin typeface="Times New Roman" pitchFamily="18" charset="0"/>
                <a:cs typeface="Times New Roman" pitchFamily="18" charset="0"/>
              </a:rPr>
              <a:t>.</a:t>
            </a:r>
          </a:p>
          <a:p>
            <a:pPr marL="0" indent="0" algn="just">
              <a:lnSpc>
                <a:spcPct val="150000"/>
              </a:lnSpc>
              <a:buNone/>
            </a:pPr>
            <a:endParaRPr lang="en-US" sz="2000" dirty="0" smtClean="0">
              <a:latin typeface="Times New Roman" pitchFamily="18" charset="0"/>
              <a:cs typeface="Times New Roman" pitchFamily="18" charset="0"/>
            </a:endParaRPr>
          </a:p>
          <a:p>
            <a:pPr marL="0" indent="0" algn="just">
              <a:lnSpc>
                <a:spcPct val="150000"/>
              </a:lnSpc>
              <a:buNone/>
            </a:pPr>
            <a:endParaRPr lang="en-IN" sz="2000" dirty="0">
              <a:latin typeface="Times New Roman" pitchFamily="18" charset="0"/>
              <a:cs typeface="Times New Roman" pitchFamily="18" charset="0"/>
            </a:endParaRPr>
          </a:p>
        </p:txBody>
      </p:sp>
    </p:spTree>
    <p:extLst>
      <p:ext uri="{BB962C8B-B14F-4D97-AF65-F5344CB8AC3E}">
        <p14:creationId xmlns:p14="http://schemas.microsoft.com/office/powerpoint/2010/main" val="3264764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99592" y="692696"/>
            <a:ext cx="3254551" cy="2304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7674" y="2060848"/>
            <a:ext cx="3372915" cy="2931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63258" y="4077072"/>
            <a:ext cx="2828925" cy="2524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02399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4724" t="20357" r="4494" b="5870"/>
          <a:stretch/>
        </p:blipFill>
        <p:spPr>
          <a:xfrm>
            <a:off x="755576" y="1189460"/>
            <a:ext cx="7560840" cy="4687812"/>
          </a:xfrm>
        </p:spPr>
      </p:pic>
    </p:spTree>
    <p:extLst>
      <p:ext uri="{BB962C8B-B14F-4D97-AF65-F5344CB8AC3E}">
        <p14:creationId xmlns:p14="http://schemas.microsoft.com/office/powerpoint/2010/main" val="27012030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3853" r="4542" b="20258"/>
          <a:stretch/>
        </p:blipFill>
        <p:spPr>
          <a:xfrm>
            <a:off x="1043608" y="1052736"/>
            <a:ext cx="6840760" cy="4536504"/>
          </a:xfrm>
        </p:spPr>
      </p:pic>
    </p:spTree>
    <p:extLst>
      <p:ext uri="{BB962C8B-B14F-4D97-AF65-F5344CB8AC3E}">
        <p14:creationId xmlns:p14="http://schemas.microsoft.com/office/powerpoint/2010/main" val="3027765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15816" y="1268760"/>
            <a:ext cx="3276600" cy="4114800"/>
          </a:xfrm>
        </p:spPr>
      </p:pic>
      <p:sp>
        <p:nvSpPr>
          <p:cNvPr id="5" name="TextBox 4"/>
          <p:cNvSpPr txBox="1"/>
          <p:nvPr/>
        </p:nvSpPr>
        <p:spPr>
          <a:xfrm>
            <a:off x="2555776" y="5949280"/>
            <a:ext cx="3744416" cy="400110"/>
          </a:xfrm>
          <a:prstGeom prst="rect">
            <a:avLst/>
          </a:prstGeom>
          <a:noFill/>
        </p:spPr>
        <p:txBody>
          <a:bodyPr wrap="square" rtlCol="0">
            <a:spAutoFit/>
          </a:bodyPr>
          <a:lstStyle/>
          <a:p>
            <a:pPr algn="ctr"/>
            <a:r>
              <a:rPr lang="en-IN" sz="2000" dirty="0" smtClean="0">
                <a:latin typeface="Times New Roman" pitchFamily="18" charset="0"/>
                <a:cs typeface="Times New Roman" pitchFamily="18" charset="0"/>
              </a:rPr>
              <a:t>RIGHT LATERAL CXR</a:t>
            </a:r>
            <a:endParaRPr lang="en-IN" sz="2000" dirty="0">
              <a:latin typeface="Times New Roman" pitchFamily="18" charset="0"/>
              <a:cs typeface="Times New Roman" pitchFamily="18" charset="0"/>
            </a:endParaRPr>
          </a:p>
        </p:txBody>
      </p:sp>
    </p:spTree>
    <p:extLst>
      <p:ext uri="{BB962C8B-B14F-4D97-AF65-F5344CB8AC3E}">
        <p14:creationId xmlns:p14="http://schemas.microsoft.com/office/powerpoint/2010/main" val="127573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20688"/>
            <a:ext cx="8229600" cy="5760640"/>
          </a:xfrm>
        </p:spPr>
        <p:txBody>
          <a:bodyPr>
            <a:normAutofit/>
          </a:bodyPr>
          <a:lstStyle/>
          <a:p>
            <a:pPr marL="0" indent="0" algn="ctr">
              <a:buNone/>
            </a:pPr>
            <a:endParaRPr lang="en-US" sz="2400" dirty="0" smtClean="0">
              <a:latin typeface="Times New Roman" pitchFamily="18" charset="0"/>
              <a:cs typeface="Times New Roman" pitchFamily="18" charset="0"/>
            </a:endParaRPr>
          </a:p>
          <a:p>
            <a:pPr marL="0" indent="0" algn="ctr">
              <a:buNone/>
            </a:pPr>
            <a:endParaRPr lang="en-US" sz="2400" dirty="0">
              <a:latin typeface="Times New Roman" pitchFamily="18" charset="0"/>
              <a:cs typeface="Times New Roman" pitchFamily="18" charset="0"/>
            </a:endParaRPr>
          </a:p>
          <a:p>
            <a:pPr marL="0" indent="0" algn="ctr">
              <a:buNone/>
            </a:pPr>
            <a:endParaRPr lang="en-US" sz="2400" dirty="0" smtClean="0">
              <a:latin typeface="Times New Roman" pitchFamily="18" charset="0"/>
              <a:cs typeface="Times New Roman" pitchFamily="18" charset="0"/>
            </a:endParaRPr>
          </a:p>
          <a:p>
            <a:pPr marL="0" indent="0" algn="ctr">
              <a:buNone/>
            </a:pPr>
            <a:endParaRPr lang="en-US" sz="2400" dirty="0">
              <a:latin typeface="Times New Roman" pitchFamily="18" charset="0"/>
              <a:cs typeface="Times New Roman" pitchFamily="18" charset="0"/>
            </a:endParaRPr>
          </a:p>
          <a:p>
            <a:pPr marL="0" indent="0" algn="ctr">
              <a:buNone/>
            </a:pPr>
            <a:endParaRPr lang="en-US" sz="2400" dirty="0" smtClean="0">
              <a:latin typeface="Times New Roman" pitchFamily="18" charset="0"/>
              <a:cs typeface="Times New Roman" pitchFamily="18" charset="0"/>
            </a:endParaRPr>
          </a:p>
          <a:p>
            <a:pPr marL="0" indent="0" algn="ctr">
              <a:buNone/>
            </a:pPr>
            <a:r>
              <a:rPr lang="en-US" b="1" dirty="0" smtClean="0">
                <a:effectLst>
                  <a:outerShdw blurRad="38100" dist="38100" dir="2700000" algn="tl">
                    <a:srgbClr val="000000">
                      <a:alpha val="43137"/>
                    </a:srgbClr>
                  </a:outerShdw>
                </a:effectLst>
                <a:latin typeface="Times New Roman" pitchFamily="18" charset="0"/>
                <a:cs typeface="Times New Roman" pitchFamily="18" charset="0"/>
              </a:rPr>
              <a:t>Technical </a:t>
            </a:r>
            <a:r>
              <a:rPr lang="en-US" b="1" dirty="0">
                <a:effectLst>
                  <a:outerShdw blurRad="38100" dist="38100" dir="2700000" algn="tl">
                    <a:srgbClr val="000000">
                      <a:alpha val="43137"/>
                    </a:srgbClr>
                  </a:outerShdw>
                </a:effectLst>
                <a:latin typeface="Times New Roman" pitchFamily="18" charset="0"/>
                <a:cs typeface="Times New Roman" pitchFamily="18" charset="0"/>
              </a:rPr>
              <a:t>Factors of Viewing for Chest Radiographs</a:t>
            </a:r>
            <a:endParaRPr lang="en-IN" b="1" dirty="0">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356110355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504</TotalTime>
  <Words>1081</Words>
  <Application>Microsoft Office PowerPoint</Application>
  <PresentationFormat>On-screen Show (4:3)</PresentationFormat>
  <Paragraphs>72</Paragraphs>
  <Slides>35</Slides>
  <Notes>0</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CHEST X-RAY</vt:lpstr>
      <vt:lpstr>PowerPoint Presentation</vt:lpstr>
      <vt:lpstr>PowerPoint Presentation</vt:lpstr>
      <vt:lpstr>CXR- PROJECTIONS</vt:lpstr>
      <vt:lpstr>PowerPoint Presentation</vt:lpstr>
      <vt:lpstr>PowerPoint Presentation</vt:lpstr>
      <vt:lpstr>PowerPoint Presentation</vt:lpstr>
      <vt:lpstr>PowerPoint Presentation</vt:lpstr>
      <vt:lpstr>PowerPoint Presentation</vt:lpstr>
      <vt:lpstr>PENETRATION/EXPOSURE</vt:lpstr>
      <vt:lpstr>UNDERPENETRATED FILM</vt:lpstr>
      <vt:lpstr>OVER PENETRATED FILM</vt:lpstr>
      <vt:lpstr>RESPIRATION</vt:lpstr>
      <vt:lpstr>PowerPoint Presentation</vt:lpstr>
      <vt:lpstr>PowerPoint Presentation</vt:lpstr>
      <vt:lpstr>PowerPoint Presentation</vt:lpstr>
      <vt:lpstr>ROTATION</vt:lpstr>
      <vt:lpstr>PowerPoint Presentation</vt:lpstr>
      <vt:lpstr>PowerPoint Presentation</vt:lpstr>
      <vt:lpstr>PowerPoint Presentation</vt:lpstr>
      <vt:lpstr>PowerPoint Presentation</vt:lpstr>
      <vt:lpstr>PowerPoint Presentation</vt:lpstr>
      <vt:lpstr>RIGHT OR LEFT</vt:lpstr>
      <vt:lpstr>DIAPHRAGM</vt:lpstr>
      <vt:lpstr>THE HILA</vt:lpstr>
      <vt:lpstr>PowerPoint Presentation</vt:lpstr>
      <vt:lpstr>HEART</vt:lpstr>
      <vt:lpstr>PowerPoint Presentation</vt:lpstr>
      <vt:lpstr>PowerPoint Presentation</vt:lpstr>
      <vt:lpstr>COSTO-PHRENIC ANGLE</vt:lpstr>
      <vt:lpstr>PowerPoint Presentation</vt:lpstr>
      <vt:lpstr>SILHOUETTE SIGN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CHEST X-RAY</dc:title>
  <dc:creator>Aakanksha Bajpai</dc:creator>
  <cp:lastModifiedBy>Aakanksha Bajpai</cp:lastModifiedBy>
  <cp:revision>54</cp:revision>
  <dcterms:created xsi:type="dcterms:W3CDTF">2020-10-06T15:04:55Z</dcterms:created>
  <dcterms:modified xsi:type="dcterms:W3CDTF">2020-10-07T06:32:49Z</dcterms:modified>
</cp:coreProperties>
</file>