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notesMasterIdLst>
    <p:notesMasterId r:id="rId58"/>
  </p:notesMasterIdLst>
  <p:handoutMasterIdLst>
    <p:handoutMasterId r:id="rId59"/>
  </p:handoutMasterIdLst>
  <p:sldIdLst>
    <p:sldId id="258" r:id="rId2"/>
    <p:sldId id="259" r:id="rId3"/>
    <p:sldId id="260" r:id="rId4"/>
    <p:sldId id="261" r:id="rId5"/>
    <p:sldId id="335" r:id="rId6"/>
    <p:sldId id="262" r:id="rId7"/>
    <p:sldId id="352" r:id="rId8"/>
    <p:sldId id="351" r:id="rId9"/>
    <p:sldId id="263" r:id="rId10"/>
    <p:sldId id="264" r:id="rId11"/>
    <p:sldId id="265" r:id="rId12"/>
    <p:sldId id="266" r:id="rId13"/>
    <p:sldId id="337" r:id="rId14"/>
    <p:sldId id="267" r:id="rId15"/>
    <p:sldId id="268" r:id="rId16"/>
    <p:sldId id="269" r:id="rId17"/>
    <p:sldId id="270" r:id="rId18"/>
    <p:sldId id="272" r:id="rId19"/>
    <p:sldId id="271" r:id="rId20"/>
    <p:sldId id="273" r:id="rId21"/>
    <p:sldId id="274" r:id="rId22"/>
    <p:sldId id="275" r:id="rId23"/>
    <p:sldId id="276" r:id="rId24"/>
    <p:sldId id="277" r:id="rId25"/>
    <p:sldId id="353" r:id="rId26"/>
    <p:sldId id="278" r:id="rId27"/>
    <p:sldId id="279" r:id="rId28"/>
    <p:sldId id="354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338" r:id="rId39"/>
    <p:sldId id="289" r:id="rId40"/>
    <p:sldId id="290" r:id="rId41"/>
    <p:sldId id="293" r:id="rId42"/>
    <p:sldId id="294" r:id="rId43"/>
    <p:sldId id="295" r:id="rId44"/>
    <p:sldId id="350" r:id="rId45"/>
    <p:sldId id="296" r:id="rId46"/>
    <p:sldId id="355" r:id="rId47"/>
    <p:sldId id="356" r:id="rId48"/>
    <p:sldId id="323" r:id="rId49"/>
    <p:sldId id="324" r:id="rId50"/>
    <p:sldId id="326" r:id="rId51"/>
    <p:sldId id="339" r:id="rId52"/>
    <p:sldId id="328" r:id="rId53"/>
    <p:sldId id="325" r:id="rId54"/>
    <p:sldId id="327" r:id="rId55"/>
    <p:sldId id="329" r:id="rId56"/>
    <p:sldId id="349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95899"/>
    <a:srgbClr val="3D8963"/>
    <a:srgbClr val="5FD6C2"/>
    <a:srgbClr val="5DE2B3"/>
    <a:srgbClr val="E3D638"/>
    <a:srgbClr val="FFFF00"/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3" autoAdjust="0"/>
    <p:restoredTop sz="94660"/>
  </p:normalViewPr>
  <p:slideViewPr>
    <p:cSldViewPr>
      <p:cViewPr varScale="1">
        <p:scale>
          <a:sx n="68" d="100"/>
          <a:sy n="68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F42FDF-F4A0-428B-AF22-828C07AA4019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65800E-EA00-4BE1-AF10-85AF9E2A5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/>
            </a:lvl1pPr>
          </a:lstStyle>
          <a:p>
            <a:pPr>
              <a:defRPr/>
            </a:pPr>
            <a:fld id="{CA063206-64CE-4C33-9974-FF6042837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See pr7-01.cpp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See pr7-02.cpp and pr7-03.cpp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See pr7-04.cpp and pr7-05.cpp</a:t>
            </a:r>
          </a:p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See pr7-06.cpp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See pr7-07.cpp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See pr7-08.cpp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See pr7-09.cpp</a:t>
            </a:r>
          </a:p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See pr7-10.cpp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See pr7-12.cpp, Rectangle.cpp, and Rectangle.h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See Rectangle.h, Rectangle.cpp, and pr7-12.cpp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See pr7-11.cpp</a:t>
            </a:r>
          </a:p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991FB4-9A93-4B76-8BD6-97C6972C46B5}" type="datetimeFigureOut">
              <a:rPr/>
              <a:pPr>
                <a:defRPr/>
              </a:pPr>
              <a:t>2/8/2022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altLang="en-US"/>
              <a:t>1-</a:t>
            </a:r>
            <a:fld id="{92B88E81-8E3D-4D5C-B422-238B8552B99E}" type="slidenum">
              <a:rPr altLang="en-US"/>
              <a:pPr>
                <a:defRPr/>
              </a:pPr>
              <a:t>‹#›</a:t>
            </a:fld>
            <a:endParaRPr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052CB-5A0F-49E0-985A-C68033EAB509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C1288026-FAF9-4F55-B251-C6945E0C7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8ABA20-A172-4F05-89FA-C58318FA72BB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/>
              <a:t>1-</a:t>
            </a:r>
            <a:fld id="{41A92554-0B22-4FD9-AC1A-5307FF5A9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3A3DE-A8D0-4E57-988D-DAA143798AAA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7C25B29B-FA86-4C42-9558-1D94F2DC7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E9B34F5-17B0-4359-8DB6-7607F863ABDF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en-US"/>
              <a:t>1-</a:t>
            </a:r>
            <a:fld id="{E85EAD79-06FC-4E01-B7E3-167525853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58AB2-A890-4A4D-84A0-606A96766D63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D991406F-0370-46BD-BFEA-E1F863B1C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178FA-F46A-41F8-BC75-1D5DF0DC1C5A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C2A600A1-EFAD-4462-8BDB-1D03E6394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4E9D-8537-4D77-BFB6-1E044262CE1F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23C83F4E-665A-4E4F-BB99-6274EEF91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877DB-0F37-4564-AE03-4BCAFE90CA9D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4DE4CFED-013D-4B22-B0A9-FD30AC181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2AF5-E4DE-40C7-810D-A413D6412129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B951A2E2-0583-4D72-8169-06F57676F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802BD5-0BDA-4714-BAB1-651F14B0945D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en-US"/>
              <a:t>1-</a:t>
            </a:r>
            <a:fld id="{B6BCDCD5-34AF-4F80-AE39-AFBBD99A3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3918A3A-BCA0-4C07-97B6-E295798AB7A0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/>
              <a:t>1-</a:t>
            </a:r>
            <a:fld id="{0B33C7D3-E9AC-411F-B3BE-EF1B9442B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0" r:id="rId2"/>
    <p:sldLayoutId id="2147483978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9" r:id="rId9"/>
    <p:sldLayoutId id="2147483976" r:id="rId10"/>
    <p:sldLayoutId id="214748398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Topics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Abstract Data Types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Object-Oriented Programming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Introduction to Classes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Creating and Using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Defining Member Functions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Constructors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Destructors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Private Member Functions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More Object-Oriented Programming 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>
                <a:solidFill>
                  <a:schemeClr val="accent2"/>
                </a:solidFill>
              </a:rPr>
              <a:t>data hiding</a:t>
            </a:r>
            <a:r>
              <a:rPr lang="en-US" altLang="en-US" smtClean="0"/>
              <a:t>: restricting data access to certain members of an object. 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Protection –provide a layer of protection against inadvertent or deliberate data corruption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Need-to-know –the programmer needn’t worry about implementation details when writing “client” code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>
                <a:solidFill>
                  <a:schemeClr val="accent2"/>
                </a:solidFill>
              </a:rPr>
              <a:t>encapsulation</a:t>
            </a:r>
            <a:r>
              <a:rPr lang="en-US" altLang="en-US" smtClean="0"/>
              <a:t>: the bundling of an object’s data and procedures into a single 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Object 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743200" y="1905000"/>
            <a:ext cx="3657600" cy="2362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1905000"/>
            <a:ext cx="3581400" cy="503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latin typeface="+mn-lt"/>
              </a:rPr>
              <a:t>Member variables (attributes)</a:t>
            </a:r>
          </a:p>
          <a:p>
            <a:pPr eaLnBrk="1" hangingPunct="1">
              <a:defRPr/>
            </a:pPr>
            <a:r>
              <a:rPr lang="en-US" sz="1600" baseline="0" dirty="0">
                <a:latin typeface="+mn-lt"/>
              </a:rPr>
              <a:t>       </a:t>
            </a:r>
            <a:r>
              <a:rPr lang="en-US" sz="1600" baseline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 side;</a:t>
            </a:r>
            <a:endParaRPr lang="en-US" sz="1600" dirty="0">
              <a:latin typeface="+mn-lt"/>
            </a:endParaRPr>
          </a:p>
        </p:txBody>
      </p:sp>
      <p:cxnSp>
        <p:nvCxnSpPr>
          <p:cNvPr id="16390" name="Straight Connector 9"/>
          <p:cNvCxnSpPr>
            <a:cxnSpLocks noChangeShapeType="1"/>
          </p:cNvCxnSpPr>
          <p:nvPr/>
        </p:nvCxnSpPr>
        <p:spPr bwMode="auto">
          <a:xfrm>
            <a:off x="2743200" y="2438400"/>
            <a:ext cx="3657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2743200" y="2438400"/>
            <a:ext cx="3657600" cy="1241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latin typeface="+mn-lt"/>
              </a:rPr>
              <a:t>Member functions</a:t>
            </a:r>
          </a:p>
          <a:p>
            <a:pPr eaLnBrk="1" hangingPunct="1">
              <a:defRPr/>
            </a:pP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600" baseline="0" dirty="0" err="1">
                <a:latin typeface="Courier New" pitchFamily="49" charset="0"/>
                <a:cs typeface="Courier New" pitchFamily="49" charset="0"/>
              </a:rPr>
              <a:t>setSide</a:t>
            </a: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aseline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 s)</a:t>
            </a:r>
          </a:p>
          <a:p>
            <a:pPr eaLnBrk="1" hangingPunct="1">
              <a:defRPr/>
            </a:pP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eaLnBrk="1" hangingPunct="1">
              <a:defRPr/>
            </a:pP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aseline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aseline="0" dirty="0" err="1">
                <a:latin typeface="Courier New" pitchFamily="49" charset="0"/>
                <a:cs typeface="Courier New" pitchFamily="49" charset="0"/>
              </a:rPr>
              <a:t>getSide</a:t>
            </a: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defRPr/>
            </a:pPr>
            <a:r>
              <a:rPr lang="en-US" sz="1600" baseline="0" dirty="0">
                <a:latin typeface="Courier New" pitchFamily="49" charset="0"/>
                <a:cs typeface="Courier New" pitchFamily="49" charset="0"/>
              </a:rPr>
              <a:t>  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2362200" y="1371600"/>
            <a:ext cx="1066800" cy="6858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14600" y="1524000"/>
            <a:ext cx="762000" cy="296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>
                <a:latin typeface="+mn-lt"/>
              </a:rPr>
              <a:t>Square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572000"/>
            <a:ext cx="7772400" cy="1774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+mn-lt"/>
              </a:rPr>
              <a:t>Square object’s data item: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side</a:t>
            </a:r>
          </a:p>
          <a:p>
            <a:pPr eaLnBrk="1" hangingPunct="1">
              <a:defRPr/>
            </a:pPr>
            <a:endParaRPr lang="en-US" sz="2800" dirty="0">
              <a:latin typeface="+mn-lt"/>
            </a:endParaRPr>
          </a:p>
          <a:p>
            <a:pPr eaLnBrk="1" hangingPunct="1">
              <a:defRPr/>
            </a:pPr>
            <a:r>
              <a:rPr lang="en-US" sz="2800" dirty="0">
                <a:latin typeface="+mn-lt"/>
              </a:rPr>
              <a:t>Square object’s functions: 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setSide</a:t>
            </a:r>
            <a:r>
              <a:rPr lang="en-US" sz="2800" dirty="0">
                <a:latin typeface="+mn-lt"/>
              </a:rPr>
              <a:t> -</a:t>
            </a:r>
            <a:r>
              <a:rPr lang="en-US" sz="2800" baseline="0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set the size of the side of the square,</a:t>
            </a:r>
            <a:r>
              <a:rPr lang="en-US" sz="2800" baseline="0" dirty="0">
                <a:latin typeface="+mn-lt"/>
              </a:rPr>
              <a:t> 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getSide</a:t>
            </a:r>
            <a:r>
              <a:rPr lang="en-US" sz="2800" dirty="0">
                <a:latin typeface="+mn-lt"/>
              </a:rPr>
              <a:t> -</a:t>
            </a:r>
            <a:r>
              <a:rPr lang="en-US" sz="2800" baseline="0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return the size of the side of the square</a:t>
            </a:r>
          </a:p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Introduction to Classes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1" smtClean="0">
                <a:solidFill>
                  <a:schemeClr val="accent2"/>
                </a:solidFill>
              </a:rPr>
              <a:t>Class</a:t>
            </a:r>
            <a:r>
              <a:rPr lang="en-US" altLang="en-US" smtClean="0"/>
              <a:t>: a programmer-defined data type used to define objects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mtClean="0"/>
              <a:t>It is a pattern for creating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  </a:t>
            </a:r>
            <a:r>
              <a:rPr lang="en-US" altLang="en-US" sz="2800" smtClean="0"/>
              <a:t>ex: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	string fName, lName;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	This creates two objects of the </a:t>
            </a:r>
            <a:r>
              <a:rPr lang="en-US" altLang="en-US" sz="2800" b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altLang="en-US" sz="2800" smtClean="0"/>
              <a:t> class</a:t>
            </a:r>
            <a:r>
              <a:rPr lang="en-US" altLang="en-US" sz="2800" b="1" smtClean="0">
                <a:latin typeface="Courier New" pitchFamily="49" charset="0"/>
              </a:rPr>
              <a:t>    </a:t>
            </a: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Introduction to Classes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 class declaration describes the member variables and member functions that its objects will have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mtClean="0"/>
              <a:t>It is a pattern for creating objects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mtClean="0"/>
              <a:t> declaration format: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    class </a:t>
            </a:r>
            <a:r>
              <a:rPr lang="en-US" altLang="en-US" sz="2800" b="1" i="1" smtClean="0">
                <a:latin typeface="Courier New" pitchFamily="49" charset="0"/>
              </a:rPr>
              <a:t>className</a:t>
            </a:r>
            <a:endParaRPr lang="en-US" altLang="en-US" sz="2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i="1" smtClean="0">
                <a:latin typeface="Courier New" pitchFamily="49" charset="0"/>
              </a:rPr>
              <a:t>       declaration;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i="1" smtClean="0">
                <a:latin typeface="Courier New" pitchFamily="49" charset="0"/>
              </a:rPr>
              <a:t>       declaration;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    };</a:t>
            </a:r>
            <a:endParaRPr lang="en-US" altLang="en-US" sz="2800" b="1" smtClean="0"/>
          </a:p>
        </p:txBody>
      </p:sp>
      <p:grpSp>
        <p:nvGrpSpPr>
          <p:cNvPr id="18436" name="Group 6"/>
          <p:cNvGrpSpPr>
            <a:grpSpLocks/>
          </p:cNvGrpSpPr>
          <p:nvPr/>
        </p:nvGrpSpPr>
        <p:grpSpPr bwMode="auto">
          <a:xfrm>
            <a:off x="6553200" y="4889500"/>
            <a:ext cx="1600200" cy="1143000"/>
            <a:chOff x="3984" y="2928"/>
            <a:chExt cx="1008" cy="720"/>
          </a:xfrm>
        </p:grpSpPr>
        <p:sp>
          <p:nvSpPr>
            <p:cNvPr id="18438" name="Oval 4"/>
            <p:cNvSpPr>
              <a:spLocks noChangeArrowheads="1"/>
            </p:cNvSpPr>
            <p:nvPr/>
          </p:nvSpPr>
          <p:spPr bwMode="auto">
            <a:xfrm>
              <a:off x="3984" y="2928"/>
              <a:ext cx="1008" cy="720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4032" y="3024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000" b="1" baseline="0">
                  <a:solidFill>
                    <a:schemeClr val="accent2"/>
                  </a:solidFill>
                  <a:latin typeface="Arial" charset="0"/>
                </a:rPr>
                <a:t>Note the required </a:t>
              </a:r>
              <a:r>
                <a:rPr lang="en-US" altLang="en-US" b="1" baseline="0">
                  <a:solidFill>
                    <a:schemeClr val="accent2"/>
                  </a:solidFill>
                  <a:latin typeface="Courier New" pitchFamily="49" charset="0"/>
                </a:rPr>
                <a:t>;</a:t>
              </a:r>
            </a:p>
          </p:txBody>
        </p:sp>
      </p:grpSp>
      <p:sp>
        <p:nvSpPr>
          <p:cNvPr id="18437" name="Line 7"/>
          <p:cNvSpPr>
            <a:spLocks noChangeShapeType="1"/>
          </p:cNvSpPr>
          <p:nvPr/>
        </p:nvSpPr>
        <p:spPr bwMode="auto">
          <a:xfrm flipH="1" flipV="1">
            <a:off x="2362200" y="5422900"/>
            <a:ext cx="4191000" cy="381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Access Specifiers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Used to control access to members of the class.</a:t>
            </a:r>
          </a:p>
          <a:p>
            <a:pPr eaLnBrk="1" hangingPunct="1"/>
            <a:r>
              <a:rPr lang="en-US" altLang="en-US" sz="2800" smtClean="0"/>
              <a:t>Each member is declared to be either</a:t>
            </a:r>
          </a:p>
          <a:p>
            <a:pPr lvl="1"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altLang="en-US" smtClean="0">
                <a:latin typeface="Courier New" pitchFamily="49" charset="0"/>
              </a:rPr>
              <a:t>:</a:t>
            </a:r>
            <a:r>
              <a:rPr lang="en-US" altLang="en-US" smtClean="0"/>
              <a:t> can be accessed by functions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mtClean="0"/>
              <a:t>                outside  of the class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mtClean="0"/>
              <a:t>or</a:t>
            </a:r>
          </a:p>
          <a:p>
            <a:pPr lvl="1"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altLang="en-US" smtClean="0">
                <a:latin typeface="Courier New" pitchFamily="49" charset="0"/>
              </a:rPr>
              <a:t>:</a:t>
            </a:r>
            <a:r>
              <a:rPr lang="en-US" altLang="en-US" smtClean="0"/>
              <a:t> can only be called by or accessed 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mtClean="0"/>
              <a:t>                  by functions that are members of 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mtClean="0"/>
              <a:t>                  the class</a:t>
            </a:r>
            <a:endParaRPr lang="en-US" altLang="en-US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Class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class Square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   {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	    private: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		  int side;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	    public: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		  void setSide(int s)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		  { side = s; }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		  int getSide()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		  { return side; }</a:t>
            </a:r>
          </a:p>
          <a:p>
            <a:pPr lvl="1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   };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52400" y="2438400"/>
            <a:ext cx="1600200" cy="10668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41300" y="2620963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 baseline="0">
                <a:solidFill>
                  <a:schemeClr val="accent2"/>
                </a:solidFill>
                <a:latin typeface="Arial" charset="0"/>
              </a:rPr>
              <a:t>Access specifiers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1752600" y="2590800"/>
            <a:ext cx="457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752600" y="3048000"/>
            <a:ext cx="4572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More on Access Specifiers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772400" cy="2438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Can be listed in any order in a class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Can appear multiple times in a class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If not specified, the default is </a:t>
            </a:r>
            <a:r>
              <a:rPr lang="en-US" altLang="en-US" b="1" smtClean="0">
                <a:latin typeface="Courier New" pitchFamily="49" charset="0"/>
              </a:rPr>
              <a:t>private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Creating and Using Objects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</a:t>
            </a:r>
            <a:r>
              <a:rPr lang="en-US" altLang="en-US" smtClean="0">
                <a:solidFill>
                  <a:schemeClr val="accent2"/>
                </a:solidFill>
              </a:rPr>
              <a:t>object</a:t>
            </a:r>
            <a:r>
              <a:rPr lang="en-US" altLang="en-US" smtClean="0"/>
              <a:t> is an instance of a class</a:t>
            </a:r>
          </a:p>
          <a:p>
            <a:pPr eaLnBrk="1" hangingPunct="1"/>
            <a:r>
              <a:rPr lang="en-US" altLang="en-US" smtClean="0"/>
              <a:t>It is defined just like other variables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Square sq1, sq2;</a:t>
            </a:r>
          </a:p>
          <a:p>
            <a:pPr eaLnBrk="1" hangingPunct="1"/>
            <a:r>
              <a:rPr lang="en-US" altLang="en-US" smtClean="0"/>
              <a:t>It can access members using dot operator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sq1.setSide(5);</a:t>
            </a:r>
          </a:p>
          <a:p>
            <a:pPr lvl="1" eaLnBrk="1" hangingPunct="1"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	cout &lt;&lt; sq1.getSide();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 Defining Member Functions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Member functions are part of a class declaration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Place entire function definition inside the class declaration,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 smtClean="0"/>
              <a:t>	or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 smtClean="0"/>
              <a:t>Place just the prototype inside the class declaration and write the function definition after the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Types of Member Functions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accent2"/>
                </a:solidFill>
              </a:rPr>
              <a:t>Acessor, get, getter function</a:t>
            </a:r>
            <a:r>
              <a:rPr lang="en-US" altLang="en-US" smtClean="0"/>
              <a:t>:  uses but does not modify a member variable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ex: 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getSide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b="1" smtClean="0">
                <a:solidFill>
                  <a:schemeClr val="accent2"/>
                </a:solidFill>
              </a:rPr>
              <a:t>Mutator, set, setter function</a:t>
            </a:r>
            <a:r>
              <a:rPr lang="en-US" altLang="en-US" smtClean="0"/>
              <a:t>:  modifies a member variable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ex: 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setSide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03213"/>
            <a:ext cx="8610600" cy="793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Topics </a:t>
            </a:r>
            <a:r>
              <a:rPr lang="en-US" altLang="en-US" sz="3200" smtClean="0"/>
              <a:t>(Continued)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smtClean="0"/>
              <a:t>   Passing Objects to Functions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smtClean="0"/>
              <a:t>   Object Composition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smtClean="0"/>
              <a:t>   Separating Class Specification,  	Implementation, and Client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Defining Member Functions Inside the Class Declaration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Member functions defined inside the class declaration are called </a:t>
            </a:r>
            <a:r>
              <a:rPr lang="en-US" altLang="en-US" smtClean="0">
                <a:solidFill>
                  <a:schemeClr val="accent2"/>
                </a:solidFill>
              </a:rPr>
              <a:t>inline functions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Only very short functions, like the one below, should be inline functions</a:t>
            </a:r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      int getSide()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      { return side;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Inline Member Function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 class Square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   private: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     int side;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   public: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     void setSide(int s)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        { side = s;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     int getSide()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	        { return side;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rgbClr val="3D8963"/>
                </a:solidFill>
                <a:latin typeface="Courier New" pitchFamily="49" charset="0"/>
              </a:rPr>
              <a:t>     };</a:t>
            </a:r>
          </a:p>
          <a:p>
            <a:pPr eaLnBrk="1" hangingPunct="1"/>
            <a:endParaRPr lang="en-US" altLang="en-US" sz="3600" b="1" smtClean="0">
              <a:solidFill>
                <a:srgbClr val="3D8963"/>
              </a:solidFill>
              <a:latin typeface="Courier New" pitchFamily="49" charset="0"/>
            </a:endParaRPr>
          </a:p>
        </p:txBody>
      </p:sp>
      <p:grpSp>
        <p:nvGrpSpPr>
          <p:cNvPr id="26628" name="Group 6"/>
          <p:cNvGrpSpPr>
            <a:grpSpLocks/>
          </p:cNvGrpSpPr>
          <p:nvPr/>
        </p:nvGrpSpPr>
        <p:grpSpPr bwMode="auto">
          <a:xfrm>
            <a:off x="457200" y="4114800"/>
            <a:ext cx="1600200" cy="990600"/>
            <a:chOff x="3984" y="1583"/>
            <a:chExt cx="1200" cy="673"/>
          </a:xfrm>
        </p:grpSpPr>
        <p:sp>
          <p:nvSpPr>
            <p:cNvPr id="26632" name="Oval 4"/>
            <p:cNvSpPr>
              <a:spLocks noChangeArrowheads="1"/>
            </p:cNvSpPr>
            <p:nvPr/>
          </p:nvSpPr>
          <p:spPr bwMode="auto">
            <a:xfrm>
              <a:off x="3984" y="1583"/>
              <a:ext cx="1200" cy="673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633" name="Text Box 5"/>
            <p:cNvSpPr txBox="1">
              <a:spLocks noChangeArrowheads="1"/>
            </p:cNvSpPr>
            <p:nvPr/>
          </p:nvSpPr>
          <p:spPr bwMode="auto">
            <a:xfrm>
              <a:off x="4080" y="1680"/>
              <a:ext cx="1008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baseline="0">
                  <a:solidFill>
                    <a:schemeClr val="accent2"/>
                  </a:solidFill>
                  <a:latin typeface="Arial" charset="0"/>
                </a:rPr>
                <a:t>inline functions</a:t>
              </a:r>
            </a:p>
          </p:txBody>
        </p:sp>
      </p:grpSp>
      <p:grpSp>
        <p:nvGrpSpPr>
          <p:cNvPr id="26629" name="Group 14"/>
          <p:cNvGrpSpPr>
            <a:grpSpLocks/>
          </p:cNvGrpSpPr>
          <p:nvPr/>
        </p:nvGrpSpPr>
        <p:grpSpPr bwMode="auto">
          <a:xfrm>
            <a:off x="2057400" y="4191000"/>
            <a:ext cx="914400" cy="762000"/>
            <a:chOff x="1488" y="2640"/>
            <a:chExt cx="576" cy="480"/>
          </a:xfrm>
        </p:grpSpPr>
        <p:sp>
          <p:nvSpPr>
            <p:cNvPr id="26630" name="Line 12"/>
            <p:cNvSpPr>
              <a:spLocks noChangeShapeType="1"/>
            </p:cNvSpPr>
            <p:nvPr/>
          </p:nvSpPr>
          <p:spPr bwMode="auto">
            <a:xfrm flipV="1">
              <a:off x="1488" y="2640"/>
              <a:ext cx="528" cy="2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Line 13"/>
            <p:cNvSpPr>
              <a:spLocks noChangeShapeType="1"/>
            </p:cNvSpPr>
            <p:nvPr/>
          </p:nvSpPr>
          <p:spPr bwMode="auto">
            <a:xfrm>
              <a:off x="1488" y="2928"/>
              <a:ext cx="576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992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Defining Member Functions After the Class Declaration *</a:t>
            </a:r>
            <a:r>
              <a:rPr lang="en-US" altLang="en-US" sz="2800" i="1" smtClean="0"/>
              <a:t>preferred way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7924800" cy="41148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US" sz="2800" smtClean="0"/>
              <a:t>Put a function prototype in the class declaration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z="2800" smtClean="0"/>
              <a:t>In the function definition, precede the function name with the class name and </a:t>
            </a:r>
            <a:r>
              <a:rPr lang="en-US" altLang="en-US" sz="2800" smtClean="0">
                <a:solidFill>
                  <a:schemeClr val="accent2"/>
                </a:solidFill>
              </a:rPr>
              <a:t>scope resolution operator</a:t>
            </a:r>
            <a:r>
              <a:rPr lang="en-US" altLang="en-US" sz="2800" smtClean="0"/>
              <a:t> (</a:t>
            </a:r>
            <a:r>
              <a:rPr lang="en-US" altLang="en-US" sz="2800" b="1" smtClean="0">
                <a:latin typeface="Courier New" pitchFamily="49" charset="0"/>
              </a:rPr>
              <a:t>::</a:t>
            </a:r>
            <a:r>
              <a:rPr lang="en-US" altLang="en-US" sz="2800" smtClean="0"/>
              <a:t>)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 </a:t>
            </a: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int Square::getSide()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{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return side;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Conventions and a Suggestion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9468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Conventions:</a:t>
            </a:r>
          </a:p>
          <a:p>
            <a:pPr eaLnBrk="1" hangingPunct="1"/>
            <a:r>
              <a:rPr lang="en-US" altLang="en-US" smtClean="0"/>
              <a:t>Member variables are usually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private</a:t>
            </a:r>
            <a:endParaRPr lang="en-US" altLang="en-US" smtClean="0">
              <a:cs typeface="Courier New" pitchFamily="49" charset="0"/>
            </a:endParaRPr>
          </a:p>
          <a:p>
            <a:pPr eaLnBrk="1" hangingPunct="1"/>
            <a:r>
              <a:rPr lang="en-US" altLang="en-US" smtClean="0">
                <a:cs typeface="Courier New" pitchFamily="49" charset="0"/>
              </a:rPr>
              <a:t>Accessor and mutator functions are usually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public</a:t>
            </a:r>
            <a:endParaRPr lang="en-US" altLang="en-US" smtClean="0">
              <a:cs typeface="Courier New" pitchFamily="49" charset="0"/>
            </a:endParaRPr>
          </a:p>
          <a:p>
            <a:pPr eaLnBrk="1" hangingPunct="1"/>
            <a:r>
              <a:rPr lang="en-US" altLang="en-US" smtClean="0">
                <a:cs typeface="Courier New" pitchFamily="49" charset="0"/>
              </a:rPr>
              <a:t>Use ‘get’ in the name of accessor functions, ‘set’ in the name of mutator functions</a:t>
            </a:r>
          </a:p>
          <a:p>
            <a:pPr eaLnBrk="1" hangingPunct="1">
              <a:buFontTx/>
              <a:buNone/>
            </a:pPr>
            <a:endParaRPr lang="en-US" altLang="en-US" smtClean="0"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cs typeface="Courier New" pitchFamily="49" charset="0"/>
              </a:rPr>
              <a:t>Suggestion:</a:t>
            </a:r>
            <a:r>
              <a:rPr lang="en-US" altLang="en-US" smtClean="0"/>
              <a:t>  If possible, use member variables to calculate a value to be returned, as opposed to storing the calculated value.  This minimizes the likelihood of stale data.</a:t>
            </a:r>
            <a:endParaRPr lang="en-US" altLang="en-US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Tradeoffs of Inline vs. Regular Member Functions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en-US" smtClean="0"/>
              <a:t>When a regular function is called, control passes to the called function</a:t>
            </a:r>
          </a:p>
          <a:p>
            <a:pPr lvl="1" eaLnBrk="1" hangingPunct="1"/>
            <a:r>
              <a:rPr lang="en-US" altLang="en-US" smtClean="0"/>
              <a:t>the compiler stores return address of call, allocates memory for local variables, etc.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en-US" altLang="en-US" smtClean="0"/>
              <a:t>Code for an inline function is copied into the program in place of the call when the program is compiled</a:t>
            </a:r>
          </a:p>
          <a:p>
            <a:pPr lvl="1" eaLnBrk="1" hangingPunct="1"/>
            <a:r>
              <a:rPr lang="en-US" altLang="en-US" smtClean="0"/>
              <a:t>larger executable program, but</a:t>
            </a:r>
          </a:p>
          <a:p>
            <a:pPr lvl="1" eaLnBrk="1" hangingPunct="1"/>
            <a:r>
              <a:rPr lang="en-US" altLang="en-US" smtClean="0"/>
              <a:t>less function call overhead, hence faster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Design Considerations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382000" cy="35814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should be designed to provide methods to store and retrieve data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In general, I/O should be done by functions that use class objects, rather than by class member functions </a:t>
            </a:r>
            <a:r>
              <a:rPr lang="en-US" altLang="en-US" sz="2800" smtClean="0"/>
              <a:t>(Exceptions can occur, as with a class designed to display a menu)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 Constructors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1910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accent2"/>
                </a:solidFill>
              </a:rPr>
              <a:t>constructor</a:t>
            </a:r>
            <a:r>
              <a:rPr lang="en-US" altLang="en-US" smtClean="0"/>
              <a:t> is a member function Is can be used to initialize data members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It must be a </a:t>
            </a:r>
            <a:r>
              <a:rPr lang="en-US" altLang="en-US" b="1" smtClean="0">
                <a:latin typeface="Courier New" pitchFamily="49" charset="0"/>
              </a:rPr>
              <a:t>public</a:t>
            </a:r>
            <a:r>
              <a:rPr lang="en-US" altLang="en-US" smtClean="0"/>
              <a:t> member function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It must be named the same as the class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It must have no return type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is automatically called when an object of the class is created</a:t>
            </a:r>
          </a:p>
          <a:p>
            <a:pPr eaLnBrk="1" hangingPunct="1">
              <a:spcBef>
                <a:spcPct val="40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Constructor – 2 Examples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84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/>
                  </a:extLst>
                </a:gridCol>
                <a:gridCol w="3619500">
                  <a:extLst>
                    <a:ext uri="{9D8B030D-6E8A-4147-A177-3AD203B41FA5}"/>
                  </a:extLst>
                </a:gridCol>
              </a:tblGrid>
              <a:tr h="323056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Inline:</a:t>
                      </a:r>
                    </a:p>
                    <a:p>
                      <a:pPr lvl="2"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class Square</a:t>
                      </a:r>
                    </a:p>
                    <a:p>
                      <a:pPr lvl="2"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{</a:t>
                      </a:r>
                    </a:p>
                    <a:p>
                      <a:pPr lvl="2"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. . .</a:t>
                      </a:r>
                    </a:p>
                    <a:p>
                      <a:pPr lvl="2"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public:</a:t>
                      </a:r>
                    </a:p>
                    <a:p>
                      <a:pPr lvl="2"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Square(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s)</a:t>
                      </a:r>
                    </a:p>
                    <a:p>
                      <a:pPr lvl="2"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{ side = s; }</a:t>
                      </a:r>
                    </a:p>
                    <a:p>
                      <a:pPr lvl="2"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. . .</a:t>
                      </a:r>
                    </a:p>
                    <a:p>
                      <a:pPr lvl="2"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};</a:t>
                      </a:r>
                    </a:p>
                    <a:p>
                      <a:endParaRPr lang="en-US" sz="1800" dirty="0"/>
                    </a:p>
                  </a:txBody>
                  <a:tcPr marL="79802" marR="79802" marT="45684" marB="4568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cs typeface="Courier New" pitchFamily="49" charset="0"/>
                        </a:rPr>
                        <a:t>Declaration outside the class:</a:t>
                      </a:r>
                    </a:p>
                    <a:p>
                      <a:r>
                        <a:rPr lang="en-US" sz="20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Square(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);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//prototype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         //in class</a:t>
                      </a:r>
                    </a:p>
                    <a:p>
                      <a:endParaRPr lang="en-US" sz="2000" baseline="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Square::Square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s)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{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side = s;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}</a:t>
                      </a:r>
                      <a:endParaRPr 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79802" marR="79802" marT="45684" marB="45684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smtClean="0"/>
              <a:t>Another Default Constructor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class Square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private: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int side;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		 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public: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Square(int s = 1) // default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{ side = s; }     // constructor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b="1" smtClean="0">
              <a:solidFill>
                <a:srgbClr val="3D8963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// Other member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// functions go here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</a:t>
            </a:r>
            <a:endParaRPr lang="en-US" altLang="en-US" sz="1600" smtClean="0"/>
          </a:p>
        </p:txBody>
      </p:sp>
      <p:grpSp>
        <p:nvGrpSpPr>
          <p:cNvPr id="33796" name="Group 8"/>
          <p:cNvGrpSpPr>
            <a:grpSpLocks/>
          </p:cNvGrpSpPr>
          <p:nvPr/>
        </p:nvGrpSpPr>
        <p:grpSpPr bwMode="auto">
          <a:xfrm>
            <a:off x="4343400" y="1905000"/>
            <a:ext cx="4343400" cy="2057400"/>
            <a:chOff x="2736" y="1200"/>
            <a:chExt cx="2736" cy="1296"/>
          </a:xfrm>
        </p:grpSpPr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3984" y="1200"/>
              <a:ext cx="1488" cy="100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4038" y="1411"/>
              <a:ext cx="138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b="1">
                  <a:solidFill>
                    <a:schemeClr val="accent2"/>
                  </a:solidFill>
                </a:rPr>
                <a:t>Has parameter </a:t>
              </a:r>
            </a:p>
            <a:p>
              <a:pPr algn="ctr"/>
              <a:r>
                <a:rPr lang="en-US" altLang="en-US" b="1">
                  <a:solidFill>
                    <a:schemeClr val="accent2"/>
                  </a:solidFill>
                </a:rPr>
                <a:t>but it has a default value</a:t>
              </a:r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 flipH="1">
              <a:off x="2736" y="1824"/>
              <a:ext cx="1248" cy="6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793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Overloading Constructors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A class can have more than 1 constructor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Overloaded constructors in a class must have different parameter lists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sz="3200" smtClean="0">
                <a:latin typeface="Courier New" pitchFamily="49" charset="0"/>
              </a:rPr>
              <a:t> </a:t>
            </a: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Square();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Square(int);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 Abstract Data Types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Are programmer-created </a:t>
            </a:r>
            <a:r>
              <a:rPr lang="en-US" altLang="en-US" smtClean="0">
                <a:solidFill>
                  <a:srgbClr val="0070C0"/>
                </a:solidFill>
              </a:rPr>
              <a:t>data types </a:t>
            </a:r>
            <a:r>
              <a:rPr lang="en-US" altLang="en-US" smtClean="0"/>
              <a:t>that specify</a:t>
            </a:r>
          </a:p>
          <a:p>
            <a:pPr lvl="1" eaLnBrk="1" hangingPunct="1"/>
            <a:r>
              <a:rPr lang="en-US" altLang="en-US" smtClean="0"/>
              <a:t>the legal values that can be stored</a:t>
            </a:r>
          </a:p>
          <a:p>
            <a:pPr lvl="1" eaLnBrk="1" hangingPunct="1"/>
            <a:r>
              <a:rPr lang="en-US" altLang="en-US" smtClean="0"/>
              <a:t>the operations that can be done on the values</a:t>
            </a:r>
          </a:p>
          <a:p>
            <a:pPr eaLnBrk="1" hangingPunct="1"/>
            <a:r>
              <a:rPr lang="en-US" altLang="en-US" smtClean="0"/>
              <a:t>The user of an </a:t>
            </a:r>
            <a:r>
              <a:rPr lang="en-US" altLang="en-US" smtClean="0">
                <a:solidFill>
                  <a:srgbClr val="0070C0"/>
                </a:solidFill>
              </a:rPr>
              <a:t>abstract data type </a:t>
            </a:r>
            <a:r>
              <a:rPr lang="en-US" altLang="en-US" smtClean="0"/>
              <a:t>(ADT) does not need to know any implementation details 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e.g.</a:t>
            </a:r>
            <a:r>
              <a:rPr lang="en-US" altLang="en-US" sz="2800" smtClean="0"/>
              <a:t>, how the data is stored or how the operations on it are carried 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The Default Constructor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924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3000" smtClean="0"/>
              <a:t>Constructors can have any number of parameters, including none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3000" smtClean="0"/>
              <a:t>A</a:t>
            </a:r>
            <a:r>
              <a:rPr lang="en-US" altLang="en-US" sz="3000" smtClean="0">
                <a:solidFill>
                  <a:schemeClr val="accent2"/>
                </a:solidFill>
              </a:rPr>
              <a:t> </a:t>
            </a:r>
            <a:r>
              <a:rPr lang="en-US" altLang="en-US" sz="3000" b="1" smtClean="0">
                <a:solidFill>
                  <a:schemeClr val="accent2"/>
                </a:solidFill>
              </a:rPr>
              <a:t>default constructor</a:t>
            </a:r>
            <a:r>
              <a:rPr lang="en-US" altLang="en-US" sz="3000" b="1" smtClean="0"/>
              <a:t> </a:t>
            </a:r>
            <a:r>
              <a:rPr lang="en-US" altLang="en-US" sz="3000" smtClean="0"/>
              <a:t>is one that takes no arguments either due to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No parameters or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All parameters have default values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3000" smtClean="0"/>
              <a:t>If a class has any programmer-defined constructors, it should have a programmer - defined default constructor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3213"/>
            <a:ext cx="8610600" cy="793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Default Constructor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876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class Square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private: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int side;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		 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public: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Square()       // default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{ side = 1; }  // constructor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b="1" smtClean="0">
              <a:solidFill>
                <a:srgbClr val="3D8963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// Other member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// functions go here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</a:t>
            </a:r>
            <a:endParaRPr lang="en-US" altLang="en-US" sz="1600" smtClean="0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096000" y="2133600"/>
            <a:ext cx="1828800" cy="11430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172200" y="22860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 b="1" baseline="0">
                <a:solidFill>
                  <a:schemeClr val="accent2"/>
                </a:solidFill>
                <a:latin typeface="Courier New" pitchFamily="49" charset="0"/>
              </a:rPr>
              <a:t>Has no </a:t>
            </a:r>
          </a:p>
          <a:p>
            <a:pPr algn="ctr" eaLnBrk="1" hangingPunct="1"/>
            <a:r>
              <a:rPr lang="en-US" altLang="en-US" sz="2000" b="1" baseline="0">
                <a:solidFill>
                  <a:schemeClr val="accent2"/>
                </a:solidFill>
                <a:latin typeface="Courier New" pitchFamily="49" charset="0"/>
              </a:rPr>
              <a:t>parameters</a:t>
            </a: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 flipH="1">
            <a:off x="4038600" y="2819400"/>
            <a:ext cx="2057400" cy="990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3213"/>
            <a:ext cx="8610600" cy="793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Another Default Constructor 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class Square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private: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int side;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		 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public: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Square(int s = 1) // default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{ side = s; }     // constructor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b="1" smtClean="0">
              <a:solidFill>
                <a:srgbClr val="3D8963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// Other member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    // functions go here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</a:t>
            </a:r>
            <a:endParaRPr lang="en-US" altLang="en-US" sz="1600" smtClean="0"/>
          </a:p>
        </p:txBody>
      </p:sp>
      <p:grpSp>
        <p:nvGrpSpPr>
          <p:cNvPr id="37892" name="Group 8"/>
          <p:cNvGrpSpPr>
            <a:grpSpLocks/>
          </p:cNvGrpSpPr>
          <p:nvPr/>
        </p:nvGrpSpPr>
        <p:grpSpPr bwMode="auto">
          <a:xfrm>
            <a:off x="4343400" y="1905000"/>
            <a:ext cx="4343400" cy="2057400"/>
            <a:chOff x="2736" y="1200"/>
            <a:chExt cx="2736" cy="1296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3984" y="1200"/>
              <a:ext cx="1488" cy="100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4038" y="1411"/>
              <a:ext cx="138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2000" b="1" baseline="0">
                  <a:solidFill>
                    <a:schemeClr val="accent2"/>
                  </a:solidFill>
                  <a:latin typeface="Courier New" pitchFamily="49" charset="0"/>
                </a:rPr>
                <a:t>Has parameter </a:t>
              </a:r>
            </a:p>
            <a:p>
              <a:pPr algn="ctr" eaLnBrk="1" hangingPunct="1"/>
              <a:r>
                <a:rPr lang="en-US" altLang="en-US" sz="2000" b="1" baseline="0">
                  <a:solidFill>
                    <a:schemeClr val="accent2"/>
                  </a:solidFill>
                  <a:latin typeface="Courier New" pitchFamily="49" charset="0"/>
                </a:rPr>
                <a:t>but it has a default value</a:t>
              </a:r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 flipH="1">
              <a:off x="2736" y="1824"/>
              <a:ext cx="1248" cy="6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Invoking a Constructor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To create an object using the default constructor, use no argument list and no </a:t>
            </a:r>
            <a:r>
              <a:rPr lang="en-US" altLang="en-US" b="1" smtClean="0">
                <a:latin typeface="Courier New" pitchFamily="49" charset="0"/>
              </a:rPr>
              <a:t>()</a:t>
            </a:r>
            <a:endParaRPr lang="en-US" altLang="en-US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Square square1;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To create an object using a constructor that has parameters, include an argument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   </a:t>
            </a: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Square square2(8);</a:t>
            </a:r>
            <a:endParaRPr lang="en-US" altLang="en-US" sz="2800" b="1" smtClean="0">
              <a:solidFill>
                <a:srgbClr val="3D89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 Destructors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en-US" sz="3000" smtClean="0"/>
              <a:t>Are public member functions that are  automatically called when objects are destroyed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3000" smtClean="0"/>
              <a:t>The destructor name is </a:t>
            </a:r>
            <a:r>
              <a:rPr lang="en-US" altLang="en-US" sz="3000" b="1" smtClean="0">
                <a:latin typeface="Courier New" pitchFamily="49" charset="0"/>
              </a:rPr>
              <a:t>~</a:t>
            </a:r>
            <a:r>
              <a:rPr lang="en-US" altLang="en-US" sz="3000" i="1" smtClean="0"/>
              <a:t>className</a:t>
            </a:r>
            <a:r>
              <a:rPr lang="en-US" altLang="en-US" sz="3000" smtClean="0"/>
              <a:t>, </a:t>
            </a:r>
            <a:r>
              <a:rPr lang="en-US" altLang="en-US" sz="3000" i="1" smtClean="0"/>
              <a:t>e.g.</a:t>
            </a:r>
            <a:r>
              <a:rPr lang="en-US" altLang="en-US" sz="3000" smtClean="0"/>
              <a:t>, </a:t>
            </a:r>
            <a:r>
              <a:rPr lang="en-US" altLang="en-US" smtClean="0"/>
              <a:t>	</a:t>
            </a: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~Square</a:t>
            </a:r>
            <a:endParaRPr lang="en-US" altLang="en-US" b="1" smtClean="0">
              <a:solidFill>
                <a:srgbClr val="3D8963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en-US" sz="3000" smtClean="0"/>
              <a:t>It has no return type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3000" smtClean="0"/>
              <a:t>It takes no arguments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3000" smtClean="0"/>
              <a:t>Only 1 destructor is allowed per class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smtClean="0"/>
              <a:t>     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i.e.</a:t>
            </a:r>
            <a:r>
              <a:rPr lang="en-US" altLang="en-US" sz="2400" smtClean="0"/>
              <a:t>, it cannot be overloaded)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 Private Member Functions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772400" cy="33528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A </a:t>
            </a:r>
            <a:r>
              <a:rPr lang="en-US" altLang="en-US" b="1" smtClean="0">
                <a:latin typeface="Courier New" pitchFamily="49" charset="0"/>
              </a:rPr>
              <a:t>private</a:t>
            </a:r>
            <a:r>
              <a:rPr lang="en-US" altLang="en-US" smtClean="0"/>
              <a:t> member function can only be called by another member function of the same class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It is used for internal processing by the class, not for use outside of the class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 Passing Objects to Functions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3000" smtClean="0"/>
              <a:t>A class object can be passed as an argument to a function.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3000" smtClean="0"/>
              <a:t>When it is passed by value, the function makes a local copy of the object.  The original object in calling environment is unaffected by actions in the function.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3000" smtClean="0"/>
              <a:t>When passed by reference, the function can use ‘set’ functions to modify the object in the calling environment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Notes on Passing Objects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305800" cy="3962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Using a value parameter for an object can slow down a program and waste space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Using a reference parameter speeds up the program. It allows the function to modify data in the parameter, which may not be desirable.  </a:t>
            </a: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Notes on Passing Objects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305800" cy="4191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To save space and time while protecting parameter data that should not be changed, use a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dirty="0" smtClean="0">
                <a:solidFill>
                  <a:schemeClr val="accent2"/>
                </a:solidFill>
              </a:rPr>
              <a:t> reference parameter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800" b="1" dirty="0" smtClean="0">
                <a:solidFill>
                  <a:srgbClr val="3D8963"/>
                </a:solidFill>
                <a:latin typeface="Courier New" pitchFamily="49" charset="0"/>
              </a:rPr>
              <a:t>void </a:t>
            </a:r>
            <a:r>
              <a:rPr lang="en-US" sz="2800" b="1" dirty="0" err="1" smtClean="0">
                <a:solidFill>
                  <a:srgbClr val="3D8963"/>
                </a:solidFill>
                <a:latin typeface="Courier New" pitchFamily="49" charset="0"/>
              </a:rPr>
              <a:t>showData</a:t>
            </a:r>
            <a:r>
              <a:rPr lang="en-US" sz="2800" b="1" dirty="0" smtClean="0">
                <a:solidFill>
                  <a:srgbClr val="3D8963"/>
                </a:solidFill>
                <a:latin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3D8963"/>
                </a:solidFill>
                <a:latin typeface="Courier New" pitchFamily="49" charset="0"/>
              </a:rPr>
              <a:t>const</a:t>
            </a:r>
            <a:r>
              <a:rPr lang="en-US" sz="2800" b="1" dirty="0" smtClean="0">
                <a:solidFill>
                  <a:srgbClr val="3D8963"/>
                </a:solidFill>
                <a:latin typeface="Courier New" pitchFamily="49" charset="0"/>
              </a:rPr>
              <a:t> Square &amp;s)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rgbClr val="3D8963"/>
                </a:solidFill>
                <a:latin typeface="Courier New" pitchFamily="49" charset="0"/>
              </a:rPr>
              <a:t>                            // header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In order for the </a:t>
            </a:r>
            <a:r>
              <a:rPr lang="en-US" sz="2800" dirty="0" err="1" smtClean="0"/>
              <a:t>showData</a:t>
            </a:r>
            <a:r>
              <a:rPr lang="en-US" sz="2800" dirty="0" smtClean="0"/>
              <a:t> function to call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sz="2800" dirty="0" smtClean="0"/>
              <a:t> member functions, those functions must use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800" dirty="0" smtClean="0"/>
              <a:t> in their prototype and header: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  <a:p>
            <a:pPr marL="0" indent="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 </a:t>
            </a:r>
            <a:r>
              <a:rPr lang="en-US" sz="2800" b="1" dirty="0" err="1" smtClean="0">
                <a:solidFill>
                  <a:srgbClr val="3D8963"/>
                </a:solidFill>
                <a:latin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3D8963"/>
                </a:solidFill>
                <a:latin typeface="Courier New" pitchFamily="49" charset="0"/>
              </a:rPr>
              <a:t> Square::</a:t>
            </a:r>
            <a:r>
              <a:rPr lang="en-US" sz="2800" b="1" dirty="0" err="1" smtClean="0">
                <a:solidFill>
                  <a:srgbClr val="3D8963"/>
                </a:solidFill>
                <a:latin typeface="Courier New" pitchFamily="49" charset="0"/>
              </a:rPr>
              <a:t>getSide</a:t>
            </a:r>
            <a:r>
              <a:rPr lang="en-US" sz="2800" b="1" dirty="0" smtClean="0">
                <a:solidFill>
                  <a:srgbClr val="3D8963"/>
                </a:solidFill>
                <a:latin typeface="Courier New" pitchFamily="49" charset="0"/>
              </a:rPr>
              <a:t>() </a:t>
            </a:r>
            <a:r>
              <a:rPr lang="en-US" sz="2800" b="1" dirty="0" err="1" smtClean="0">
                <a:solidFill>
                  <a:srgbClr val="3D8963"/>
                </a:solidFill>
                <a:latin typeface="Courier New" pitchFamily="49" charset="0"/>
              </a:rPr>
              <a:t>const</a:t>
            </a:r>
            <a:r>
              <a:rPr lang="en-US" sz="2800" b="1" dirty="0" smtClean="0">
                <a:solidFill>
                  <a:srgbClr val="3D8963"/>
                </a:solidFill>
                <a:latin typeface="Courier New" pitchFamily="49" charset="0"/>
              </a:rPr>
              <a:t>;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Returning an Object from a Function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function can return an object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Square initSquare();   // prototype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</a:rPr>
              <a:t>Square s1 = initSquare();// call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function must create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for internal use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to use with </a:t>
            </a:r>
            <a:r>
              <a:rPr lang="en-US" altLang="en-US" b="1" smtClean="0">
                <a:latin typeface="Courier New" pitchFamily="49" charset="0"/>
              </a:rPr>
              <a:t>return</a:t>
            </a:r>
            <a:r>
              <a:rPr lang="en-US" altLang="en-US" smtClean="0"/>
              <a:t>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Abstraction in Software Development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smtClean="0">
                <a:solidFill>
                  <a:srgbClr val="0070C0"/>
                </a:solidFill>
              </a:rPr>
              <a:t>Abstraction</a:t>
            </a:r>
            <a:r>
              <a:rPr lang="en-US" altLang="en-US" sz="2800" smtClean="0"/>
              <a:t> allows a programmer to design a solution to a problem and to use data items without concern for how the data items are implemented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smtClean="0"/>
              <a:t>This has already been encountered in the book: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600" smtClean="0"/>
              <a:t>To use the 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altLang="en-US" sz="2600" smtClean="0"/>
              <a:t> function, you need to know what inputs it expects and what kind of results it produces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600" smtClean="0"/>
              <a:t>You do not need to know how it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Returning an Object Example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Square initSquare()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{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 Square s;    // local object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 int inputSize;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 cout &lt;&lt; "Enter the length of side: ";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 cin &gt;&gt; inputSize;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 s.setSide(inputSize);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  return s;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solidFill>
                  <a:srgbClr val="3D8963"/>
                </a:solidFill>
                <a:latin typeface="Courier New" pitchFamily="49" charset="0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992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Separating Class Specification, Implementation, and Client Code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3820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	Separating the class declaration, member function definitions, and the program that uses the class into separate files is considered good design.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Using Separate Files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86800" cy="39624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2800" smtClean="0"/>
              <a:t>Place the class declaration in a header file that serves as the </a:t>
            </a:r>
            <a:r>
              <a:rPr lang="en-US" altLang="en-US" sz="2800" smtClean="0">
                <a:solidFill>
                  <a:schemeClr val="accent2"/>
                </a:solidFill>
              </a:rPr>
              <a:t>class specification file</a:t>
            </a:r>
            <a:r>
              <a:rPr lang="en-US" altLang="en-US" sz="2800" smtClean="0"/>
              <a:t>.  Name the file </a:t>
            </a:r>
            <a:r>
              <a:rPr lang="en-US" altLang="en-US" sz="2800" b="1" i="1" smtClean="0">
                <a:latin typeface="Courier New" pitchFamily="49" charset="0"/>
              </a:rPr>
              <a:t>classname</a:t>
            </a:r>
            <a:r>
              <a:rPr lang="en-US" altLang="en-US" sz="2800" b="1" smtClean="0">
                <a:latin typeface="Courier New" pitchFamily="49" charset="0"/>
              </a:rPr>
              <a:t>.h</a:t>
            </a:r>
            <a:r>
              <a:rPr lang="en-US" altLang="en-US" sz="2800" smtClean="0">
                <a:latin typeface="Courier New" pitchFamily="49" charset="0"/>
              </a:rPr>
              <a:t> (</a:t>
            </a:r>
            <a:r>
              <a:rPr lang="en-US" altLang="en-US" sz="2800" smtClean="0"/>
              <a:t>for example, </a:t>
            </a:r>
            <a:r>
              <a:rPr lang="en-US" altLang="en-US" sz="2800" b="1" smtClean="0">
                <a:latin typeface="Courier New" pitchFamily="49" charset="0"/>
              </a:rPr>
              <a:t>Square.h</a:t>
            </a:r>
            <a:r>
              <a:rPr lang="en-US" altLang="en-US" sz="2800" smtClean="0">
                <a:latin typeface="Courier New" pitchFamily="49" charset="0"/>
              </a:rPr>
              <a:t>)</a:t>
            </a:r>
            <a:endParaRPr lang="en-US" altLang="en-US" sz="2800" smtClean="0"/>
          </a:p>
          <a:p>
            <a:pPr marL="274320" indent="-27432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2800" smtClean="0"/>
              <a:t>Place the member function definitions in a </a:t>
            </a:r>
            <a:r>
              <a:rPr lang="en-US" altLang="en-US" sz="2800" smtClean="0">
                <a:solidFill>
                  <a:schemeClr val="accent2"/>
                </a:solidFill>
              </a:rPr>
              <a:t>class implementation file</a:t>
            </a:r>
            <a:r>
              <a:rPr lang="en-US" altLang="en-US" sz="2800" smtClean="0"/>
              <a:t>. Name the file </a:t>
            </a:r>
            <a:r>
              <a:rPr lang="en-US" altLang="en-US" sz="2800" b="1" i="1" smtClean="0">
                <a:latin typeface="Courier New" pitchFamily="49" charset="0"/>
              </a:rPr>
              <a:t>classname.cpp</a:t>
            </a:r>
            <a:r>
              <a:rPr lang="en-US" altLang="en-US" sz="2800" smtClean="0"/>
              <a:t> (for example, </a:t>
            </a:r>
            <a:r>
              <a:rPr lang="en-US" altLang="en-US" sz="2800" b="1" smtClean="0">
                <a:latin typeface="Courier New" pitchFamily="49" charset="0"/>
              </a:rPr>
              <a:t>Square.cpp</a:t>
            </a:r>
            <a:r>
              <a:rPr lang="en-US" altLang="en-US" sz="2800" smtClean="0">
                <a:latin typeface="Courier New" pitchFamily="49" charset="0"/>
              </a:rPr>
              <a:t>)</a:t>
            </a:r>
            <a:r>
              <a:rPr lang="en-US" altLang="en-US" sz="2800" smtClean="0"/>
              <a:t>This file should </a:t>
            </a:r>
            <a:r>
              <a:rPr lang="en-US" altLang="en-US" sz="2800" b="1" smtClean="0">
                <a:latin typeface="Courier New" pitchFamily="49" charset="0"/>
              </a:rPr>
              <a:t>#include</a:t>
            </a:r>
            <a:r>
              <a:rPr lang="en-US" altLang="en-US" sz="2800" smtClean="0"/>
              <a:t> the class specification file.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2800" smtClean="0"/>
              <a:t>A client program (client code) that uses the class must </a:t>
            </a:r>
            <a:r>
              <a:rPr lang="en-US" altLang="en-US" sz="2800" b="1" smtClean="0">
                <a:latin typeface="Courier New" pitchFamily="49" charset="0"/>
              </a:rPr>
              <a:t>#include</a:t>
            </a:r>
            <a:r>
              <a:rPr lang="en-US" altLang="en-US" sz="2800" smtClean="0"/>
              <a:t> the class specification file and be compiled and linked with the class implementation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2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Include Guard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686800" cy="39624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2800" smtClean="0"/>
              <a:t>Is used to prevent a header file from being included twice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2800" smtClean="0"/>
              <a:t>Format:</a:t>
            </a:r>
          </a:p>
          <a:p>
            <a:pPr marL="758952" lvl="2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#ifndef </a:t>
            </a:r>
            <a:r>
              <a:rPr lang="en-US" altLang="en-US" b="1" i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symbol_name</a:t>
            </a:r>
            <a:endParaRPr lang="en-US" altLang="en-US" b="1" smtClean="0">
              <a:solidFill>
                <a:srgbClr val="3D8963"/>
              </a:solidFill>
              <a:latin typeface="Courier New" pitchFamily="49" charset="0"/>
              <a:cs typeface="Courier New" pitchFamily="49" charset="0"/>
            </a:endParaRPr>
          </a:p>
          <a:p>
            <a:pPr marL="758952" lvl="2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altLang="en-US" b="1" i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symbol_name</a:t>
            </a:r>
          </a:p>
          <a:p>
            <a:pPr marL="758952" lvl="2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. . .  </a:t>
            </a:r>
            <a:r>
              <a:rPr lang="en-US" altLang="en-US" smtClean="0">
                <a:cs typeface="Courier New" pitchFamily="49" charset="0"/>
              </a:rPr>
              <a:t>(normal contents of header file)</a:t>
            </a:r>
          </a:p>
          <a:p>
            <a:pPr marL="758952" lvl="2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#endif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2800" b="1" i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symbol_name</a:t>
            </a:r>
            <a:r>
              <a:rPr lang="en-US" altLang="en-US" sz="28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smtClean="0">
                <a:cs typeface="Courier New" pitchFamily="49" charset="0"/>
              </a:rPr>
              <a:t>is usually the name of the header file, in all capital letters:</a:t>
            </a:r>
          </a:p>
          <a:p>
            <a:pPr marL="758952" lvl="2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#ifndef SQUARE_H</a:t>
            </a:r>
          </a:p>
          <a:p>
            <a:pPr marL="758952" lvl="2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#define SQUARE_H</a:t>
            </a:r>
          </a:p>
          <a:p>
            <a:pPr marL="758952" lvl="2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758952" lvl="2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altLang="en-US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#endif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#pragma once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This instructor prefers to use</a:t>
            </a:r>
          </a:p>
          <a:p>
            <a:pPr marL="400050" lvl="1" indent="0" eaLnBrk="1" hangingPunct="1">
              <a:buFontTx/>
              <a:buNone/>
            </a:pPr>
            <a:r>
              <a:rPr lang="en-US" sz="3200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#pragma once 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at the beginning of the file, because it is too easy to forget the </a:t>
            </a:r>
            <a:r>
              <a:rPr lang="en-US" sz="2800" b="1" smtClean="0">
                <a:solidFill>
                  <a:srgbClr val="3D8963"/>
                </a:solidFill>
                <a:latin typeface="Courier New" pitchFamily="49" charset="0"/>
                <a:cs typeface="Courier New" pitchFamily="49" charset="0"/>
              </a:rPr>
              <a:t>#endif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What Should Be Done Inside </a:t>
            </a:r>
            <a:r>
              <a:rPr lang="en-US" altLang="en-US" i="1" smtClean="0"/>
              <a:t>vs.</a:t>
            </a:r>
            <a:r>
              <a:rPr lang="en-US" altLang="en-US" smtClean="0"/>
              <a:t> Outside the Class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382000" cy="35814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should be designed to provide functions to store and retrieve data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In general, input and output (I/O) should be done by functions that use class objects, rather than by class member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 Object Composition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occurs when an object is a member variable of another object.</a:t>
            </a:r>
          </a:p>
          <a:p>
            <a:pPr eaLnBrk="1" hangingPunct="1"/>
            <a:r>
              <a:rPr lang="en-US" altLang="en-US" smtClean="0"/>
              <a:t>It is often used to design complex objects whose members are simpler objects</a:t>
            </a:r>
          </a:p>
          <a:p>
            <a:pPr eaLnBrk="1" hangingPunct="1"/>
            <a:r>
              <a:rPr lang="en-US" altLang="en-US" smtClean="0"/>
              <a:t>ex. (from book):  Define a rectangle class. Then, define a carpet class and use a rectangle object as a member of a carpet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Object Composition, cont.</a:t>
            </a:r>
          </a:p>
        </p:txBody>
      </p:sp>
      <p:pic>
        <p:nvPicPr>
          <p:cNvPr id="53251" name="Picture 5" descr="PPT6E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17663"/>
            <a:ext cx="4197350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 Introduction to Object-Oriented Analysis and Design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ct val="6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2800" smtClean="0">
                <a:solidFill>
                  <a:schemeClr val="accent2"/>
                </a:solidFill>
              </a:rPr>
              <a:t>Object-Oriented Analysis</a:t>
            </a:r>
            <a:r>
              <a:rPr lang="en-US" altLang="en-US" sz="2800" smtClean="0"/>
              <a:t>: that phase of program development when the program functionality is determined from the requirements</a:t>
            </a:r>
          </a:p>
          <a:p>
            <a:pPr marL="274320" indent="-274320" eaLnBrk="1" fontAlgn="auto" hangingPunct="1">
              <a:spcBef>
                <a:spcPct val="6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2800" smtClean="0"/>
              <a:t>It includes</a:t>
            </a:r>
          </a:p>
          <a:p>
            <a:pPr marL="521208" lvl="1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altLang="en-US" sz="2400" smtClean="0">
                <a:solidFill>
                  <a:schemeClr val="tx1">
                    <a:tint val="85000"/>
                  </a:schemeClr>
                </a:solidFill>
              </a:rPr>
              <a:t>identification of classes and objects</a:t>
            </a:r>
          </a:p>
          <a:p>
            <a:pPr marL="521208" lvl="1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altLang="en-US" sz="2400" smtClean="0">
                <a:solidFill>
                  <a:schemeClr val="tx1">
                    <a:tint val="85000"/>
                  </a:schemeClr>
                </a:solidFill>
              </a:rPr>
              <a:t>definition of each class's attributes </a:t>
            </a:r>
          </a:p>
          <a:p>
            <a:pPr marL="521208" lvl="1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altLang="en-US" sz="2400" smtClean="0">
                <a:solidFill>
                  <a:schemeClr val="tx1">
                    <a:tint val="85000"/>
                  </a:schemeClr>
                </a:solidFill>
              </a:rPr>
              <a:t>definition of each class's behaviors</a:t>
            </a:r>
          </a:p>
          <a:p>
            <a:pPr marL="521208" lvl="1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altLang="en-US" sz="2400" smtClean="0">
                <a:solidFill>
                  <a:schemeClr val="tx1">
                    <a:tint val="85000"/>
                  </a:schemeClr>
                </a:solidFill>
              </a:rPr>
              <a:t>definition of the relationship between classes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2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Identify Classes and Objects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smtClean="0"/>
              <a:t>Consider the major data elements and the operations on these elements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smtClean="0"/>
              <a:t>Candidates include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 smtClean="0"/>
              <a:t>user-interface components (menus, text boxes, </a:t>
            </a:r>
            <a:r>
              <a:rPr lang="en-US" altLang="en-US" sz="2400" i="1" smtClean="0"/>
              <a:t>etc.</a:t>
            </a:r>
            <a:r>
              <a:rPr lang="en-US" altLang="en-US" sz="2400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 smtClean="0"/>
              <a:t>I/O devices 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 smtClean="0"/>
              <a:t>physical objects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 smtClean="0"/>
              <a:t>historical data (employee records, transaction logs, </a:t>
            </a:r>
            <a:r>
              <a:rPr lang="en-US" altLang="en-US" sz="2400" i="1" smtClean="0"/>
              <a:t>etc.</a:t>
            </a:r>
            <a:r>
              <a:rPr lang="en-US" altLang="en-US" sz="2400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 smtClean="0"/>
              <a:t>the roles of human participants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Abstraction and Data Types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solidFill>
                  <a:schemeClr val="accent2"/>
                </a:solidFill>
              </a:rPr>
              <a:t>Abstraction</a:t>
            </a:r>
            <a:r>
              <a:rPr lang="en-US" altLang="en-US" smtClean="0"/>
              <a:t>: a definition that captures general characteristics without details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mtClean="0"/>
              <a:t>ex: An abstract triangle is a 3-sided polygon.  A specific triangle may be scalene, isosceles, or equilateral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solidFill>
                  <a:schemeClr val="accent2"/>
                </a:solidFill>
              </a:rPr>
              <a:t>Data Type</a:t>
            </a:r>
            <a:r>
              <a:rPr lang="en-US" altLang="en-US" smtClean="0"/>
              <a:t>: defines the kind of values that can be stored and the operations that can be performed on the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2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Define Class Attributes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Attributes are the data elements of an object of the class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They are necessary for the object to work in its role in the program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2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Define Class Behaviors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For each class, 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Identify what an object of a class should do in the program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The behaviors determine some of the member functions of the class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2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Relationships Between Classes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en-US" smtClean="0"/>
              <a:t>Possible relationships 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Access ("uses-a")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Ownership/Composition ("has-a")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Inheritance ("is-a")</a:t>
            </a:r>
          </a:p>
          <a:p>
            <a:pPr lvl="1" eaLnBrk="1" hangingPunct="1">
              <a:spcBef>
                <a:spcPct val="60000"/>
              </a:spcBef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2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Finding the Classes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 smtClean="0"/>
              <a:t>Technique: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smtClean="0"/>
              <a:t>Write a description of the problem domain (objects, events, etc. related to the problem)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smtClean="0"/>
              <a:t>List the nouns, noun phrases, and pronouns.  These are all candidate objects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smtClean="0"/>
              <a:t>Refine the list to include only those objects that are relevant to the problem</a:t>
            </a: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Determine Class Responsibilities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Class responsibilities:</a:t>
            </a:r>
          </a:p>
          <a:p>
            <a:pPr eaLnBrk="1" hangingPunct="1"/>
            <a:r>
              <a:rPr lang="en-US" altLang="en-US" smtClean="0"/>
              <a:t>What is the class responsible to know?</a:t>
            </a:r>
          </a:p>
          <a:p>
            <a:pPr eaLnBrk="1" hangingPunct="1"/>
            <a:r>
              <a:rPr lang="en-US" altLang="en-US" smtClean="0"/>
              <a:t>What is the class responsible to do?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Use these to define some of the member functions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Object Reuse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well-defined class can be used to create objects in multiple programs</a:t>
            </a:r>
          </a:p>
          <a:p>
            <a:pPr eaLnBrk="1" hangingPunct="1"/>
            <a:r>
              <a:rPr lang="en-US" altLang="en-US" smtClean="0"/>
              <a:t>By re-using an object definition, program development time is shortened</a:t>
            </a:r>
          </a:p>
          <a:p>
            <a:pPr eaLnBrk="1" hangingPunct="1"/>
            <a:r>
              <a:rPr lang="en-US" altLang="en-US" smtClean="0"/>
              <a:t>One goal of object-oriented programming is to support object reuse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2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Object-Based vs. Object-Oriented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9468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3000" dirty="0" smtClean="0"/>
              <a:t>A program that uses classes and objects is </a:t>
            </a:r>
            <a:r>
              <a:rPr lang="en-US" altLang="en-US" sz="3000" dirty="0" smtClean="0">
                <a:solidFill>
                  <a:srgbClr val="495899"/>
                </a:solidFill>
              </a:rPr>
              <a:t>object-based</a:t>
            </a:r>
            <a:r>
              <a:rPr lang="en-US" altLang="en-US" sz="30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3000" dirty="0" smtClean="0"/>
              <a:t>An object-based program that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altLang="en-US" dirty="0" smtClean="0">
                <a:solidFill>
                  <a:schemeClr val="tx1">
                    <a:tint val="85000"/>
                  </a:schemeClr>
                </a:solidFill>
              </a:rPr>
              <a:t>defines relationships between classes of objects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altLang="en-US" dirty="0" smtClean="0">
                <a:solidFill>
                  <a:schemeClr val="tx1">
                    <a:tint val="85000"/>
                  </a:schemeClr>
                </a:solidFill>
              </a:rPr>
              <a:t>creates classes from other classes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altLang="en-US" dirty="0" smtClean="0">
                <a:solidFill>
                  <a:schemeClr val="tx1">
                    <a:tint val="85000"/>
                  </a:schemeClr>
                </a:solidFill>
              </a:rPr>
              <a:t>determines member function behavior based on the object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sz="3000" dirty="0"/>
              <a:t>i</a:t>
            </a:r>
            <a:r>
              <a:rPr lang="en-US" altLang="en-US" sz="3000" dirty="0" smtClean="0"/>
              <a:t>s more likely to be an </a:t>
            </a:r>
            <a:r>
              <a:rPr lang="en-US" altLang="en-US" sz="3000" dirty="0" smtClean="0">
                <a:solidFill>
                  <a:srgbClr val="495899"/>
                </a:solidFill>
              </a:rPr>
              <a:t>object-oriented</a:t>
            </a:r>
            <a:r>
              <a:rPr lang="en-US" altLang="en-US" sz="3000" dirty="0" smtClean="0"/>
              <a:t> program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 Object-Oriented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153400" cy="4503738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>
                <a:solidFill>
                  <a:schemeClr val="accent2"/>
                </a:solidFill>
              </a:rPr>
              <a:t>Procedural programming</a:t>
            </a:r>
            <a:r>
              <a:rPr lang="en-US" altLang="en-US" smtClean="0"/>
              <a:t> focuses on the processes/ actions that occur in a program.  Data and functions are separate and distinct.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>
                <a:solidFill>
                  <a:schemeClr val="accent2"/>
                </a:solidFill>
              </a:rPr>
              <a:t>Object-oriented programming</a:t>
            </a:r>
            <a:r>
              <a:rPr lang="en-US" altLang="en-US" smtClean="0"/>
              <a:t> is based on objects that encapsulate the data and the functions that operate with and on the data. </a:t>
            </a:r>
            <a:endParaRPr lang="en-US" alt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Limitations of Procedural Programming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 of global data may allow data corruption</a:t>
            </a:r>
          </a:p>
          <a:p>
            <a:pPr eaLnBrk="1" hangingPunct="1"/>
            <a:r>
              <a:rPr lang="en-US" altLang="en-US" smtClean="0"/>
              <a:t>Programs are often based on complex function hierarchies </a:t>
            </a:r>
          </a:p>
          <a:p>
            <a:pPr lvl="1" eaLnBrk="1" hangingPunct="1"/>
            <a:r>
              <a:rPr lang="en-US" altLang="en-US" smtClean="0"/>
              <a:t>difficult to understand and maintain</a:t>
            </a:r>
          </a:p>
          <a:p>
            <a:pPr lvl="1" eaLnBrk="1" hangingPunct="1"/>
            <a:r>
              <a:rPr lang="en-US" altLang="en-US" smtClean="0"/>
              <a:t> difficult to modify and extend</a:t>
            </a:r>
          </a:p>
          <a:p>
            <a:pPr lvl="1" eaLnBrk="1" hangingPunct="1"/>
            <a:r>
              <a:rPr lang="en-US" altLang="en-US" smtClean="0"/>
              <a:t> easy to 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Object-Oriented Programming</a:t>
            </a:r>
            <a:br>
              <a:rPr lang="en-US" altLang="en-US" smtClean="0"/>
            </a:br>
            <a:r>
              <a:rPr lang="en-US" altLang="en-US" smtClean="0"/>
              <a:t>Terminology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b="1" smtClean="0">
                <a:solidFill>
                  <a:schemeClr val="accent2"/>
                </a:solidFill>
              </a:rPr>
              <a:t>class</a:t>
            </a:r>
            <a:r>
              <a:rPr lang="en-US" altLang="en-US" sz="2800" smtClean="0"/>
              <a:t>: similar to a </a:t>
            </a:r>
            <a:r>
              <a:rPr lang="en-US" altLang="en-US" sz="2800" b="1" smtClean="0">
                <a:latin typeface="Courier New" pitchFamily="49" charset="0"/>
              </a:rPr>
              <a:t>struct</a:t>
            </a:r>
            <a:r>
              <a:rPr lang="en-US" altLang="en-US" sz="280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Allows bundling of related variables (</a:t>
            </a:r>
            <a:r>
              <a:rPr lang="en-US" altLang="en-US" b="1" smtClean="0">
                <a:solidFill>
                  <a:schemeClr val="accent2"/>
                </a:solidFill>
              </a:rPr>
              <a:t>member data</a:t>
            </a:r>
            <a:r>
              <a:rPr lang="en-US" altLang="en-US" smtClean="0"/>
              <a:t>) and the functions that operate on them (</a:t>
            </a:r>
            <a:r>
              <a:rPr lang="en-US" altLang="en-US" b="1" smtClean="0">
                <a:solidFill>
                  <a:schemeClr val="accent2"/>
                </a:solidFill>
              </a:rPr>
              <a:t>member functions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Describes the properties that all instances of the class will have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b="1" smtClean="0">
                <a:solidFill>
                  <a:schemeClr val="accent2"/>
                </a:solidFill>
              </a:rPr>
              <a:t>object</a:t>
            </a:r>
            <a:r>
              <a:rPr lang="en-US" altLang="en-US" sz="2800" smtClean="0"/>
              <a:t>: an instance of a </a:t>
            </a:r>
            <a:r>
              <a:rPr lang="en-US" altLang="en-US" sz="2800" b="1" smtClean="0">
                <a:latin typeface="Courier New" pitchFamily="49" charset="0"/>
              </a:rPr>
              <a:t>class</a:t>
            </a:r>
            <a:r>
              <a:rPr lang="en-US" altLang="en-US" sz="2800" smtClean="0"/>
              <a:t>, in the same way that a variable can be an instance of a </a:t>
            </a:r>
            <a:r>
              <a:rPr lang="en-US" altLang="en-US" sz="2800" b="1" smtClean="0">
                <a:latin typeface="Courier New" pitchFamily="49" charset="0"/>
              </a:rPr>
              <a:t>struct</a:t>
            </a: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Object-Oriented Programming</a:t>
            </a:r>
            <a:br>
              <a:rPr lang="en-US" altLang="en-US" smtClean="0"/>
            </a:br>
            <a:r>
              <a:rPr lang="en-US" altLang="en-US" smtClean="0"/>
              <a:t>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b="1" smtClean="0">
                <a:solidFill>
                  <a:schemeClr val="accent2"/>
                </a:solidFill>
              </a:rPr>
              <a:t>attributes</a:t>
            </a:r>
            <a:r>
              <a:rPr lang="en-US" altLang="en-US" smtClean="0"/>
              <a:t>:</a:t>
            </a:r>
            <a:r>
              <a:rPr lang="en-US" altLang="en-US" b="1" smtClean="0"/>
              <a:t> </a:t>
            </a:r>
            <a:r>
              <a:rPr lang="en-US" altLang="en-US" smtClean="0"/>
              <a:t>the data items of an object, stored in </a:t>
            </a:r>
            <a:r>
              <a:rPr lang="en-US" altLang="en-US" b="1" smtClean="0">
                <a:solidFill>
                  <a:schemeClr val="accent2"/>
                </a:solidFill>
              </a:rPr>
              <a:t>member variables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b="1" smtClean="0">
                <a:solidFill>
                  <a:schemeClr val="accent2"/>
                </a:solidFill>
              </a:rPr>
              <a:t>member functions (methods)</a:t>
            </a:r>
            <a:r>
              <a:rPr lang="en-US" altLang="en-US" smtClean="0"/>
              <a:t>: procedures/ functions that act on the attributes of the class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2744</TotalTime>
  <Words>2325</Words>
  <Application>Microsoft Office PowerPoint</Application>
  <PresentationFormat>On-screen Show (4:3)</PresentationFormat>
  <Paragraphs>412</Paragraphs>
  <Slides>56</Slides>
  <Notes>49</Notes>
  <HiddenSlides>9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Times New Roman</vt:lpstr>
      <vt:lpstr>Arial</vt:lpstr>
      <vt:lpstr>Trebuchet MS</vt:lpstr>
      <vt:lpstr>Wingdings 2</vt:lpstr>
      <vt:lpstr>Wingdings</vt:lpstr>
      <vt:lpstr>Courier New</vt:lpstr>
      <vt:lpstr>Opulent</vt:lpstr>
      <vt:lpstr>Topics</vt:lpstr>
      <vt:lpstr>Topics (Continued)</vt:lpstr>
      <vt:lpstr>  Abstract Data Types</vt:lpstr>
      <vt:lpstr>Abstraction in Software Development</vt:lpstr>
      <vt:lpstr>Abstraction and Data Types</vt:lpstr>
      <vt:lpstr> Object-Oriented Programming</vt:lpstr>
      <vt:lpstr>Limitations of Procedural Programming</vt:lpstr>
      <vt:lpstr>Object-Oriented Programming Terminology</vt:lpstr>
      <vt:lpstr>Object-Oriented Programming Terminology</vt:lpstr>
      <vt:lpstr>More Object-Oriented Programming Terminology</vt:lpstr>
      <vt:lpstr>Object Example</vt:lpstr>
      <vt:lpstr> Introduction to Classes</vt:lpstr>
      <vt:lpstr>Introduction to Classes</vt:lpstr>
      <vt:lpstr>Access Specifiers</vt:lpstr>
      <vt:lpstr>Class Example</vt:lpstr>
      <vt:lpstr>More on Access Specifiers</vt:lpstr>
      <vt:lpstr>Creating and Using Objects</vt:lpstr>
      <vt:lpstr>  Defining Member Functions</vt:lpstr>
      <vt:lpstr>Types of Member Functions</vt:lpstr>
      <vt:lpstr>Defining Member Functions Inside the Class Declaration</vt:lpstr>
      <vt:lpstr>Inline Member Function Example</vt:lpstr>
      <vt:lpstr>Defining Member Functions After the Class Declaration *preferred way</vt:lpstr>
      <vt:lpstr>Conventions and a Suggestion</vt:lpstr>
      <vt:lpstr>Tradeoffs of Inline vs. Regular Member Functions</vt:lpstr>
      <vt:lpstr>Design Considerations</vt:lpstr>
      <vt:lpstr>  Constructors</vt:lpstr>
      <vt:lpstr>Constructor – 2 Examples</vt:lpstr>
      <vt:lpstr>Another Default Constructor Example</vt:lpstr>
      <vt:lpstr>Overloading Constructors</vt:lpstr>
      <vt:lpstr>The Default Constructor</vt:lpstr>
      <vt:lpstr>Default Constructor Example</vt:lpstr>
      <vt:lpstr>Another Default Constructor Example</vt:lpstr>
      <vt:lpstr>Invoking a Constructor</vt:lpstr>
      <vt:lpstr>  Destructors</vt:lpstr>
      <vt:lpstr>  Private Member Functions</vt:lpstr>
      <vt:lpstr>   Passing Objects to Functions</vt:lpstr>
      <vt:lpstr>Notes on Passing Objects</vt:lpstr>
      <vt:lpstr>Notes on Passing Objects</vt:lpstr>
      <vt:lpstr>Returning an Object from a Function</vt:lpstr>
      <vt:lpstr>Returning an Object Example</vt:lpstr>
      <vt:lpstr> Separating Class Specification, Implementation, and Client Code</vt:lpstr>
      <vt:lpstr>Using Separate Files</vt:lpstr>
      <vt:lpstr>Include Guard</vt:lpstr>
      <vt:lpstr>#pragma once</vt:lpstr>
      <vt:lpstr>What Should Be Done Inside vs. Outside the Class</vt:lpstr>
      <vt:lpstr>  Object Composition</vt:lpstr>
      <vt:lpstr>Object Composition, cont.</vt:lpstr>
      <vt:lpstr>  Introduction to Object-Oriented Analysis and Design</vt:lpstr>
      <vt:lpstr>Identify Classes and Objects</vt:lpstr>
      <vt:lpstr>Define Class Attributes</vt:lpstr>
      <vt:lpstr>Define Class Behaviors</vt:lpstr>
      <vt:lpstr>Relationships Between Classes</vt:lpstr>
      <vt:lpstr>Finding the Classes</vt:lpstr>
      <vt:lpstr>Determine Class Responsibilities</vt:lpstr>
      <vt:lpstr>Object Reuse</vt:lpstr>
      <vt:lpstr>Object-Based vs. Object-Oriented</vt:lpstr>
    </vt:vector>
  </TitlesOfParts>
  <Company>North Central College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Slides for Starting Out With C++ Eearly Objects Eighth Edition</dc:title>
  <dc:creator>Christopher Kardaras</dc:creator>
  <cp:lastModifiedBy>SONY</cp:lastModifiedBy>
  <cp:revision>49</cp:revision>
  <cp:lastPrinted>2009-04-22T19:24:48Z</cp:lastPrinted>
  <dcterms:created xsi:type="dcterms:W3CDTF">2013-06-10T23:54:21Z</dcterms:created>
  <dcterms:modified xsi:type="dcterms:W3CDTF">2022-02-08T08:05:57Z</dcterms:modified>
</cp:coreProperties>
</file>