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C2E18-8DED-922A-A8DB-FE27318634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7248CE-2970-ED18-313F-16C3CDE739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64D73B-20ED-D81C-A08C-C77649948B72}"/>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EDDEA03E-465D-D8D5-4616-F60B752BF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A3DB8-9B1B-5EC5-5139-38B1942EC137}"/>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70412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746D-2513-0D12-3B6A-A0B6D70FB0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298146-12E3-822D-4540-B23DD5CA62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D9F82-5B2D-10FD-4B23-633F87CABDB1}"/>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B2C7746D-0648-6A10-C482-FB68781D9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6D624-0B56-43A0-4129-5D50A27F3288}"/>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199581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1B4D7-1487-6AE9-4472-D08A71620F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4710C5-CDDE-4142-0BC7-38F006A9CA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60B19-D3B8-EBB0-1F31-8D63A93ADF98}"/>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FCC94184-EA0D-A628-7C69-901C41B5B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27C119-B8C6-0E01-6579-16BA663DC09A}"/>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962015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0BA93-D555-AEC7-3CD7-DF6F92B0D8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FDF4B-2B80-2490-FFFE-88E83D5078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599FC0-19A4-1426-CD71-9C601602C10F}"/>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5E7296E1-EBCE-5448-8000-860446515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58379B-6C1C-8FE8-898B-EE27C0CB0B29}"/>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240191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1891-7196-321E-EF14-1D41190616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70D4F5-8B4D-0106-38D0-ECA79FE60C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726026-70F0-3D18-78A1-2F8B66B3910D}"/>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1B3B6D50-DA9C-212D-96EB-124048761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46E803-9592-6702-6DD4-EFC56966A440}"/>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415971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CE4D-437B-DF55-FCB1-094A4909D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7C9102-7F04-4C97-4F39-F43083464A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E3FB86-F195-4881-8EE7-9E26D8B2A4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E9C0E2-9E40-18D6-863C-7186BCFC19C1}"/>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6" name="Footer Placeholder 5">
            <a:extLst>
              <a:ext uri="{FF2B5EF4-FFF2-40B4-BE49-F238E27FC236}">
                <a16:creationId xmlns:a16="http://schemas.microsoft.com/office/drawing/2014/main" id="{235EBC29-6026-7474-CD72-047DE18FDF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9BEE28-4CE7-980D-8988-A56191276697}"/>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272591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4C4E1-0535-D781-DE7C-C23AC2DFA5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A1083C-89F0-A52A-2848-F9A0EC775E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1F5435-6727-12B6-ECE0-EE918C3225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1DEE0C-A31E-0B0D-5208-B32C452B5B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786BF8-6BA3-E02B-FD81-E5492490D2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BE2185-5BF4-81B2-A4D0-4AE45262E02D}"/>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8" name="Footer Placeholder 7">
            <a:extLst>
              <a:ext uri="{FF2B5EF4-FFF2-40B4-BE49-F238E27FC236}">
                <a16:creationId xmlns:a16="http://schemas.microsoft.com/office/drawing/2014/main" id="{F5394275-7B75-DD11-8744-BFA71E031E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DEB3C7-5E2F-998E-8A1B-4446589E08DB}"/>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304288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1EEF-F017-3F56-5D36-6AF717404D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5D4B0E-8C14-E6C8-96D3-63717459F8E8}"/>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4" name="Footer Placeholder 3">
            <a:extLst>
              <a:ext uri="{FF2B5EF4-FFF2-40B4-BE49-F238E27FC236}">
                <a16:creationId xmlns:a16="http://schemas.microsoft.com/office/drawing/2014/main" id="{4D1B373B-EC03-5EDF-C5E6-FDF23C911B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4B20AD-A693-F937-1AF1-733711EEB73A}"/>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145345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9E458D-143B-79A5-7CC7-FF4858B3D889}"/>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3" name="Footer Placeholder 2">
            <a:extLst>
              <a:ext uri="{FF2B5EF4-FFF2-40B4-BE49-F238E27FC236}">
                <a16:creationId xmlns:a16="http://schemas.microsoft.com/office/drawing/2014/main" id="{206061F2-C24A-CE03-1064-B94705196F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CA2C99-2D70-D1FC-1A07-595ACCB4C291}"/>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330655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AED51-566E-E4DE-F658-7AB92B157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E4B8F3-6FDF-3355-C395-8B7996E90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35C7B4-2324-49BB-A299-D5B70ED6ED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01A59-581E-8EBB-C584-26DF64138AF7}"/>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6" name="Footer Placeholder 5">
            <a:extLst>
              <a:ext uri="{FF2B5EF4-FFF2-40B4-BE49-F238E27FC236}">
                <a16:creationId xmlns:a16="http://schemas.microsoft.com/office/drawing/2014/main" id="{260A802E-A75D-6897-D699-43E57C79B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F04BA4-E822-1C25-01D7-9634D20219E1}"/>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1721359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54A01-8DF2-A3CA-92C0-48D516236E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BBAB91-D79D-28C0-C588-AEBC13BD7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8853F-96F3-9C48-EF31-472893FBBF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FEDC0-711D-15F9-47D8-30268BD947AC}"/>
              </a:ext>
            </a:extLst>
          </p:cNvPr>
          <p:cNvSpPr>
            <a:spLocks noGrp="1"/>
          </p:cNvSpPr>
          <p:nvPr>
            <p:ph type="dt" sz="half" idx="10"/>
          </p:nvPr>
        </p:nvSpPr>
        <p:spPr/>
        <p:txBody>
          <a:bodyPr/>
          <a:lstStyle/>
          <a:p>
            <a:fld id="{68028C36-A99B-45C9-B388-7BA236C8EEBE}" type="datetimeFigureOut">
              <a:rPr lang="en-US" smtClean="0"/>
              <a:t>6/2/2022</a:t>
            </a:fld>
            <a:endParaRPr lang="en-US"/>
          </a:p>
        </p:txBody>
      </p:sp>
      <p:sp>
        <p:nvSpPr>
          <p:cNvPr id="6" name="Footer Placeholder 5">
            <a:extLst>
              <a:ext uri="{FF2B5EF4-FFF2-40B4-BE49-F238E27FC236}">
                <a16:creationId xmlns:a16="http://schemas.microsoft.com/office/drawing/2014/main" id="{248390B3-E98A-5630-C288-88FE95F92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B8D692-61B8-7428-1C4F-4E2A071AA980}"/>
              </a:ext>
            </a:extLst>
          </p:cNvPr>
          <p:cNvSpPr>
            <a:spLocks noGrp="1"/>
          </p:cNvSpPr>
          <p:nvPr>
            <p:ph type="sldNum" sz="quarter" idx="12"/>
          </p:nvPr>
        </p:nvSpPr>
        <p:spPr/>
        <p:txBody>
          <a:bodyPr/>
          <a:lstStyle/>
          <a:p>
            <a:fld id="{F0426FB7-7C58-4396-8F3C-AE2982C6B44E}" type="slidenum">
              <a:rPr lang="en-US" smtClean="0"/>
              <a:t>‹#›</a:t>
            </a:fld>
            <a:endParaRPr lang="en-US"/>
          </a:p>
        </p:txBody>
      </p:sp>
    </p:spTree>
    <p:extLst>
      <p:ext uri="{BB962C8B-B14F-4D97-AF65-F5344CB8AC3E}">
        <p14:creationId xmlns:p14="http://schemas.microsoft.com/office/powerpoint/2010/main" val="778622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0D1B3F-7A45-3DDB-D70D-620B1828F6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34AB51-4F55-5190-12B0-5E564F1FD8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5EF4F-A79B-EE61-9DC5-3DECD471DA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28C36-A99B-45C9-B388-7BA236C8EEBE}" type="datetimeFigureOut">
              <a:rPr lang="en-US" smtClean="0"/>
              <a:t>6/2/2022</a:t>
            </a:fld>
            <a:endParaRPr lang="en-US"/>
          </a:p>
        </p:txBody>
      </p:sp>
      <p:sp>
        <p:nvSpPr>
          <p:cNvPr id="5" name="Footer Placeholder 4">
            <a:extLst>
              <a:ext uri="{FF2B5EF4-FFF2-40B4-BE49-F238E27FC236}">
                <a16:creationId xmlns:a16="http://schemas.microsoft.com/office/drawing/2014/main" id="{CAA64647-7F0E-0B6D-1015-5B56D52BD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3509D2-E219-0649-DF44-DD6A736C1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26FB7-7C58-4396-8F3C-AE2982C6B44E}" type="slidenum">
              <a:rPr lang="en-US" smtClean="0"/>
              <a:t>‹#›</a:t>
            </a:fld>
            <a:endParaRPr lang="en-US"/>
          </a:p>
        </p:txBody>
      </p:sp>
    </p:spTree>
    <p:extLst>
      <p:ext uri="{BB962C8B-B14F-4D97-AF65-F5344CB8AC3E}">
        <p14:creationId xmlns:p14="http://schemas.microsoft.com/office/powerpoint/2010/main" val="190082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EA2FE-3DAC-BBA0-23CA-EE1F7A139D74}"/>
              </a:ext>
            </a:extLst>
          </p:cNvPr>
          <p:cNvSpPr>
            <a:spLocks noGrp="1"/>
          </p:cNvSpPr>
          <p:nvPr>
            <p:ph type="ctrTitle"/>
          </p:nvPr>
        </p:nvSpPr>
        <p:spPr>
          <a:xfrm>
            <a:off x="1524000" y="304801"/>
            <a:ext cx="9144000" cy="437322"/>
          </a:xfrm>
        </p:spPr>
        <p:txBody>
          <a:bodyPr>
            <a:normAutofit/>
          </a:bodyPr>
          <a:lstStyle/>
          <a:p>
            <a:r>
              <a:rPr lang="en-US" sz="2400" b="1" dirty="0">
                <a:latin typeface="Times New Roman" panose="02020603050405020304" pitchFamily="18" charset="0"/>
                <a:cs typeface="Times New Roman" panose="02020603050405020304" pitchFamily="18" charset="0"/>
              </a:rPr>
              <a:t>Exception Handling in C++</a:t>
            </a:r>
          </a:p>
        </p:txBody>
      </p:sp>
      <p:sp>
        <p:nvSpPr>
          <p:cNvPr id="3" name="Subtitle 2">
            <a:extLst>
              <a:ext uri="{FF2B5EF4-FFF2-40B4-BE49-F238E27FC236}">
                <a16:creationId xmlns:a16="http://schemas.microsoft.com/office/drawing/2014/main" id="{57AF4DF5-08FD-F73C-C078-D9A89049E62E}"/>
              </a:ext>
            </a:extLst>
          </p:cNvPr>
          <p:cNvSpPr>
            <a:spLocks noGrp="1"/>
          </p:cNvSpPr>
          <p:nvPr>
            <p:ph type="subTitle" idx="1"/>
          </p:nvPr>
        </p:nvSpPr>
        <p:spPr>
          <a:xfrm>
            <a:off x="318051" y="848139"/>
            <a:ext cx="11463131" cy="5705060"/>
          </a:xfrm>
        </p:spPr>
        <p:txBody>
          <a:bodyPr>
            <a:normAutofit/>
          </a:bodyPr>
          <a:lstStyle/>
          <a:p>
            <a:pPr algn="l"/>
            <a:r>
              <a:rPr lang="en-US" sz="2000" dirty="0"/>
              <a:t>Errors can be broadly categorized into two types. We will discuss them one by one.</a:t>
            </a:r>
          </a:p>
          <a:p>
            <a:pPr algn="l"/>
            <a:endParaRPr lang="en-US" sz="2000" dirty="0"/>
          </a:p>
          <a:p>
            <a:pPr algn="l"/>
            <a:r>
              <a:rPr lang="en-US" sz="2000" dirty="0"/>
              <a:t>1.Compile Time Errors</a:t>
            </a:r>
          </a:p>
          <a:p>
            <a:pPr algn="l"/>
            <a:r>
              <a:rPr lang="en-US" sz="2000" dirty="0"/>
              <a:t>2.Run Time Errors</a:t>
            </a:r>
          </a:p>
          <a:p>
            <a:pPr algn="l"/>
            <a:r>
              <a:rPr lang="en-US" sz="2000" b="1" dirty="0"/>
              <a:t>Compile Time Errors </a:t>
            </a:r>
            <a:r>
              <a:rPr lang="en-US" sz="2000" dirty="0"/>
              <a:t>– Errors caught during compiled time is called Compile time errors. Compile time errors include library reference, syntax error or incorrect class import.</a:t>
            </a:r>
          </a:p>
          <a:p>
            <a:pPr algn="l"/>
            <a:endParaRPr lang="en-US" sz="2000" dirty="0"/>
          </a:p>
          <a:p>
            <a:pPr algn="l"/>
            <a:r>
              <a:rPr lang="en-US" sz="2000" b="1" dirty="0"/>
              <a:t>Run Time Errors </a:t>
            </a:r>
            <a:r>
              <a:rPr lang="en-US" sz="2000" dirty="0"/>
              <a:t>- They are also known as exceptions. An exception caught during run time creates serious issues.</a:t>
            </a:r>
          </a:p>
          <a:p>
            <a:pPr marL="342900" indent="-342900" algn="l">
              <a:buFont typeface="Arial" panose="020B0604020202020204" pitchFamily="34" charset="0"/>
              <a:buChar char="•"/>
            </a:pPr>
            <a:r>
              <a:rPr lang="en-US" sz="2000" b="1" i="0" dirty="0">
                <a:solidFill>
                  <a:srgbClr val="212529"/>
                </a:solidFill>
                <a:effectLst/>
                <a:latin typeface="system-ui"/>
              </a:rPr>
              <a:t>Exception handling </a:t>
            </a:r>
            <a:r>
              <a:rPr lang="en-US" sz="2000" b="0" i="0" dirty="0">
                <a:solidFill>
                  <a:srgbClr val="212529"/>
                </a:solidFill>
                <a:effectLst/>
                <a:latin typeface="system-ui"/>
              </a:rPr>
              <a:t>is the process of handling errors and exceptions in such a way that they do not hinder normal execution of the system. </a:t>
            </a:r>
          </a:p>
          <a:p>
            <a:pPr marL="342900" indent="-342900" algn="l">
              <a:buFont typeface="Arial" panose="020B0604020202020204" pitchFamily="34" charset="0"/>
              <a:buChar char="•"/>
            </a:pPr>
            <a:r>
              <a:rPr lang="en-US" sz="2000" b="0" i="0" dirty="0">
                <a:solidFill>
                  <a:srgbClr val="212529"/>
                </a:solidFill>
                <a:effectLst/>
                <a:latin typeface="system-ui"/>
              </a:rPr>
              <a:t>For example, User divides a number by zero, this will compile successfully but an exception or run time error will occur due to which our applications will be crashed. </a:t>
            </a:r>
          </a:p>
          <a:p>
            <a:pPr marL="342900" indent="-342900" algn="l">
              <a:buFont typeface="Arial" panose="020B0604020202020204" pitchFamily="34" charset="0"/>
              <a:buChar char="•"/>
            </a:pPr>
            <a:r>
              <a:rPr lang="en-US" sz="2000" b="0" i="0" dirty="0">
                <a:solidFill>
                  <a:srgbClr val="212529"/>
                </a:solidFill>
                <a:effectLst/>
                <a:latin typeface="system-ui"/>
              </a:rPr>
              <a:t>In order to avoid this we'll introduce exception handling technics in our code.</a:t>
            </a:r>
            <a:endParaRPr lang="en-US" sz="2000" dirty="0"/>
          </a:p>
        </p:txBody>
      </p:sp>
    </p:spTree>
    <p:extLst>
      <p:ext uri="{BB962C8B-B14F-4D97-AF65-F5344CB8AC3E}">
        <p14:creationId xmlns:p14="http://schemas.microsoft.com/office/powerpoint/2010/main" val="65057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4BA8-6435-168D-CE54-1252BED7DCDE}"/>
              </a:ext>
            </a:extLst>
          </p:cNvPr>
          <p:cNvSpPr>
            <a:spLocks noGrp="1"/>
          </p:cNvSpPr>
          <p:nvPr>
            <p:ph type="title"/>
          </p:nvPr>
        </p:nvSpPr>
        <p:spPr>
          <a:xfrm>
            <a:off x="838200" y="0"/>
            <a:ext cx="10515600" cy="4240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BC44176-9D40-073E-82A0-F567B190DA4E}"/>
              </a:ext>
            </a:extLst>
          </p:cNvPr>
          <p:cNvSpPr>
            <a:spLocks noGrp="1"/>
          </p:cNvSpPr>
          <p:nvPr>
            <p:ph idx="1"/>
          </p:nvPr>
        </p:nvSpPr>
        <p:spPr>
          <a:xfrm>
            <a:off x="172278" y="556590"/>
            <a:ext cx="11847444" cy="6301409"/>
          </a:xfrm>
        </p:spPr>
        <p:txBody>
          <a:bodyPr>
            <a:normAutofit/>
          </a:bodyPr>
          <a:lstStyle/>
          <a:p>
            <a:r>
              <a:rPr lang="en-US" sz="2400" dirty="0"/>
              <a:t>In C++, Error handling is done using three keywords:</a:t>
            </a:r>
          </a:p>
          <a:p>
            <a:endParaRPr lang="en-US" sz="2400" dirty="0"/>
          </a:p>
          <a:p>
            <a:r>
              <a:rPr lang="en-US" sz="2400" dirty="0"/>
              <a:t>try</a:t>
            </a:r>
          </a:p>
          <a:p>
            <a:r>
              <a:rPr lang="en-US" sz="2400" dirty="0"/>
              <a:t>catch</a:t>
            </a:r>
          </a:p>
          <a:p>
            <a:r>
              <a:rPr lang="en-US" sz="2400" dirty="0"/>
              <a:t>Throw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try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//code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throw parameter;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catch(</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exceptionname</a:t>
            </a:r>
            <a:r>
              <a:rPr lang="en-US" sz="1800" dirty="0">
                <a:effectLst/>
                <a:latin typeface="Calibri" panose="020F0502020204030204" pitchFamily="34" charset="0"/>
                <a:ea typeface="Calibri" panose="020F0502020204030204" pitchFamily="34" charset="0"/>
                <a:cs typeface="Times New Roman" panose="02020603050405020304" pitchFamily="18" charset="0"/>
              </a:rPr>
              <a:t> ex)</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//code to handle exception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sz="2400" dirty="0"/>
          </a:p>
        </p:txBody>
      </p:sp>
    </p:spTree>
    <p:extLst>
      <p:ext uri="{BB962C8B-B14F-4D97-AF65-F5344CB8AC3E}">
        <p14:creationId xmlns:p14="http://schemas.microsoft.com/office/powerpoint/2010/main" val="64791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C6D81-A845-B47D-7E4A-95269FE9AA61}"/>
              </a:ext>
            </a:extLst>
          </p:cNvPr>
          <p:cNvSpPr>
            <a:spLocks noGrp="1"/>
          </p:cNvSpPr>
          <p:nvPr>
            <p:ph type="title"/>
          </p:nvPr>
        </p:nvSpPr>
        <p:spPr>
          <a:xfrm>
            <a:off x="838200" y="119270"/>
            <a:ext cx="10515600" cy="397563"/>
          </a:xfrm>
        </p:spPr>
        <p:txBody>
          <a:bodyPr>
            <a:noAutofit/>
          </a:bodyPr>
          <a:lstStyle/>
          <a:p>
            <a:pPr algn="ctr"/>
            <a:r>
              <a:rPr lang="en-US" sz="2800" dirty="0">
                <a:latin typeface="Times New Roman" panose="02020603050405020304" pitchFamily="18" charset="0"/>
                <a:cs typeface="Times New Roman" panose="02020603050405020304" pitchFamily="18" charset="0"/>
              </a:rPr>
              <a:t>EXCEPTION HANDLING CONCEPTS</a:t>
            </a:r>
          </a:p>
        </p:txBody>
      </p:sp>
      <p:sp>
        <p:nvSpPr>
          <p:cNvPr id="3" name="Content Placeholder 2">
            <a:extLst>
              <a:ext uri="{FF2B5EF4-FFF2-40B4-BE49-F238E27FC236}">
                <a16:creationId xmlns:a16="http://schemas.microsoft.com/office/drawing/2014/main" id="{3B249728-976D-368C-3D3F-8E47ABDB4F45}"/>
              </a:ext>
            </a:extLst>
          </p:cNvPr>
          <p:cNvSpPr>
            <a:spLocks noGrp="1"/>
          </p:cNvSpPr>
          <p:nvPr>
            <p:ph idx="1"/>
          </p:nvPr>
        </p:nvSpPr>
        <p:spPr>
          <a:xfrm>
            <a:off x="119270" y="516834"/>
            <a:ext cx="12072730" cy="6221895"/>
          </a:xfrm>
        </p:spPr>
        <p:txBody>
          <a:bodyPr>
            <a:normAutofit lnSpcReduction="10000"/>
          </a:bodyPr>
          <a:lstStyle/>
          <a:p>
            <a:r>
              <a:rPr lang="en-US" sz="2400" b="1" dirty="0"/>
              <a:t>try block</a:t>
            </a:r>
          </a:p>
          <a:p>
            <a:r>
              <a:rPr lang="en-US" sz="2400" dirty="0"/>
              <a:t>The code which can throw any exception is kept inside(or enclosed in) </a:t>
            </a:r>
            <a:r>
              <a:rPr lang="en-US" sz="2400" dirty="0" err="1"/>
              <a:t>atry</a:t>
            </a:r>
            <a:r>
              <a:rPr lang="en-US" sz="2400" dirty="0"/>
              <a:t> block. Then, when the code will lead to any error, that error/exception will get caught inside the catch block.</a:t>
            </a:r>
          </a:p>
          <a:p>
            <a:endParaRPr lang="en-US" sz="2400" dirty="0"/>
          </a:p>
          <a:p>
            <a:r>
              <a:rPr lang="en-US" sz="2400" b="1" dirty="0"/>
              <a:t>catch block</a:t>
            </a:r>
          </a:p>
          <a:p>
            <a:r>
              <a:rPr lang="en-US" sz="2400" dirty="0"/>
              <a:t>catch block is intended to catch the error and handle the exception condition. We can have multiple catch blocks to handle different types of exception and perform different actions when the exceptions occur. For example, we can display descriptive messages to explain why any particular </a:t>
            </a:r>
            <a:r>
              <a:rPr lang="en-US" sz="2400" dirty="0" err="1"/>
              <a:t>excpetion</a:t>
            </a:r>
            <a:r>
              <a:rPr lang="en-US" sz="2400" dirty="0"/>
              <a:t> </a:t>
            </a:r>
            <a:r>
              <a:rPr lang="en-US" sz="2400" dirty="0" err="1"/>
              <a:t>occured</a:t>
            </a:r>
            <a:r>
              <a:rPr lang="en-US" sz="2400" dirty="0"/>
              <a:t>.</a:t>
            </a:r>
          </a:p>
          <a:p>
            <a:endParaRPr lang="en-US" sz="2400" dirty="0"/>
          </a:p>
          <a:p>
            <a:r>
              <a:rPr lang="en-US" sz="2400" b="1" dirty="0"/>
              <a:t>throw statement</a:t>
            </a:r>
          </a:p>
          <a:p>
            <a:r>
              <a:rPr lang="en-US" sz="2400" dirty="0"/>
              <a:t>It is used to throw exceptions to exception handler i.e. it is used to communicate information about error. A throw expression accepts one parameter and that parameter is passed to handler.</a:t>
            </a:r>
          </a:p>
          <a:p>
            <a:endParaRPr lang="en-US" sz="2400" dirty="0"/>
          </a:p>
          <a:p>
            <a:r>
              <a:rPr lang="en-US" sz="2400" dirty="0"/>
              <a:t>throw statement is used when we explicitly want an exception to occur, then we can use throw statement to throw or generate that exception.</a:t>
            </a:r>
          </a:p>
        </p:txBody>
      </p:sp>
    </p:spTree>
    <p:extLst>
      <p:ext uri="{BB962C8B-B14F-4D97-AF65-F5344CB8AC3E}">
        <p14:creationId xmlns:p14="http://schemas.microsoft.com/office/powerpoint/2010/main" val="204774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8CA36-828C-7662-9AC2-7C052A21A8D1}"/>
              </a:ext>
            </a:extLst>
          </p:cNvPr>
          <p:cNvSpPr>
            <a:spLocks noGrp="1"/>
          </p:cNvSpPr>
          <p:nvPr>
            <p:ph type="title"/>
          </p:nvPr>
        </p:nvSpPr>
        <p:spPr>
          <a:xfrm>
            <a:off x="838200" y="106018"/>
            <a:ext cx="10515600" cy="450574"/>
          </a:xfrm>
        </p:spPr>
        <p:txBody>
          <a:bodyPr>
            <a:normAutofit/>
          </a:bodyPr>
          <a:lstStyle/>
          <a:p>
            <a:pPr algn="ctr"/>
            <a:r>
              <a:rPr lang="en-US" sz="2400" b="1" dirty="0">
                <a:latin typeface="Times New Roman" panose="02020603050405020304" pitchFamily="18" charset="0"/>
                <a:cs typeface="Times New Roman" panose="02020603050405020304" pitchFamily="18" charset="0"/>
              </a:rPr>
              <a:t>Need of Exception Handling</a:t>
            </a:r>
          </a:p>
        </p:txBody>
      </p:sp>
      <p:sp>
        <p:nvSpPr>
          <p:cNvPr id="3" name="Content Placeholder 2">
            <a:extLst>
              <a:ext uri="{FF2B5EF4-FFF2-40B4-BE49-F238E27FC236}">
                <a16:creationId xmlns:a16="http://schemas.microsoft.com/office/drawing/2014/main" id="{13AE3C9C-3313-52BE-14DB-5D182B4F7C3F}"/>
              </a:ext>
            </a:extLst>
          </p:cNvPr>
          <p:cNvSpPr>
            <a:spLocks noGrp="1"/>
          </p:cNvSpPr>
          <p:nvPr>
            <p:ph idx="1"/>
          </p:nvPr>
        </p:nvSpPr>
        <p:spPr>
          <a:xfrm>
            <a:off x="212035" y="556592"/>
            <a:ext cx="11979965" cy="6082747"/>
          </a:xfrm>
        </p:spPr>
        <p:txBody>
          <a:bodyPr/>
          <a:lstStyle/>
          <a:p>
            <a:pPr algn="l"/>
            <a:r>
              <a:rPr lang="en-US" b="0" i="0" dirty="0">
                <a:solidFill>
                  <a:srgbClr val="212529"/>
                </a:solidFill>
                <a:effectLst/>
                <a:latin typeface="system-ui"/>
              </a:rPr>
              <a:t>Let's take a simple example to understand the usage of try, catch and throw.</a:t>
            </a:r>
          </a:p>
          <a:p>
            <a:pPr algn="l"/>
            <a:r>
              <a:rPr lang="en-US" b="0" i="0" dirty="0">
                <a:solidFill>
                  <a:srgbClr val="212529"/>
                </a:solidFill>
                <a:effectLst/>
                <a:latin typeface="system-ui"/>
              </a:rPr>
              <a:t>Below program compiles successfully but the program fails at runtime, leading to an exception.</a:t>
            </a:r>
          </a:p>
          <a:p>
            <a:r>
              <a:rPr lang="en-US" dirty="0"/>
              <a:t>#include &lt;iostream&gt;#include&lt;conio.h&gt;</a:t>
            </a:r>
          </a:p>
          <a:p>
            <a:r>
              <a:rPr lang="en-US" dirty="0"/>
              <a:t>using namespace std;</a:t>
            </a:r>
          </a:p>
          <a:p>
            <a:r>
              <a:rPr lang="en-US" dirty="0"/>
              <a:t>int main()</a:t>
            </a:r>
          </a:p>
          <a:p>
            <a:r>
              <a:rPr lang="en-US" dirty="0"/>
              <a:t>{</a:t>
            </a:r>
          </a:p>
          <a:p>
            <a:r>
              <a:rPr lang="en-US" dirty="0"/>
              <a:t>    int a=10,b=0,c;</a:t>
            </a:r>
          </a:p>
          <a:p>
            <a:r>
              <a:rPr lang="en-US" dirty="0"/>
              <a:t>    c=a/b;</a:t>
            </a:r>
          </a:p>
          <a:p>
            <a:r>
              <a:rPr lang="en-US" dirty="0"/>
              <a:t>    return 0;</a:t>
            </a:r>
          </a:p>
          <a:p>
            <a:r>
              <a:rPr lang="en-US" dirty="0"/>
              <a:t>}</a:t>
            </a:r>
          </a:p>
          <a:p>
            <a:r>
              <a:rPr lang="en-US" dirty="0" err="1"/>
              <a:t>Contd</a:t>
            </a:r>
            <a:r>
              <a:rPr lang="en-US" dirty="0"/>
              <a:t>…</a:t>
            </a:r>
          </a:p>
        </p:txBody>
      </p:sp>
    </p:spTree>
    <p:extLst>
      <p:ext uri="{BB962C8B-B14F-4D97-AF65-F5344CB8AC3E}">
        <p14:creationId xmlns:p14="http://schemas.microsoft.com/office/powerpoint/2010/main" val="183456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0B081-67B5-2E75-66F8-39BD0D52480F}"/>
              </a:ext>
            </a:extLst>
          </p:cNvPr>
          <p:cNvSpPr>
            <a:spLocks noGrp="1"/>
          </p:cNvSpPr>
          <p:nvPr>
            <p:ph type="title"/>
          </p:nvPr>
        </p:nvSpPr>
        <p:spPr>
          <a:xfrm>
            <a:off x="838200" y="92765"/>
            <a:ext cx="10515600" cy="34455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7B067EE-BC00-21E0-464B-CDAFCDC9BF16}"/>
              </a:ext>
            </a:extLst>
          </p:cNvPr>
          <p:cNvSpPr>
            <a:spLocks noGrp="1"/>
          </p:cNvSpPr>
          <p:nvPr>
            <p:ph idx="1"/>
          </p:nvPr>
        </p:nvSpPr>
        <p:spPr>
          <a:xfrm>
            <a:off x="185530" y="675861"/>
            <a:ext cx="11168270" cy="6089374"/>
          </a:xfrm>
        </p:spPr>
        <p:txBody>
          <a:bodyPr/>
          <a:lstStyle/>
          <a:p>
            <a:r>
              <a:rPr lang="en-US" sz="2400" dirty="0"/>
              <a:t>The above program will not run, and will show runtime error on screen, because we are trying to divide a number with 0, which is not possible.</a:t>
            </a:r>
          </a:p>
          <a:p>
            <a:endParaRPr lang="en-US" sz="2400" dirty="0"/>
          </a:p>
          <a:p>
            <a:r>
              <a:rPr lang="en-US" sz="2400" dirty="0"/>
              <a:t>How to handle this situation? We can handle such situations using exception handling and can inform the user that you cannot divide a number by zero, by displaying a message.</a:t>
            </a:r>
          </a:p>
          <a:p>
            <a:r>
              <a:rPr lang="en-US" sz="2400" b="0" i="0" dirty="0">
                <a:solidFill>
                  <a:srgbClr val="212529"/>
                </a:solidFill>
                <a:effectLst/>
                <a:latin typeface="system-ui"/>
              </a:rPr>
              <a:t>Now we will update the above program and include exception handling in it.</a:t>
            </a:r>
            <a:endParaRPr lang="en-US" sz="2400" dirty="0"/>
          </a:p>
          <a:p>
            <a:endParaRPr lang="en-US" dirty="0"/>
          </a:p>
        </p:txBody>
      </p:sp>
    </p:spTree>
    <p:extLst>
      <p:ext uri="{BB962C8B-B14F-4D97-AF65-F5344CB8AC3E}">
        <p14:creationId xmlns:p14="http://schemas.microsoft.com/office/powerpoint/2010/main" val="2923201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9D1CA-2C83-0F6C-5ACA-31EFDA85BD6E}"/>
              </a:ext>
            </a:extLst>
          </p:cNvPr>
          <p:cNvSpPr>
            <a:spLocks noGrp="1"/>
          </p:cNvSpPr>
          <p:nvPr>
            <p:ph type="title"/>
          </p:nvPr>
        </p:nvSpPr>
        <p:spPr>
          <a:xfrm>
            <a:off x="838200" y="0"/>
            <a:ext cx="10515600" cy="23853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CFF4D3B-A601-2155-8658-B9460009E5EA}"/>
              </a:ext>
            </a:extLst>
          </p:cNvPr>
          <p:cNvSpPr>
            <a:spLocks noGrp="1"/>
          </p:cNvSpPr>
          <p:nvPr>
            <p:ph idx="1"/>
          </p:nvPr>
        </p:nvSpPr>
        <p:spPr>
          <a:xfrm>
            <a:off x="132522" y="371060"/>
            <a:ext cx="11221278" cy="6321287"/>
          </a:xfrm>
        </p:spPr>
        <p:txBody>
          <a:bodyPr>
            <a:normAutofit fontScale="62500" lnSpcReduction="20000"/>
          </a:bodyPr>
          <a:lstStyle/>
          <a:p>
            <a:r>
              <a:rPr lang="en-US" sz="2000" dirty="0"/>
              <a:t>#include &lt;iostream&gt;</a:t>
            </a:r>
          </a:p>
          <a:p>
            <a:r>
              <a:rPr lang="en-US" sz="2000" dirty="0"/>
              <a:t>#include&lt;conio.h&gt;</a:t>
            </a:r>
          </a:p>
          <a:p>
            <a:r>
              <a:rPr lang="en-US" sz="2000" dirty="0"/>
              <a:t>using namespace std;</a:t>
            </a:r>
          </a:p>
          <a:p>
            <a:r>
              <a:rPr lang="en-US" sz="2000" dirty="0"/>
              <a:t>int main()</a:t>
            </a:r>
          </a:p>
          <a:p>
            <a:r>
              <a:rPr lang="en-US" sz="2000" dirty="0"/>
              <a:t>{</a:t>
            </a:r>
          </a:p>
          <a:p>
            <a:r>
              <a:rPr lang="en-US" sz="2000" dirty="0"/>
              <a:t>    int a=10, b=0, c;</a:t>
            </a:r>
          </a:p>
          <a:p>
            <a:r>
              <a:rPr lang="en-US" sz="2000" dirty="0"/>
              <a:t>    // try block activates exception handling</a:t>
            </a:r>
          </a:p>
          <a:p>
            <a:r>
              <a:rPr lang="en-US" sz="2000" dirty="0"/>
              <a:t>    try </a:t>
            </a:r>
          </a:p>
          <a:p>
            <a:r>
              <a:rPr lang="en-US" sz="2000" dirty="0"/>
              <a:t>    {</a:t>
            </a:r>
          </a:p>
          <a:p>
            <a:r>
              <a:rPr lang="en-US" sz="2000" dirty="0"/>
              <a:t>        if(b == 0)</a:t>
            </a:r>
          </a:p>
          <a:p>
            <a:r>
              <a:rPr lang="en-US" sz="2000" dirty="0"/>
              <a:t>        {</a:t>
            </a:r>
          </a:p>
          <a:p>
            <a:r>
              <a:rPr lang="en-US" sz="2000" dirty="0"/>
              <a:t>            // throw custom exception</a:t>
            </a:r>
          </a:p>
          <a:p>
            <a:r>
              <a:rPr lang="en-US" sz="2000" dirty="0"/>
              <a:t>            throw "Division by zero not possible";</a:t>
            </a:r>
          </a:p>
          <a:p>
            <a:r>
              <a:rPr lang="en-US" sz="2000" dirty="0"/>
              <a:t>            c = a/b;</a:t>
            </a:r>
          </a:p>
          <a:p>
            <a:r>
              <a:rPr lang="en-US" sz="2000" dirty="0"/>
              <a:t>        }</a:t>
            </a:r>
          </a:p>
          <a:p>
            <a:r>
              <a:rPr lang="en-US" sz="2000" dirty="0"/>
              <a:t>    }</a:t>
            </a:r>
          </a:p>
          <a:p>
            <a:r>
              <a:rPr lang="en-US" sz="2000" dirty="0"/>
              <a:t>    catch(char* ex) // catches exception</a:t>
            </a:r>
          </a:p>
          <a:p>
            <a:r>
              <a:rPr lang="en-US" sz="2000" dirty="0"/>
              <a:t>    {</a:t>
            </a:r>
          </a:p>
          <a:p>
            <a:r>
              <a:rPr lang="en-US" sz="2000" dirty="0"/>
              <a:t>        </a:t>
            </a:r>
            <a:r>
              <a:rPr lang="en-US" sz="2000" dirty="0" err="1"/>
              <a:t>cout</a:t>
            </a:r>
            <a:r>
              <a:rPr lang="en-US" sz="2000" dirty="0"/>
              <a:t>&lt;&lt;ex;</a:t>
            </a:r>
          </a:p>
          <a:p>
            <a:r>
              <a:rPr lang="en-US" sz="2000" dirty="0"/>
              <a:t>    }</a:t>
            </a:r>
          </a:p>
          <a:p>
            <a:r>
              <a:rPr lang="en-US" sz="2000" dirty="0"/>
              <a:t>    return 0;</a:t>
            </a:r>
          </a:p>
          <a:p>
            <a:r>
              <a:rPr lang="en-US" sz="2000" dirty="0"/>
              <a:t>}</a:t>
            </a:r>
          </a:p>
          <a:p>
            <a:r>
              <a:rPr lang="en-US" sz="2000" dirty="0" err="1"/>
              <a:t>Contd</a:t>
            </a:r>
            <a:r>
              <a:rPr lang="en-US" sz="2000" dirty="0"/>
              <a:t>…</a:t>
            </a:r>
          </a:p>
        </p:txBody>
      </p:sp>
    </p:spTree>
    <p:extLst>
      <p:ext uri="{BB962C8B-B14F-4D97-AF65-F5344CB8AC3E}">
        <p14:creationId xmlns:p14="http://schemas.microsoft.com/office/powerpoint/2010/main" val="249085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C4869-E278-68D4-9CFE-D82284D9C1F8}"/>
              </a:ext>
            </a:extLst>
          </p:cNvPr>
          <p:cNvSpPr>
            <a:spLocks noGrp="1"/>
          </p:cNvSpPr>
          <p:nvPr>
            <p:ph type="title"/>
          </p:nvPr>
        </p:nvSpPr>
        <p:spPr>
          <a:xfrm>
            <a:off x="838200" y="0"/>
            <a:ext cx="10515600" cy="4240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B999DB0-D9C5-F3E0-0B69-94F42140BF6C}"/>
              </a:ext>
            </a:extLst>
          </p:cNvPr>
          <p:cNvSpPr>
            <a:spLocks noGrp="1"/>
          </p:cNvSpPr>
          <p:nvPr>
            <p:ph idx="1"/>
          </p:nvPr>
        </p:nvSpPr>
        <p:spPr>
          <a:xfrm>
            <a:off x="238539" y="596348"/>
            <a:ext cx="11767931" cy="6122504"/>
          </a:xfrm>
        </p:spPr>
        <p:txBody>
          <a:bodyPr/>
          <a:lstStyle/>
          <a:p>
            <a:r>
              <a:rPr lang="en-US" dirty="0"/>
              <a:t>In the code above, we are checking the divisor, if it is zero, we are throwing an exception message, then the catch block catches that exception and prints the message.</a:t>
            </a:r>
          </a:p>
          <a:p>
            <a:endParaRPr lang="en-US" dirty="0"/>
          </a:p>
          <a:p>
            <a:r>
              <a:rPr lang="en-US" dirty="0"/>
              <a:t>Doing so, the user will never know that our program failed at runtime, he/she will only see the message "Division by zero not possible".</a:t>
            </a:r>
          </a:p>
          <a:p>
            <a:endParaRPr lang="en-US" dirty="0"/>
          </a:p>
          <a:p>
            <a:r>
              <a:rPr lang="en-US" dirty="0"/>
              <a:t>This is gracefully handling the exception condition which is why exception handling is used.</a:t>
            </a:r>
          </a:p>
        </p:txBody>
      </p:sp>
    </p:spTree>
    <p:extLst>
      <p:ext uri="{BB962C8B-B14F-4D97-AF65-F5344CB8AC3E}">
        <p14:creationId xmlns:p14="http://schemas.microsoft.com/office/powerpoint/2010/main" val="3465743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Widescreen</PresentationFormat>
  <Paragraphs>80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system-ui</vt:lpstr>
      <vt:lpstr>Times New Roman</vt:lpstr>
      <vt:lpstr>Office Theme</vt:lpstr>
      <vt:lpstr>Exception Handling in C++</vt:lpstr>
      <vt:lpstr>PowerPoint Presentation</vt:lpstr>
      <vt:lpstr>EXCEPTION HANDLING CONCEPTS</vt:lpstr>
      <vt:lpstr>Need of Exception Handling</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 Handling in C++</dc:title>
  <dc:creator>hp</dc:creator>
  <cp:lastModifiedBy>hp</cp:lastModifiedBy>
  <cp:revision>1</cp:revision>
  <dcterms:created xsi:type="dcterms:W3CDTF">2022-06-02T07:20:06Z</dcterms:created>
  <dcterms:modified xsi:type="dcterms:W3CDTF">2022-06-02T07:20:09Z</dcterms:modified>
</cp:coreProperties>
</file>