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5268" y="191846"/>
            <a:ext cx="7233462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5174" y="461594"/>
            <a:ext cx="253365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58797"/>
            <a:ext cx="8072119" cy="422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82064" y="2548254"/>
            <a:ext cx="6964045" cy="7575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 marR="5080" algn="ctr">
              <a:lnSpc>
                <a:spcPts val="4130"/>
              </a:lnSpc>
              <a:spcBef>
                <a:spcPts val="1090"/>
              </a:spcBef>
            </a:pPr>
            <a:r>
              <a:rPr lang="en-US" sz="6600" b="1" u="sng" spc="-50" dirty="0" err="1" smtClean="0"/>
              <a:t>Fryette’s</a:t>
            </a:r>
            <a:r>
              <a:rPr lang="en-US" sz="6600" b="1" u="sng" spc="-75" dirty="0" smtClean="0"/>
              <a:t> </a:t>
            </a:r>
            <a:r>
              <a:rPr lang="en-US" sz="6600" b="1" u="sng" spc="-15" dirty="0" smtClean="0"/>
              <a:t>laws:</a:t>
            </a:r>
            <a:endParaRPr sz="5400" b="1" u="sng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10635"/>
            <a:ext cx="7805420" cy="43180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Coupled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5" dirty="0">
                <a:latin typeface="Calibri"/>
                <a:cs typeface="Calibri"/>
              </a:rPr>
              <a:t> 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There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two</a:t>
            </a:r>
            <a:r>
              <a:rPr sz="3200" spc="-5" dirty="0">
                <a:latin typeface="Calibri"/>
                <a:cs typeface="Calibri"/>
              </a:rPr>
              <a:t> types</a:t>
            </a:r>
            <a:r>
              <a:rPr sz="3200" dirty="0">
                <a:latin typeface="Calibri"/>
                <a:cs typeface="Calibri"/>
              </a:rPr>
              <a:t> of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coupled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motion:</a:t>
            </a:r>
            <a:endParaRPr sz="3200">
              <a:latin typeface="Calibri"/>
              <a:cs typeface="Calibri"/>
            </a:endParaRPr>
          </a:p>
          <a:p>
            <a:pPr marL="355600" marR="685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Type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I: </a:t>
            </a:r>
            <a:r>
              <a:rPr sz="3200" spc="-20" dirty="0">
                <a:latin typeface="Calibri"/>
                <a:cs typeface="Calibri"/>
              </a:rPr>
              <a:t>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occur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opposite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Rt.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 bending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Lt).</a:t>
            </a:r>
            <a:endParaRPr sz="3200">
              <a:latin typeface="Calibri"/>
              <a:cs typeface="Calibri"/>
            </a:endParaRPr>
          </a:p>
          <a:p>
            <a:pPr marL="355600" marR="104139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Type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II: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occur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direction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side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Rt.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 bending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Rt).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0470" y="461594"/>
            <a:ext cx="1623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Thanks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R</a:t>
            </a:r>
            <a:r>
              <a:rPr spc="-30" dirty="0"/>
              <a:t>e</a:t>
            </a:r>
            <a:r>
              <a:rPr spc="-110" dirty="0"/>
              <a:t>f</a:t>
            </a:r>
            <a:r>
              <a:rPr dirty="0"/>
              <a:t>e</a:t>
            </a:r>
            <a:r>
              <a:rPr spc="-60" dirty="0"/>
              <a:t>r</a:t>
            </a:r>
            <a:r>
              <a:rPr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8029575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600710" indent="-342900">
              <a:lnSpc>
                <a:spcPct val="90000"/>
              </a:lnSpc>
              <a:spcBef>
                <a:spcPts val="48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Grill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Solberg,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2008.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Postural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Disorders</a:t>
            </a:r>
            <a:r>
              <a:rPr sz="3200" dirty="0">
                <a:latin typeface="Calibri"/>
                <a:cs typeface="Calibri"/>
              </a:rPr>
              <a:t> &amp;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Musculoskeletal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Dysfunction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Diagnosis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Prevention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&amp;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Treatment.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©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Elsevier.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5" dirty="0">
                <a:latin typeface="Calibri"/>
                <a:cs typeface="Calibri"/>
              </a:rPr>
              <a:t>1-</a:t>
            </a:r>
            <a:r>
              <a:rPr sz="3200" spc="-5" dirty="0">
                <a:latin typeface="Calibri"/>
                <a:cs typeface="Calibri"/>
              </a:rPr>
              <a:t> 296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405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buFont typeface="Arial MT"/>
              <a:buChar char="•"/>
              <a:tabLst>
                <a:tab pos="354965" algn="l"/>
                <a:tab pos="355600" algn="l"/>
                <a:tab pos="7178675" algn="l"/>
              </a:tabLst>
            </a:pPr>
            <a:r>
              <a:rPr sz="3200" spc="-5" dirty="0">
                <a:latin typeface="Calibri"/>
                <a:cs typeface="Calibri"/>
              </a:rPr>
              <a:t>Kisner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Cobly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Therapeutic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exercises </a:t>
            </a:r>
            <a:r>
              <a:rPr sz="3200" spc="-15" dirty="0">
                <a:latin typeface="Calibri"/>
                <a:cs typeface="Calibri"/>
              </a:rPr>
              <a:t> foundation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techniques.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Spine: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Structure,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Function,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Posture.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6th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edition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Philadelphia: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Elsevier 2012,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Chapter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14:	</a:t>
            </a:r>
            <a:r>
              <a:rPr sz="3200" dirty="0">
                <a:latin typeface="Calibri"/>
                <a:cs typeface="Calibri"/>
              </a:rPr>
              <a:t>409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437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0473" y="447801"/>
            <a:ext cx="3249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Fryette’s</a:t>
            </a:r>
            <a:r>
              <a:rPr spc="-75" dirty="0"/>
              <a:t> </a:t>
            </a:r>
            <a:r>
              <a:rPr spc="-15" dirty="0"/>
              <a:t>laws: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33384" cy="2757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are created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Harrison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Fryette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osteopathic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specialist.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are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laws.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They </a:t>
            </a:r>
            <a:r>
              <a:rPr sz="3200" spc="-5" dirty="0">
                <a:latin typeface="Calibri"/>
                <a:cs typeface="Calibri"/>
              </a:rPr>
              <a:t>describe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spine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These</a:t>
            </a:r>
            <a:r>
              <a:rPr sz="3200" spc="-15" dirty="0">
                <a:latin typeface="Calibri"/>
                <a:cs typeface="Calibri"/>
              </a:rPr>
              <a:t> laws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dirty="0">
                <a:latin typeface="Calibri"/>
                <a:cs typeface="Calibri"/>
              </a:rPr>
              <a:t>also </a:t>
            </a:r>
            <a:r>
              <a:rPr sz="3200" spc="-5" dirty="0">
                <a:latin typeface="Calibri"/>
                <a:cs typeface="Calibri"/>
              </a:rPr>
              <a:t>known</a:t>
            </a:r>
            <a:r>
              <a:rPr sz="3200" dirty="0">
                <a:latin typeface="Calibri"/>
                <a:cs typeface="Calibri"/>
              </a:rPr>
              <a:t> as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coupled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050" y="461594"/>
            <a:ext cx="14859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Law</a:t>
            </a:r>
            <a:r>
              <a:rPr spc="-85" dirty="0"/>
              <a:t> </a:t>
            </a:r>
            <a:r>
              <a:rPr dirty="0"/>
              <a:t>1: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60690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when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spine</a:t>
            </a:r>
            <a:r>
              <a:rPr sz="3200" dirty="0">
                <a:latin typeface="Calibri"/>
                <a:cs typeface="Calibri"/>
              </a:rPr>
              <a:t> is 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neutral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one </a:t>
            </a:r>
            <a:r>
              <a:rPr sz="3200" spc="-5" dirty="0">
                <a:latin typeface="Calibri"/>
                <a:cs typeface="Calibri"/>
              </a:rPr>
              <a:t>side </a:t>
            </a:r>
            <a:r>
              <a:rPr sz="3200" dirty="0">
                <a:latin typeface="Calibri"/>
                <a:cs typeface="Calibri"/>
              </a:rPr>
              <a:t>will be </a:t>
            </a:r>
            <a:r>
              <a:rPr sz="3200" spc="-5" dirty="0">
                <a:latin typeface="Calibri"/>
                <a:cs typeface="Calibri"/>
              </a:rPr>
              <a:t>accompanied </a:t>
            </a:r>
            <a:r>
              <a:rPr sz="3200" dirty="0">
                <a:latin typeface="Calibri"/>
                <a:cs typeface="Calibri"/>
              </a:rPr>
              <a:t>by </a:t>
            </a:r>
            <a:r>
              <a:rPr sz="3200" spc="-20" dirty="0">
                <a:latin typeface="Calibri"/>
                <a:cs typeface="Calibri"/>
              </a:rPr>
              <a:t>horizontal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rotation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opposite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side.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Called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type I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Neutral</a:t>
            </a:r>
            <a:r>
              <a:rPr sz="3200" spc="-5" dirty="0">
                <a:latin typeface="Calibri"/>
                <a:cs typeface="Calibri"/>
              </a:rPr>
              <a:t> position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rotation.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64333" y="3933151"/>
            <a:ext cx="5010616" cy="25306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050" y="461594"/>
            <a:ext cx="1485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Law</a:t>
            </a:r>
            <a:r>
              <a:rPr spc="-85" dirty="0"/>
              <a:t> </a:t>
            </a:r>
            <a:r>
              <a:rPr dirty="0"/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9909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  <a:tab pos="7038340" algn="l"/>
              </a:tabLst>
            </a:pPr>
            <a:r>
              <a:rPr sz="3200" dirty="0">
                <a:latin typeface="Calibri"/>
                <a:cs typeface="Calibri"/>
              </a:rPr>
              <a:t>when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spine</a:t>
            </a:r>
            <a:r>
              <a:rPr sz="3200" dirty="0">
                <a:latin typeface="Calibri"/>
                <a:cs typeface="Calibri"/>
              </a:rPr>
              <a:t> 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flexed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-10" dirty="0">
                <a:latin typeface="Calibri"/>
                <a:cs typeface="Calibri"/>
              </a:rPr>
              <a:t> extended </a:t>
            </a:r>
            <a:r>
              <a:rPr sz="3200" spc="-5" dirty="0">
                <a:latin typeface="Calibri"/>
                <a:cs typeface="Calibri"/>
              </a:rPr>
              <a:t> position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rotation	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called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neutral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position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marR="1143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bending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side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will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accompanied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by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rotation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dirty="0">
                <a:latin typeface="Calibri"/>
                <a:cs typeface="Calibri"/>
              </a:rPr>
              <a:t> the </a:t>
            </a:r>
            <a:r>
              <a:rPr sz="3200" spc="-5" dirty="0">
                <a:latin typeface="Calibri"/>
                <a:cs typeface="Calibri"/>
              </a:rPr>
              <a:t>same side.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Called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type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II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motion.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0080" y="4365057"/>
            <a:ext cx="3444655" cy="23786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61795" marR="5080" indent="-164465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Law</a:t>
            </a:r>
            <a:r>
              <a:rPr spc="-5" dirty="0"/>
              <a:t> 1</a:t>
            </a:r>
            <a:r>
              <a:rPr dirty="0"/>
              <a:t> </a:t>
            </a:r>
            <a:r>
              <a:rPr spc="-5" dirty="0"/>
              <a:t>and 2 </a:t>
            </a:r>
            <a:r>
              <a:rPr spc="-20" dirty="0"/>
              <a:t>are</a:t>
            </a:r>
            <a:r>
              <a:rPr spc="-10" dirty="0"/>
              <a:t> </a:t>
            </a:r>
            <a:r>
              <a:rPr spc="-5" dirty="0"/>
              <a:t>applied</a:t>
            </a:r>
            <a:r>
              <a:rPr dirty="0"/>
              <a:t> </a:t>
            </a:r>
            <a:r>
              <a:rPr spc="-20" dirty="0"/>
              <a:t>to</a:t>
            </a:r>
            <a:r>
              <a:rPr spc="-10" dirty="0"/>
              <a:t> </a:t>
            </a:r>
            <a:r>
              <a:rPr spc="-15" dirty="0"/>
              <a:t>thoracic </a:t>
            </a:r>
            <a:r>
              <a:rPr spc="-885" dirty="0"/>
              <a:t> </a:t>
            </a:r>
            <a:r>
              <a:rPr spc="-5" dirty="0"/>
              <a:t>and</a:t>
            </a:r>
            <a:r>
              <a:rPr spc="-10" dirty="0"/>
              <a:t> lumbar</a:t>
            </a:r>
            <a:r>
              <a:rPr dirty="0"/>
              <a:t> </a:t>
            </a:r>
            <a:r>
              <a:rPr spc="-10" dirty="0"/>
              <a:t>spines.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92707" y="1731390"/>
            <a:ext cx="5996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61790" algn="l"/>
              </a:tabLst>
            </a:pPr>
            <a:r>
              <a:rPr sz="2400" b="1" spc="-20" dirty="0">
                <a:latin typeface="Calibri"/>
                <a:cs typeface="Calibri"/>
              </a:rPr>
              <a:t>Type</a:t>
            </a:r>
            <a:r>
              <a:rPr sz="2400" b="1" dirty="0">
                <a:latin typeface="Calibri"/>
                <a:cs typeface="Calibri"/>
              </a:rPr>
              <a:t> I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motion	</a:t>
            </a:r>
            <a:r>
              <a:rPr sz="2400" b="1" spc="-20" dirty="0">
                <a:latin typeface="Calibri"/>
                <a:cs typeface="Calibri"/>
              </a:rPr>
              <a:t>Type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II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motion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852940"/>
            <a:ext cx="4040251" cy="297362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85334" y="2852940"/>
            <a:ext cx="4310631" cy="29752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050" y="461594"/>
            <a:ext cx="1485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Law</a:t>
            </a:r>
            <a:r>
              <a:rPr spc="-85" dirty="0"/>
              <a:t> </a:t>
            </a:r>
            <a:r>
              <a:rPr dirty="0"/>
              <a:t>3: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400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when motion is </a:t>
            </a:r>
            <a:r>
              <a:rPr sz="3200" spc="-10" dirty="0">
                <a:latin typeface="Calibri"/>
                <a:cs typeface="Calibri"/>
              </a:rPr>
              <a:t>introduced </a:t>
            </a:r>
            <a:r>
              <a:rPr sz="3200" dirty="0">
                <a:latin typeface="Calibri"/>
                <a:cs typeface="Calibri"/>
              </a:rPr>
              <a:t>in one </a:t>
            </a:r>
            <a:r>
              <a:rPr sz="3200" spc="-5" dirty="0">
                <a:latin typeface="Calibri"/>
                <a:cs typeface="Calibri"/>
              </a:rPr>
              <a:t>plane </a:t>
            </a:r>
            <a:r>
              <a:rPr sz="3200" dirty="0">
                <a:latin typeface="Calibri"/>
                <a:cs typeface="Calibri"/>
              </a:rPr>
              <a:t>it will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modify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(reduce)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motion 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other</a:t>
            </a:r>
            <a:r>
              <a:rPr sz="3200" spc="-10" dirty="0">
                <a:latin typeface="Calibri"/>
                <a:cs typeface="Calibri"/>
              </a:rPr>
              <a:t> two</a:t>
            </a:r>
            <a:r>
              <a:rPr sz="3200" spc="-5" dirty="0">
                <a:latin typeface="Calibri"/>
                <a:cs typeface="Calibri"/>
              </a:rPr>
              <a:t> planes.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30" y="3717083"/>
            <a:ext cx="6160131" cy="22033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0536" y="1731390"/>
            <a:ext cx="930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Fl</a:t>
            </a:r>
            <a:r>
              <a:rPr sz="2400" b="1" spc="-35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xion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7" y="2306981"/>
            <a:ext cx="2839704" cy="400764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37579" y="1731390"/>
            <a:ext cx="1256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Extension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2045" y="2420922"/>
            <a:ext cx="3008596" cy="39258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2037" y="1731390"/>
            <a:ext cx="2929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Motion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other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planes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2" y="2276889"/>
            <a:ext cx="3149540" cy="42386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11673" y="1731390"/>
            <a:ext cx="3308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Will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limited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or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reduced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8071" y="2276928"/>
            <a:ext cx="3435678" cy="42390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854" y="461594"/>
            <a:ext cx="80702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Law three</a:t>
            </a:r>
            <a:r>
              <a:rPr spc="-2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applied</a:t>
            </a:r>
            <a:r>
              <a:rPr spc="-25" dirty="0"/>
              <a:t> </a:t>
            </a:r>
            <a:r>
              <a:rPr dirty="0"/>
              <a:t>in </a:t>
            </a:r>
            <a:r>
              <a:rPr spc="-15" dirty="0"/>
              <a:t>entire</a:t>
            </a:r>
            <a:r>
              <a:rPr spc="-5" dirty="0"/>
              <a:t> spine.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5533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Law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applied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entire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spine.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265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Fryette’s laws:</vt:lpstr>
      <vt:lpstr>Law 1:</vt:lpstr>
      <vt:lpstr>Law 2:</vt:lpstr>
      <vt:lpstr>Law 1 and 2 are applied to thoracic  and lumbar spines.</vt:lpstr>
      <vt:lpstr>Law 3:</vt:lpstr>
      <vt:lpstr>Extension</vt:lpstr>
      <vt:lpstr>Will be limited or reduced</vt:lpstr>
      <vt:lpstr>Law three is applied in entire spine.</vt:lpstr>
      <vt:lpstr>Slide 10</vt:lpstr>
      <vt:lpstr>Thanks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samia</dc:creator>
  <cp:lastModifiedBy>Dr Adarsh Srivastav</cp:lastModifiedBy>
  <cp:revision>1</cp:revision>
  <dcterms:created xsi:type="dcterms:W3CDTF">2022-02-15T07:31:57Z</dcterms:created>
  <dcterms:modified xsi:type="dcterms:W3CDTF">2022-02-15T07:35:07Z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2022-02-15T00:00:00Z</vt:filetime>
  </property>
</Properties>
</file>