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1" r:id="rId3"/>
    <p:sldId id="275" r:id="rId4"/>
    <p:sldId id="259" r:id="rId5"/>
    <p:sldId id="262" r:id="rId6"/>
    <p:sldId id="263" r:id="rId7"/>
    <p:sldId id="264" r:id="rId8"/>
    <p:sldId id="260"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65" r:id="rId22"/>
    <p:sldId id="266" r:id="rId23"/>
    <p:sldId id="267" r:id="rId24"/>
    <p:sldId id="268" r:id="rId25"/>
    <p:sldId id="288" r:id="rId26"/>
    <p:sldId id="289" r:id="rId27"/>
    <p:sldId id="269" r:id="rId28"/>
    <p:sldId id="270" r:id="rId29"/>
    <p:sldId id="271" r:id="rId30"/>
    <p:sldId id="290" r:id="rId31"/>
    <p:sldId id="291" r:id="rId32"/>
    <p:sldId id="272" r:id="rId33"/>
    <p:sldId id="273" r:id="rId34"/>
    <p:sldId id="274" r:id="rId35"/>
    <p:sldId id="292" r:id="rId36"/>
    <p:sldId id="293" r:id="rId37"/>
    <p:sldId id="294" r:id="rId38"/>
    <p:sldId id="297" r:id="rId39"/>
    <p:sldId id="296" r:id="rId40"/>
    <p:sldId id="298" r:id="rId41"/>
    <p:sldId id="299" r:id="rId42"/>
    <p:sldId id="300" r:id="rId43"/>
    <p:sldId id="301" r:id="rId44"/>
    <p:sldId id="302" r:id="rId45"/>
    <p:sldId id="303" r:id="rId4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DAA72-6C4A-42ED-8FBE-D0EF9698D5C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B1148D3-EFA8-4644-A30C-D069764B055D}">
      <dgm:prSet phldrT="[Text]"/>
      <dgm:spPr/>
      <dgm:t>
        <a:bodyPr/>
        <a:lstStyle/>
        <a:p>
          <a:r>
            <a:rPr lang="en-US" dirty="0" smtClean="0"/>
            <a:t>Originated in USA 1970’s</a:t>
          </a:r>
          <a:endParaRPr lang="en-US" dirty="0"/>
        </a:p>
      </dgm:t>
    </dgm:pt>
    <dgm:pt modelId="{677178D0-1734-447D-8662-3D5E8D63EEE8}" type="parTrans" cxnId="{45E8CD3E-A128-4515-BAFA-184720B1F93E}">
      <dgm:prSet/>
      <dgm:spPr/>
      <dgm:t>
        <a:bodyPr/>
        <a:lstStyle/>
        <a:p>
          <a:endParaRPr lang="en-US"/>
        </a:p>
      </dgm:t>
    </dgm:pt>
    <dgm:pt modelId="{B44D6F81-2388-43E8-948B-D6218025029C}" type="sibTrans" cxnId="{45E8CD3E-A128-4515-BAFA-184720B1F93E}">
      <dgm:prSet/>
      <dgm:spPr/>
      <dgm:t>
        <a:bodyPr/>
        <a:lstStyle/>
        <a:p>
          <a:endParaRPr lang="en-US"/>
        </a:p>
      </dgm:t>
    </dgm:pt>
    <dgm:pt modelId="{BB419047-A286-498B-AD2E-0E5816EB5CF5}">
      <dgm:prSet phldrT="[Text]"/>
      <dgm:spPr/>
      <dgm:t>
        <a:bodyPr/>
        <a:lstStyle/>
        <a:p>
          <a:r>
            <a:rPr lang="en-US" dirty="0" smtClean="0"/>
            <a:t>For validity of Non clinical safety data to FDA for NDA</a:t>
          </a:r>
          <a:endParaRPr lang="en-US" dirty="0"/>
        </a:p>
      </dgm:t>
    </dgm:pt>
    <dgm:pt modelId="{7C5B4CA1-8A83-415F-BC1E-8E21DA47D65F}" type="parTrans" cxnId="{4FC11677-B206-4F74-A6FD-216A5F1C5A52}">
      <dgm:prSet/>
      <dgm:spPr/>
      <dgm:t>
        <a:bodyPr/>
        <a:lstStyle/>
        <a:p>
          <a:endParaRPr lang="en-US"/>
        </a:p>
      </dgm:t>
    </dgm:pt>
    <dgm:pt modelId="{537AF5E8-92A3-456D-A5D8-BFA48B06F23C}" type="sibTrans" cxnId="{4FC11677-B206-4F74-A6FD-216A5F1C5A52}">
      <dgm:prSet/>
      <dgm:spPr/>
      <dgm:t>
        <a:bodyPr/>
        <a:lstStyle/>
        <a:p>
          <a:endParaRPr lang="en-US"/>
        </a:p>
      </dgm:t>
    </dgm:pt>
    <dgm:pt modelId="{4E3A1ECD-13EF-4B79-935C-B61ED4CAA868}">
      <dgm:prSet phldrT="[Text]"/>
      <dgm:spPr/>
      <dgm:t>
        <a:bodyPr/>
        <a:lstStyle/>
        <a:p>
          <a:r>
            <a:rPr lang="en-US" dirty="0" smtClean="0"/>
            <a:t>Establishment of final rules 21 CFR 58</a:t>
          </a:r>
          <a:endParaRPr lang="en-US" dirty="0"/>
        </a:p>
      </dgm:t>
    </dgm:pt>
    <dgm:pt modelId="{83DE7DBF-0554-4F00-A4E6-C36647EED004}" type="parTrans" cxnId="{A7197CF7-7679-4CF4-AA99-4F31D028AA89}">
      <dgm:prSet/>
      <dgm:spPr/>
      <dgm:t>
        <a:bodyPr/>
        <a:lstStyle/>
        <a:p>
          <a:endParaRPr lang="en-US"/>
        </a:p>
      </dgm:t>
    </dgm:pt>
    <dgm:pt modelId="{CA3B8C79-3B30-4793-A4E8-0CC263068D5E}" type="sibTrans" cxnId="{A7197CF7-7679-4CF4-AA99-4F31D028AA89}">
      <dgm:prSet/>
      <dgm:spPr/>
      <dgm:t>
        <a:bodyPr/>
        <a:lstStyle/>
        <a:p>
          <a:endParaRPr lang="en-US"/>
        </a:p>
      </dgm:t>
    </dgm:pt>
    <dgm:pt modelId="{51760929-2D43-4800-8C99-FDE9C39536F0}">
      <dgm:prSet phldrT="[Text]"/>
      <dgm:spPr/>
      <dgm:t>
        <a:bodyPr/>
        <a:lstStyle/>
        <a:p>
          <a:r>
            <a:rPr lang="en-US" dirty="0" smtClean="0"/>
            <a:t> GL P defined as per OECD </a:t>
          </a:r>
        </a:p>
        <a:p>
          <a:r>
            <a:rPr lang="en-US" dirty="0" smtClean="0"/>
            <a:t> organization for economic co-operation &amp; development</a:t>
          </a:r>
          <a:endParaRPr lang="en-US" dirty="0"/>
        </a:p>
      </dgm:t>
    </dgm:pt>
    <dgm:pt modelId="{EC2B1C1D-D617-4712-BA54-AE66356E8F06}" type="parTrans" cxnId="{46FB2D63-17BA-4C3D-85D4-DF959C29121F}">
      <dgm:prSet/>
      <dgm:spPr/>
      <dgm:t>
        <a:bodyPr/>
        <a:lstStyle/>
        <a:p>
          <a:endParaRPr lang="en-US"/>
        </a:p>
      </dgm:t>
    </dgm:pt>
    <dgm:pt modelId="{311E1638-ED0B-47B7-889F-D1F9733D5A7F}" type="sibTrans" cxnId="{46FB2D63-17BA-4C3D-85D4-DF959C29121F}">
      <dgm:prSet/>
      <dgm:spPr/>
      <dgm:t>
        <a:bodyPr/>
        <a:lstStyle/>
        <a:p>
          <a:endParaRPr lang="en-US"/>
        </a:p>
      </dgm:t>
    </dgm:pt>
    <dgm:pt modelId="{36FFEE21-10D3-4F45-B8DF-ACF1E0F4567C}">
      <dgm:prSet phldrT="[Text]"/>
      <dgm:spPr/>
      <dgm:t>
        <a:bodyPr/>
        <a:lstStyle/>
        <a:p>
          <a:r>
            <a:rPr lang="en-US" dirty="0" smtClean="0"/>
            <a:t>OECD </a:t>
          </a:r>
        </a:p>
        <a:p>
          <a:r>
            <a:rPr lang="en-US" dirty="0" smtClean="0"/>
            <a:t>36 member countries  founded in 1961</a:t>
          </a:r>
          <a:endParaRPr lang="en-US" dirty="0"/>
        </a:p>
      </dgm:t>
    </dgm:pt>
    <dgm:pt modelId="{88D1C4DE-0F65-49A1-B619-E24B39061F8F}" type="parTrans" cxnId="{26024669-E991-4367-931E-F9C6CFBE5677}">
      <dgm:prSet/>
      <dgm:spPr/>
      <dgm:t>
        <a:bodyPr/>
        <a:lstStyle/>
        <a:p>
          <a:endParaRPr lang="en-US"/>
        </a:p>
      </dgm:t>
    </dgm:pt>
    <dgm:pt modelId="{6714F3A2-1652-4637-8FE1-DE55E22DAE71}" type="sibTrans" cxnId="{26024669-E991-4367-931E-F9C6CFBE5677}">
      <dgm:prSet/>
      <dgm:spPr/>
      <dgm:t>
        <a:bodyPr/>
        <a:lstStyle/>
        <a:p>
          <a:endParaRPr lang="en-US"/>
        </a:p>
      </dgm:t>
    </dgm:pt>
    <dgm:pt modelId="{B815A7A6-FE8F-41F6-9F80-AC4D4FB51967}">
      <dgm:prSet phldrT="[Text]"/>
      <dgm:spPr/>
      <dgm:t>
        <a:bodyPr/>
        <a:lstStyle/>
        <a:p>
          <a:r>
            <a:rPr lang="en-US" dirty="0" smtClean="0"/>
            <a:t>GLP : Quality system with organizational process &amp; conditions</a:t>
          </a:r>
          <a:endParaRPr lang="en-US" dirty="0"/>
        </a:p>
      </dgm:t>
    </dgm:pt>
    <dgm:pt modelId="{BD930C31-4D6C-4986-87A4-9A1F6768F8BC}" type="parTrans" cxnId="{7B92A0D3-7553-4FBF-8C53-0B0BB5734D28}">
      <dgm:prSet/>
      <dgm:spPr/>
      <dgm:t>
        <a:bodyPr/>
        <a:lstStyle/>
        <a:p>
          <a:endParaRPr lang="en-US"/>
        </a:p>
      </dgm:t>
    </dgm:pt>
    <dgm:pt modelId="{723A2CBB-CEF2-4DD3-BCC0-C7E50ED87F6D}" type="sibTrans" cxnId="{7B92A0D3-7553-4FBF-8C53-0B0BB5734D28}">
      <dgm:prSet/>
      <dgm:spPr/>
      <dgm:t>
        <a:bodyPr/>
        <a:lstStyle/>
        <a:p>
          <a:endParaRPr lang="en-US"/>
        </a:p>
      </dgm:t>
    </dgm:pt>
    <dgm:pt modelId="{8FA2923E-7D4E-4B1D-86FF-A6BBA233D720}">
      <dgm:prSet phldrT="[Text]"/>
      <dgm:spPr/>
      <dgm:t>
        <a:bodyPr/>
        <a:lstStyle/>
        <a:p>
          <a:r>
            <a:rPr lang="en-US" dirty="0" smtClean="0"/>
            <a:t>For Non clinical health &amp; Environmental safety </a:t>
          </a:r>
          <a:endParaRPr lang="en-US" dirty="0"/>
        </a:p>
      </dgm:t>
    </dgm:pt>
    <dgm:pt modelId="{532CDBEE-0A9C-40FE-9BB8-CFCEAA054693}" type="parTrans" cxnId="{69BE8D8A-4E9A-40BF-A70F-943A02E3E4E2}">
      <dgm:prSet/>
      <dgm:spPr/>
      <dgm:t>
        <a:bodyPr/>
        <a:lstStyle/>
        <a:p>
          <a:endParaRPr lang="en-US"/>
        </a:p>
      </dgm:t>
    </dgm:pt>
    <dgm:pt modelId="{AF629422-B4C5-487D-BCFB-4C598D5B6AD9}" type="sibTrans" cxnId="{69BE8D8A-4E9A-40BF-A70F-943A02E3E4E2}">
      <dgm:prSet/>
      <dgm:spPr/>
      <dgm:t>
        <a:bodyPr/>
        <a:lstStyle/>
        <a:p>
          <a:endParaRPr lang="en-US"/>
        </a:p>
      </dgm:t>
    </dgm:pt>
    <dgm:pt modelId="{4EFC04AF-3B0A-40AB-AD6D-5EA6B79155DB}">
      <dgm:prSet phldrT="[Text]"/>
      <dgm:spPr/>
      <dgm:t>
        <a:bodyPr/>
        <a:lstStyle/>
        <a:p>
          <a:r>
            <a:rPr lang="en-US" dirty="0" smtClean="0"/>
            <a:t>In GLP Studies are planned, performed, monitored, recorded,  &amp; reported</a:t>
          </a:r>
          <a:endParaRPr lang="en-US" dirty="0"/>
        </a:p>
      </dgm:t>
    </dgm:pt>
    <dgm:pt modelId="{EBCA70E1-D12A-47D8-BF54-BD6C498327CD}" type="parTrans" cxnId="{E2B1E47C-5C44-464F-A350-77D33A57F6E4}">
      <dgm:prSet/>
      <dgm:spPr/>
      <dgm:t>
        <a:bodyPr/>
        <a:lstStyle/>
        <a:p>
          <a:endParaRPr lang="en-US"/>
        </a:p>
      </dgm:t>
    </dgm:pt>
    <dgm:pt modelId="{564F532C-171F-4969-9456-C9EAE4AEFEC6}" type="sibTrans" cxnId="{E2B1E47C-5C44-464F-A350-77D33A57F6E4}">
      <dgm:prSet/>
      <dgm:spPr/>
      <dgm:t>
        <a:bodyPr/>
        <a:lstStyle/>
        <a:p>
          <a:endParaRPr lang="en-US"/>
        </a:p>
      </dgm:t>
    </dgm:pt>
    <dgm:pt modelId="{3B630CAE-E956-4C12-99AD-D1558464136B}" type="pres">
      <dgm:prSet presAssocID="{F7FDAA72-6C4A-42ED-8FBE-D0EF9698D5CC}" presName="diagram" presStyleCnt="0">
        <dgm:presLayoutVars>
          <dgm:dir/>
          <dgm:resizeHandles val="exact"/>
        </dgm:presLayoutVars>
      </dgm:prSet>
      <dgm:spPr/>
      <dgm:t>
        <a:bodyPr/>
        <a:lstStyle/>
        <a:p>
          <a:endParaRPr lang="en-US"/>
        </a:p>
      </dgm:t>
    </dgm:pt>
    <dgm:pt modelId="{00A21431-4F6A-4A87-A360-0F02D6ABC9D3}" type="pres">
      <dgm:prSet presAssocID="{EB1148D3-EFA8-4644-A30C-D069764B055D}" presName="node" presStyleLbl="node1" presStyleIdx="0" presStyleCnt="8">
        <dgm:presLayoutVars>
          <dgm:bulletEnabled val="1"/>
        </dgm:presLayoutVars>
      </dgm:prSet>
      <dgm:spPr/>
      <dgm:t>
        <a:bodyPr/>
        <a:lstStyle/>
        <a:p>
          <a:endParaRPr lang="en-US"/>
        </a:p>
      </dgm:t>
    </dgm:pt>
    <dgm:pt modelId="{0D60385A-9433-4565-9E00-697B4A1E0D4E}" type="pres">
      <dgm:prSet presAssocID="{B44D6F81-2388-43E8-948B-D6218025029C}" presName="sibTrans" presStyleCnt="0"/>
      <dgm:spPr/>
    </dgm:pt>
    <dgm:pt modelId="{661B8A77-2972-4D58-AB38-AEC2C58D3E20}" type="pres">
      <dgm:prSet presAssocID="{BB419047-A286-498B-AD2E-0E5816EB5CF5}" presName="node" presStyleLbl="node1" presStyleIdx="1" presStyleCnt="8">
        <dgm:presLayoutVars>
          <dgm:bulletEnabled val="1"/>
        </dgm:presLayoutVars>
      </dgm:prSet>
      <dgm:spPr/>
      <dgm:t>
        <a:bodyPr/>
        <a:lstStyle/>
        <a:p>
          <a:endParaRPr lang="en-US"/>
        </a:p>
      </dgm:t>
    </dgm:pt>
    <dgm:pt modelId="{722313B7-93A5-4EFC-8B5F-0F4372670CD0}" type="pres">
      <dgm:prSet presAssocID="{537AF5E8-92A3-456D-A5D8-BFA48B06F23C}" presName="sibTrans" presStyleCnt="0"/>
      <dgm:spPr/>
    </dgm:pt>
    <dgm:pt modelId="{60477527-A41C-412E-8C6A-D31B614941BF}" type="pres">
      <dgm:prSet presAssocID="{4E3A1ECD-13EF-4B79-935C-B61ED4CAA868}" presName="node" presStyleLbl="node1" presStyleIdx="2" presStyleCnt="8">
        <dgm:presLayoutVars>
          <dgm:bulletEnabled val="1"/>
        </dgm:presLayoutVars>
      </dgm:prSet>
      <dgm:spPr/>
      <dgm:t>
        <a:bodyPr/>
        <a:lstStyle/>
        <a:p>
          <a:endParaRPr lang="en-US"/>
        </a:p>
      </dgm:t>
    </dgm:pt>
    <dgm:pt modelId="{06B73646-A4F8-49DC-925D-68C4E326FA8D}" type="pres">
      <dgm:prSet presAssocID="{CA3B8C79-3B30-4793-A4E8-0CC263068D5E}" presName="sibTrans" presStyleCnt="0"/>
      <dgm:spPr/>
    </dgm:pt>
    <dgm:pt modelId="{688E9024-2BA9-4C9A-A04F-42BD2DCDF005}" type="pres">
      <dgm:prSet presAssocID="{51760929-2D43-4800-8C99-FDE9C39536F0}" presName="node" presStyleLbl="node1" presStyleIdx="3" presStyleCnt="8">
        <dgm:presLayoutVars>
          <dgm:bulletEnabled val="1"/>
        </dgm:presLayoutVars>
      </dgm:prSet>
      <dgm:spPr/>
      <dgm:t>
        <a:bodyPr/>
        <a:lstStyle/>
        <a:p>
          <a:endParaRPr lang="en-US"/>
        </a:p>
      </dgm:t>
    </dgm:pt>
    <dgm:pt modelId="{97330C0B-A2A1-467D-BB5D-3E3F8D6406AE}" type="pres">
      <dgm:prSet presAssocID="{311E1638-ED0B-47B7-889F-D1F9733D5A7F}" presName="sibTrans" presStyleCnt="0"/>
      <dgm:spPr/>
    </dgm:pt>
    <dgm:pt modelId="{FB3D316C-A97B-46A4-88BD-07A276D86FD3}" type="pres">
      <dgm:prSet presAssocID="{36FFEE21-10D3-4F45-B8DF-ACF1E0F4567C}" presName="node" presStyleLbl="node1" presStyleIdx="4" presStyleCnt="8">
        <dgm:presLayoutVars>
          <dgm:bulletEnabled val="1"/>
        </dgm:presLayoutVars>
      </dgm:prSet>
      <dgm:spPr/>
      <dgm:t>
        <a:bodyPr/>
        <a:lstStyle/>
        <a:p>
          <a:endParaRPr lang="en-US"/>
        </a:p>
      </dgm:t>
    </dgm:pt>
    <dgm:pt modelId="{4DA9D16D-4590-4A1D-9394-7BB21D42BDF6}" type="pres">
      <dgm:prSet presAssocID="{6714F3A2-1652-4637-8FE1-DE55E22DAE71}" presName="sibTrans" presStyleCnt="0"/>
      <dgm:spPr/>
    </dgm:pt>
    <dgm:pt modelId="{EA70A4C3-8585-41B2-A4FA-BA8166C0A346}" type="pres">
      <dgm:prSet presAssocID="{B815A7A6-FE8F-41F6-9F80-AC4D4FB51967}" presName="node" presStyleLbl="node1" presStyleIdx="5" presStyleCnt="8">
        <dgm:presLayoutVars>
          <dgm:bulletEnabled val="1"/>
        </dgm:presLayoutVars>
      </dgm:prSet>
      <dgm:spPr/>
      <dgm:t>
        <a:bodyPr/>
        <a:lstStyle/>
        <a:p>
          <a:endParaRPr lang="en-US"/>
        </a:p>
      </dgm:t>
    </dgm:pt>
    <dgm:pt modelId="{9AD0B42F-9D33-4B6B-873C-D2683106C51B}" type="pres">
      <dgm:prSet presAssocID="{723A2CBB-CEF2-4DD3-BCC0-C7E50ED87F6D}" presName="sibTrans" presStyleCnt="0"/>
      <dgm:spPr/>
    </dgm:pt>
    <dgm:pt modelId="{54173445-9915-40A8-AD13-1787E648F910}" type="pres">
      <dgm:prSet presAssocID="{8FA2923E-7D4E-4B1D-86FF-A6BBA233D720}" presName="node" presStyleLbl="node1" presStyleIdx="6" presStyleCnt="8">
        <dgm:presLayoutVars>
          <dgm:bulletEnabled val="1"/>
        </dgm:presLayoutVars>
      </dgm:prSet>
      <dgm:spPr/>
      <dgm:t>
        <a:bodyPr/>
        <a:lstStyle/>
        <a:p>
          <a:endParaRPr lang="en-US"/>
        </a:p>
      </dgm:t>
    </dgm:pt>
    <dgm:pt modelId="{AC1C0C4E-DE1E-4AEE-866B-39372FAAF4FF}" type="pres">
      <dgm:prSet presAssocID="{AF629422-B4C5-487D-BCFB-4C598D5B6AD9}" presName="sibTrans" presStyleCnt="0"/>
      <dgm:spPr/>
    </dgm:pt>
    <dgm:pt modelId="{5598B695-2453-4336-AB68-5CD1B246FD21}" type="pres">
      <dgm:prSet presAssocID="{4EFC04AF-3B0A-40AB-AD6D-5EA6B79155DB}" presName="node" presStyleLbl="node1" presStyleIdx="7" presStyleCnt="8">
        <dgm:presLayoutVars>
          <dgm:bulletEnabled val="1"/>
        </dgm:presLayoutVars>
      </dgm:prSet>
      <dgm:spPr/>
      <dgm:t>
        <a:bodyPr/>
        <a:lstStyle/>
        <a:p>
          <a:endParaRPr lang="en-US"/>
        </a:p>
      </dgm:t>
    </dgm:pt>
  </dgm:ptLst>
  <dgm:cxnLst>
    <dgm:cxn modelId="{A96D069B-D25A-4B6F-BA5F-0054FA539727}" type="presOf" srcId="{8FA2923E-7D4E-4B1D-86FF-A6BBA233D720}" destId="{54173445-9915-40A8-AD13-1787E648F910}" srcOrd="0" destOrd="0" presId="urn:microsoft.com/office/officeart/2005/8/layout/default"/>
    <dgm:cxn modelId="{A6171BBE-2A1E-4C24-A767-745F863686FE}" type="presOf" srcId="{4E3A1ECD-13EF-4B79-935C-B61ED4CAA868}" destId="{60477527-A41C-412E-8C6A-D31B614941BF}" srcOrd="0" destOrd="0" presId="urn:microsoft.com/office/officeart/2005/8/layout/default"/>
    <dgm:cxn modelId="{69BE8D8A-4E9A-40BF-A70F-943A02E3E4E2}" srcId="{F7FDAA72-6C4A-42ED-8FBE-D0EF9698D5CC}" destId="{8FA2923E-7D4E-4B1D-86FF-A6BBA233D720}" srcOrd="6" destOrd="0" parTransId="{532CDBEE-0A9C-40FE-9BB8-CFCEAA054693}" sibTransId="{AF629422-B4C5-487D-BCFB-4C598D5B6AD9}"/>
    <dgm:cxn modelId="{7562A416-4831-440F-B4B9-72F497AAA290}" type="presOf" srcId="{F7FDAA72-6C4A-42ED-8FBE-D0EF9698D5CC}" destId="{3B630CAE-E956-4C12-99AD-D1558464136B}" srcOrd="0" destOrd="0" presId="urn:microsoft.com/office/officeart/2005/8/layout/default"/>
    <dgm:cxn modelId="{7B92A0D3-7553-4FBF-8C53-0B0BB5734D28}" srcId="{F7FDAA72-6C4A-42ED-8FBE-D0EF9698D5CC}" destId="{B815A7A6-FE8F-41F6-9F80-AC4D4FB51967}" srcOrd="5" destOrd="0" parTransId="{BD930C31-4D6C-4986-87A4-9A1F6768F8BC}" sibTransId="{723A2CBB-CEF2-4DD3-BCC0-C7E50ED87F6D}"/>
    <dgm:cxn modelId="{45E8CD3E-A128-4515-BAFA-184720B1F93E}" srcId="{F7FDAA72-6C4A-42ED-8FBE-D0EF9698D5CC}" destId="{EB1148D3-EFA8-4644-A30C-D069764B055D}" srcOrd="0" destOrd="0" parTransId="{677178D0-1734-447D-8662-3D5E8D63EEE8}" sibTransId="{B44D6F81-2388-43E8-948B-D6218025029C}"/>
    <dgm:cxn modelId="{26024669-E991-4367-931E-F9C6CFBE5677}" srcId="{F7FDAA72-6C4A-42ED-8FBE-D0EF9698D5CC}" destId="{36FFEE21-10D3-4F45-B8DF-ACF1E0F4567C}" srcOrd="4" destOrd="0" parTransId="{88D1C4DE-0F65-49A1-B619-E24B39061F8F}" sibTransId="{6714F3A2-1652-4637-8FE1-DE55E22DAE71}"/>
    <dgm:cxn modelId="{A7197CF7-7679-4CF4-AA99-4F31D028AA89}" srcId="{F7FDAA72-6C4A-42ED-8FBE-D0EF9698D5CC}" destId="{4E3A1ECD-13EF-4B79-935C-B61ED4CAA868}" srcOrd="2" destOrd="0" parTransId="{83DE7DBF-0554-4F00-A4E6-C36647EED004}" sibTransId="{CA3B8C79-3B30-4793-A4E8-0CC263068D5E}"/>
    <dgm:cxn modelId="{8004D9EE-F89B-4787-A65F-33E7024C1895}" type="presOf" srcId="{51760929-2D43-4800-8C99-FDE9C39536F0}" destId="{688E9024-2BA9-4C9A-A04F-42BD2DCDF005}" srcOrd="0" destOrd="0" presId="urn:microsoft.com/office/officeart/2005/8/layout/default"/>
    <dgm:cxn modelId="{03B7A026-9BD2-4870-B99C-DE0CF7B99B87}" type="presOf" srcId="{36FFEE21-10D3-4F45-B8DF-ACF1E0F4567C}" destId="{FB3D316C-A97B-46A4-88BD-07A276D86FD3}" srcOrd="0" destOrd="0" presId="urn:microsoft.com/office/officeart/2005/8/layout/default"/>
    <dgm:cxn modelId="{E2B1E47C-5C44-464F-A350-77D33A57F6E4}" srcId="{F7FDAA72-6C4A-42ED-8FBE-D0EF9698D5CC}" destId="{4EFC04AF-3B0A-40AB-AD6D-5EA6B79155DB}" srcOrd="7" destOrd="0" parTransId="{EBCA70E1-D12A-47D8-BF54-BD6C498327CD}" sibTransId="{564F532C-171F-4969-9456-C9EAE4AEFEC6}"/>
    <dgm:cxn modelId="{128CDF47-EF30-4540-8FE3-6537747B907B}" type="presOf" srcId="{BB419047-A286-498B-AD2E-0E5816EB5CF5}" destId="{661B8A77-2972-4D58-AB38-AEC2C58D3E20}" srcOrd="0" destOrd="0" presId="urn:microsoft.com/office/officeart/2005/8/layout/default"/>
    <dgm:cxn modelId="{9EF0B471-7F04-4584-ABE2-418C44628EC5}" type="presOf" srcId="{EB1148D3-EFA8-4644-A30C-D069764B055D}" destId="{00A21431-4F6A-4A87-A360-0F02D6ABC9D3}" srcOrd="0" destOrd="0" presId="urn:microsoft.com/office/officeart/2005/8/layout/default"/>
    <dgm:cxn modelId="{4FC11677-B206-4F74-A6FD-216A5F1C5A52}" srcId="{F7FDAA72-6C4A-42ED-8FBE-D0EF9698D5CC}" destId="{BB419047-A286-498B-AD2E-0E5816EB5CF5}" srcOrd="1" destOrd="0" parTransId="{7C5B4CA1-8A83-415F-BC1E-8E21DA47D65F}" sibTransId="{537AF5E8-92A3-456D-A5D8-BFA48B06F23C}"/>
    <dgm:cxn modelId="{2F5C7B59-767B-4645-8564-A12089229A0B}" type="presOf" srcId="{4EFC04AF-3B0A-40AB-AD6D-5EA6B79155DB}" destId="{5598B695-2453-4336-AB68-5CD1B246FD21}" srcOrd="0" destOrd="0" presId="urn:microsoft.com/office/officeart/2005/8/layout/default"/>
    <dgm:cxn modelId="{46FB2D63-17BA-4C3D-85D4-DF959C29121F}" srcId="{F7FDAA72-6C4A-42ED-8FBE-D0EF9698D5CC}" destId="{51760929-2D43-4800-8C99-FDE9C39536F0}" srcOrd="3" destOrd="0" parTransId="{EC2B1C1D-D617-4712-BA54-AE66356E8F06}" sibTransId="{311E1638-ED0B-47B7-889F-D1F9733D5A7F}"/>
    <dgm:cxn modelId="{E496EEA7-9505-47A3-BB4E-EFE27F440848}" type="presOf" srcId="{B815A7A6-FE8F-41F6-9F80-AC4D4FB51967}" destId="{EA70A4C3-8585-41B2-A4FA-BA8166C0A346}" srcOrd="0" destOrd="0" presId="urn:microsoft.com/office/officeart/2005/8/layout/default"/>
    <dgm:cxn modelId="{D80D9F85-B9FB-4C7B-BD8A-DC00622BFF13}" type="presParOf" srcId="{3B630CAE-E956-4C12-99AD-D1558464136B}" destId="{00A21431-4F6A-4A87-A360-0F02D6ABC9D3}" srcOrd="0" destOrd="0" presId="urn:microsoft.com/office/officeart/2005/8/layout/default"/>
    <dgm:cxn modelId="{F6044CD1-EBB8-4D42-837A-B8A3E0C21989}" type="presParOf" srcId="{3B630CAE-E956-4C12-99AD-D1558464136B}" destId="{0D60385A-9433-4565-9E00-697B4A1E0D4E}" srcOrd="1" destOrd="0" presId="urn:microsoft.com/office/officeart/2005/8/layout/default"/>
    <dgm:cxn modelId="{7F0652E8-7C0A-4875-B079-39FC7B896CB9}" type="presParOf" srcId="{3B630CAE-E956-4C12-99AD-D1558464136B}" destId="{661B8A77-2972-4D58-AB38-AEC2C58D3E20}" srcOrd="2" destOrd="0" presId="urn:microsoft.com/office/officeart/2005/8/layout/default"/>
    <dgm:cxn modelId="{4367AEDC-F72D-45C4-A58A-705E63389E4B}" type="presParOf" srcId="{3B630CAE-E956-4C12-99AD-D1558464136B}" destId="{722313B7-93A5-4EFC-8B5F-0F4372670CD0}" srcOrd="3" destOrd="0" presId="urn:microsoft.com/office/officeart/2005/8/layout/default"/>
    <dgm:cxn modelId="{2C2508BF-1B6D-4627-8A75-A917BD131A74}" type="presParOf" srcId="{3B630CAE-E956-4C12-99AD-D1558464136B}" destId="{60477527-A41C-412E-8C6A-D31B614941BF}" srcOrd="4" destOrd="0" presId="urn:microsoft.com/office/officeart/2005/8/layout/default"/>
    <dgm:cxn modelId="{1198BFE7-08FC-46C0-8DB5-7E5CFFCE83DB}" type="presParOf" srcId="{3B630CAE-E956-4C12-99AD-D1558464136B}" destId="{06B73646-A4F8-49DC-925D-68C4E326FA8D}" srcOrd="5" destOrd="0" presId="urn:microsoft.com/office/officeart/2005/8/layout/default"/>
    <dgm:cxn modelId="{FBD200BA-F6CC-4325-BBB2-D2EAD6FABA08}" type="presParOf" srcId="{3B630CAE-E956-4C12-99AD-D1558464136B}" destId="{688E9024-2BA9-4C9A-A04F-42BD2DCDF005}" srcOrd="6" destOrd="0" presId="urn:microsoft.com/office/officeart/2005/8/layout/default"/>
    <dgm:cxn modelId="{AB83D67D-D196-4428-8067-C7C826A42164}" type="presParOf" srcId="{3B630CAE-E956-4C12-99AD-D1558464136B}" destId="{97330C0B-A2A1-467D-BB5D-3E3F8D6406AE}" srcOrd="7" destOrd="0" presId="urn:microsoft.com/office/officeart/2005/8/layout/default"/>
    <dgm:cxn modelId="{785736AA-C701-4126-8F20-CCBB284BD6ED}" type="presParOf" srcId="{3B630CAE-E956-4C12-99AD-D1558464136B}" destId="{FB3D316C-A97B-46A4-88BD-07A276D86FD3}" srcOrd="8" destOrd="0" presId="urn:microsoft.com/office/officeart/2005/8/layout/default"/>
    <dgm:cxn modelId="{A4B93726-462C-4229-B516-9D7076E9FB16}" type="presParOf" srcId="{3B630CAE-E956-4C12-99AD-D1558464136B}" destId="{4DA9D16D-4590-4A1D-9394-7BB21D42BDF6}" srcOrd="9" destOrd="0" presId="urn:microsoft.com/office/officeart/2005/8/layout/default"/>
    <dgm:cxn modelId="{DFBAF123-8E3F-431B-89EE-3313717549F1}" type="presParOf" srcId="{3B630CAE-E956-4C12-99AD-D1558464136B}" destId="{EA70A4C3-8585-41B2-A4FA-BA8166C0A346}" srcOrd="10" destOrd="0" presId="urn:microsoft.com/office/officeart/2005/8/layout/default"/>
    <dgm:cxn modelId="{9D41CC6B-D01F-4F0D-ADE8-493BC292DDFB}" type="presParOf" srcId="{3B630CAE-E956-4C12-99AD-D1558464136B}" destId="{9AD0B42F-9D33-4B6B-873C-D2683106C51B}" srcOrd="11" destOrd="0" presId="urn:microsoft.com/office/officeart/2005/8/layout/default"/>
    <dgm:cxn modelId="{954F1B72-B7C1-4383-9C42-645B72D08904}" type="presParOf" srcId="{3B630CAE-E956-4C12-99AD-D1558464136B}" destId="{54173445-9915-40A8-AD13-1787E648F910}" srcOrd="12" destOrd="0" presId="urn:microsoft.com/office/officeart/2005/8/layout/default"/>
    <dgm:cxn modelId="{1D46AA80-402B-4435-980B-30D861C02091}" type="presParOf" srcId="{3B630CAE-E956-4C12-99AD-D1558464136B}" destId="{AC1C0C4E-DE1E-4AEE-866B-39372FAAF4FF}" srcOrd="13" destOrd="0" presId="urn:microsoft.com/office/officeart/2005/8/layout/default"/>
    <dgm:cxn modelId="{58A7758A-BCD0-45A3-91E9-3D597CC89C42}" type="presParOf" srcId="{3B630CAE-E956-4C12-99AD-D1558464136B}" destId="{5598B695-2453-4336-AB68-5CD1B246FD21}" srcOrd="14"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353D6FDD-B5E2-438B-8E0E-753DA201268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10C8A4F-2268-4B94-99FD-7281CCDAC8EB}">
      <dgm:prSet phldrT="[Text]"/>
      <dgm:spPr/>
      <dgm:t>
        <a:bodyPr/>
        <a:lstStyle/>
        <a:p>
          <a:r>
            <a:rPr lang="en-US" dirty="0" smtClean="0">
              <a:latin typeface="Times New Roman" pitchFamily="18" charset="0"/>
              <a:cs typeface="Times New Roman" pitchFamily="18" charset="0"/>
            </a:rPr>
            <a:t>GLP</a:t>
          </a:r>
          <a:endParaRPr lang="en-US" dirty="0">
            <a:latin typeface="Times New Roman" pitchFamily="18" charset="0"/>
            <a:cs typeface="Times New Roman" pitchFamily="18" charset="0"/>
          </a:endParaRPr>
        </a:p>
      </dgm:t>
    </dgm:pt>
    <dgm:pt modelId="{4ADA4803-4032-4E01-8A7C-0932A8C69B2D}" type="parTrans" cxnId="{1A8B17BF-275B-4C68-B200-19EFC71E97CF}">
      <dgm:prSet/>
      <dgm:spPr/>
      <dgm:t>
        <a:bodyPr/>
        <a:lstStyle/>
        <a:p>
          <a:endParaRPr lang="en-US">
            <a:latin typeface="Times New Roman" pitchFamily="18" charset="0"/>
            <a:cs typeface="Times New Roman" pitchFamily="18" charset="0"/>
          </a:endParaRPr>
        </a:p>
      </dgm:t>
    </dgm:pt>
    <dgm:pt modelId="{ED33104E-0692-46B5-8AB9-41DC3A0494F1}" type="sibTrans" cxnId="{1A8B17BF-275B-4C68-B200-19EFC71E97CF}">
      <dgm:prSet/>
      <dgm:spPr/>
      <dgm:t>
        <a:bodyPr/>
        <a:lstStyle/>
        <a:p>
          <a:endParaRPr lang="en-US">
            <a:latin typeface="Times New Roman" pitchFamily="18" charset="0"/>
            <a:cs typeface="Times New Roman" pitchFamily="18" charset="0"/>
          </a:endParaRPr>
        </a:p>
      </dgm:t>
    </dgm:pt>
    <dgm:pt modelId="{DEED5F35-5836-4990-BC43-5C704F4629DC}">
      <dgm:prSet phldrT="[Text]"/>
      <dgm:spPr/>
      <dgm:t>
        <a:bodyPr/>
        <a:lstStyle/>
        <a:p>
          <a:r>
            <a:rPr lang="en-US" dirty="0" smtClean="0">
              <a:latin typeface="Times New Roman" pitchFamily="18" charset="0"/>
              <a:cs typeface="Times New Roman" pitchFamily="18" charset="0"/>
            </a:rPr>
            <a:t>Ensures accuracy of data </a:t>
          </a:r>
          <a:endParaRPr lang="en-US" dirty="0">
            <a:latin typeface="Times New Roman" pitchFamily="18" charset="0"/>
            <a:cs typeface="Times New Roman" pitchFamily="18" charset="0"/>
          </a:endParaRPr>
        </a:p>
      </dgm:t>
    </dgm:pt>
    <dgm:pt modelId="{6ABC02A1-BA66-40C3-A996-F5F7EAED3CA9}" type="parTrans" cxnId="{47D3F96E-B348-400F-8549-73330491ADFE}">
      <dgm:prSet/>
      <dgm:spPr/>
      <dgm:t>
        <a:bodyPr/>
        <a:lstStyle/>
        <a:p>
          <a:endParaRPr lang="en-US">
            <a:latin typeface="Times New Roman" pitchFamily="18" charset="0"/>
            <a:cs typeface="Times New Roman" pitchFamily="18" charset="0"/>
          </a:endParaRPr>
        </a:p>
      </dgm:t>
    </dgm:pt>
    <dgm:pt modelId="{CB0A949B-A183-4EC2-9909-400B2FC7929A}" type="sibTrans" cxnId="{47D3F96E-B348-400F-8549-73330491ADFE}">
      <dgm:prSet/>
      <dgm:spPr/>
      <dgm:t>
        <a:bodyPr/>
        <a:lstStyle/>
        <a:p>
          <a:endParaRPr lang="en-US">
            <a:latin typeface="Times New Roman" pitchFamily="18" charset="0"/>
            <a:cs typeface="Times New Roman" pitchFamily="18" charset="0"/>
          </a:endParaRPr>
        </a:p>
      </dgm:t>
    </dgm:pt>
    <dgm:pt modelId="{E66846E4-9C3D-41E9-854C-2EF8D44E39D3}">
      <dgm:prSet phldrT="[Text]"/>
      <dgm:spPr/>
      <dgm:t>
        <a:bodyPr/>
        <a:lstStyle/>
        <a:p>
          <a:r>
            <a:rPr lang="en-US" dirty="0" smtClean="0">
              <a:latin typeface="Times New Roman" pitchFamily="18" charset="0"/>
              <a:cs typeface="Times New Roman" pitchFamily="18" charset="0"/>
            </a:rPr>
            <a:t>Integrity of research testing</a:t>
          </a:r>
          <a:endParaRPr lang="en-US" dirty="0">
            <a:latin typeface="Times New Roman" pitchFamily="18" charset="0"/>
            <a:cs typeface="Times New Roman" pitchFamily="18" charset="0"/>
          </a:endParaRPr>
        </a:p>
      </dgm:t>
    </dgm:pt>
    <dgm:pt modelId="{E725DE96-C283-4E08-A728-C4E1F53C9B93}" type="parTrans" cxnId="{B6F10B78-FEB6-4C48-ADCC-4D9F9F5A2872}">
      <dgm:prSet/>
      <dgm:spPr/>
      <dgm:t>
        <a:bodyPr/>
        <a:lstStyle/>
        <a:p>
          <a:endParaRPr lang="en-US">
            <a:latin typeface="Times New Roman" pitchFamily="18" charset="0"/>
            <a:cs typeface="Times New Roman" pitchFamily="18" charset="0"/>
          </a:endParaRPr>
        </a:p>
      </dgm:t>
    </dgm:pt>
    <dgm:pt modelId="{53522CDD-579A-4EC3-BFCF-5104A243011A}" type="sibTrans" cxnId="{B6F10B78-FEB6-4C48-ADCC-4D9F9F5A2872}">
      <dgm:prSet/>
      <dgm:spPr/>
      <dgm:t>
        <a:bodyPr/>
        <a:lstStyle/>
        <a:p>
          <a:endParaRPr lang="en-US">
            <a:latin typeface="Times New Roman" pitchFamily="18" charset="0"/>
            <a:cs typeface="Times New Roman" pitchFamily="18" charset="0"/>
          </a:endParaRPr>
        </a:p>
      </dgm:t>
    </dgm:pt>
    <dgm:pt modelId="{4EB3424B-E3D2-4821-AD52-F63A9F8B5921}" type="pres">
      <dgm:prSet presAssocID="{353D6FDD-B5E2-438B-8E0E-753DA2012682}" presName="hierChild1" presStyleCnt="0">
        <dgm:presLayoutVars>
          <dgm:chPref val="1"/>
          <dgm:dir/>
          <dgm:animOne val="branch"/>
          <dgm:animLvl val="lvl"/>
          <dgm:resizeHandles/>
        </dgm:presLayoutVars>
      </dgm:prSet>
      <dgm:spPr/>
      <dgm:t>
        <a:bodyPr/>
        <a:lstStyle/>
        <a:p>
          <a:endParaRPr lang="en-US"/>
        </a:p>
      </dgm:t>
    </dgm:pt>
    <dgm:pt modelId="{ED7DEA1F-D766-4A3C-B3D5-A04DE7A26B63}" type="pres">
      <dgm:prSet presAssocID="{910C8A4F-2268-4B94-99FD-7281CCDAC8EB}" presName="hierRoot1" presStyleCnt="0"/>
      <dgm:spPr/>
    </dgm:pt>
    <dgm:pt modelId="{08E6EB1A-1AD3-4F36-9066-1A02FF7874E1}" type="pres">
      <dgm:prSet presAssocID="{910C8A4F-2268-4B94-99FD-7281CCDAC8EB}" presName="composite" presStyleCnt="0"/>
      <dgm:spPr/>
    </dgm:pt>
    <dgm:pt modelId="{4F0E62BE-A01A-4907-9BB0-2DB6CD7926FB}" type="pres">
      <dgm:prSet presAssocID="{910C8A4F-2268-4B94-99FD-7281CCDAC8EB}" presName="background" presStyleLbl="node0" presStyleIdx="0" presStyleCnt="1"/>
      <dgm:spPr/>
    </dgm:pt>
    <dgm:pt modelId="{047FFEDC-BE26-40D8-AD66-D394B3B61B73}" type="pres">
      <dgm:prSet presAssocID="{910C8A4F-2268-4B94-99FD-7281CCDAC8EB}" presName="text" presStyleLbl="fgAcc0" presStyleIdx="0" presStyleCnt="1">
        <dgm:presLayoutVars>
          <dgm:chPref val="3"/>
        </dgm:presLayoutVars>
      </dgm:prSet>
      <dgm:spPr/>
      <dgm:t>
        <a:bodyPr/>
        <a:lstStyle/>
        <a:p>
          <a:endParaRPr lang="en-US"/>
        </a:p>
      </dgm:t>
    </dgm:pt>
    <dgm:pt modelId="{95145B82-E5C0-42DD-A9B4-763198220916}" type="pres">
      <dgm:prSet presAssocID="{910C8A4F-2268-4B94-99FD-7281CCDAC8EB}" presName="hierChild2" presStyleCnt="0"/>
      <dgm:spPr/>
    </dgm:pt>
    <dgm:pt modelId="{9BBC6E3D-45CF-4F44-9EE5-8EF95DDF9DBE}" type="pres">
      <dgm:prSet presAssocID="{6ABC02A1-BA66-40C3-A996-F5F7EAED3CA9}" presName="Name10" presStyleLbl="parChTrans1D2" presStyleIdx="0" presStyleCnt="2"/>
      <dgm:spPr/>
      <dgm:t>
        <a:bodyPr/>
        <a:lstStyle/>
        <a:p>
          <a:endParaRPr lang="en-US"/>
        </a:p>
      </dgm:t>
    </dgm:pt>
    <dgm:pt modelId="{EC4EC586-FE32-4033-B0C7-206E9293EDA9}" type="pres">
      <dgm:prSet presAssocID="{DEED5F35-5836-4990-BC43-5C704F4629DC}" presName="hierRoot2" presStyleCnt="0"/>
      <dgm:spPr/>
    </dgm:pt>
    <dgm:pt modelId="{AFF254FF-8006-4BAC-BBEE-87C86B829D5C}" type="pres">
      <dgm:prSet presAssocID="{DEED5F35-5836-4990-BC43-5C704F4629DC}" presName="composite2" presStyleCnt="0"/>
      <dgm:spPr/>
    </dgm:pt>
    <dgm:pt modelId="{92796E88-7BAD-497E-9446-1D423DA0F7E9}" type="pres">
      <dgm:prSet presAssocID="{DEED5F35-5836-4990-BC43-5C704F4629DC}" presName="background2" presStyleLbl="node2" presStyleIdx="0" presStyleCnt="2"/>
      <dgm:spPr/>
    </dgm:pt>
    <dgm:pt modelId="{2BFC8D44-050F-49A0-9EA7-0E82C655E55D}" type="pres">
      <dgm:prSet presAssocID="{DEED5F35-5836-4990-BC43-5C704F4629DC}" presName="text2" presStyleLbl="fgAcc2" presStyleIdx="0" presStyleCnt="2">
        <dgm:presLayoutVars>
          <dgm:chPref val="3"/>
        </dgm:presLayoutVars>
      </dgm:prSet>
      <dgm:spPr/>
      <dgm:t>
        <a:bodyPr/>
        <a:lstStyle/>
        <a:p>
          <a:endParaRPr lang="en-US"/>
        </a:p>
      </dgm:t>
    </dgm:pt>
    <dgm:pt modelId="{4A1F47D2-C8F2-4DA5-9988-A7C48E847EF5}" type="pres">
      <dgm:prSet presAssocID="{DEED5F35-5836-4990-BC43-5C704F4629DC}" presName="hierChild3" presStyleCnt="0"/>
      <dgm:spPr/>
    </dgm:pt>
    <dgm:pt modelId="{E86DBF9C-6AC4-40A6-A00A-B6DEFE69A275}" type="pres">
      <dgm:prSet presAssocID="{E725DE96-C283-4E08-A728-C4E1F53C9B93}" presName="Name10" presStyleLbl="parChTrans1D2" presStyleIdx="1" presStyleCnt="2"/>
      <dgm:spPr/>
      <dgm:t>
        <a:bodyPr/>
        <a:lstStyle/>
        <a:p>
          <a:endParaRPr lang="en-US"/>
        </a:p>
      </dgm:t>
    </dgm:pt>
    <dgm:pt modelId="{28BB5123-5CDD-46B8-8899-5F8B1BFE6B76}" type="pres">
      <dgm:prSet presAssocID="{E66846E4-9C3D-41E9-854C-2EF8D44E39D3}" presName="hierRoot2" presStyleCnt="0"/>
      <dgm:spPr/>
    </dgm:pt>
    <dgm:pt modelId="{93B5F111-3073-405B-8AC3-44E55AF29222}" type="pres">
      <dgm:prSet presAssocID="{E66846E4-9C3D-41E9-854C-2EF8D44E39D3}" presName="composite2" presStyleCnt="0"/>
      <dgm:spPr/>
    </dgm:pt>
    <dgm:pt modelId="{7E67407F-AC11-4C22-8BFC-6D2BC5188276}" type="pres">
      <dgm:prSet presAssocID="{E66846E4-9C3D-41E9-854C-2EF8D44E39D3}" presName="background2" presStyleLbl="node2" presStyleIdx="1" presStyleCnt="2"/>
      <dgm:spPr/>
    </dgm:pt>
    <dgm:pt modelId="{9E4D1148-91EB-4EDA-AFDB-FFE27F7BE490}" type="pres">
      <dgm:prSet presAssocID="{E66846E4-9C3D-41E9-854C-2EF8D44E39D3}" presName="text2" presStyleLbl="fgAcc2" presStyleIdx="1" presStyleCnt="2">
        <dgm:presLayoutVars>
          <dgm:chPref val="3"/>
        </dgm:presLayoutVars>
      </dgm:prSet>
      <dgm:spPr/>
      <dgm:t>
        <a:bodyPr/>
        <a:lstStyle/>
        <a:p>
          <a:endParaRPr lang="en-US"/>
        </a:p>
      </dgm:t>
    </dgm:pt>
    <dgm:pt modelId="{FBE6633C-E883-4300-BCF1-9C0C558E2043}" type="pres">
      <dgm:prSet presAssocID="{E66846E4-9C3D-41E9-854C-2EF8D44E39D3}" presName="hierChild3" presStyleCnt="0"/>
      <dgm:spPr/>
    </dgm:pt>
  </dgm:ptLst>
  <dgm:cxnLst>
    <dgm:cxn modelId="{09186FAF-C174-4A36-8B8E-0DF6B4B01F96}" type="presOf" srcId="{353D6FDD-B5E2-438B-8E0E-753DA2012682}" destId="{4EB3424B-E3D2-4821-AD52-F63A9F8B5921}" srcOrd="0" destOrd="0" presId="urn:microsoft.com/office/officeart/2005/8/layout/hierarchy1"/>
    <dgm:cxn modelId="{47D3F96E-B348-400F-8549-73330491ADFE}" srcId="{910C8A4F-2268-4B94-99FD-7281CCDAC8EB}" destId="{DEED5F35-5836-4990-BC43-5C704F4629DC}" srcOrd="0" destOrd="0" parTransId="{6ABC02A1-BA66-40C3-A996-F5F7EAED3CA9}" sibTransId="{CB0A949B-A183-4EC2-9909-400B2FC7929A}"/>
    <dgm:cxn modelId="{1A8B17BF-275B-4C68-B200-19EFC71E97CF}" srcId="{353D6FDD-B5E2-438B-8E0E-753DA2012682}" destId="{910C8A4F-2268-4B94-99FD-7281CCDAC8EB}" srcOrd="0" destOrd="0" parTransId="{4ADA4803-4032-4E01-8A7C-0932A8C69B2D}" sibTransId="{ED33104E-0692-46B5-8AB9-41DC3A0494F1}"/>
    <dgm:cxn modelId="{B5EA31E2-11A2-44D1-A381-6F695495BE71}" type="presOf" srcId="{6ABC02A1-BA66-40C3-A996-F5F7EAED3CA9}" destId="{9BBC6E3D-45CF-4F44-9EE5-8EF95DDF9DBE}" srcOrd="0" destOrd="0" presId="urn:microsoft.com/office/officeart/2005/8/layout/hierarchy1"/>
    <dgm:cxn modelId="{15C89E9B-8B75-4E48-BA42-72D7E2884DEB}" type="presOf" srcId="{E66846E4-9C3D-41E9-854C-2EF8D44E39D3}" destId="{9E4D1148-91EB-4EDA-AFDB-FFE27F7BE490}" srcOrd="0" destOrd="0" presId="urn:microsoft.com/office/officeart/2005/8/layout/hierarchy1"/>
    <dgm:cxn modelId="{3A4C0C00-F1A5-4CD2-964A-190D5E80BEB0}" type="presOf" srcId="{DEED5F35-5836-4990-BC43-5C704F4629DC}" destId="{2BFC8D44-050F-49A0-9EA7-0E82C655E55D}" srcOrd="0" destOrd="0" presId="urn:microsoft.com/office/officeart/2005/8/layout/hierarchy1"/>
    <dgm:cxn modelId="{B6F10B78-FEB6-4C48-ADCC-4D9F9F5A2872}" srcId="{910C8A4F-2268-4B94-99FD-7281CCDAC8EB}" destId="{E66846E4-9C3D-41E9-854C-2EF8D44E39D3}" srcOrd="1" destOrd="0" parTransId="{E725DE96-C283-4E08-A728-C4E1F53C9B93}" sibTransId="{53522CDD-579A-4EC3-BFCF-5104A243011A}"/>
    <dgm:cxn modelId="{D5C59222-22E5-4514-8B93-BC0E9FC4AB05}" type="presOf" srcId="{E725DE96-C283-4E08-A728-C4E1F53C9B93}" destId="{E86DBF9C-6AC4-40A6-A00A-B6DEFE69A275}" srcOrd="0" destOrd="0" presId="urn:microsoft.com/office/officeart/2005/8/layout/hierarchy1"/>
    <dgm:cxn modelId="{D64C9D64-1A72-4AF9-AF67-47CAE537AAC0}" type="presOf" srcId="{910C8A4F-2268-4B94-99FD-7281CCDAC8EB}" destId="{047FFEDC-BE26-40D8-AD66-D394B3B61B73}" srcOrd="0" destOrd="0" presId="urn:microsoft.com/office/officeart/2005/8/layout/hierarchy1"/>
    <dgm:cxn modelId="{0ACA3372-80A5-49DA-A0DD-6EA68CEC0D10}" type="presParOf" srcId="{4EB3424B-E3D2-4821-AD52-F63A9F8B5921}" destId="{ED7DEA1F-D766-4A3C-B3D5-A04DE7A26B63}" srcOrd="0" destOrd="0" presId="urn:microsoft.com/office/officeart/2005/8/layout/hierarchy1"/>
    <dgm:cxn modelId="{226B8409-249F-4CD0-84C2-B13C58EF3AAC}" type="presParOf" srcId="{ED7DEA1F-D766-4A3C-B3D5-A04DE7A26B63}" destId="{08E6EB1A-1AD3-4F36-9066-1A02FF7874E1}" srcOrd="0" destOrd="0" presId="urn:microsoft.com/office/officeart/2005/8/layout/hierarchy1"/>
    <dgm:cxn modelId="{4B362DB0-17C2-470B-99A0-9F50A43073E6}" type="presParOf" srcId="{08E6EB1A-1AD3-4F36-9066-1A02FF7874E1}" destId="{4F0E62BE-A01A-4907-9BB0-2DB6CD7926FB}" srcOrd="0" destOrd="0" presId="urn:microsoft.com/office/officeart/2005/8/layout/hierarchy1"/>
    <dgm:cxn modelId="{872245ED-CEC4-4D0B-98C4-E68490B2D185}" type="presParOf" srcId="{08E6EB1A-1AD3-4F36-9066-1A02FF7874E1}" destId="{047FFEDC-BE26-40D8-AD66-D394B3B61B73}" srcOrd="1" destOrd="0" presId="urn:microsoft.com/office/officeart/2005/8/layout/hierarchy1"/>
    <dgm:cxn modelId="{448DD72C-6A18-4D6F-B44D-69AF0EDD9DC2}" type="presParOf" srcId="{ED7DEA1F-D766-4A3C-B3D5-A04DE7A26B63}" destId="{95145B82-E5C0-42DD-A9B4-763198220916}" srcOrd="1" destOrd="0" presId="urn:microsoft.com/office/officeart/2005/8/layout/hierarchy1"/>
    <dgm:cxn modelId="{B2402B5E-4C17-4843-9BB9-F7A1FF1944E6}" type="presParOf" srcId="{95145B82-E5C0-42DD-A9B4-763198220916}" destId="{9BBC6E3D-45CF-4F44-9EE5-8EF95DDF9DBE}" srcOrd="0" destOrd="0" presId="urn:microsoft.com/office/officeart/2005/8/layout/hierarchy1"/>
    <dgm:cxn modelId="{6987E0B1-25A3-4AC3-8BD8-5CA4EC30A964}" type="presParOf" srcId="{95145B82-E5C0-42DD-A9B4-763198220916}" destId="{EC4EC586-FE32-4033-B0C7-206E9293EDA9}" srcOrd="1" destOrd="0" presId="urn:microsoft.com/office/officeart/2005/8/layout/hierarchy1"/>
    <dgm:cxn modelId="{EA16B0BD-1756-4200-A0C4-BDC75622DC57}" type="presParOf" srcId="{EC4EC586-FE32-4033-B0C7-206E9293EDA9}" destId="{AFF254FF-8006-4BAC-BBEE-87C86B829D5C}" srcOrd="0" destOrd="0" presId="urn:microsoft.com/office/officeart/2005/8/layout/hierarchy1"/>
    <dgm:cxn modelId="{4339A261-57EF-4806-B964-D740085DA7CC}" type="presParOf" srcId="{AFF254FF-8006-4BAC-BBEE-87C86B829D5C}" destId="{92796E88-7BAD-497E-9446-1D423DA0F7E9}" srcOrd="0" destOrd="0" presId="urn:microsoft.com/office/officeart/2005/8/layout/hierarchy1"/>
    <dgm:cxn modelId="{90AF5174-99C5-4448-839D-A2A7E167334B}" type="presParOf" srcId="{AFF254FF-8006-4BAC-BBEE-87C86B829D5C}" destId="{2BFC8D44-050F-49A0-9EA7-0E82C655E55D}" srcOrd="1" destOrd="0" presId="urn:microsoft.com/office/officeart/2005/8/layout/hierarchy1"/>
    <dgm:cxn modelId="{B6ACDEA0-7D1C-4166-82B0-A95563A2C08A}" type="presParOf" srcId="{EC4EC586-FE32-4033-B0C7-206E9293EDA9}" destId="{4A1F47D2-C8F2-4DA5-9988-A7C48E847EF5}" srcOrd="1" destOrd="0" presId="urn:microsoft.com/office/officeart/2005/8/layout/hierarchy1"/>
    <dgm:cxn modelId="{D540610B-B2DF-406C-9F97-326AC9CB4417}" type="presParOf" srcId="{95145B82-E5C0-42DD-A9B4-763198220916}" destId="{E86DBF9C-6AC4-40A6-A00A-B6DEFE69A275}" srcOrd="2" destOrd="0" presId="urn:microsoft.com/office/officeart/2005/8/layout/hierarchy1"/>
    <dgm:cxn modelId="{1AC7EF06-5FC6-49DB-8B9E-A2B848BE2426}" type="presParOf" srcId="{95145B82-E5C0-42DD-A9B4-763198220916}" destId="{28BB5123-5CDD-46B8-8899-5F8B1BFE6B76}" srcOrd="3" destOrd="0" presId="urn:microsoft.com/office/officeart/2005/8/layout/hierarchy1"/>
    <dgm:cxn modelId="{2FB220DC-00CD-4D97-B039-D371C82D90D7}" type="presParOf" srcId="{28BB5123-5CDD-46B8-8899-5F8B1BFE6B76}" destId="{93B5F111-3073-405B-8AC3-44E55AF29222}" srcOrd="0" destOrd="0" presId="urn:microsoft.com/office/officeart/2005/8/layout/hierarchy1"/>
    <dgm:cxn modelId="{B8CBBA2A-8BEA-455B-B4AF-32D4077673A8}" type="presParOf" srcId="{93B5F111-3073-405B-8AC3-44E55AF29222}" destId="{7E67407F-AC11-4C22-8BFC-6D2BC5188276}" srcOrd="0" destOrd="0" presId="urn:microsoft.com/office/officeart/2005/8/layout/hierarchy1"/>
    <dgm:cxn modelId="{DFB63097-7BC1-4CE1-B17A-51CFD28656A9}" type="presParOf" srcId="{93B5F111-3073-405B-8AC3-44E55AF29222}" destId="{9E4D1148-91EB-4EDA-AFDB-FFE27F7BE490}" srcOrd="1" destOrd="0" presId="urn:microsoft.com/office/officeart/2005/8/layout/hierarchy1"/>
    <dgm:cxn modelId="{EDC9884F-B628-4BEC-9BFE-38786EFBE019}" type="presParOf" srcId="{28BB5123-5CDD-46B8-8899-5F8B1BFE6B76}" destId="{FBE6633C-E883-4300-BCF1-9C0C558E2043}"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013B21BB-C7D0-419A-9A11-7B77DC947234}" type="doc">
      <dgm:prSet loTypeId="urn:microsoft.com/office/officeart/2005/8/layout/radial4" loCatId="relationship" qsTypeId="urn:microsoft.com/office/officeart/2005/8/quickstyle/simple1" qsCatId="simple" csTypeId="urn:microsoft.com/office/officeart/2005/8/colors/accent4_1" csCatId="accent4" phldr="1"/>
      <dgm:spPr/>
      <dgm:t>
        <a:bodyPr/>
        <a:lstStyle/>
        <a:p>
          <a:endParaRPr lang="en-US"/>
        </a:p>
      </dgm:t>
    </dgm:pt>
    <dgm:pt modelId="{F4853377-A0F4-425B-8AB2-78A8268433E0}">
      <dgm:prSet phldrT="[Text]" custT="1"/>
      <dgm:spPr/>
      <dgm:t>
        <a:bodyPr/>
        <a:lstStyle/>
        <a:p>
          <a:r>
            <a:rPr lang="en-US" sz="2800" b="1" dirty="0" smtClean="0">
              <a:latin typeface="Times New Roman" pitchFamily="18" charset="0"/>
              <a:cs typeface="Times New Roman" pitchFamily="18" charset="0"/>
            </a:rPr>
            <a:t>Focus of GLP </a:t>
          </a:r>
          <a:endParaRPr lang="en-US" sz="2800" b="1" dirty="0">
            <a:latin typeface="Times New Roman" pitchFamily="18" charset="0"/>
            <a:cs typeface="Times New Roman" pitchFamily="18" charset="0"/>
          </a:endParaRPr>
        </a:p>
      </dgm:t>
    </dgm:pt>
    <dgm:pt modelId="{E9255A06-F623-488D-8856-EA80374923EC}" type="parTrans" cxnId="{0665189B-958F-4B1F-BEA7-7B139135FF44}">
      <dgm:prSet/>
      <dgm:spPr/>
      <dgm:t>
        <a:bodyPr/>
        <a:lstStyle/>
        <a:p>
          <a:endParaRPr lang="en-US" sz="2800" b="1">
            <a:latin typeface="Times New Roman" pitchFamily="18" charset="0"/>
            <a:cs typeface="Times New Roman" pitchFamily="18" charset="0"/>
          </a:endParaRPr>
        </a:p>
      </dgm:t>
    </dgm:pt>
    <dgm:pt modelId="{7E40CB5B-248E-4605-A975-97CD5FDF1A0A}" type="sibTrans" cxnId="{0665189B-958F-4B1F-BEA7-7B139135FF44}">
      <dgm:prSet/>
      <dgm:spPr/>
      <dgm:t>
        <a:bodyPr/>
        <a:lstStyle/>
        <a:p>
          <a:endParaRPr lang="en-US" sz="2800" b="1">
            <a:latin typeface="Times New Roman" pitchFamily="18" charset="0"/>
            <a:cs typeface="Times New Roman" pitchFamily="18" charset="0"/>
          </a:endParaRPr>
        </a:p>
      </dgm:t>
    </dgm:pt>
    <dgm:pt modelId="{B7C18A60-FE93-424B-847D-84703D4BEFF3}">
      <dgm:prSet phldrT="[Text]" custT="1"/>
      <dgm:spPr/>
      <dgm:t>
        <a:bodyPr/>
        <a:lstStyle/>
        <a:p>
          <a:r>
            <a:rPr lang="en-US" sz="2800" b="1" dirty="0" smtClean="0">
              <a:latin typeface="Times New Roman" pitchFamily="18" charset="0"/>
              <a:cs typeface="Times New Roman" pitchFamily="18" charset="0"/>
            </a:rPr>
            <a:t>Resources</a:t>
          </a:r>
          <a:endParaRPr lang="en-US" sz="2800" b="1" dirty="0">
            <a:latin typeface="Times New Roman" pitchFamily="18" charset="0"/>
            <a:cs typeface="Times New Roman" pitchFamily="18" charset="0"/>
          </a:endParaRPr>
        </a:p>
      </dgm:t>
    </dgm:pt>
    <dgm:pt modelId="{B17BC4B2-4635-4FCA-AF56-751C3D60DB7E}" type="parTrans" cxnId="{2164EA4B-192B-49E7-9419-C8E26E972FF7}">
      <dgm:prSet/>
      <dgm:spPr/>
      <dgm:t>
        <a:bodyPr/>
        <a:lstStyle/>
        <a:p>
          <a:endParaRPr lang="en-US" sz="2800" b="1">
            <a:latin typeface="Times New Roman" pitchFamily="18" charset="0"/>
            <a:cs typeface="Times New Roman" pitchFamily="18" charset="0"/>
          </a:endParaRPr>
        </a:p>
      </dgm:t>
    </dgm:pt>
    <dgm:pt modelId="{512F0922-6A9B-4E1F-853E-5F9F3702354C}" type="sibTrans" cxnId="{2164EA4B-192B-49E7-9419-C8E26E972FF7}">
      <dgm:prSet/>
      <dgm:spPr/>
      <dgm:t>
        <a:bodyPr/>
        <a:lstStyle/>
        <a:p>
          <a:endParaRPr lang="en-US" sz="2800" b="1">
            <a:latin typeface="Times New Roman" pitchFamily="18" charset="0"/>
            <a:cs typeface="Times New Roman" pitchFamily="18" charset="0"/>
          </a:endParaRPr>
        </a:p>
      </dgm:t>
    </dgm:pt>
    <dgm:pt modelId="{5BDE5B49-BDE7-42AC-9BE5-BE0217486C60}">
      <dgm:prSet phldrT="[Text]" custT="1"/>
      <dgm:spPr/>
      <dgm:t>
        <a:bodyPr/>
        <a:lstStyle/>
        <a:p>
          <a:r>
            <a:rPr lang="en-US" sz="2800" b="1" dirty="0" smtClean="0">
              <a:latin typeface="Times New Roman" pitchFamily="18" charset="0"/>
              <a:cs typeface="Times New Roman" pitchFamily="18" charset="0"/>
            </a:rPr>
            <a:t>Characterization</a:t>
          </a:r>
          <a:endParaRPr lang="en-US" sz="2800" b="1" dirty="0">
            <a:latin typeface="Times New Roman" pitchFamily="18" charset="0"/>
            <a:cs typeface="Times New Roman" pitchFamily="18" charset="0"/>
          </a:endParaRPr>
        </a:p>
      </dgm:t>
    </dgm:pt>
    <dgm:pt modelId="{280A5EB9-89F3-4C19-8322-7611EF9B010F}" type="parTrans" cxnId="{41DFB606-2C56-4B66-BA47-CD334FA4E2FF}">
      <dgm:prSet/>
      <dgm:spPr/>
      <dgm:t>
        <a:bodyPr/>
        <a:lstStyle/>
        <a:p>
          <a:endParaRPr lang="en-US" sz="2800" b="1">
            <a:latin typeface="Times New Roman" pitchFamily="18" charset="0"/>
            <a:cs typeface="Times New Roman" pitchFamily="18" charset="0"/>
          </a:endParaRPr>
        </a:p>
      </dgm:t>
    </dgm:pt>
    <dgm:pt modelId="{2C8C7E54-7861-48AA-8558-22D0328EE5DF}" type="sibTrans" cxnId="{41DFB606-2C56-4B66-BA47-CD334FA4E2FF}">
      <dgm:prSet/>
      <dgm:spPr/>
      <dgm:t>
        <a:bodyPr/>
        <a:lstStyle/>
        <a:p>
          <a:endParaRPr lang="en-US" sz="2800" b="1">
            <a:latin typeface="Times New Roman" pitchFamily="18" charset="0"/>
            <a:cs typeface="Times New Roman" pitchFamily="18" charset="0"/>
          </a:endParaRPr>
        </a:p>
      </dgm:t>
    </dgm:pt>
    <dgm:pt modelId="{8E8AD6E7-1EB0-4268-933A-135A82E387F5}">
      <dgm:prSet phldrT="[Text]" custT="1"/>
      <dgm:spPr/>
      <dgm:t>
        <a:bodyPr/>
        <a:lstStyle/>
        <a:p>
          <a:r>
            <a:rPr lang="en-US" sz="2800" b="1" dirty="0" smtClean="0">
              <a:latin typeface="Times New Roman" pitchFamily="18" charset="0"/>
              <a:cs typeface="Times New Roman" pitchFamily="18" charset="0"/>
            </a:rPr>
            <a:t>Rules</a:t>
          </a:r>
          <a:endParaRPr lang="en-US" sz="2800" b="1" dirty="0">
            <a:latin typeface="Times New Roman" pitchFamily="18" charset="0"/>
            <a:cs typeface="Times New Roman" pitchFamily="18" charset="0"/>
          </a:endParaRPr>
        </a:p>
      </dgm:t>
    </dgm:pt>
    <dgm:pt modelId="{40C0B944-36B6-4D44-A056-1E3C87534989}" type="parTrans" cxnId="{3BF4ABB2-B359-40ED-97E8-ECC950B07493}">
      <dgm:prSet/>
      <dgm:spPr/>
      <dgm:t>
        <a:bodyPr/>
        <a:lstStyle/>
        <a:p>
          <a:endParaRPr lang="en-US" sz="2800" b="1">
            <a:latin typeface="Times New Roman" pitchFamily="18" charset="0"/>
            <a:cs typeface="Times New Roman" pitchFamily="18" charset="0"/>
          </a:endParaRPr>
        </a:p>
      </dgm:t>
    </dgm:pt>
    <dgm:pt modelId="{C3151DA9-DFE9-4F46-8F7C-3C5959B6D5D4}" type="sibTrans" cxnId="{3BF4ABB2-B359-40ED-97E8-ECC950B07493}">
      <dgm:prSet/>
      <dgm:spPr/>
      <dgm:t>
        <a:bodyPr/>
        <a:lstStyle/>
        <a:p>
          <a:endParaRPr lang="en-US" sz="2800" b="1">
            <a:latin typeface="Times New Roman" pitchFamily="18" charset="0"/>
            <a:cs typeface="Times New Roman" pitchFamily="18" charset="0"/>
          </a:endParaRPr>
        </a:p>
      </dgm:t>
    </dgm:pt>
    <dgm:pt modelId="{FBB19F32-10F3-4115-BCD1-7031D143104A}">
      <dgm:prSet phldrT="[Text]" custT="1"/>
      <dgm:spPr/>
      <dgm:t>
        <a:bodyPr/>
        <a:lstStyle/>
        <a:p>
          <a:r>
            <a:rPr lang="en-US" sz="2800" b="1" dirty="0" smtClean="0">
              <a:latin typeface="Times New Roman" pitchFamily="18" charset="0"/>
              <a:cs typeface="Times New Roman" pitchFamily="18" charset="0"/>
            </a:rPr>
            <a:t>Results</a:t>
          </a:r>
          <a:endParaRPr lang="en-US" sz="2800" b="1" dirty="0">
            <a:latin typeface="Times New Roman" pitchFamily="18" charset="0"/>
            <a:cs typeface="Times New Roman" pitchFamily="18" charset="0"/>
          </a:endParaRPr>
        </a:p>
      </dgm:t>
    </dgm:pt>
    <dgm:pt modelId="{1B8886B0-D45A-4487-805A-48B6C30E06A2}" type="parTrans" cxnId="{17093957-D4D4-48C4-BDB3-A21E04CD79A5}">
      <dgm:prSet/>
      <dgm:spPr/>
      <dgm:t>
        <a:bodyPr/>
        <a:lstStyle/>
        <a:p>
          <a:endParaRPr lang="en-US" sz="2800" b="1">
            <a:latin typeface="Times New Roman" pitchFamily="18" charset="0"/>
            <a:cs typeface="Times New Roman" pitchFamily="18" charset="0"/>
          </a:endParaRPr>
        </a:p>
      </dgm:t>
    </dgm:pt>
    <dgm:pt modelId="{BCD36F45-BFFA-40FF-8E0D-007D19026547}" type="sibTrans" cxnId="{17093957-D4D4-48C4-BDB3-A21E04CD79A5}">
      <dgm:prSet/>
      <dgm:spPr/>
      <dgm:t>
        <a:bodyPr/>
        <a:lstStyle/>
        <a:p>
          <a:endParaRPr lang="en-US" sz="2800" b="1">
            <a:latin typeface="Times New Roman" pitchFamily="18" charset="0"/>
            <a:cs typeface="Times New Roman" pitchFamily="18" charset="0"/>
          </a:endParaRPr>
        </a:p>
      </dgm:t>
    </dgm:pt>
    <dgm:pt modelId="{22695779-9418-42BB-B772-B0AFF3D6B3D9}">
      <dgm:prSet phldrT="[Text]" custT="1"/>
      <dgm:spPr/>
      <dgm:t>
        <a:bodyPr/>
        <a:lstStyle/>
        <a:p>
          <a:r>
            <a:rPr lang="en-US" sz="2800" b="1" dirty="0" smtClean="0">
              <a:latin typeface="Times New Roman" pitchFamily="18" charset="0"/>
              <a:cs typeface="Times New Roman" pitchFamily="18" charset="0"/>
            </a:rPr>
            <a:t>Quality assurance unit </a:t>
          </a:r>
          <a:endParaRPr lang="en-US" sz="2800" b="1" dirty="0">
            <a:latin typeface="Times New Roman" pitchFamily="18" charset="0"/>
            <a:cs typeface="Times New Roman" pitchFamily="18" charset="0"/>
          </a:endParaRPr>
        </a:p>
      </dgm:t>
    </dgm:pt>
    <dgm:pt modelId="{6D68FF06-F66C-4545-AF33-9A59D9267236}" type="parTrans" cxnId="{A15A04D1-D998-4C35-9A08-7321674614A8}">
      <dgm:prSet/>
      <dgm:spPr/>
      <dgm:t>
        <a:bodyPr/>
        <a:lstStyle/>
        <a:p>
          <a:endParaRPr lang="en-US" sz="2800" b="1">
            <a:latin typeface="Times New Roman" pitchFamily="18" charset="0"/>
            <a:cs typeface="Times New Roman" pitchFamily="18" charset="0"/>
          </a:endParaRPr>
        </a:p>
      </dgm:t>
    </dgm:pt>
    <dgm:pt modelId="{E7F636BD-1BF2-41AA-8C24-E68EEE42505C}" type="sibTrans" cxnId="{A15A04D1-D998-4C35-9A08-7321674614A8}">
      <dgm:prSet/>
      <dgm:spPr/>
      <dgm:t>
        <a:bodyPr/>
        <a:lstStyle/>
        <a:p>
          <a:endParaRPr lang="en-US" sz="2800" b="1">
            <a:latin typeface="Times New Roman" pitchFamily="18" charset="0"/>
            <a:cs typeface="Times New Roman" pitchFamily="18" charset="0"/>
          </a:endParaRPr>
        </a:p>
      </dgm:t>
    </dgm:pt>
    <dgm:pt modelId="{0094F2CD-9986-4330-A304-BF0CF81B41F5}" type="pres">
      <dgm:prSet presAssocID="{013B21BB-C7D0-419A-9A11-7B77DC947234}" presName="cycle" presStyleCnt="0">
        <dgm:presLayoutVars>
          <dgm:chMax val="1"/>
          <dgm:dir/>
          <dgm:animLvl val="ctr"/>
          <dgm:resizeHandles val="exact"/>
        </dgm:presLayoutVars>
      </dgm:prSet>
      <dgm:spPr/>
      <dgm:t>
        <a:bodyPr/>
        <a:lstStyle/>
        <a:p>
          <a:endParaRPr lang="en-US"/>
        </a:p>
      </dgm:t>
    </dgm:pt>
    <dgm:pt modelId="{D58604D6-50D0-48E1-8660-36BB83EA06AD}" type="pres">
      <dgm:prSet presAssocID="{F4853377-A0F4-425B-8AB2-78A8268433E0}" presName="centerShape" presStyleLbl="node0" presStyleIdx="0" presStyleCnt="1"/>
      <dgm:spPr/>
      <dgm:t>
        <a:bodyPr/>
        <a:lstStyle/>
        <a:p>
          <a:endParaRPr lang="en-US"/>
        </a:p>
      </dgm:t>
    </dgm:pt>
    <dgm:pt modelId="{783123D2-4C92-4175-B231-BD0909A8C151}" type="pres">
      <dgm:prSet presAssocID="{B17BC4B2-4635-4FCA-AF56-751C3D60DB7E}" presName="parTrans" presStyleLbl="bgSibTrans2D1" presStyleIdx="0" presStyleCnt="5" custAng="10800000" custScaleX="55658" custLinFactNeighborX="29318" custLinFactNeighborY="-8584"/>
      <dgm:spPr/>
      <dgm:t>
        <a:bodyPr/>
        <a:lstStyle/>
        <a:p>
          <a:endParaRPr lang="en-US"/>
        </a:p>
      </dgm:t>
    </dgm:pt>
    <dgm:pt modelId="{DC7221C7-52DC-4071-90AA-8EEED76A283A}" type="pres">
      <dgm:prSet presAssocID="{B7C18A60-FE93-424B-847D-84703D4BEFF3}" presName="node" presStyleLbl="node1" presStyleIdx="0" presStyleCnt="5">
        <dgm:presLayoutVars>
          <dgm:bulletEnabled val="1"/>
        </dgm:presLayoutVars>
      </dgm:prSet>
      <dgm:spPr/>
      <dgm:t>
        <a:bodyPr/>
        <a:lstStyle/>
        <a:p>
          <a:endParaRPr lang="en-US"/>
        </a:p>
      </dgm:t>
    </dgm:pt>
    <dgm:pt modelId="{899242D6-A2E1-4B00-9FD5-66A8782043B4}" type="pres">
      <dgm:prSet presAssocID="{280A5EB9-89F3-4C19-8322-7611EF9B010F}" presName="parTrans" presStyleLbl="bgSibTrans2D1" presStyleIdx="1" presStyleCnt="5" custAng="11457121" custScaleX="46707" custLinFactNeighborX="26270" custLinFactNeighborY="50121"/>
      <dgm:spPr/>
      <dgm:t>
        <a:bodyPr/>
        <a:lstStyle/>
        <a:p>
          <a:endParaRPr lang="en-US"/>
        </a:p>
      </dgm:t>
    </dgm:pt>
    <dgm:pt modelId="{A67F6423-9AFF-4CBF-88EC-06803080BA4F}" type="pres">
      <dgm:prSet presAssocID="{5BDE5B49-BDE7-42AC-9BE5-BE0217486C60}" presName="node" presStyleLbl="node1" presStyleIdx="1" presStyleCnt="5" custScaleX="133650" custScaleY="73323" custRadScaleRad="105174" custRadScaleInc="-12372">
        <dgm:presLayoutVars>
          <dgm:bulletEnabled val="1"/>
        </dgm:presLayoutVars>
      </dgm:prSet>
      <dgm:spPr/>
      <dgm:t>
        <a:bodyPr/>
        <a:lstStyle/>
        <a:p>
          <a:endParaRPr lang="en-US"/>
        </a:p>
      </dgm:t>
    </dgm:pt>
    <dgm:pt modelId="{00BD07D9-CA2C-40E0-A582-8C31FDA9657E}" type="pres">
      <dgm:prSet presAssocID="{40C0B944-36B6-4D44-A056-1E3C87534989}" presName="parTrans" presStyleLbl="bgSibTrans2D1" presStyleIdx="2" presStyleCnt="5" custAng="10800000" custScaleX="58843" custLinFactNeighborX="-1045" custLinFactNeighborY="82089"/>
      <dgm:spPr/>
      <dgm:t>
        <a:bodyPr/>
        <a:lstStyle/>
        <a:p>
          <a:endParaRPr lang="en-US"/>
        </a:p>
      </dgm:t>
    </dgm:pt>
    <dgm:pt modelId="{68154CB9-3204-40E7-8DAD-30F63255A34E}" type="pres">
      <dgm:prSet presAssocID="{8E8AD6E7-1EB0-4268-933A-135A82E387F5}" presName="node" presStyleLbl="node1" presStyleIdx="2" presStyleCnt="5">
        <dgm:presLayoutVars>
          <dgm:bulletEnabled val="1"/>
        </dgm:presLayoutVars>
      </dgm:prSet>
      <dgm:spPr/>
      <dgm:t>
        <a:bodyPr/>
        <a:lstStyle/>
        <a:p>
          <a:endParaRPr lang="en-US"/>
        </a:p>
      </dgm:t>
    </dgm:pt>
    <dgm:pt modelId="{3ABDDD4E-574E-4D8F-8FF1-BE9D6D85A63C}" type="pres">
      <dgm:prSet presAssocID="{1B8886B0-D45A-4487-805A-48B6C30E06A2}" presName="parTrans" presStyleLbl="bgSibTrans2D1" presStyleIdx="3" presStyleCnt="5" custAng="10699640" custScaleX="40776" custLinFactNeighborX="-25095" custLinFactNeighborY="72449"/>
      <dgm:spPr/>
      <dgm:t>
        <a:bodyPr/>
        <a:lstStyle/>
        <a:p>
          <a:endParaRPr lang="en-US"/>
        </a:p>
      </dgm:t>
    </dgm:pt>
    <dgm:pt modelId="{A52EAEEC-BE89-4BC7-94F4-7F5F2147A8C2}" type="pres">
      <dgm:prSet presAssocID="{FBB19F32-10F3-4115-BCD1-7031D143104A}" presName="node" presStyleLbl="node1" presStyleIdx="3" presStyleCnt="5">
        <dgm:presLayoutVars>
          <dgm:bulletEnabled val="1"/>
        </dgm:presLayoutVars>
      </dgm:prSet>
      <dgm:spPr/>
      <dgm:t>
        <a:bodyPr/>
        <a:lstStyle/>
        <a:p>
          <a:endParaRPr lang="en-US"/>
        </a:p>
      </dgm:t>
    </dgm:pt>
    <dgm:pt modelId="{D3E2C01B-58A6-4654-96BB-55A2E15F5F0F}" type="pres">
      <dgm:prSet presAssocID="{6D68FF06-F66C-4545-AF33-9A59D9267236}" presName="parTrans" presStyleLbl="bgSibTrans2D1" presStyleIdx="4" presStyleCnt="5" custAng="10800000" custScaleX="47322" custLinFactNeighborX="-25867" custLinFactNeighborY="3272"/>
      <dgm:spPr/>
      <dgm:t>
        <a:bodyPr/>
        <a:lstStyle/>
        <a:p>
          <a:endParaRPr lang="en-US"/>
        </a:p>
      </dgm:t>
    </dgm:pt>
    <dgm:pt modelId="{05FDCF18-75BB-4EC4-9E1F-853253153D4A}" type="pres">
      <dgm:prSet presAssocID="{22695779-9418-42BB-B772-B0AFF3D6B3D9}" presName="node" presStyleLbl="node1" presStyleIdx="4" presStyleCnt="5">
        <dgm:presLayoutVars>
          <dgm:bulletEnabled val="1"/>
        </dgm:presLayoutVars>
      </dgm:prSet>
      <dgm:spPr/>
      <dgm:t>
        <a:bodyPr/>
        <a:lstStyle/>
        <a:p>
          <a:endParaRPr lang="en-US"/>
        </a:p>
      </dgm:t>
    </dgm:pt>
  </dgm:ptLst>
  <dgm:cxnLst>
    <dgm:cxn modelId="{9EF3E8FE-F927-4609-BBB1-92A58A21F12B}" type="presOf" srcId="{FBB19F32-10F3-4115-BCD1-7031D143104A}" destId="{A52EAEEC-BE89-4BC7-94F4-7F5F2147A8C2}" srcOrd="0" destOrd="0" presId="urn:microsoft.com/office/officeart/2005/8/layout/radial4"/>
    <dgm:cxn modelId="{EB5C08FA-C20E-4CB3-A388-A5770B67834D}" type="presOf" srcId="{8E8AD6E7-1EB0-4268-933A-135A82E387F5}" destId="{68154CB9-3204-40E7-8DAD-30F63255A34E}" srcOrd="0" destOrd="0" presId="urn:microsoft.com/office/officeart/2005/8/layout/radial4"/>
    <dgm:cxn modelId="{D6023242-380B-40A4-BA96-5C9B17FB00F6}" type="presOf" srcId="{B7C18A60-FE93-424B-847D-84703D4BEFF3}" destId="{DC7221C7-52DC-4071-90AA-8EEED76A283A}" srcOrd="0" destOrd="0" presId="urn:microsoft.com/office/officeart/2005/8/layout/radial4"/>
    <dgm:cxn modelId="{3BF4ABB2-B359-40ED-97E8-ECC950B07493}" srcId="{F4853377-A0F4-425B-8AB2-78A8268433E0}" destId="{8E8AD6E7-1EB0-4268-933A-135A82E387F5}" srcOrd="2" destOrd="0" parTransId="{40C0B944-36B6-4D44-A056-1E3C87534989}" sibTransId="{C3151DA9-DFE9-4F46-8F7C-3C5959B6D5D4}"/>
    <dgm:cxn modelId="{4BE2946D-2F25-406D-9CDB-4AE163374323}" type="presOf" srcId="{B17BC4B2-4635-4FCA-AF56-751C3D60DB7E}" destId="{783123D2-4C92-4175-B231-BD0909A8C151}" srcOrd="0" destOrd="0" presId="urn:microsoft.com/office/officeart/2005/8/layout/radial4"/>
    <dgm:cxn modelId="{0665189B-958F-4B1F-BEA7-7B139135FF44}" srcId="{013B21BB-C7D0-419A-9A11-7B77DC947234}" destId="{F4853377-A0F4-425B-8AB2-78A8268433E0}" srcOrd="0" destOrd="0" parTransId="{E9255A06-F623-488D-8856-EA80374923EC}" sibTransId="{7E40CB5B-248E-4605-A975-97CD5FDF1A0A}"/>
    <dgm:cxn modelId="{B859DFFA-358A-4896-91E5-31591CEAE876}" type="presOf" srcId="{6D68FF06-F66C-4545-AF33-9A59D9267236}" destId="{D3E2C01B-58A6-4654-96BB-55A2E15F5F0F}" srcOrd="0" destOrd="0" presId="urn:microsoft.com/office/officeart/2005/8/layout/radial4"/>
    <dgm:cxn modelId="{A15A04D1-D998-4C35-9A08-7321674614A8}" srcId="{F4853377-A0F4-425B-8AB2-78A8268433E0}" destId="{22695779-9418-42BB-B772-B0AFF3D6B3D9}" srcOrd="4" destOrd="0" parTransId="{6D68FF06-F66C-4545-AF33-9A59D9267236}" sibTransId="{E7F636BD-1BF2-41AA-8C24-E68EEE42505C}"/>
    <dgm:cxn modelId="{AD56243B-1312-4F42-BC9C-02B9888249E9}" type="presOf" srcId="{1B8886B0-D45A-4487-805A-48B6C30E06A2}" destId="{3ABDDD4E-574E-4D8F-8FF1-BE9D6D85A63C}" srcOrd="0" destOrd="0" presId="urn:microsoft.com/office/officeart/2005/8/layout/radial4"/>
    <dgm:cxn modelId="{8DB6CE8C-ACD4-41D5-90AF-6849B092EBDF}" type="presOf" srcId="{280A5EB9-89F3-4C19-8322-7611EF9B010F}" destId="{899242D6-A2E1-4B00-9FD5-66A8782043B4}" srcOrd="0" destOrd="0" presId="urn:microsoft.com/office/officeart/2005/8/layout/radial4"/>
    <dgm:cxn modelId="{A0655580-9722-4DC9-B7A0-93C7438CF1AF}" type="presOf" srcId="{22695779-9418-42BB-B772-B0AFF3D6B3D9}" destId="{05FDCF18-75BB-4EC4-9E1F-853253153D4A}" srcOrd="0" destOrd="0" presId="urn:microsoft.com/office/officeart/2005/8/layout/radial4"/>
    <dgm:cxn modelId="{2164EA4B-192B-49E7-9419-C8E26E972FF7}" srcId="{F4853377-A0F4-425B-8AB2-78A8268433E0}" destId="{B7C18A60-FE93-424B-847D-84703D4BEFF3}" srcOrd="0" destOrd="0" parTransId="{B17BC4B2-4635-4FCA-AF56-751C3D60DB7E}" sibTransId="{512F0922-6A9B-4E1F-853E-5F9F3702354C}"/>
    <dgm:cxn modelId="{B0156DD9-0688-42EB-956A-57910A28196E}" type="presOf" srcId="{5BDE5B49-BDE7-42AC-9BE5-BE0217486C60}" destId="{A67F6423-9AFF-4CBF-88EC-06803080BA4F}" srcOrd="0" destOrd="0" presId="urn:microsoft.com/office/officeart/2005/8/layout/radial4"/>
    <dgm:cxn modelId="{41DFB606-2C56-4B66-BA47-CD334FA4E2FF}" srcId="{F4853377-A0F4-425B-8AB2-78A8268433E0}" destId="{5BDE5B49-BDE7-42AC-9BE5-BE0217486C60}" srcOrd="1" destOrd="0" parTransId="{280A5EB9-89F3-4C19-8322-7611EF9B010F}" sibTransId="{2C8C7E54-7861-48AA-8558-22D0328EE5DF}"/>
    <dgm:cxn modelId="{E049DAD6-DF43-4912-AB22-6DC9E6A598E8}" type="presOf" srcId="{40C0B944-36B6-4D44-A056-1E3C87534989}" destId="{00BD07D9-CA2C-40E0-A582-8C31FDA9657E}" srcOrd="0" destOrd="0" presId="urn:microsoft.com/office/officeart/2005/8/layout/radial4"/>
    <dgm:cxn modelId="{5E716699-DACD-48A6-A9CD-C442FFF49D22}" type="presOf" srcId="{F4853377-A0F4-425B-8AB2-78A8268433E0}" destId="{D58604D6-50D0-48E1-8660-36BB83EA06AD}" srcOrd="0" destOrd="0" presId="urn:microsoft.com/office/officeart/2005/8/layout/radial4"/>
    <dgm:cxn modelId="{AAC96F0B-2128-4E96-A2AE-9795591C06CF}" type="presOf" srcId="{013B21BB-C7D0-419A-9A11-7B77DC947234}" destId="{0094F2CD-9986-4330-A304-BF0CF81B41F5}" srcOrd="0" destOrd="0" presId="urn:microsoft.com/office/officeart/2005/8/layout/radial4"/>
    <dgm:cxn modelId="{17093957-D4D4-48C4-BDB3-A21E04CD79A5}" srcId="{F4853377-A0F4-425B-8AB2-78A8268433E0}" destId="{FBB19F32-10F3-4115-BCD1-7031D143104A}" srcOrd="3" destOrd="0" parTransId="{1B8886B0-D45A-4487-805A-48B6C30E06A2}" sibTransId="{BCD36F45-BFFA-40FF-8E0D-007D19026547}"/>
    <dgm:cxn modelId="{533FAE6F-3FAB-4956-B9E5-AB11F9B123EB}" type="presParOf" srcId="{0094F2CD-9986-4330-A304-BF0CF81B41F5}" destId="{D58604D6-50D0-48E1-8660-36BB83EA06AD}" srcOrd="0" destOrd="0" presId="urn:microsoft.com/office/officeart/2005/8/layout/radial4"/>
    <dgm:cxn modelId="{AAACDA8E-E57B-466F-BB11-BE5C040040EC}" type="presParOf" srcId="{0094F2CD-9986-4330-A304-BF0CF81B41F5}" destId="{783123D2-4C92-4175-B231-BD0909A8C151}" srcOrd="1" destOrd="0" presId="urn:microsoft.com/office/officeart/2005/8/layout/radial4"/>
    <dgm:cxn modelId="{C109E448-7B21-45F7-A1C1-71626FDFB70A}" type="presParOf" srcId="{0094F2CD-9986-4330-A304-BF0CF81B41F5}" destId="{DC7221C7-52DC-4071-90AA-8EEED76A283A}" srcOrd="2" destOrd="0" presId="urn:microsoft.com/office/officeart/2005/8/layout/radial4"/>
    <dgm:cxn modelId="{C334112C-16C0-471B-AD58-7F9FCB678340}" type="presParOf" srcId="{0094F2CD-9986-4330-A304-BF0CF81B41F5}" destId="{899242D6-A2E1-4B00-9FD5-66A8782043B4}" srcOrd="3" destOrd="0" presId="urn:microsoft.com/office/officeart/2005/8/layout/radial4"/>
    <dgm:cxn modelId="{41457332-F1CE-4724-9B97-60DDBDB6345B}" type="presParOf" srcId="{0094F2CD-9986-4330-A304-BF0CF81B41F5}" destId="{A67F6423-9AFF-4CBF-88EC-06803080BA4F}" srcOrd="4" destOrd="0" presId="urn:microsoft.com/office/officeart/2005/8/layout/radial4"/>
    <dgm:cxn modelId="{9A00D2C7-2440-4BC1-9E5F-585025FB1BA3}" type="presParOf" srcId="{0094F2CD-9986-4330-A304-BF0CF81B41F5}" destId="{00BD07D9-CA2C-40E0-A582-8C31FDA9657E}" srcOrd="5" destOrd="0" presId="urn:microsoft.com/office/officeart/2005/8/layout/radial4"/>
    <dgm:cxn modelId="{D7228C5A-83FD-4206-BC24-BE3F09BF42C4}" type="presParOf" srcId="{0094F2CD-9986-4330-A304-BF0CF81B41F5}" destId="{68154CB9-3204-40E7-8DAD-30F63255A34E}" srcOrd="6" destOrd="0" presId="urn:microsoft.com/office/officeart/2005/8/layout/radial4"/>
    <dgm:cxn modelId="{B792516F-FBFF-484A-A9AB-32649A19AB48}" type="presParOf" srcId="{0094F2CD-9986-4330-A304-BF0CF81B41F5}" destId="{3ABDDD4E-574E-4D8F-8FF1-BE9D6D85A63C}" srcOrd="7" destOrd="0" presId="urn:microsoft.com/office/officeart/2005/8/layout/radial4"/>
    <dgm:cxn modelId="{27FFE6C2-59A3-441A-8E4C-E5A4640DE89C}" type="presParOf" srcId="{0094F2CD-9986-4330-A304-BF0CF81B41F5}" destId="{A52EAEEC-BE89-4BC7-94F4-7F5F2147A8C2}" srcOrd="8" destOrd="0" presId="urn:microsoft.com/office/officeart/2005/8/layout/radial4"/>
    <dgm:cxn modelId="{C93D40A6-6E05-46CB-8578-870EE0CCDEF0}" type="presParOf" srcId="{0094F2CD-9986-4330-A304-BF0CF81B41F5}" destId="{D3E2C01B-58A6-4654-96BB-55A2E15F5F0F}" srcOrd="9" destOrd="0" presId="urn:microsoft.com/office/officeart/2005/8/layout/radial4"/>
    <dgm:cxn modelId="{E66FD357-B6B9-4327-885C-21788A42E272}" type="presParOf" srcId="{0094F2CD-9986-4330-A304-BF0CF81B41F5}" destId="{05FDCF18-75BB-4EC4-9E1F-853253153D4A}" srcOrd="10"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3730851-D285-4DD8-9E57-3779B2B26EB0}" type="datetimeFigureOut">
              <a:rPr lang="en-US" smtClean="0"/>
              <a:pPr/>
              <a:t>5/3/2022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979F599E-745E-459E-89EA-B19EA21461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EF66F-5870-4D5A-BA80-C4A7B6358D12}" type="datetime1">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89E50-DA53-42C2-B8F7-124E2DBA1F5D}" type="datetime1">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C25130-8CF4-4068-A235-B555A191CCF0}" type="datetime1">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3967D-3916-4ADE-B9E7-A47EA3D624C0}" type="datetime1">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E044B-7AAD-487A-B923-C11D075EA324}" type="datetime1">
              <a:rPr lang="en-US" smtClean="0"/>
              <a:pPr/>
              <a:t>5/3/2022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ED636C-CF52-4EAD-8151-86816E6B5B84}" type="datetime1">
              <a:rPr lang="en-US" smtClean="0"/>
              <a:pPr/>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13BF2F-3882-4F19-BFD9-1804AE9584A7}" type="datetime1">
              <a:rPr lang="en-US" smtClean="0"/>
              <a:pPr/>
              <a:t>5/3/2022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CA4F4-DEA9-4CDE-B743-1802F05450BB}" type="datetime1">
              <a:rPr lang="en-US" smtClean="0"/>
              <a:pPr/>
              <a:t>5/3/2022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0BC71-28F9-4AC2-AF07-08CF4537C38B}" type="datetime1">
              <a:rPr lang="en-US" smtClean="0"/>
              <a:pPr/>
              <a:t>5/3/2022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4112D-FEE2-4640-82D4-20EA2067FF0D}" type="datetime1">
              <a:rPr lang="en-US" smtClean="0"/>
              <a:pPr/>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CD8D4-A506-4F1D-8FAC-6109E7CFBD0E}" type="datetime1">
              <a:rPr lang="en-US" smtClean="0"/>
              <a:pPr/>
              <a:t>5/3/2022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EE76E-6104-49F3-9AD1-0FD27DE43848}" type="datetime1">
              <a:rPr lang="en-US" smtClean="0"/>
              <a:pPr/>
              <a:t>5/3/2022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924800" cy="1089025"/>
          </a:xfrm>
        </p:spPr>
        <p:txBody>
          <a:bodyPr>
            <a:normAutofit fontScale="90000"/>
          </a:bodyPr>
          <a:lstStyle/>
          <a:p>
            <a:r>
              <a:rPr lang="en-US" b="1" dirty="0" smtClean="0">
                <a:latin typeface="Times New Roman" pitchFamily="18" charset="0"/>
                <a:cs typeface="Times New Roman" pitchFamily="18" charset="0"/>
              </a:rPr>
              <a:t>UNIT– III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BP-606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1447800"/>
            <a:ext cx="8763000" cy="4876800"/>
          </a:xfrm>
        </p:spPr>
        <p:txBody>
          <a:bodyPr>
            <a:normAutofit/>
          </a:bodyPr>
          <a:lstStyle/>
          <a:p>
            <a:pPr algn="l"/>
            <a:r>
              <a:rPr lang="en-US" b="1" dirty="0" smtClean="0">
                <a:solidFill>
                  <a:schemeClr val="tx1"/>
                </a:solidFill>
                <a:latin typeface="Times New Roman" pitchFamily="18" charset="0"/>
                <a:cs typeface="Times New Roman" pitchFamily="18" charset="0"/>
              </a:rPr>
              <a:t>Good Laboratory Practices</a:t>
            </a:r>
            <a:r>
              <a:rPr lang="en-US" dirty="0" smtClean="0">
                <a:solidFill>
                  <a:schemeClr val="tx1"/>
                </a:solidFill>
                <a:latin typeface="Times New Roman" pitchFamily="18" charset="0"/>
                <a:cs typeface="Times New Roman" pitchFamily="18" charset="0"/>
              </a:rPr>
              <a:t>: General Provisions, Organization and Personnel, Facilities, Equipment, Testing Facilities Operation, Test and Control Articles, Protocol for Conduct of a Nonclinical Laboratory Study, Records and Reports, Disqualification of Testing Facilities</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DR. NISHA SHARMA</a:t>
            </a:r>
          </a:p>
          <a:p>
            <a:pPr algn="l"/>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31838"/>
          </a:xfrm>
        </p:spPr>
        <p:txBody>
          <a:bodyPr>
            <a:normAutofit fontScale="90000"/>
          </a:bodyPr>
          <a:lstStyle/>
          <a:p>
            <a:r>
              <a:rPr lang="en-US" dirty="0" smtClean="0">
                <a:latin typeface="Times New Roman" pitchFamily="18" charset="0"/>
                <a:cs typeface="Times New Roman" pitchFamily="18" charset="0"/>
              </a:rPr>
              <a:t>General provisions</a:t>
            </a:r>
            <a:endParaRPr lang="en-US" dirty="0"/>
          </a:p>
        </p:txBody>
      </p:sp>
      <p:sp>
        <p:nvSpPr>
          <p:cNvPr id="3" name="Content Placeholder 2"/>
          <p:cNvSpPr>
            <a:spLocks noGrp="1"/>
          </p:cNvSpPr>
          <p:nvPr>
            <p:ph idx="1"/>
          </p:nvPr>
        </p:nvSpPr>
        <p:spPr>
          <a:xfrm>
            <a:off x="228600" y="838200"/>
            <a:ext cx="8610600" cy="5486400"/>
          </a:xfrm>
        </p:spPr>
        <p:txBody>
          <a:bodyPr>
            <a:normAutofit/>
          </a:bodyPr>
          <a:lstStyle/>
          <a:p>
            <a:r>
              <a:rPr lang="en-US" sz="2800" dirty="0" smtClean="0">
                <a:latin typeface="Times New Roman" pitchFamily="18" charset="0"/>
                <a:cs typeface="Times New Roman" pitchFamily="18" charset="0"/>
              </a:rPr>
              <a:t>Definitions </a:t>
            </a:r>
          </a:p>
          <a:p>
            <a:pPr>
              <a:buNone/>
            </a:pPr>
            <a:r>
              <a:rPr lang="en-US" sz="2800" dirty="0" smtClean="0">
                <a:latin typeface="Times New Roman" pitchFamily="18" charset="0"/>
                <a:cs typeface="Times New Roman" pitchFamily="18" charset="0"/>
              </a:rPr>
              <a:t>	+ Nonclinical Study – experiment where drug/chemical is administered to animal in a lab to assess safety –does not include exploratory studies or studies in humans </a:t>
            </a:r>
          </a:p>
          <a:p>
            <a:pPr>
              <a:buNone/>
            </a:pPr>
            <a:r>
              <a:rPr lang="en-US" sz="2800" dirty="0" smtClean="0">
                <a:latin typeface="Times New Roman" pitchFamily="18" charset="0"/>
                <a:cs typeface="Times New Roman" pitchFamily="18" charset="0"/>
              </a:rPr>
              <a:t>	+ Sponsor – person who initiates and supports a study, and who submits to FDA to ultimately support use of a</a:t>
            </a:r>
          </a:p>
          <a:p>
            <a:pPr>
              <a:buNone/>
            </a:pPr>
            <a:r>
              <a:rPr lang="en-US" sz="2800" dirty="0" smtClean="0">
                <a:latin typeface="Times New Roman" pitchFamily="18" charset="0"/>
                <a:cs typeface="Times New Roman" pitchFamily="18" charset="0"/>
              </a:rPr>
              <a:t>	drug/chemical in humans </a:t>
            </a:r>
          </a:p>
          <a:p>
            <a:pPr>
              <a:buNone/>
            </a:pPr>
            <a:r>
              <a:rPr lang="en-US" sz="2800" dirty="0" smtClean="0">
                <a:latin typeface="Times New Roman" pitchFamily="18" charset="0"/>
                <a:cs typeface="Times New Roman" pitchFamily="18" charset="0"/>
              </a:rPr>
              <a:t>	+ Testing Facility – person conducting a nonclinical study – where dosing of drug to animal/plant </a:t>
            </a:r>
          </a:p>
          <a:p>
            <a:pPr>
              <a:buNone/>
            </a:pPr>
            <a:r>
              <a:rPr lang="en-US" sz="2800" dirty="0" smtClean="0">
                <a:latin typeface="Times New Roman" pitchFamily="18" charset="0"/>
                <a:cs typeface="Times New Roman" pitchFamily="18" charset="0"/>
              </a:rPr>
              <a:t>	+ Study Plan/Protocol – plan describing how to conduct an experiment or study </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6629400" cy="5486400"/>
          </a:xfrm>
        </p:spPr>
        <p:txBody>
          <a:bodyPr>
            <a:noAutofit/>
          </a:bodyPr>
          <a:lstStyle/>
          <a:p>
            <a:r>
              <a:rPr lang="en-US" sz="2200" dirty="0" smtClean="0">
                <a:latin typeface="Times New Roman" pitchFamily="18" charset="0"/>
                <a:cs typeface="Times New Roman" pitchFamily="18" charset="0"/>
              </a:rPr>
              <a:t>Definitions </a:t>
            </a:r>
          </a:p>
          <a:p>
            <a:pPr>
              <a:buNone/>
            </a:pPr>
            <a:r>
              <a:rPr lang="en-US" sz="2200" dirty="0" smtClean="0">
                <a:latin typeface="Times New Roman" pitchFamily="18" charset="0"/>
                <a:cs typeface="Times New Roman" pitchFamily="18" charset="0"/>
              </a:rPr>
              <a:t>+ Study Director – individual responsible for the overall conduct of a non-clinical laboratory study (single point of control) </a:t>
            </a:r>
          </a:p>
          <a:p>
            <a:pPr>
              <a:buNone/>
            </a:pPr>
            <a:r>
              <a:rPr lang="en-US" sz="2200" dirty="0" smtClean="0">
                <a:latin typeface="Times New Roman" pitchFamily="18" charset="0"/>
                <a:cs typeface="Times New Roman" pitchFamily="18" charset="0"/>
              </a:rPr>
              <a:t>+ Test Item/Article – any material given to an animal/</a:t>
            </a:r>
          </a:p>
          <a:p>
            <a:pPr>
              <a:buNone/>
            </a:pPr>
            <a:r>
              <a:rPr lang="en-US" sz="2200" dirty="0" smtClean="0">
                <a:latin typeface="Times New Roman" pitchFamily="18" charset="0"/>
                <a:cs typeface="Times New Roman" pitchFamily="18" charset="0"/>
              </a:rPr>
              <a:t>	plant  </a:t>
            </a:r>
          </a:p>
          <a:p>
            <a:pPr>
              <a:buNone/>
            </a:pPr>
            <a:r>
              <a:rPr lang="en-US" sz="2200" dirty="0" smtClean="0">
                <a:latin typeface="Times New Roman" pitchFamily="18" charset="0"/>
                <a:cs typeface="Times New Roman" pitchFamily="18" charset="0"/>
              </a:rPr>
              <a:t>+ Control Item/Article – any material given as basis of comparison to test article </a:t>
            </a:r>
          </a:p>
          <a:p>
            <a:pPr>
              <a:buNone/>
            </a:pPr>
            <a:r>
              <a:rPr lang="en-US" sz="2200" dirty="0" smtClean="0">
                <a:latin typeface="Times New Roman" pitchFamily="18" charset="0"/>
                <a:cs typeface="Times New Roman" pitchFamily="18" charset="0"/>
              </a:rPr>
              <a:t>+ Test System – any animal, plant, microorganism, or</a:t>
            </a:r>
          </a:p>
          <a:p>
            <a:pPr>
              <a:buNone/>
            </a:pPr>
            <a:r>
              <a:rPr lang="en-US" sz="2200" dirty="0" smtClean="0">
                <a:latin typeface="Times New Roman" pitchFamily="18" charset="0"/>
                <a:cs typeface="Times New Roman" pitchFamily="18" charset="0"/>
              </a:rPr>
              <a:t>	subpart of above which is given test and/or control </a:t>
            </a:r>
          </a:p>
          <a:p>
            <a:pPr>
              <a:buNone/>
            </a:pPr>
            <a:r>
              <a:rPr lang="en-US" sz="2200" dirty="0" smtClean="0">
                <a:latin typeface="Times New Roman" pitchFamily="18" charset="0"/>
                <a:cs typeface="Times New Roman" pitchFamily="18" charset="0"/>
              </a:rPr>
              <a:t>	item/article (i.e. drug/chemical)</a:t>
            </a:r>
          </a:p>
          <a:p>
            <a:pPr>
              <a:buNone/>
            </a:pPr>
            <a:r>
              <a:rPr lang="en-US" sz="2200" dirty="0" smtClean="0">
                <a:latin typeface="Times New Roman" pitchFamily="18" charset="0"/>
                <a:cs typeface="Times New Roman" pitchFamily="18" charset="0"/>
              </a:rPr>
              <a:t>+ Specimen – any material taken from a test system for  examination or analysis </a:t>
            </a: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Title 1"/>
          <p:cNvSpPr>
            <a:spLocks noGrp="1"/>
          </p:cNvSpPr>
          <p:nvPr>
            <p:ph type="title"/>
          </p:nvPr>
        </p:nvSpPr>
        <p:spPr>
          <a:xfrm>
            <a:off x="381000" y="228600"/>
            <a:ext cx="8229600" cy="655638"/>
          </a:xfrm>
        </p:spPr>
        <p:txBody>
          <a:bodyPr>
            <a:normAutofit fontScale="90000"/>
          </a:bodyPr>
          <a:lstStyle/>
          <a:p>
            <a:r>
              <a:rPr lang="en-US" dirty="0" smtClean="0">
                <a:latin typeface="Times New Roman" pitchFamily="18" charset="0"/>
                <a:cs typeface="Times New Roman" pitchFamily="18" charset="0"/>
              </a:rPr>
              <a:t>General provisions</a:t>
            </a:r>
            <a:endParaRPr lang="en-US" dirty="0"/>
          </a:p>
        </p:txBody>
      </p:sp>
      <p:pic>
        <p:nvPicPr>
          <p:cNvPr id="2050" name="Picture 2"/>
          <p:cNvPicPr>
            <a:picLocks noChangeAspect="1" noChangeArrowheads="1"/>
          </p:cNvPicPr>
          <p:nvPr/>
        </p:nvPicPr>
        <p:blipFill>
          <a:blip r:embed="rId2"/>
          <a:srcRect/>
          <a:stretch>
            <a:fillRect/>
          </a:stretch>
        </p:blipFill>
        <p:spPr bwMode="auto">
          <a:xfrm>
            <a:off x="6934200" y="685800"/>
            <a:ext cx="2209800" cy="5027613"/>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534400" cy="5715000"/>
          </a:xfrm>
        </p:spPr>
        <p:txBody>
          <a:bodyPr>
            <a:noAutofit/>
          </a:bodyPr>
          <a:lstStyle/>
          <a:p>
            <a:r>
              <a:rPr lang="en-US" sz="2400" dirty="0" smtClean="0">
                <a:latin typeface="Times New Roman" pitchFamily="18" charset="0"/>
                <a:cs typeface="Times New Roman" pitchFamily="18" charset="0"/>
              </a:rPr>
              <a:t>Definitions</a:t>
            </a:r>
          </a:p>
          <a:p>
            <a:pPr>
              <a:buNone/>
            </a:pPr>
            <a:r>
              <a:rPr lang="en-US" sz="2400" dirty="0" smtClean="0">
                <a:latin typeface="Times New Roman" pitchFamily="18" charset="0"/>
                <a:cs typeface="Times New Roman" pitchFamily="18" charset="0"/>
              </a:rPr>
              <a:t>	+  Study Initiation Date – date Study Director signs the study plan/protocol </a:t>
            </a:r>
          </a:p>
          <a:p>
            <a:pPr>
              <a:buNone/>
            </a:pPr>
            <a:r>
              <a:rPr lang="en-US" sz="2400" dirty="0" smtClean="0">
                <a:latin typeface="Times New Roman" pitchFamily="18" charset="0"/>
                <a:cs typeface="Times New Roman" pitchFamily="18" charset="0"/>
              </a:rPr>
              <a:t>	+  Study Completion Date – date Study Director signs the final report </a:t>
            </a:r>
          </a:p>
          <a:p>
            <a:pPr>
              <a:buNone/>
            </a:pPr>
            <a:r>
              <a:rPr lang="en-US" sz="2400" dirty="0" smtClean="0">
                <a:latin typeface="Times New Roman" pitchFamily="18" charset="0"/>
                <a:cs typeface="Times New Roman" pitchFamily="18" charset="0"/>
              </a:rPr>
              <a:t>	+  Quality Assurance Unit – independent group tasked with assessing compliance and alerting SD and  management to concerns</a:t>
            </a:r>
          </a:p>
          <a:p>
            <a:pPr>
              <a:buNone/>
            </a:pPr>
            <a:r>
              <a:rPr lang="en-US" sz="2400" dirty="0" smtClean="0">
                <a:latin typeface="Times New Roman" pitchFamily="18" charset="0"/>
                <a:cs typeface="Times New Roman" pitchFamily="18" charset="0"/>
              </a:rPr>
              <a:t>	+  IND – Investigational New Drug program means for obtaining permission to ship experimental drugs and assure that subjects will not be submitted to  undue risk</a:t>
            </a:r>
          </a:p>
          <a:p>
            <a:pPr>
              <a:buNone/>
            </a:pPr>
            <a:r>
              <a:rPr lang="en-US" sz="2400" dirty="0" smtClean="0">
                <a:latin typeface="Times New Roman" pitchFamily="18" charset="0"/>
                <a:cs typeface="Times New Roman" pitchFamily="18" charset="0"/>
              </a:rPr>
              <a:t>	+  NDA – New Drug Application is the vehicle for FDA  approval of a new pharmaceutical  product for sale and marketing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itle 1"/>
          <p:cNvSpPr>
            <a:spLocks noGrp="1"/>
          </p:cNvSpPr>
          <p:nvPr>
            <p:ph type="title"/>
          </p:nvPr>
        </p:nvSpPr>
        <p:spPr>
          <a:xfrm>
            <a:off x="457200" y="228600"/>
            <a:ext cx="8229600" cy="731838"/>
          </a:xfrm>
        </p:spPr>
        <p:txBody>
          <a:bodyPr>
            <a:normAutofit fontScale="90000"/>
          </a:bodyPr>
          <a:lstStyle/>
          <a:p>
            <a:r>
              <a:rPr lang="en-US" dirty="0" smtClean="0">
                <a:latin typeface="Times New Roman" pitchFamily="18" charset="0"/>
                <a:cs typeface="Times New Roman" pitchFamily="18" charset="0"/>
              </a:rPr>
              <a:t>General provisions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915400" cy="5257800"/>
          </a:xfrm>
        </p:spPr>
        <p:txBody>
          <a:bodyPr>
            <a:noAutofit/>
          </a:bodyPr>
          <a:lstStyle/>
          <a:p>
            <a:r>
              <a:rPr lang="en-US" sz="2600" dirty="0" smtClean="0">
                <a:latin typeface="Times New Roman" pitchFamily="18" charset="0"/>
                <a:cs typeface="Times New Roman" pitchFamily="18" charset="0"/>
              </a:rPr>
              <a:t>Raw Data   “…any laboratory worksheets, records, memoranda, notes, or exact copies thereof, that are the result of original observations and activities of a nonclinical laboratory study and are necessary for the reconstruction and evaluation of that study.”</a:t>
            </a:r>
          </a:p>
          <a:p>
            <a:r>
              <a:rPr lang="en-US" sz="2600" dirty="0" smtClean="0">
                <a:latin typeface="Times New Roman" pitchFamily="18" charset="0"/>
                <a:cs typeface="Times New Roman" pitchFamily="18" charset="0"/>
              </a:rPr>
              <a:t>Examples of Raw Data </a:t>
            </a:r>
          </a:p>
          <a:p>
            <a:pPr>
              <a:buNone/>
            </a:pPr>
            <a:r>
              <a:rPr lang="en-US" sz="2600" dirty="0" smtClean="0">
                <a:latin typeface="Times New Roman" pitchFamily="18" charset="0"/>
                <a:cs typeface="Times New Roman" pitchFamily="18" charset="0"/>
              </a:rPr>
              <a:t>+  Record of balance weight</a:t>
            </a:r>
          </a:p>
          <a:p>
            <a:pPr>
              <a:buNone/>
            </a:pPr>
            <a:r>
              <a:rPr lang="en-US" sz="2600" dirty="0" smtClean="0">
                <a:latin typeface="Times New Roman" pitchFamily="18" charset="0"/>
                <a:cs typeface="Times New Roman" pitchFamily="18" charset="0"/>
              </a:rPr>
              <a:t>+  Electronic food consumption data</a:t>
            </a:r>
          </a:p>
          <a:p>
            <a:pPr>
              <a:buNone/>
            </a:pPr>
            <a:r>
              <a:rPr lang="en-US" sz="2600" dirty="0" smtClean="0">
                <a:latin typeface="Times New Roman" pitchFamily="18" charset="0"/>
                <a:cs typeface="Times New Roman" pitchFamily="18" charset="0"/>
              </a:rPr>
              <a:t>+  Annotation describing condition of an animal </a:t>
            </a:r>
          </a:p>
          <a:p>
            <a:pPr>
              <a:buNone/>
            </a:pPr>
            <a:r>
              <a:rPr lang="en-US" sz="2600" dirty="0" smtClean="0">
                <a:latin typeface="Times New Roman" pitchFamily="18" charset="0"/>
                <a:cs typeface="Times New Roman" pitchFamily="18" charset="0"/>
              </a:rPr>
              <a:t>+  Identification of solution used to dilute</a:t>
            </a:r>
          </a:p>
          <a:p>
            <a:pPr>
              <a:buNone/>
            </a:pPr>
            <a:r>
              <a:rPr lang="en-US" sz="2600" dirty="0" smtClean="0">
                <a:latin typeface="Times New Roman" pitchFamily="18" charset="0"/>
                <a:cs typeface="Times New Roman" pitchFamily="18" charset="0"/>
              </a:rPr>
              <a:t>+  Record of equipment failure </a:t>
            </a:r>
          </a:p>
          <a:p>
            <a:endParaRPr lang="en-US" sz="2600" dirty="0" smtClean="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1"/>
          <p:cNvSpPr>
            <a:spLocks noGrp="1"/>
          </p:cNvSpPr>
          <p:nvPr>
            <p:ph type="title"/>
          </p:nvPr>
        </p:nvSpPr>
        <p:spPr>
          <a:xfrm>
            <a:off x="381000" y="304800"/>
            <a:ext cx="8229600" cy="808038"/>
          </a:xfrm>
        </p:spPr>
        <p:txBody>
          <a:bodyPr>
            <a:normAutofit/>
          </a:bodyPr>
          <a:lstStyle/>
          <a:p>
            <a:r>
              <a:rPr lang="en-US" dirty="0" smtClean="0">
                <a:latin typeface="Times New Roman" pitchFamily="18" charset="0"/>
                <a:cs typeface="Times New Roman" pitchFamily="18" charset="0"/>
              </a:rPr>
              <a:t>General provisions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57200"/>
          </a:xfrm>
        </p:spPr>
        <p:txBody>
          <a:bodyPr>
            <a:noAutofit/>
          </a:bodyPr>
          <a:lstStyle/>
          <a:p>
            <a:r>
              <a:rPr lang="en-US" sz="3300" dirty="0" smtClean="0">
                <a:latin typeface="Times New Roman" pitchFamily="18" charset="0"/>
                <a:cs typeface="Times New Roman" pitchFamily="18" charset="0"/>
              </a:rPr>
              <a:t/>
            </a:r>
            <a:br>
              <a:rPr lang="en-US" sz="3300" dirty="0" smtClean="0">
                <a:latin typeface="Times New Roman" pitchFamily="18" charset="0"/>
                <a:cs typeface="Times New Roman" pitchFamily="18" charset="0"/>
              </a:rPr>
            </a:br>
            <a:r>
              <a:rPr lang="en-US" sz="3300" dirty="0" smtClean="0">
                <a:latin typeface="Times New Roman" pitchFamily="18" charset="0"/>
                <a:cs typeface="Times New Roman" pitchFamily="18" charset="0"/>
              </a:rPr>
              <a:t>Organization &amp; Personnel</a:t>
            </a:r>
            <a:br>
              <a:rPr lang="en-US" sz="3300" dirty="0" smtClean="0">
                <a:latin typeface="Times New Roman" pitchFamily="18" charset="0"/>
                <a:cs typeface="Times New Roman" pitchFamily="18" charset="0"/>
              </a:rPr>
            </a:b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533400"/>
            <a:ext cx="8610600" cy="5715000"/>
          </a:xfrm>
        </p:spPr>
        <p:txBody>
          <a:bodyPr>
            <a:normAutofit fontScale="92500" lnSpcReduction="10000"/>
          </a:bodyPr>
          <a:lstStyle/>
          <a:p>
            <a:pPr>
              <a:buNone/>
            </a:pPr>
            <a:r>
              <a:rPr lang="en-US" dirty="0" smtClean="0">
                <a:latin typeface="Times New Roman" pitchFamily="18" charset="0"/>
                <a:cs typeface="Times New Roman" pitchFamily="18" charset="0"/>
              </a:rPr>
              <a:t>DUTIES Management </a:t>
            </a:r>
          </a:p>
          <a:p>
            <a:pPr>
              <a:buNone/>
            </a:pPr>
            <a:r>
              <a:rPr lang="en-US" dirty="0" smtClean="0">
                <a:latin typeface="Times New Roman" pitchFamily="18" charset="0"/>
                <a:cs typeface="Times New Roman" pitchFamily="18" charset="0"/>
              </a:rPr>
              <a:t>+  Assign Study Director SD, replace if required</a:t>
            </a:r>
          </a:p>
          <a:p>
            <a:pPr>
              <a:buNone/>
            </a:pPr>
            <a:r>
              <a:rPr lang="en-US" dirty="0" smtClean="0">
                <a:latin typeface="Times New Roman" pitchFamily="18" charset="0"/>
                <a:cs typeface="Times New Roman" pitchFamily="18" charset="0"/>
              </a:rPr>
              <a:t>    * How do we know who the SD is for a study?</a:t>
            </a:r>
          </a:p>
          <a:p>
            <a:pPr>
              <a:buNone/>
            </a:pPr>
            <a:r>
              <a:rPr lang="en-US" dirty="0" smtClean="0">
                <a:latin typeface="Times New Roman" pitchFamily="18" charset="0"/>
                <a:cs typeface="Times New Roman" pitchFamily="18" charset="0"/>
              </a:rPr>
              <a:t>+  Test, control and reference items/articles are tested </a:t>
            </a:r>
          </a:p>
          <a:p>
            <a:pPr marL="514350" indent="-514350">
              <a:buNone/>
            </a:pPr>
            <a:r>
              <a:rPr lang="en-US" dirty="0" smtClean="0">
                <a:latin typeface="Times New Roman" pitchFamily="18" charset="0"/>
                <a:cs typeface="Times New Roman" pitchFamily="18" charset="0"/>
              </a:rPr>
              <a:t>    * Do we know what we are giving the animals?</a:t>
            </a:r>
          </a:p>
          <a:p>
            <a:pPr>
              <a:buNone/>
            </a:pPr>
            <a:r>
              <a:rPr lang="en-US" dirty="0" smtClean="0">
                <a:latin typeface="Times New Roman" pitchFamily="18" charset="0"/>
                <a:cs typeface="Times New Roman" pitchFamily="18" charset="0"/>
              </a:rPr>
              <a:t>+  QA Unit is in place </a:t>
            </a:r>
          </a:p>
          <a:p>
            <a:pPr>
              <a:buNone/>
            </a:pPr>
            <a:r>
              <a:rPr lang="en-US" dirty="0" smtClean="0">
                <a:latin typeface="Times New Roman" pitchFamily="18" charset="0"/>
                <a:cs typeface="Times New Roman" pitchFamily="18" charset="0"/>
              </a:rPr>
              <a:t>   *Is there an independent method of verifying compliance? </a:t>
            </a:r>
          </a:p>
          <a:p>
            <a:pPr>
              <a:buNone/>
            </a:pPr>
            <a:r>
              <a:rPr lang="en-US" dirty="0" smtClean="0">
                <a:latin typeface="Times New Roman" pitchFamily="18" charset="0"/>
                <a:cs typeface="Times New Roman" pitchFamily="18" charset="0"/>
              </a:rPr>
              <a:t>+  Resources are available </a:t>
            </a:r>
          </a:p>
          <a:p>
            <a:pPr>
              <a:buNone/>
            </a:pPr>
            <a:r>
              <a:rPr lang="en-US" dirty="0" smtClean="0">
                <a:latin typeface="Times New Roman" pitchFamily="18" charset="0"/>
                <a:cs typeface="Times New Roman" pitchFamily="18" charset="0"/>
              </a:rPr>
              <a:t>	* Do we have enough people, supplies, equipment to prepare, perform and monitor the  study?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79438"/>
          </a:xfrm>
        </p:spPr>
        <p:txBody>
          <a:bodyPr>
            <a:normAutofit fontScale="90000"/>
          </a:bodyPr>
          <a:lstStyle/>
          <a:p>
            <a:r>
              <a:rPr lang="en-US" dirty="0" smtClean="0">
                <a:latin typeface="Times New Roman" pitchFamily="18" charset="0"/>
                <a:cs typeface="Times New Roman" pitchFamily="18" charset="0"/>
              </a:rPr>
              <a:t>Management</a:t>
            </a:r>
            <a:endParaRPr lang="en-US" dirty="0"/>
          </a:p>
        </p:txBody>
      </p:sp>
      <p:sp>
        <p:nvSpPr>
          <p:cNvPr id="3" name="Content Placeholder 2"/>
          <p:cNvSpPr>
            <a:spLocks noGrp="1"/>
          </p:cNvSpPr>
          <p:nvPr>
            <p:ph idx="1"/>
          </p:nvPr>
        </p:nvSpPr>
        <p:spPr>
          <a:xfrm>
            <a:off x="304800" y="838200"/>
            <a:ext cx="8458200" cy="5410200"/>
          </a:xfrm>
        </p:spPr>
        <p:txBody>
          <a:bodyPr>
            <a:normAutofit/>
          </a:bodyPr>
          <a:lstStyle/>
          <a:p>
            <a:pPr>
              <a:buNone/>
            </a:pPr>
            <a:r>
              <a:rPr lang="en-US" sz="2800" dirty="0" smtClean="0">
                <a:latin typeface="Times New Roman" pitchFamily="18" charset="0"/>
                <a:cs typeface="Times New Roman" pitchFamily="18" charset="0"/>
              </a:rPr>
              <a:t>+  Personnel understand their functions </a:t>
            </a:r>
          </a:p>
          <a:p>
            <a:pPr>
              <a:buNone/>
            </a:pPr>
            <a:r>
              <a:rPr lang="en-US" sz="2800" dirty="0" smtClean="0">
                <a:latin typeface="Times New Roman" pitchFamily="18" charset="0"/>
                <a:cs typeface="Times New Roman" pitchFamily="18" charset="0"/>
              </a:rPr>
              <a:t>* Do staff know their responsibilities? </a:t>
            </a:r>
          </a:p>
          <a:p>
            <a:pPr>
              <a:buNone/>
            </a:pPr>
            <a:r>
              <a:rPr lang="en-US" sz="2800" dirty="0" smtClean="0">
                <a:latin typeface="Times New Roman" pitchFamily="18" charset="0"/>
                <a:cs typeface="Times New Roman" pitchFamily="18" charset="0"/>
              </a:rPr>
              <a:t>+  Deviations are communicated to SD and corrective action is taken </a:t>
            </a:r>
          </a:p>
          <a:p>
            <a:pPr>
              <a:buNone/>
            </a:pPr>
            <a:r>
              <a:rPr lang="en-US" sz="2800" dirty="0" smtClean="0">
                <a:latin typeface="Times New Roman" pitchFamily="18" charset="0"/>
                <a:cs typeface="Times New Roman" pitchFamily="18" charset="0"/>
              </a:rPr>
              <a:t>* Are all SOP and study plan deviations documented in a timely manner and has action been taken to fix the situation?</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09600"/>
          </a:xfrm>
        </p:spPr>
        <p:txBody>
          <a:bodyPr>
            <a:noAutofit/>
          </a:bodyPr>
          <a:lstStyle/>
          <a:p>
            <a:r>
              <a:rPr lang="en-US" sz="3300" dirty="0" smtClean="0">
                <a:latin typeface="Times New Roman" pitchFamily="18" charset="0"/>
                <a:cs typeface="Times New Roman" pitchFamily="18" charset="0"/>
              </a:rPr>
              <a:t>Study Director </a:t>
            </a:r>
            <a:br>
              <a:rPr lang="en-US" sz="3300" dirty="0" smtClean="0">
                <a:latin typeface="Times New Roman" pitchFamily="18" charset="0"/>
                <a:cs typeface="Times New Roman" pitchFamily="18" charset="0"/>
              </a:rPr>
            </a:b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609600"/>
            <a:ext cx="8534400" cy="5715000"/>
          </a:xfrm>
        </p:spPr>
        <p:txBody>
          <a:bodyPr>
            <a:normAutofit/>
          </a:bodyPr>
          <a:lstStyle/>
          <a:p>
            <a:pPr>
              <a:buNone/>
            </a:pPr>
            <a:r>
              <a:rPr lang="en-US" sz="2500" dirty="0" smtClean="0">
                <a:latin typeface="Times New Roman" pitchFamily="18" charset="0"/>
                <a:cs typeface="Times New Roman" pitchFamily="18" charset="0"/>
              </a:rPr>
              <a:t>+  Overall responsibility for conduct of a study </a:t>
            </a:r>
          </a:p>
          <a:p>
            <a:pPr>
              <a:buNone/>
            </a:pPr>
            <a:r>
              <a:rPr lang="en-US" sz="2500" dirty="0" smtClean="0">
                <a:latin typeface="Times New Roman" pitchFamily="18" charset="0"/>
                <a:cs typeface="Times New Roman" pitchFamily="18" charset="0"/>
              </a:rPr>
              <a:t> * How does SD oversee the study?  How do they keep in touch with all study components? </a:t>
            </a:r>
          </a:p>
          <a:p>
            <a:pPr>
              <a:buNone/>
            </a:pPr>
            <a:r>
              <a:rPr lang="en-US" sz="2500" dirty="0" smtClean="0">
                <a:latin typeface="Times New Roman" pitchFamily="18" charset="0"/>
                <a:cs typeface="Times New Roman" pitchFamily="18" charset="0"/>
              </a:rPr>
              <a:t>+  Sign all protocols and protocol amendments </a:t>
            </a:r>
          </a:p>
          <a:p>
            <a:pPr>
              <a:buNone/>
            </a:pPr>
            <a:r>
              <a:rPr lang="en-US" sz="2500" dirty="0" smtClean="0">
                <a:latin typeface="Times New Roman" pitchFamily="18" charset="0"/>
                <a:cs typeface="Times New Roman" pitchFamily="18" charset="0"/>
              </a:rPr>
              <a:t>* Why? </a:t>
            </a:r>
          </a:p>
          <a:p>
            <a:pPr>
              <a:buNone/>
            </a:pPr>
            <a:r>
              <a:rPr lang="en-US" sz="2500" dirty="0" smtClean="0">
                <a:latin typeface="Times New Roman" pitchFamily="18" charset="0"/>
                <a:cs typeface="Times New Roman" pitchFamily="18" charset="0"/>
              </a:rPr>
              <a:t>+  Ensure data are accurately recorded and verified </a:t>
            </a:r>
          </a:p>
          <a:p>
            <a:pPr>
              <a:buNone/>
            </a:pPr>
            <a:r>
              <a:rPr lang="en-US" sz="2500" dirty="0" smtClean="0">
                <a:latin typeface="Times New Roman" pitchFamily="18" charset="0"/>
                <a:cs typeface="Times New Roman" pitchFamily="18" charset="0"/>
              </a:rPr>
              <a:t>*  How does SD know this is done?</a:t>
            </a:r>
          </a:p>
          <a:p>
            <a:pPr>
              <a:buNone/>
            </a:pPr>
            <a:r>
              <a:rPr lang="en-US" sz="2500" dirty="0" smtClean="0">
                <a:latin typeface="Times New Roman" pitchFamily="18" charset="0"/>
                <a:cs typeface="Times New Roman" pitchFamily="18" charset="0"/>
              </a:rPr>
              <a:t>+  Circumstances that may affect quality and integrity of study are noted and corrective action is taken </a:t>
            </a:r>
          </a:p>
          <a:p>
            <a:pPr>
              <a:buNone/>
            </a:pPr>
            <a:r>
              <a:rPr lang="en-US" sz="2500" dirty="0" smtClean="0">
                <a:latin typeface="Times New Roman" pitchFamily="18" charset="0"/>
                <a:cs typeface="Times New Roman" pitchFamily="18" charset="0"/>
              </a:rPr>
              <a:t>*  How do SDs know that study is conducted such that integrity is maintained?  How is corrective action taken?</a:t>
            </a:r>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55638"/>
          </a:xfrm>
        </p:spPr>
        <p:txBody>
          <a:bodyPr>
            <a:normAutofit/>
          </a:bodyPr>
          <a:lstStyle/>
          <a:p>
            <a:r>
              <a:rPr lang="en-US" sz="3500" dirty="0" smtClean="0">
                <a:latin typeface="Times New Roman" pitchFamily="18" charset="0"/>
                <a:cs typeface="Times New Roman" pitchFamily="18" charset="0"/>
              </a:rPr>
              <a:t>Study Director</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5410200"/>
          </a:xfrm>
        </p:spPr>
        <p:txBody>
          <a:bodyPr>
            <a:normAutofit fontScale="92500"/>
          </a:bodyPr>
          <a:lstStyle/>
          <a:p>
            <a:pPr>
              <a:buNone/>
            </a:pPr>
            <a:r>
              <a:rPr lang="en-US" dirty="0" smtClean="0">
                <a:latin typeface="Times New Roman" pitchFamily="18" charset="0"/>
                <a:cs typeface="Times New Roman" pitchFamily="18" charset="0"/>
              </a:rPr>
              <a:t>+  Test systems used are as specified in protocol </a:t>
            </a:r>
          </a:p>
          <a:p>
            <a:pPr>
              <a:buNone/>
            </a:pPr>
            <a:r>
              <a:rPr lang="en-US" dirty="0" smtClean="0">
                <a:latin typeface="Times New Roman" pitchFamily="18" charset="0"/>
                <a:cs typeface="Times New Roman" pitchFamily="18" charset="0"/>
              </a:rPr>
              <a:t>* What Animal being used/age/weight?</a:t>
            </a:r>
          </a:p>
          <a:p>
            <a:pPr>
              <a:buNone/>
            </a:pPr>
            <a:r>
              <a:rPr lang="en-US" dirty="0" smtClean="0">
                <a:latin typeface="Times New Roman" pitchFamily="18" charset="0"/>
                <a:cs typeface="Times New Roman" pitchFamily="18" charset="0"/>
              </a:rPr>
              <a:t>+  GLP regulations are followed </a:t>
            </a:r>
          </a:p>
          <a:p>
            <a:pPr>
              <a:buNone/>
            </a:pPr>
            <a:r>
              <a:rPr lang="en-US" dirty="0" smtClean="0">
                <a:latin typeface="Times New Roman" pitchFamily="18" charset="0"/>
                <a:cs typeface="Times New Roman" pitchFamily="18" charset="0"/>
              </a:rPr>
              <a:t>* How does an SD take on this huge responsibility? Study involvement/SOPs/Data Review/Impact assessment </a:t>
            </a:r>
          </a:p>
          <a:p>
            <a:pPr>
              <a:buNone/>
            </a:pPr>
            <a:r>
              <a:rPr lang="en-US" dirty="0" smtClean="0">
                <a:latin typeface="Times New Roman" pitchFamily="18" charset="0"/>
                <a:cs typeface="Times New Roman" pitchFamily="18" charset="0"/>
              </a:rPr>
              <a:t>+  Raw data, documentation, specimens, protocols and final report are transferred to archives at close </a:t>
            </a:r>
          </a:p>
          <a:p>
            <a:pPr>
              <a:buNone/>
            </a:pPr>
            <a:r>
              <a:rPr lang="en-US" dirty="0" smtClean="0">
                <a:latin typeface="Times New Roman" pitchFamily="18" charset="0"/>
                <a:cs typeface="Times New Roman" pitchFamily="18" charset="0"/>
              </a:rPr>
              <a:t>	of study </a:t>
            </a:r>
          </a:p>
          <a:p>
            <a:pPr>
              <a:buNone/>
            </a:pPr>
            <a:r>
              <a:rPr lang="en-US" dirty="0" smtClean="0">
                <a:latin typeface="Times New Roman" pitchFamily="18" charset="0"/>
                <a:cs typeface="Times New Roman" pitchFamily="18" charset="0"/>
              </a:rPr>
              <a:t>*   Who does this?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79438"/>
          </a:xfrm>
        </p:spPr>
        <p:txBody>
          <a:bodyPr>
            <a:normAutofit fontScale="90000"/>
          </a:bodyPr>
          <a:lstStyle/>
          <a:p>
            <a:r>
              <a:rPr lang="en-US" dirty="0" smtClean="0"/>
              <a:t>Organization &amp; Personnel</a:t>
            </a:r>
            <a:endParaRPr lang="en-US" dirty="0"/>
          </a:p>
        </p:txBody>
      </p:sp>
      <p:sp>
        <p:nvSpPr>
          <p:cNvPr id="3" name="Content Placeholder 2"/>
          <p:cNvSpPr>
            <a:spLocks noGrp="1"/>
          </p:cNvSpPr>
          <p:nvPr>
            <p:ph idx="1"/>
          </p:nvPr>
        </p:nvSpPr>
        <p:spPr>
          <a:xfrm>
            <a:off x="228600" y="838200"/>
            <a:ext cx="8610600" cy="5562600"/>
          </a:xfrm>
        </p:spPr>
        <p:txBody>
          <a:bodyPr>
            <a:normAutofit fontScale="92500" lnSpcReduction="20000"/>
          </a:bodyPr>
          <a:lstStyle/>
          <a:p>
            <a:r>
              <a:rPr lang="en-US" dirty="0" smtClean="0">
                <a:latin typeface="Times New Roman" pitchFamily="18" charset="0"/>
                <a:cs typeface="Times New Roman" pitchFamily="18" charset="0"/>
              </a:rPr>
              <a:t>Quality Assurance Unit </a:t>
            </a:r>
          </a:p>
          <a:p>
            <a:pPr>
              <a:buNone/>
            </a:pPr>
            <a:r>
              <a:rPr lang="en-US" dirty="0" smtClean="0">
                <a:latin typeface="Times New Roman" pitchFamily="18" charset="0"/>
                <a:cs typeface="Times New Roman" pitchFamily="18" charset="0"/>
              </a:rPr>
              <a:t>+  Monitors studies to ensure that facilities, equipment, personnel, and procedures are in compliance with regulations </a:t>
            </a:r>
          </a:p>
          <a:p>
            <a:pPr>
              <a:buNone/>
            </a:pPr>
            <a:r>
              <a:rPr lang="en-US" dirty="0" smtClean="0">
                <a:latin typeface="Times New Roman" pitchFamily="18" charset="0"/>
                <a:cs typeface="Times New Roman" pitchFamily="18" charset="0"/>
              </a:rPr>
              <a:t>* How does QA monitor?</a:t>
            </a:r>
          </a:p>
          <a:p>
            <a:pPr>
              <a:buNone/>
            </a:pPr>
            <a:r>
              <a:rPr lang="en-US" dirty="0" smtClean="0">
                <a:latin typeface="Times New Roman" pitchFamily="18" charset="0"/>
                <a:cs typeface="Times New Roman" pitchFamily="18" charset="0"/>
              </a:rPr>
              <a:t>+  Separate and independent from study conduct </a:t>
            </a:r>
          </a:p>
          <a:p>
            <a:pPr>
              <a:buNone/>
            </a:pPr>
            <a:r>
              <a:rPr lang="en-US" dirty="0" smtClean="0">
                <a:latin typeface="Times New Roman" pitchFamily="18" charset="0"/>
                <a:cs typeface="Times New Roman" pitchFamily="18" charset="0"/>
              </a:rPr>
              <a:t>* Why is this necessary?</a:t>
            </a:r>
          </a:p>
          <a:p>
            <a:pPr>
              <a:buNone/>
            </a:pPr>
            <a:r>
              <a:rPr lang="en-US" dirty="0" smtClean="0">
                <a:latin typeface="Times New Roman" pitchFamily="18" charset="0"/>
                <a:cs typeface="Times New Roman" pitchFamily="18" charset="0"/>
              </a:rPr>
              <a:t>+  Maintains copy of master schedule and all protocols </a:t>
            </a:r>
          </a:p>
          <a:p>
            <a:pPr>
              <a:buNone/>
            </a:pPr>
            <a:r>
              <a:rPr lang="en-US" dirty="0" smtClean="0">
                <a:latin typeface="Times New Roman" pitchFamily="18" charset="0"/>
                <a:cs typeface="Times New Roman" pitchFamily="18" charset="0"/>
              </a:rPr>
              <a:t>*  Why does QA keep protocol copies?</a:t>
            </a:r>
          </a:p>
          <a:p>
            <a:pPr>
              <a:buNone/>
            </a:pPr>
            <a:r>
              <a:rPr lang="en-US" dirty="0" smtClean="0">
                <a:latin typeface="Times New Roman" pitchFamily="18" charset="0"/>
                <a:cs typeface="Times New Roman" pitchFamily="18" charset="0"/>
              </a:rPr>
              <a:t>+  Inspects at intervals adequate to assure integrity of study </a:t>
            </a:r>
          </a:p>
          <a:p>
            <a:pPr>
              <a:buNone/>
            </a:pPr>
            <a:r>
              <a:rPr lang="en-US" dirty="0" smtClean="0">
                <a:latin typeface="Times New Roman" pitchFamily="18" charset="0"/>
                <a:cs typeface="Times New Roman" pitchFamily="18" charset="0"/>
              </a:rPr>
              <a:t>*  What kind of inspections are done?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096000"/>
          </a:xfrm>
        </p:spPr>
        <p:txBody>
          <a:bodyPr>
            <a:normAutofit fontScale="92500"/>
          </a:bodyPr>
          <a:lstStyle/>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Quality Assurance Unit </a:t>
            </a:r>
          </a:p>
          <a:p>
            <a:pPr>
              <a:buNone/>
            </a:pPr>
            <a:r>
              <a:rPr lang="en-US" dirty="0" smtClean="0">
                <a:latin typeface="Times New Roman" pitchFamily="18" charset="0"/>
                <a:cs typeface="Times New Roman" pitchFamily="18" charset="0"/>
              </a:rPr>
              <a:t>+  Maintains written records of inspections </a:t>
            </a:r>
          </a:p>
          <a:p>
            <a:pPr>
              <a:buNone/>
            </a:pPr>
            <a:r>
              <a:rPr lang="en-US" dirty="0" smtClean="0">
                <a:latin typeface="Times New Roman" pitchFamily="18" charset="0"/>
                <a:cs typeface="Times New Roman" pitchFamily="18" charset="0"/>
              </a:rPr>
              <a:t>*  What will you see?</a:t>
            </a:r>
          </a:p>
          <a:p>
            <a:pPr>
              <a:buNone/>
            </a:pPr>
            <a:r>
              <a:rPr lang="en-US" dirty="0" smtClean="0">
                <a:latin typeface="Times New Roman" pitchFamily="18" charset="0"/>
                <a:cs typeface="Times New Roman" pitchFamily="18" charset="0"/>
              </a:rPr>
              <a:t>+  Report to management and SD on problems and action taken </a:t>
            </a:r>
          </a:p>
          <a:p>
            <a:pPr>
              <a:buNone/>
            </a:pPr>
            <a:r>
              <a:rPr lang="en-US" dirty="0" smtClean="0">
                <a:latin typeface="Times New Roman" pitchFamily="18" charset="0"/>
                <a:cs typeface="Times New Roman" pitchFamily="18" charset="0"/>
              </a:rPr>
              <a:t>* How does this happen?</a:t>
            </a:r>
          </a:p>
          <a:p>
            <a:pPr>
              <a:buNone/>
            </a:pPr>
            <a:r>
              <a:rPr lang="en-US" dirty="0" smtClean="0">
                <a:latin typeface="Times New Roman" pitchFamily="18" charset="0"/>
                <a:cs typeface="Times New Roman" pitchFamily="18" charset="0"/>
              </a:rPr>
              <a:t>+  Determine that deviations from study plan/protocol </a:t>
            </a:r>
          </a:p>
          <a:p>
            <a:pPr>
              <a:buNone/>
            </a:pPr>
            <a:r>
              <a:rPr lang="en-US" dirty="0" smtClean="0">
                <a:latin typeface="Times New Roman" pitchFamily="18" charset="0"/>
                <a:cs typeface="Times New Roman" pitchFamily="18" charset="0"/>
              </a:rPr>
              <a:t>	or SOP were addressed </a:t>
            </a:r>
          </a:p>
          <a:p>
            <a:pPr>
              <a:buNone/>
            </a:pPr>
            <a:r>
              <a:rPr lang="en-US" dirty="0" smtClean="0">
                <a:latin typeface="Times New Roman" pitchFamily="18" charset="0"/>
                <a:cs typeface="Times New Roman" pitchFamily="18" charset="0"/>
              </a:rPr>
              <a:t>*  How does QA do this? Citations</a:t>
            </a:r>
          </a:p>
          <a:p>
            <a:pPr>
              <a:buNone/>
            </a:pPr>
            <a:r>
              <a:rPr lang="en-US" dirty="0" smtClean="0">
                <a:latin typeface="Times New Roman" pitchFamily="18" charset="0"/>
                <a:cs typeface="Times New Roman" pitchFamily="18" charset="0"/>
              </a:rPr>
              <a:t>+  Review final study report – Reflective of the Data </a:t>
            </a:r>
          </a:p>
          <a:p>
            <a:pPr>
              <a:buNone/>
            </a:pPr>
            <a:r>
              <a:rPr lang="en-US" dirty="0" smtClean="0">
                <a:latin typeface="Times New Roman" pitchFamily="18" charset="0"/>
                <a:cs typeface="Times New Roman" pitchFamily="18" charset="0"/>
              </a:rPr>
              <a:t>+  Prepare and sign QA statement </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31838"/>
          </a:xfrm>
        </p:spPr>
        <p:txBody>
          <a:bodyPr>
            <a:normAutofit fontScale="90000"/>
          </a:bodyPr>
          <a:lstStyle/>
          <a:p>
            <a:r>
              <a:rPr lang="en-US" dirty="0" smtClean="0">
                <a:latin typeface="Times New Roman" pitchFamily="18" charset="0"/>
                <a:cs typeface="Times New Roman" pitchFamily="18" charset="0"/>
              </a:rPr>
              <a:t>INTRODUCTION TO GLP</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graphicFrame>
        <p:nvGraphicFramePr>
          <p:cNvPr id="5" name="Diagram 4"/>
          <p:cNvGraphicFramePr/>
          <p:nvPr/>
        </p:nvGraphicFramePr>
        <p:xfrm>
          <a:off x="381000" y="1066800"/>
          <a:ext cx="8382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79438"/>
          </a:xfrm>
        </p:spPr>
        <p:txBody>
          <a:bodyPr>
            <a:noAutofit/>
          </a:bodyPr>
          <a:lstStyle/>
          <a:p>
            <a:r>
              <a:rPr lang="en-US" sz="3300" dirty="0" smtClean="0">
                <a:latin typeface="Times New Roman" pitchFamily="18" charset="0"/>
                <a:cs typeface="Times New Roman" pitchFamily="18" charset="0"/>
              </a:rPr>
              <a:t>PERSONNEL</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534400" cy="5562600"/>
          </a:xfrm>
        </p:spPr>
        <p:txBody>
          <a:bodyPr>
            <a:normAutofit/>
          </a:bodyPr>
          <a:lstStyle/>
          <a:p>
            <a:pPr>
              <a:buNone/>
            </a:pPr>
            <a:r>
              <a:rPr lang="en-US" sz="2500" dirty="0" smtClean="0">
                <a:latin typeface="Times New Roman" pitchFamily="18" charset="0"/>
                <a:cs typeface="Times New Roman" pitchFamily="18" charset="0"/>
              </a:rPr>
              <a:t>+  Appropriate education, training and experience to perform duties </a:t>
            </a:r>
          </a:p>
          <a:p>
            <a:pPr>
              <a:buNone/>
            </a:pPr>
            <a:r>
              <a:rPr lang="en-US" sz="2500" dirty="0" smtClean="0">
                <a:latin typeface="Times New Roman" pitchFamily="18" charset="0"/>
                <a:cs typeface="Times New Roman" pitchFamily="18" charset="0"/>
              </a:rPr>
              <a:t>*  Employees should be competent in performing these duties  </a:t>
            </a:r>
          </a:p>
          <a:p>
            <a:pPr>
              <a:buNone/>
            </a:pPr>
            <a:r>
              <a:rPr lang="en-US" sz="2500" dirty="0" smtClean="0">
                <a:latin typeface="Times New Roman" pitchFamily="18" charset="0"/>
                <a:cs typeface="Times New Roman" pitchFamily="18" charset="0"/>
              </a:rPr>
              <a:t>+  Maintain documentation of training </a:t>
            </a:r>
          </a:p>
          <a:p>
            <a:pPr>
              <a:buNone/>
            </a:pPr>
            <a:r>
              <a:rPr lang="en-US" sz="2500" dirty="0" smtClean="0">
                <a:latin typeface="Times New Roman" pitchFamily="18" charset="0"/>
                <a:cs typeface="Times New Roman" pitchFamily="18" charset="0"/>
              </a:rPr>
              <a:t>*  How do we document training? </a:t>
            </a:r>
          </a:p>
          <a:p>
            <a:pPr>
              <a:buNone/>
            </a:pPr>
            <a:r>
              <a:rPr lang="en-US" sz="2500" dirty="0" smtClean="0">
                <a:latin typeface="Times New Roman" pitchFamily="18" charset="0"/>
                <a:cs typeface="Times New Roman" pitchFamily="18" charset="0"/>
              </a:rPr>
              <a:t>+  Must have sufficient number of personnel for  conduct of a study </a:t>
            </a:r>
          </a:p>
          <a:p>
            <a:pPr>
              <a:buNone/>
            </a:pPr>
            <a:r>
              <a:rPr lang="en-US" sz="2500" dirty="0" smtClean="0">
                <a:latin typeface="Times New Roman" pitchFamily="18" charset="0"/>
                <a:cs typeface="Times New Roman" pitchFamily="18" charset="0"/>
              </a:rPr>
              <a:t>*  Number should be reasonable for the size of study </a:t>
            </a:r>
          </a:p>
          <a:p>
            <a:pPr>
              <a:buNone/>
            </a:pPr>
            <a:r>
              <a:rPr lang="en-US" sz="2500" dirty="0" smtClean="0">
                <a:latin typeface="Times New Roman" pitchFamily="18" charset="0"/>
                <a:cs typeface="Times New Roman" pitchFamily="18" charset="0"/>
              </a:rPr>
              <a:t>+  Personnel shall take precautions to avoid contamination of test/control articles/items and test systems  </a:t>
            </a:r>
          </a:p>
          <a:p>
            <a:pPr>
              <a:buNone/>
            </a:pPr>
            <a:r>
              <a:rPr lang="en-US" sz="2500" dirty="0" smtClean="0">
                <a:latin typeface="Times New Roman" pitchFamily="18" charset="0"/>
                <a:cs typeface="Times New Roman" pitchFamily="18" charset="0"/>
              </a:rPr>
              <a:t>*   What kind of precautions do we take? </a:t>
            </a:r>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31838"/>
          </a:xfrm>
          <a:solidFill>
            <a:schemeClr val="bg2"/>
          </a:solidFill>
        </p:spPr>
        <p:txBody>
          <a:bodyPr>
            <a:normAutofit fontScale="90000"/>
          </a:bodyPr>
          <a:lstStyle/>
          <a:p>
            <a:r>
              <a:rPr lang="en-US" dirty="0" smtClean="0">
                <a:latin typeface="Times New Roman" pitchFamily="18" charset="0"/>
                <a:cs typeface="Times New Roman" pitchFamily="18" charset="0"/>
              </a:rPr>
              <a:t>Resources: Organization and Personnel</a:t>
            </a:r>
            <a:endParaRPr lang="en-US" dirty="0"/>
          </a:p>
        </p:txBody>
      </p:sp>
      <p:sp>
        <p:nvSpPr>
          <p:cNvPr id="3" name="Content Placeholder 2"/>
          <p:cNvSpPr>
            <a:spLocks noGrp="1"/>
          </p:cNvSpPr>
          <p:nvPr>
            <p:ph idx="1"/>
          </p:nvPr>
        </p:nvSpPr>
        <p:spPr>
          <a:xfrm>
            <a:off x="228600" y="990600"/>
            <a:ext cx="8610600" cy="5334000"/>
          </a:xfrm>
          <a:solidFill>
            <a:schemeClr val="accent6">
              <a:lumMod val="20000"/>
              <a:lumOff val="80000"/>
            </a:schemeClr>
          </a:solidFill>
        </p:spPr>
        <p:txBody>
          <a:bodyPr>
            <a:normAutofit lnSpcReduction="10000"/>
          </a:bodyPr>
          <a:lstStyle/>
          <a:p>
            <a:r>
              <a:rPr lang="en-US" dirty="0" smtClean="0">
                <a:latin typeface="Times New Roman" pitchFamily="18" charset="0"/>
                <a:cs typeface="Times New Roman" pitchFamily="18" charset="0"/>
              </a:rPr>
              <a:t>Structure of Research Organization should be clear, Brief description of Organizational chart</a:t>
            </a:r>
          </a:p>
          <a:p>
            <a:r>
              <a:rPr lang="en-US" dirty="0" smtClean="0">
                <a:latin typeface="Times New Roman" pitchFamily="18" charset="0"/>
                <a:cs typeface="Times New Roman" pitchFamily="18" charset="0"/>
              </a:rPr>
              <a:t>Responsibilities of Research Personnel clearly defined, recorded in job description profile</a:t>
            </a:r>
          </a:p>
          <a:p>
            <a:r>
              <a:rPr lang="en-US" dirty="0" smtClean="0">
                <a:latin typeface="Times New Roman" pitchFamily="18" charset="0"/>
                <a:cs typeface="Times New Roman" pitchFamily="18" charset="0"/>
              </a:rPr>
              <a:t>Functions and relationships between different departments &amp; posts should be given</a:t>
            </a:r>
          </a:p>
          <a:p>
            <a:r>
              <a:rPr lang="en-US" dirty="0" smtClean="0">
                <a:latin typeface="Times New Roman" pitchFamily="18" charset="0"/>
                <a:cs typeface="Times New Roman" pitchFamily="18" charset="0"/>
              </a:rPr>
              <a:t>No. of personnel required to do a task in time should be made available</a:t>
            </a:r>
          </a:p>
          <a:p>
            <a:r>
              <a:rPr lang="en-US" dirty="0" smtClean="0">
                <a:latin typeface="Times New Roman" pitchFamily="18" charset="0"/>
                <a:cs typeface="Times New Roman" pitchFamily="18" charset="0"/>
              </a:rPr>
              <a:t>Study director &amp; study personnel must be appointed by test facility management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03238"/>
          </a:xfrm>
          <a:solidFill>
            <a:schemeClr val="bg2"/>
          </a:solidFill>
        </p:spPr>
        <p:txBody>
          <a:bodyPr>
            <a:noAutofit/>
          </a:bodyPr>
          <a:lstStyle/>
          <a:p>
            <a:r>
              <a:rPr lang="en-US" sz="3200" dirty="0" smtClean="0">
                <a:latin typeface="Times New Roman" pitchFamily="18" charset="0"/>
                <a:cs typeface="Times New Roman" pitchFamily="18" charset="0"/>
              </a:rPr>
              <a:t>Responsibilities of director &amp; personnel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5791200"/>
          </a:xfrm>
          <a:solidFill>
            <a:schemeClr val="accent2">
              <a:lumMod val="20000"/>
              <a:lumOff val="80000"/>
            </a:schemeClr>
          </a:solidFill>
        </p:spPr>
        <p:txBody>
          <a:bodyPr>
            <a:noAutofit/>
          </a:bodyPr>
          <a:lstStyle/>
          <a:p>
            <a:r>
              <a:rPr lang="en-US" sz="2500" dirty="0" smtClean="0">
                <a:latin typeface="Times New Roman" pitchFamily="18" charset="0"/>
                <a:cs typeface="Times New Roman" pitchFamily="18" charset="0"/>
              </a:rPr>
              <a:t>Identify individuals who can fulfill responsibilities as per GLP</a:t>
            </a:r>
          </a:p>
          <a:p>
            <a:r>
              <a:rPr lang="en-US" sz="2500" dirty="0" smtClean="0">
                <a:latin typeface="Times New Roman" pitchFamily="18" charset="0"/>
                <a:cs typeface="Times New Roman" pitchFamily="18" charset="0"/>
              </a:rPr>
              <a:t>To ensure that facilities, equipments, materials, sufficient and qualified </a:t>
            </a:r>
            <a:r>
              <a:rPr lang="en-US" sz="2500" dirty="0" err="1" smtClean="0">
                <a:latin typeface="Times New Roman" pitchFamily="18" charset="0"/>
                <a:cs typeface="Times New Roman" pitchFamily="18" charset="0"/>
              </a:rPr>
              <a:t>personnels</a:t>
            </a:r>
            <a:r>
              <a:rPr lang="en-US" sz="2500" dirty="0" smtClean="0">
                <a:latin typeface="Times New Roman" pitchFamily="18" charset="0"/>
                <a:cs typeface="Times New Roman" pitchFamily="18" charset="0"/>
              </a:rPr>
              <a:t> are available in test facility for proper conduct of testing</a:t>
            </a:r>
          </a:p>
          <a:p>
            <a:r>
              <a:rPr lang="en-US" sz="2500" dirty="0" smtClean="0">
                <a:latin typeface="Times New Roman" pitchFamily="18" charset="0"/>
                <a:cs typeface="Times New Roman" pitchFamily="18" charset="0"/>
              </a:rPr>
              <a:t>To maintain record of qualifications, training, experience, job description of each, technical staff involved in testing</a:t>
            </a:r>
          </a:p>
          <a:p>
            <a:r>
              <a:rPr lang="en-US" sz="2500" dirty="0" smtClean="0">
                <a:latin typeface="Times New Roman" pitchFamily="18" charset="0"/>
                <a:cs typeface="Times New Roman" pitchFamily="18" charset="0"/>
              </a:rPr>
              <a:t>Establishing, maintaining and ensure Valid SOP’s  are followed</a:t>
            </a:r>
          </a:p>
          <a:p>
            <a:r>
              <a:rPr lang="en-US" sz="2500" dirty="0" smtClean="0">
                <a:latin typeface="Times New Roman" pitchFamily="18" charset="0"/>
                <a:cs typeface="Times New Roman" pitchFamily="18" charset="0"/>
              </a:rPr>
              <a:t>To ensure and Formulation of QA program with designated personnel as per GLP</a:t>
            </a:r>
          </a:p>
          <a:p>
            <a:r>
              <a:rPr lang="en-US" sz="2500" dirty="0" smtClean="0">
                <a:latin typeface="Times New Roman" pitchFamily="18" charset="0"/>
                <a:cs typeface="Times New Roman" pitchFamily="18" charset="0"/>
              </a:rPr>
              <a:t>Designation of appropriate </a:t>
            </a:r>
            <a:r>
              <a:rPr lang="en-US" sz="2500" dirty="0" err="1" smtClean="0">
                <a:latin typeface="Times New Roman" pitchFamily="18" charset="0"/>
                <a:cs typeface="Times New Roman" pitchFamily="18" charset="0"/>
              </a:rPr>
              <a:t>personnels</a:t>
            </a:r>
            <a:r>
              <a:rPr lang="en-US" sz="2500" dirty="0" smtClean="0">
                <a:latin typeface="Times New Roman" pitchFamily="18" charset="0"/>
                <a:cs typeface="Times New Roman" pitchFamily="18" charset="0"/>
              </a:rPr>
              <a:t> before study is initiated </a:t>
            </a:r>
          </a:p>
          <a:p>
            <a:r>
              <a:rPr lang="en-US" sz="2500" dirty="0" smtClean="0">
                <a:latin typeface="Times New Roman" pitchFamily="18" charset="0"/>
                <a:cs typeface="Times New Roman" pitchFamily="18" charset="0"/>
              </a:rPr>
              <a:t>In case of multi site study, trained, qualified, experience principal investigators are designated to supervise the study</a:t>
            </a:r>
          </a:p>
          <a:p>
            <a:r>
              <a:rPr lang="en-US" sz="2500" dirty="0" smtClean="0">
                <a:latin typeface="Times New Roman" pitchFamily="18" charset="0"/>
                <a:cs typeface="Times New Roman" pitchFamily="18" charset="0"/>
              </a:rPr>
              <a:t>Approval of study plan by study director</a:t>
            </a: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03238"/>
          </a:xfrm>
          <a:solidFill>
            <a:schemeClr val="bg2"/>
          </a:solidFill>
        </p:spPr>
        <p:txBody>
          <a:bodyPr>
            <a:noAutofit/>
          </a:bodyPr>
          <a:lstStyle/>
          <a:p>
            <a:r>
              <a:rPr lang="en-US" sz="3200" dirty="0" smtClean="0">
                <a:latin typeface="Times New Roman" pitchFamily="18" charset="0"/>
                <a:cs typeface="Times New Roman" pitchFamily="18" charset="0"/>
              </a:rPr>
              <a:t>Responsibilities of director &amp; personnel</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5791200"/>
          </a:xfrm>
          <a:solidFill>
            <a:schemeClr val="accent2">
              <a:lumMod val="20000"/>
              <a:lumOff val="80000"/>
            </a:schemeClr>
          </a:solidFill>
        </p:spPr>
        <p:txBody>
          <a:bodyPr>
            <a:noAutofit/>
          </a:bodyPr>
          <a:lstStyle/>
          <a:p>
            <a:r>
              <a:rPr lang="en-US" sz="2500" dirty="0" smtClean="0">
                <a:latin typeface="Times New Roman" pitchFamily="18" charset="0"/>
                <a:cs typeface="Times New Roman" pitchFamily="18" charset="0"/>
              </a:rPr>
              <a:t>To make available the approved plan to the QA personnel</a:t>
            </a:r>
          </a:p>
          <a:p>
            <a:r>
              <a:rPr lang="en-US" sz="2500" dirty="0" smtClean="0">
                <a:latin typeface="Times New Roman" pitchFamily="18" charset="0"/>
                <a:cs typeface="Times New Roman" pitchFamily="18" charset="0"/>
              </a:rPr>
              <a:t>Maintenance of master schedule </a:t>
            </a:r>
          </a:p>
          <a:p>
            <a:r>
              <a:rPr lang="en-US" sz="2500" dirty="0" smtClean="0">
                <a:latin typeface="Times New Roman" pitchFamily="18" charset="0"/>
                <a:cs typeface="Times New Roman" pitchFamily="18" charset="0"/>
              </a:rPr>
              <a:t>Test facility supplies meet requirements necessary for study</a:t>
            </a:r>
          </a:p>
          <a:p>
            <a:r>
              <a:rPr lang="en-US" sz="2500" dirty="0" smtClean="0">
                <a:latin typeface="Times New Roman" pitchFamily="18" charset="0"/>
                <a:cs typeface="Times New Roman" pitchFamily="18" charset="0"/>
              </a:rPr>
              <a:t>In multi study site: clear communication about study between director, PI,  QA personnel &amp; study personnel must be there</a:t>
            </a:r>
          </a:p>
          <a:p>
            <a:r>
              <a:rPr lang="en-US" sz="2500" dirty="0" smtClean="0">
                <a:latin typeface="Times New Roman" pitchFamily="18" charset="0"/>
                <a:cs typeface="Times New Roman" pitchFamily="18" charset="0"/>
              </a:rPr>
              <a:t>Test and reference items are properly characterized</a:t>
            </a:r>
          </a:p>
          <a:p>
            <a:r>
              <a:rPr lang="en-US" sz="2500" dirty="0" smtClean="0">
                <a:latin typeface="Times New Roman" pitchFamily="18" charset="0"/>
                <a:cs typeface="Times New Roman" pitchFamily="18" charset="0"/>
              </a:rPr>
              <a:t>Computerized systems are suitable for intended purpose and are validated, operated, maintained as per GLP</a:t>
            </a:r>
          </a:p>
          <a:p>
            <a:r>
              <a:rPr lang="en-US" sz="2500" dirty="0" smtClean="0">
                <a:latin typeface="Times New Roman" pitchFamily="18" charset="0"/>
                <a:cs typeface="Times New Roman" pitchFamily="18" charset="0"/>
              </a:rPr>
              <a:t>The study director should take full responsibility of GLP compliance for all activities</a:t>
            </a:r>
          </a:p>
          <a:p>
            <a:r>
              <a:rPr lang="en-US" sz="2500" dirty="0" smtClean="0">
                <a:latin typeface="Times New Roman" pitchFamily="18" charset="0"/>
                <a:cs typeface="Times New Roman" pitchFamily="18" charset="0"/>
              </a:rPr>
              <a:t>Evaluate the events &amp; provide corrective measures if required</a:t>
            </a:r>
          </a:p>
          <a:p>
            <a:r>
              <a:rPr lang="en-US" sz="2500" dirty="0" smtClean="0">
                <a:latin typeface="Times New Roman" pitchFamily="18" charset="0"/>
                <a:cs typeface="Times New Roman" pitchFamily="18" charset="0"/>
              </a:rPr>
              <a:t>Ensures that all raw data are fully documented &amp; recorded</a:t>
            </a:r>
          </a:p>
          <a:p>
            <a:r>
              <a:rPr lang="en-US" sz="2500" dirty="0" smtClean="0">
                <a:latin typeface="Times New Roman" pitchFamily="18" charset="0"/>
                <a:cs typeface="Times New Roman" pitchFamily="18" charset="0"/>
              </a:rPr>
              <a:t>Should sign with date the final report of study for validity</a:t>
            </a: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427038"/>
          </a:xfrm>
          <a:solidFill>
            <a:schemeClr val="bg2"/>
          </a:solidFill>
        </p:spPr>
        <p:txBody>
          <a:bodyPr>
            <a:normAutofit fontScale="90000"/>
          </a:bodyPr>
          <a:lstStyle/>
          <a:p>
            <a:r>
              <a:rPr lang="en-US" dirty="0" smtClean="0">
                <a:latin typeface="Times New Roman" pitchFamily="18" charset="0"/>
                <a:cs typeface="Times New Roman" pitchFamily="18" charset="0"/>
              </a:rPr>
              <a:t>STUDY PERSONNEL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8382000" cy="5287963"/>
          </a:xfrm>
          <a:solidFill>
            <a:schemeClr val="accent2">
              <a:lumMod val="20000"/>
              <a:lumOff val="80000"/>
            </a:schemeClr>
          </a:solidFill>
        </p:spPr>
        <p:txBody>
          <a:bodyPr/>
          <a:lstStyle/>
          <a:p>
            <a:r>
              <a:rPr lang="en-US" dirty="0" smtClean="0">
                <a:latin typeface="Times New Roman" pitchFamily="18" charset="0"/>
                <a:cs typeface="Times New Roman" pitchFamily="18" charset="0"/>
              </a:rPr>
              <a:t>Should be </a:t>
            </a:r>
            <a:r>
              <a:rPr lang="en-US" dirty="0" err="1" smtClean="0">
                <a:latin typeface="Times New Roman" pitchFamily="18" charset="0"/>
                <a:cs typeface="Times New Roman" pitchFamily="18" charset="0"/>
              </a:rPr>
              <a:t>knowledgable</a:t>
            </a:r>
            <a:r>
              <a:rPr lang="en-US" dirty="0" smtClean="0">
                <a:latin typeface="Times New Roman" pitchFamily="18" charset="0"/>
                <a:cs typeface="Times New Roman" pitchFamily="18" charset="0"/>
              </a:rPr>
              <a:t> in GLP principles applicable to the study involved</a:t>
            </a:r>
          </a:p>
          <a:p>
            <a:r>
              <a:rPr lang="en-US" dirty="0" smtClean="0">
                <a:latin typeface="Times New Roman" pitchFamily="18" charset="0"/>
                <a:cs typeface="Times New Roman" pitchFamily="18" charset="0"/>
              </a:rPr>
              <a:t>Should have access to study plan &amp; SOP’s </a:t>
            </a:r>
          </a:p>
          <a:p>
            <a:r>
              <a:rPr lang="en-US" dirty="0" smtClean="0">
                <a:latin typeface="Times New Roman" pitchFamily="18" charset="0"/>
                <a:cs typeface="Times New Roman" pitchFamily="18" charset="0"/>
              </a:rPr>
              <a:t>Should record the data immediately as per GLP </a:t>
            </a:r>
          </a:p>
          <a:p>
            <a:r>
              <a:rPr lang="en-US" dirty="0" smtClean="0">
                <a:latin typeface="Times New Roman" pitchFamily="18" charset="0"/>
                <a:cs typeface="Times New Roman" pitchFamily="18" charset="0"/>
              </a:rPr>
              <a:t>Take health precautions for themselves</a:t>
            </a:r>
          </a:p>
          <a:p>
            <a:r>
              <a:rPr lang="en-US" dirty="0" smtClean="0">
                <a:latin typeface="Times New Roman" pitchFamily="18" charset="0"/>
                <a:cs typeface="Times New Roman" pitchFamily="18" charset="0"/>
              </a:rPr>
              <a:t> Maintain the integrity of study</a:t>
            </a:r>
          </a:p>
          <a:p>
            <a:r>
              <a:rPr lang="en-US" dirty="0" smtClean="0">
                <a:latin typeface="Times New Roman" pitchFamily="18" charset="0"/>
                <a:cs typeface="Times New Roman" pitchFamily="18" charset="0"/>
              </a:rPr>
              <a:t>Report any relevant health or medical condition to relevant person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Facilities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8534400" cy="5486400"/>
          </a:xfrm>
        </p:spPr>
        <p:txBody>
          <a:bodyPr>
            <a:normAutofit lnSpcReduction="10000"/>
          </a:bodyPr>
          <a:lstStyle/>
          <a:p>
            <a:pPr>
              <a:buNone/>
            </a:pPr>
            <a:r>
              <a:rPr lang="en-US" dirty="0" smtClean="0">
                <a:latin typeface="Times New Roman" pitchFamily="18" charset="0"/>
                <a:cs typeface="Times New Roman" pitchFamily="18" charset="0"/>
              </a:rPr>
              <a:t>+  Suitable size and construction </a:t>
            </a:r>
          </a:p>
          <a:p>
            <a:pPr>
              <a:buNone/>
            </a:pPr>
            <a:r>
              <a:rPr lang="en-US" dirty="0" smtClean="0">
                <a:latin typeface="Times New Roman" pitchFamily="18" charset="0"/>
                <a:cs typeface="Times New Roman" pitchFamily="18" charset="0"/>
              </a:rPr>
              <a:t>+  Provide adequate separation to  prevent activities from an adverse effect on study  </a:t>
            </a:r>
          </a:p>
          <a:p>
            <a:pPr>
              <a:buNone/>
            </a:pPr>
            <a:r>
              <a:rPr lang="en-US" dirty="0" smtClean="0">
                <a:latin typeface="Times New Roman" pitchFamily="18" charset="0"/>
                <a:cs typeface="Times New Roman" pitchFamily="18" charset="0"/>
              </a:rPr>
              <a:t>+  Facilities for </a:t>
            </a:r>
          </a:p>
          <a:p>
            <a:pPr>
              <a:buNone/>
            </a:pPr>
            <a:r>
              <a:rPr lang="en-US" dirty="0" smtClean="0">
                <a:latin typeface="Times New Roman" pitchFamily="18" charset="0"/>
                <a:cs typeface="Times New Roman" pitchFamily="18" charset="0"/>
              </a:rPr>
              <a:t>*  animals (study and quarantine) </a:t>
            </a:r>
          </a:p>
          <a:p>
            <a:pPr>
              <a:buNone/>
            </a:pPr>
            <a:r>
              <a:rPr lang="en-US" dirty="0" smtClean="0">
                <a:latin typeface="Times New Roman" pitchFamily="18" charset="0"/>
                <a:cs typeface="Times New Roman" pitchFamily="18" charset="0"/>
              </a:rPr>
              <a:t>*  test and control items/materials </a:t>
            </a:r>
          </a:p>
          <a:p>
            <a:pPr>
              <a:buNone/>
            </a:pPr>
            <a:r>
              <a:rPr lang="en-US" dirty="0" smtClean="0">
                <a:latin typeface="Times New Roman" pitchFamily="18" charset="0"/>
                <a:cs typeface="Times New Roman" pitchFamily="18" charset="0"/>
              </a:rPr>
              <a:t>*  food, bedding and supplies </a:t>
            </a:r>
          </a:p>
          <a:p>
            <a:pPr>
              <a:buNone/>
            </a:pPr>
            <a:r>
              <a:rPr lang="en-US" dirty="0" smtClean="0">
                <a:latin typeface="Times New Roman" pitchFamily="18" charset="0"/>
                <a:cs typeface="Times New Roman" pitchFamily="18" charset="0"/>
              </a:rPr>
              <a:t>*  laboratory operation </a:t>
            </a:r>
          </a:p>
          <a:p>
            <a:pPr>
              <a:buNone/>
            </a:pPr>
            <a:r>
              <a:rPr lang="en-US" dirty="0" smtClean="0">
                <a:latin typeface="Times New Roman" pitchFamily="18" charset="0"/>
                <a:cs typeface="Times New Roman" pitchFamily="18" charset="0"/>
              </a:rPr>
              <a:t>*  waste disposal </a:t>
            </a:r>
          </a:p>
          <a:p>
            <a:pPr>
              <a:buNone/>
            </a:pPr>
            <a:r>
              <a:rPr lang="en-US" dirty="0" smtClean="0">
                <a:latin typeface="Times New Roman" pitchFamily="18" charset="0"/>
                <a:cs typeface="Times New Roman" pitchFamily="18" charset="0"/>
              </a:rPr>
              <a:t>*  specimen and data storage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55638"/>
          </a:xfrm>
        </p:spPr>
        <p:txBody>
          <a:bodyPr>
            <a:normAutofit fontScale="90000"/>
          </a:bodyPr>
          <a:lstStyle/>
          <a:p>
            <a:r>
              <a:rPr lang="en-US" dirty="0" smtClean="0">
                <a:latin typeface="Times New Roman" pitchFamily="18" charset="0"/>
                <a:cs typeface="Times New Roman" pitchFamily="18" charset="0"/>
              </a:rPr>
              <a:t>FACILITIES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8610600" cy="5486400"/>
          </a:xfrm>
        </p:spPr>
        <p:txBody>
          <a:bodyPr>
            <a:normAutofit/>
          </a:bodyPr>
          <a:lstStyle/>
          <a:p>
            <a:pPr>
              <a:buNone/>
            </a:pPr>
            <a:r>
              <a:rPr lang="en-US" dirty="0" smtClean="0">
                <a:latin typeface="Times New Roman" pitchFamily="18" charset="0"/>
                <a:cs typeface="Times New Roman" pitchFamily="18" charset="0"/>
              </a:rPr>
              <a:t>+  Archives – specimen and data storage </a:t>
            </a:r>
          </a:p>
          <a:p>
            <a:pPr>
              <a:buNone/>
            </a:pPr>
            <a:r>
              <a:rPr lang="en-US" dirty="0" smtClean="0">
                <a:latin typeface="Times New Roman" pitchFamily="18" charset="0"/>
                <a:cs typeface="Times New Roman" pitchFamily="18" charset="0"/>
              </a:rPr>
              <a:t>*  Located beneath the Large Animals’ offices and tech room </a:t>
            </a:r>
          </a:p>
          <a:p>
            <a:pPr>
              <a:buNone/>
            </a:pPr>
            <a:r>
              <a:rPr lang="en-US" dirty="0" smtClean="0">
                <a:latin typeface="Times New Roman" pitchFamily="18" charset="0"/>
                <a:cs typeface="Times New Roman" pitchFamily="18" charset="0"/>
              </a:rPr>
              <a:t>+  Separate areas for storage of  </a:t>
            </a:r>
          </a:p>
          <a:p>
            <a:pPr>
              <a:buNone/>
            </a:pPr>
            <a:r>
              <a:rPr lang="en-US" dirty="0" smtClean="0">
                <a:latin typeface="Times New Roman" pitchFamily="18" charset="0"/>
                <a:cs typeface="Times New Roman" pitchFamily="18" charset="0"/>
              </a:rPr>
              <a:t>* paper and electronic records</a:t>
            </a:r>
          </a:p>
          <a:p>
            <a:pPr>
              <a:buNone/>
            </a:pPr>
            <a:r>
              <a:rPr lang="en-US" dirty="0" smtClean="0">
                <a:latin typeface="Times New Roman" pitchFamily="18" charset="0"/>
                <a:cs typeface="Times New Roman" pitchFamily="18" charset="0"/>
              </a:rPr>
              <a:t>*  specimens and test/control items/articles</a:t>
            </a:r>
          </a:p>
          <a:p>
            <a:pPr>
              <a:buNone/>
            </a:pPr>
            <a:r>
              <a:rPr lang="en-US" dirty="0" smtClean="0">
                <a:latin typeface="Times New Roman" pitchFamily="18" charset="0"/>
                <a:cs typeface="Times New Roman" pitchFamily="18" charset="0"/>
              </a:rPr>
              <a:t>+  Environment affords protection of materials </a:t>
            </a:r>
          </a:p>
          <a:p>
            <a:pPr>
              <a:buNone/>
            </a:pPr>
            <a:r>
              <a:rPr lang="en-US" dirty="0" smtClean="0">
                <a:latin typeface="Times New Roman" pitchFamily="18" charset="0"/>
                <a:cs typeface="Times New Roman" pitchFamily="18" charset="0"/>
              </a:rPr>
              <a:t>+  Retention time per GLPs and Study Plan/Protocol requirements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31838"/>
          </a:xfrm>
          <a:solidFill>
            <a:schemeClr val="bg2"/>
          </a:solidFill>
        </p:spPr>
        <p:txBody>
          <a:bodyPr>
            <a:normAutofit fontScale="90000"/>
          </a:bodyPr>
          <a:lstStyle/>
          <a:p>
            <a:r>
              <a:rPr lang="en-US" dirty="0" smtClean="0">
                <a:latin typeface="Times New Roman" pitchFamily="18" charset="0"/>
                <a:cs typeface="Times New Roman" pitchFamily="18" charset="0"/>
              </a:rPr>
              <a:t>FACILITIES &amp; EQUIPMENTS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458200" cy="5334000"/>
          </a:xfrm>
          <a:solidFill>
            <a:schemeClr val="accent6">
              <a:lumMod val="20000"/>
              <a:lumOff val="80000"/>
            </a:schemeClr>
          </a:solidFill>
        </p:spPr>
        <p:txBody>
          <a:bodyPr/>
          <a:lstStyle/>
          <a:p>
            <a:r>
              <a:rPr lang="en-US" dirty="0" smtClean="0">
                <a:latin typeface="Times New Roman" pitchFamily="18" charset="0"/>
                <a:cs typeface="Times New Roman" pitchFamily="18" charset="0"/>
              </a:rPr>
              <a:t>To do the studies sufficient facilities &amp; good equipments as per GLP</a:t>
            </a:r>
          </a:p>
          <a:p>
            <a:r>
              <a:rPr lang="en-US" dirty="0" smtClean="0">
                <a:latin typeface="Times New Roman" pitchFamily="18" charset="0"/>
                <a:cs typeface="Times New Roman" pitchFamily="18" charset="0"/>
              </a:rPr>
              <a:t>Provide Sufficient space for facility to avoid overcrowding, cross contamination etc</a:t>
            </a:r>
          </a:p>
          <a:p>
            <a:r>
              <a:rPr lang="en-US" dirty="0" smtClean="0">
                <a:latin typeface="Times New Roman" pitchFamily="18" charset="0"/>
                <a:cs typeface="Times New Roman" pitchFamily="18" charset="0"/>
              </a:rPr>
              <a:t>Adequate &amp; stable Water, electricity supply etc.</a:t>
            </a:r>
          </a:p>
          <a:p>
            <a:r>
              <a:rPr lang="en-US" dirty="0" smtClean="0">
                <a:latin typeface="Times New Roman" pitchFamily="18" charset="0"/>
                <a:cs typeface="Times New Roman" pitchFamily="18" charset="0"/>
              </a:rPr>
              <a:t>Equipments etc must be working</a:t>
            </a:r>
          </a:p>
          <a:p>
            <a:r>
              <a:rPr lang="en-US" dirty="0" smtClean="0">
                <a:latin typeface="Times New Roman" pitchFamily="18" charset="0"/>
                <a:cs typeface="Times New Roman" pitchFamily="18" charset="0"/>
              </a:rPr>
              <a:t>Records of equipments to know the status &amp; history of their maintenance</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50838"/>
          </a:xfrm>
          <a:solidFill>
            <a:schemeClr val="bg2"/>
          </a:solidFill>
        </p:spPr>
        <p:txBody>
          <a:bodyPr>
            <a:normAutofit fontScale="90000"/>
          </a:bodyPr>
          <a:lstStyle/>
          <a:p>
            <a:r>
              <a:rPr lang="en-US" dirty="0" smtClean="0">
                <a:latin typeface="Times New Roman" pitchFamily="18" charset="0"/>
                <a:cs typeface="Times New Roman" pitchFamily="18" charset="0"/>
              </a:rPr>
              <a:t>Facilities: Buildings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609600"/>
            <a:ext cx="8763000" cy="5791200"/>
          </a:xfrm>
          <a:solidFill>
            <a:schemeClr val="accent6">
              <a:lumMod val="20000"/>
              <a:lumOff val="80000"/>
            </a:schemeClr>
          </a:solidFill>
        </p:spPr>
        <p:txBody>
          <a:bodyPr>
            <a:normAutofit fontScale="92500" lnSpcReduction="20000"/>
          </a:bodyPr>
          <a:lstStyle/>
          <a:p>
            <a:r>
              <a:rPr lang="en-US" sz="2700" dirty="0" smtClean="0">
                <a:latin typeface="Times New Roman" pitchFamily="18" charset="0"/>
                <a:cs typeface="Times New Roman" pitchFamily="18" charset="0"/>
              </a:rPr>
              <a:t>No disturbances,  No interference of various activities</a:t>
            </a:r>
          </a:p>
          <a:p>
            <a:r>
              <a:rPr lang="en-US" sz="2700" dirty="0" smtClean="0">
                <a:latin typeface="Times New Roman" pitchFamily="18" charset="0"/>
                <a:cs typeface="Times New Roman" pitchFamily="18" charset="0"/>
              </a:rPr>
              <a:t>So, separation of  various activities </a:t>
            </a:r>
            <a:endParaRPr lang="en-US" sz="2700" dirty="0">
              <a:latin typeface="Times New Roman" pitchFamily="18" charset="0"/>
              <a:cs typeface="Times New Roman" pitchFamily="18" charset="0"/>
            </a:endParaRPr>
          </a:p>
          <a:p>
            <a:r>
              <a:rPr lang="en-US" sz="2700" dirty="0" smtClean="0">
                <a:latin typeface="Times New Roman" pitchFamily="18" charset="0"/>
                <a:cs typeface="Times New Roman" pitchFamily="18" charset="0"/>
              </a:rPr>
              <a:t>Physical separation : walls, doors, filters, cabinets, isolators</a:t>
            </a:r>
          </a:p>
          <a:p>
            <a:r>
              <a:rPr lang="en-US" sz="2700" dirty="0" smtClean="0">
                <a:latin typeface="Times New Roman" pitchFamily="18" charset="0"/>
                <a:cs typeface="Times New Roman" pitchFamily="18" charset="0"/>
              </a:rPr>
              <a:t>Organizational separation: Is different activities carried in same area then better to carry at different times, Allow cleaning &amp; preparation between operations, maintaining separation of staff, define the work area in lab</a:t>
            </a:r>
          </a:p>
          <a:p>
            <a:r>
              <a:rPr lang="en-US" sz="2700" dirty="0" smtClean="0">
                <a:latin typeface="Times New Roman" pitchFamily="18" charset="0"/>
                <a:cs typeface="Times New Roman" pitchFamily="18" charset="0"/>
              </a:rPr>
              <a:t>Ex: Receiving, storage, dispensing, weighing, mixing, dispatch areas in a Pharmacy &amp; dose mixing</a:t>
            </a:r>
          </a:p>
          <a:p>
            <a:r>
              <a:rPr lang="en-US" sz="2700" dirty="0" smtClean="0">
                <a:latin typeface="Times New Roman" pitchFamily="18" charset="0"/>
                <a:cs typeface="Times New Roman" pitchFamily="18" charset="0"/>
              </a:rPr>
              <a:t>Should be large enough to accommodate the staff with separate work stations, avoid cross contamination, allow easy movement etc.</a:t>
            </a:r>
          </a:p>
          <a:p>
            <a:r>
              <a:rPr lang="en-US" sz="2700" dirty="0" smtClean="0">
                <a:latin typeface="Times New Roman" pitchFamily="18" charset="0"/>
                <a:cs typeface="Times New Roman" pitchFamily="18" charset="0"/>
              </a:rPr>
              <a:t>Construction material:  should allow easy cleaning</a:t>
            </a:r>
          </a:p>
          <a:p>
            <a:r>
              <a:rPr lang="en-US" sz="2700" dirty="0" smtClean="0">
                <a:latin typeface="Times New Roman" pitchFamily="18" charset="0"/>
                <a:cs typeface="Times New Roman" pitchFamily="18" charset="0"/>
              </a:rPr>
              <a:t>Proper ventilation</a:t>
            </a:r>
          </a:p>
          <a:p>
            <a:endParaRPr lang="en-US" sz="2700" dirty="0" smtClean="0">
              <a:latin typeface="Times New Roman" pitchFamily="18" charset="0"/>
              <a:cs typeface="Times New Roman" pitchFamily="18" charset="0"/>
            </a:endParaRPr>
          </a:p>
          <a:p>
            <a:pPr>
              <a:buNone/>
            </a:pPr>
            <a:r>
              <a:rPr lang="en-US" sz="2700" dirty="0" smtClean="0">
                <a:latin typeface="Times New Roman" pitchFamily="18" charset="0"/>
                <a:cs typeface="Times New Roman" pitchFamily="18" charset="0"/>
              </a:rPr>
              <a:t> </a:t>
            </a:r>
          </a:p>
          <a:p>
            <a:endParaRPr lang="en-US" sz="27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79438"/>
          </a:xfrm>
          <a:solidFill>
            <a:schemeClr val="bg2"/>
          </a:solidFill>
        </p:spPr>
        <p:txBody>
          <a:bodyPr>
            <a:normAutofit fontScale="90000"/>
          </a:bodyPr>
          <a:lstStyle/>
          <a:p>
            <a:r>
              <a:rPr lang="en-US" dirty="0" smtClean="0">
                <a:latin typeface="Times New Roman" pitchFamily="18" charset="0"/>
                <a:cs typeface="Times New Roman" pitchFamily="18" charset="0"/>
              </a:rPr>
              <a:t>Animal Facilities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610600" cy="5638800"/>
          </a:xfrm>
          <a:solidFill>
            <a:schemeClr val="accent6">
              <a:lumMod val="20000"/>
              <a:lumOff val="80000"/>
            </a:schemeClr>
          </a:solidFill>
        </p:spPr>
        <p:txBody>
          <a:bodyPr>
            <a:normAutofit/>
          </a:bodyPr>
          <a:lstStyle/>
          <a:p>
            <a:r>
              <a:rPr lang="en-US" sz="2500" dirty="0" smtClean="0">
                <a:latin typeface="Times New Roman" pitchFamily="18" charset="0"/>
                <a:cs typeface="Times New Roman" pitchFamily="18" charset="0"/>
              </a:rPr>
              <a:t>Should minimize environmental variable on animals</a:t>
            </a:r>
          </a:p>
          <a:p>
            <a:r>
              <a:rPr lang="en-US" sz="2500" dirty="0" smtClean="0">
                <a:latin typeface="Times New Roman" pitchFamily="18" charset="0"/>
                <a:cs typeface="Times New Roman" pitchFamily="18" charset="0"/>
              </a:rPr>
              <a:t>Provision of dirty and clean corridors to avoid contamination between new and old supplies</a:t>
            </a:r>
          </a:p>
          <a:p>
            <a:r>
              <a:rPr lang="en-US" sz="2500" dirty="0" smtClean="0">
                <a:latin typeface="Times New Roman" pitchFamily="18" charset="0"/>
                <a:cs typeface="Times New Roman" pitchFamily="18" charset="0"/>
              </a:rPr>
              <a:t>Separate areas for different species, studies, quarantine, changing room, receipt of materials, storage of bedding, feed, test doses, cages etc.</a:t>
            </a:r>
          </a:p>
          <a:p>
            <a:r>
              <a:rPr lang="en-US" sz="2500" dirty="0" smtClean="0">
                <a:latin typeface="Times New Roman" pitchFamily="18" charset="0"/>
                <a:cs typeface="Times New Roman" pitchFamily="18" charset="0"/>
              </a:rPr>
              <a:t>Cleaning equipments, Lab procedures, necropsy, Utilities, waste disposal etc.</a:t>
            </a:r>
          </a:p>
          <a:p>
            <a:r>
              <a:rPr lang="en-US" sz="2500" dirty="0" smtClean="0">
                <a:latin typeface="Times New Roman" pitchFamily="18" charset="0"/>
                <a:cs typeface="Times New Roman" pitchFamily="18" charset="0"/>
              </a:rPr>
              <a:t>Separate Appropriate space for animals &amp; studies</a:t>
            </a:r>
          </a:p>
          <a:p>
            <a:r>
              <a:rPr lang="en-US" sz="2500" dirty="0" smtClean="0">
                <a:latin typeface="Times New Roman" pitchFamily="18" charset="0"/>
                <a:cs typeface="Times New Roman" pitchFamily="18" charset="0"/>
              </a:rPr>
              <a:t>Environment control system for temperature, Humidity, airflow according to animal species</a:t>
            </a:r>
          </a:p>
          <a:p>
            <a:r>
              <a:rPr lang="en-US" sz="2500" dirty="0" smtClean="0">
                <a:latin typeface="Times New Roman" pitchFamily="18" charset="0"/>
                <a:cs typeface="Times New Roman" pitchFamily="18" charset="0"/>
              </a:rPr>
              <a:t>Surface of walls, doors, floors, ceilings- to allow easy, efficient cleaning</a:t>
            </a: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pic>
        <p:nvPicPr>
          <p:cNvPr id="1026" name="Picture 2"/>
          <p:cNvPicPr>
            <a:picLocks noChangeAspect="1" noChangeArrowheads="1"/>
          </p:cNvPicPr>
          <p:nvPr/>
        </p:nvPicPr>
        <p:blipFill>
          <a:blip r:embed="rId2"/>
          <a:srcRect l="7477" t="13636" r="10766" b="22727"/>
          <a:stretch>
            <a:fillRect/>
          </a:stretch>
        </p:blipFill>
        <p:spPr bwMode="auto">
          <a:xfrm>
            <a:off x="152400" y="304800"/>
            <a:ext cx="8708571" cy="3810000"/>
          </a:xfrm>
          <a:prstGeom prst="rect">
            <a:avLst/>
          </a:prstGeom>
          <a:noFill/>
          <a:ln w="9525">
            <a:noFill/>
            <a:miter lim="800000"/>
            <a:headEnd/>
            <a:tailEnd/>
          </a:ln>
          <a:effectLst/>
        </p:spPr>
      </p:pic>
      <p:sp>
        <p:nvSpPr>
          <p:cNvPr id="6" name="TextBox 5"/>
          <p:cNvSpPr txBox="1"/>
          <p:nvPr/>
        </p:nvSpPr>
        <p:spPr>
          <a:xfrm>
            <a:off x="304800" y="5181600"/>
            <a:ext cx="3589829" cy="1200329"/>
          </a:xfrm>
          <a:prstGeom prst="rect">
            <a:avLst/>
          </a:prstGeom>
          <a:noFill/>
        </p:spPr>
        <p:txBody>
          <a:bodyPr wrap="none" rtlCol="0">
            <a:spAutoFit/>
          </a:bodyPr>
          <a:lstStyle/>
          <a:p>
            <a:r>
              <a:rPr lang="en-US" dirty="0" smtClean="0">
                <a:latin typeface="Times New Roman" pitchFamily="18" charset="0"/>
                <a:cs typeface="Times New Roman" pitchFamily="18" charset="0"/>
              </a:rPr>
              <a:t>CFR: Code of Federal Regulations</a:t>
            </a:r>
          </a:p>
          <a:p>
            <a:r>
              <a:rPr lang="en-US" dirty="0" smtClean="0">
                <a:latin typeface="Times New Roman" pitchFamily="18" charset="0"/>
                <a:cs typeface="Times New Roman" pitchFamily="18" charset="0"/>
              </a:rPr>
              <a:t>GLP: Good Laboratory Practices</a:t>
            </a:r>
          </a:p>
          <a:p>
            <a:r>
              <a:rPr lang="en-US" dirty="0" smtClean="0">
                <a:latin typeface="Times New Roman" pitchFamily="18" charset="0"/>
                <a:cs typeface="Times New Roman" pitchFamily="18" charset="0"/>
              </a:rPr>
              <a:t>GCP: Good Clinical Practices</a:t>
            </a:r>
          </a:p>
          <a:p>
            <a:r>
              <a:rPr lang="en-US" dirty="0" smtClean="0">
                <a:latin typeface="Times New Roman" pitchFamily="18" charset="0"/>
                <a:cs typeface="Times New Roman" pitchFamily="18" charset="0"/>
              </a:rPr>
              <a:t>GMP: Good manufacturing Practices</a:t>
            </a:r>
            <a:endParaRPr lang="en-US"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3"/>
          <a:srcRect b="20507"/>
          <a:stretch>
            <a:fillRect/>
          </a:stretch>
        </p:blipFill>
        <p:spPr bwMode="auto">
          <a:xfrm>
            <a:off x="4343400" y="4343400"/>
            <a:ext cx="4495800" cy="20676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763000" cy="5867400"/>
          </a:xfrm>
          <a:solidFill>
            <a:schemeClr val="bg2"/>
          </a:solidFill>
        </p:spPr>
        <p:txBody>
          <a:bodyPr>
            <a:noAutofit/>
          </a:bodyPr>
          <a:lstStyle/>
          <a:p>
            <a:r>
              <a:rPr lang="en-US" sz="2250" dirty="0" smtClean="0">
                <a:latin typeface="Times New Roman" pitchFamily="18" charset="0"/>
                <a:cs typeface="Times New Roman" pitchFamily="18" charset="0"/>
              </a:rPr>
              <a:t>“Equipment used in the generation, measurement, or assessment of data and equipment used for facility  environmental control shall be of appropriate design and adequate capacity to function according to the  study plan/protocol and shall be suitably located for operation, inspection, cleaning and maintenance.” </a:t>
            </a:r>
          </a:p>
          <a:p>
            <a:pPr>
              <a:buNone/>
            </a:pPr>
            <a:r>
              <a:rPr lang="en-US" sz="2250" dirty="0" smtClean="0">
                <a:latin typeface="Times New Roman" pitchFamily="18" charset="0"/>
                <a:cs typeface="Times New Roman" pitchFamily="18" charset="0"/>
              </a:rPr>
              <a:t>+  Examples include balances, thermometers,  pipettes, flow </a:t>
            </a:r>
            <a:r>
              <a:rPr lang="en-US" sz="2250" dirty="0" err="1" smtClean="0">
                <a:latin typeface="Times New Roman" pitchFamily="18" charset="0"/>
                <a:cs typeface="Times New Roman" pitchFamily="18" charset="0"/>
              </a:rPr>
              <a:t>cytometers</a:t>
            </a:r>
            <a:r>
              <a:rPr lang="en-US" sz="2250" dirty="0" smtClean="0">
                <a:latin typeface="Times New Roman" pitchFamily="18" charset="0"/>
                <a:cs typeface="Times New Roman" pitchFamily="18" charset="0"/>
              </a:rPr>
              <a:t>, refrigerators/freezers, HPLCs etc. </a:t>
            </a:r>
          </a:p>
          <a:p>
            <a:r>
              <a:rPr lang="en-US" sz="2250" dirty="0" smtClean="0">
                <a:latin typeface="Times New Roman" pitchFamily="18" charset="0"/>
                <a:cs typeface="Times New Roman" pitchFamily="18" charset="0"/>
              </a:rPr>
              <a:t>GLP requires that we … </a:t>
            </a:r>
          </a:p>
          <a:p>
            <a:pPr>
              <a:buNone/>
            </a:pPr>
            <a:r>
              <a:rPr lang="en-US" sz="2250" dirty="0" smtClean="0">
                <a:latin typeface="Times New Roman" pitchFamily="18" charset="0"/>
                <a:cs typeface="Times New Roman" pitchFamily="18" charset="0"/>
              </a:rPr>
              <a:t>+  Define how to use and maintain equipment</a:t>
            </a:r>
          </a:p>
          <a:p>
            <a:pPr>
              <a:buNone/>
            </a:pPr>
            <a:r>
              <a:rPr lang="en-US" sz="2250" dirty="0" smtClean="0">
                <a:latin typeface="Times New Roman" pitchFamily="18" charset="0"/>
                <a:cs typeface="Times New Roman" pitchFamily="18" charset="0"/>
              </a:rPr>
              <a:t>+  Inspect and clean equipment</a:t>
            </a:r>
          </a:p>
          <a:p>
            <a:pPr>
              <a:buNone/>
            </a:pPr>
            <a:r>
              <a:rPr lang="en-US" sz="2250" dirty="0" smtClean="0">
                <a:latin typeface="Times New Roman" pitchFamily="18" charset="0"/>
                <a:cs typeface="Times New Roman" pitchFamily="18" charset="0"/>
              </a:rPr>
              <a:t>+  Test, calibrate and/or standardize equipment </a:t>
            </a:r>
          </a:p>
          <a:p>
            <a:pPr>
              <a:buNone/>
            </a:pPr>
            <a:r>
              <a:rPr lang="en-US" sz="2250" dirty="0" smtClean="0">
                <a:latin typeface="Times New Roman" pitchFamily="18" charset="0"/>
                <a:cs typeface="Times New Roman" pitchFamily="18" charset="0"/>
              </a:rPr>
              <a:t>+  Perform routine and non-routine maintenance of equipment </a:t>
            </a:r>
          </a:p>
          <a:p>
            <a:pPr>
              <a:buNone/>
            </a:pPr>
            <a:r>
              <a:rPr lang="en-US" sz="2250" dirty="0" smtClean="0">
                <a:latin typeface="Times New Roman" pitchFamily="18" charset="0"/>
                <a:cs typeface="Times New Roman" pitchFamily="18" charset="0"/>
              </a:rPr>
              <a:t>+  Document how we will do this and who will do it</a:t>
            </a:r>
          </a:p>
          <a:p>
            <a:pPr>
              <a:buNone/>
            </a:pPr>
            <a:r>
              <a:rPr lang="en-US" sz="2250" dirty="0" smtClean="0">
                <a:latin typeface="Times New Roman" pitchFamily="18" charset="0"/>
                <a:cs typeface="Times New Roman" pitchFamily="18" charset="0"/>
              </a:rPr>
              <a:t>+  Write SOPs to detail methods, what will be  documented, materials and schedules and the responsible individual </a:t>
            </a:r>
            <a:endParaRPr lang="en-US" sz="225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Title 1"/>
          <p:cNvSpPr>
            <a:spLocks noGrp="1"/>
          </p:cNvSpPr>
          <p:nvPr>
            <p:ph type="title"/>
          </p:nvPr>
        </p:nvSpPr>
        <p:spPr>
          <a:xfrm>
            <a:off x="381000" y="0"/>
            <a:ext cx="8229600" cy="655638"/>
          </a:xfrm>
          <a:solidFill>
            <a:schemeClr val="bg2"/>
          </a:solidFill>
        </p:spPr>
        <p:txBody>
          <a:bodyPr>
            <a:noAutofit/>
          </a:bodyPr>
          <a:lstStyle/>
          <a:p>
            <a:r>
              <a:rPr lang="en-US" sz="3300" dirty="0" smtClean="0">
                <a:latin typeface="Times New Roman" pitchFamily="18" charset="0"/>
                <a:cs typeface="Times New Roman" pitchFamily="18" charset="0"/>
              </a:rPr>
              <a:t>EQUIPMENT</a:t>
            </a:r>
            <a:endParaRPr lang="en-US" sz="33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105400"/>
          </a:xfrm>
          <a:solidFill>
            <a:schemeClr val="bg2"/>
          </a:solidFill>
        </p:spPr>
        <p:txBody>
          <a:bodyPr>
            <a:normAutofit/>
          </a:bodyPr>
          <a:lstStyle/>
          <a:p>
            <a:r>
              <a:rPr lang="en-US" dirty="0" smtClean="0">
                <a:latin typeface="Times New Roman" pitchFamily="18" charset="0"/>
                <a:cs typeface="Times New Roman" pitchFamily="18" charset="0"/>
              </a:rPr>
              <a:t>GLP requires that we document…</a:t>
            </a:r>
          </a:p>
          <a:p>
            <a:pPr>
              <a:buNone/>
            </a:pPr>
            <a:r>
              <a:rPr lang="en-US" dirty="0" smtClean="0">
                <a:latin typeface="Times New Roman" pitchFamily="18" charset="0"/>
                <a:cs typeface="Times New Roman" pitchFamily="18" charset="0"/>
              </a:rPr>
              <a:t>+  Routine maintenance – daily, weekly  or otherwise </a:t>
            </a:r>
          </a:p>
          <a:p>
            <a:pPr>
              <a:buNone/>
            </a:pPr>
            <a:r>
              <a:rPr lang="en-US" dirty="0" smtClean="0">
                <a:latin typeface="Times New Roman" pitchFamily="18" charset="0"/>
                <a:cs typeface="Times New Roman" pitchFamily="18" charset="0"/>
              </a:rPr>
              <a:t>*  Non-routine maintenance (NRM) </a:t>
            </a:r>
          </a:p>
          <a:p>
            <a:pPr>
              <a:buNone/>
            </a:pPr>
            <a:r>
              <a:rPr lang="en-US" dirty="0" smtClean="0">
                <a:latin typeface="Times New Roman" pitchFamily="18" charset="0"/>
                <a:cs typeface="Times New Roman" pitchFamily="18" charset="0"/>
              </a:rPr>
              <a:t>*  Nature of the defect </a:t>
            </a:r>
          </a:p>
          <a:p>
            <a:pPr>
              <a:buNone/>
            </a:pPr>
            <a:r>
              <a:rPr lang="en-US" dirty="0" smtClean="0">
                <a:latin typeface="Times New Roman" pitchFamily="18" charset="0"/>
                <a:cs typeface="Times New Roman" pitchFamily="18" charset="0"/>
              </a:rPr>
              <a:t>*  How and when defect was discovered </a:t>
            </a:r>
          </a:p>
          <a:p>
            <a:pPr>
              <a:buNone/>
            </a:pPr>
            <a:r>
              <a:rPr lang="en-US" dirty="0" smtClean="0">
                <a:latin typeface="Times New Roman" pitchFamily="18" charset="0"/>
                <a:cs typeface="Times New Roman" pitchFamily="18" charset="0"/>
              </a:rPr>
              <a:t>*  Remedial action taken </a:t>
            </a:r>
          </a:p>
          <a:p>
            <a:pPr>
              <a:buNone/>
            </a:pPr>
            <a:r>
              <a:rPr lang="en-US" dirty="0" smtClean="0">
                <a:latin typeface="Times New Roman" pitchFamily="18" charset="0"/>
                <a:cs typeface="Times New Roman" pitchFamily="18" charset="0"/>
              </a:rPr>
              <a:t>*  NRM issues should be fully resolved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Title 1"/>
          <p:cNvSpPr>
            <a:spLocks noGrp="1"/>
          </p:cNvSpPr>
          <p:nvPr>
            <p:ph type="title"/>
          </p:nvPr>
        </p:nvSpPr>
        <p:spPr>
          <a:xfrm>
            <a:off x="457200" y="304800"/>
            <a:ext cx="8229600" cy="655638"/>
          </a:xfrm>
          <a:solidFill>
            <a:schemeClr val="bg2"/>
          </a:solidFill>
        </p:spPr>
        <p:txBody>
          <a:bodyPr>
            <a:noAutofit/>
          </a:bodyPr>
          <a:lstStyle/>
          <a:p>
            <a:r>
              <a:rPr lang="en-US" sz="3300" dirty="0" smtClean="0">
                <a:latin typeface="Times New Roman" pitchFamily="18" charset="0"/>
                <a:cs typeface="Times New Roman" pitchFamily="18" charset="0"/>
              </a:rPr>
              <a:t>EQUIPMENT</a:t>
            </a:r>
            <a:endParaRPr lang="en-US" sz="33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79438"/>
          </a:xfrm>
          <a:solidFill>
            <a:schemeClr val="bg2"/>
          </a:solidFill>
        </p:spPr>
        <p:txBody>
          <a:bodyPr>
            <a:noAutofit/>
          </a:bodyPr>
          <a:lstStyle/>
          <a:p>
            <a:r>
              <a:rPr lang="en-US" sz="3300" dirty="0" smtClean="0">
                <a:latin typeface="Times New Roman" pitchFamily="18" charset="0"/>
                <a:cs typeface="Times New Roman" pitchFamily="18" charset="0"/>
              </a:rPr>
              <a:t>EQUIPMENT</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562600"/>
          </a:xfrm>
          <a:solidFill>
            <a:schemeClr val="accent6">
              <a:lumMod val="20000"/>
              <a:lumOff val="80000"/>
            </a:schemeClr>
          </a:solidFill>
        </p:spPr>
        <p:txBody>
          <a:bodyPr>
            <a:normAutofit/>
          </a:bodyPr>
          <a:lstStyle/>
          <a:p>
            <a:r>
              <a:rPr lang="en-US" sz="2700" dirty="0" smtClean="0">
                <a:latin typeface="Times New Roman" pitchFamily="18" charset="0"/>
                <a:cs typeface="Times New Roman" pitchFamily="18" charset="0"/>
              </a:rPr>
              <a:t>Purpose of GLP is to ensure reliability of data</a:t>
            </a:r>
          </a:p>
          <a:p>
            <a:r>
              <a:rPr lang="en-US" sz="2700" dirty="0" smtClean="0">
                <a:latin typeface="Times New Roman" pitchFamily="18" charset="0"/>
                <a:cs typeface="Times New Roman" pitchFamily="18" charset="0"/>
              </a:rPr>
              <a:t>Decide </a:t>
            </a:r>
            <a:r>
              <a:rPr lang="en-US" sz="2700" b="1" dirty="0" smtClean="0">
                <a:latin typeface="Times New Roman" pitchFamily="18" charset="0"/>
                <a:cs typeface="Times New Roman" pitchFamily="18" charset="0"/>
              </a:rPr>
              <a:t>Suitable</a:t>
            </a:r>
            <a:r>
              <a:rPr lang="en-US" sz="2700" dirty="0" smtClean="0">
                <a:latin typeface="Times New Roman" pitchFamily="18" charset="0"/>
                <a:cs typeface="Times New Roman" pitchFamily="18" charset="0"/>
              </a:rPr>
              <a:t> equipments ex. To weigh animal a physical balance is sufficient instead of analytical balance </a:t>
            </a:r>
          </a:p>
          <a:p>
            <a:r>
              <a:rPr lang="en-US" sz="2700" b="1" dirty="0" smtClean="0">
                <a:latin typeface="Times New Roman" pitchFamily="18" charset="0"/>
                <a:cs typeface="Times New Roman" pitchFamily="18" charset="0"/>
              </a:rPr>
              <a:t>Calibration</a:t>
            </a:r>
            <a:r>
              <a:rPr lang="en-US" sz="2700" dirty="0" smtClean="0">
                <a:latin typeface="Times New Roman" pitchFamily="18" charset="0"/>
                <a:cs typeface="Times New Roman" pitchFamily="18" charset="0"/>
              </a:rPr>
              <a:t> of all equipments as per the SOP’s to the specifications need to done regularly to maintain standard conditions. Ex. In animal facility the conditioning of environment can be checked by using thermometer/ probes etc. </a:t>
            </a:r>
          </a:p>
          <a:p>
            <a:r>
              <a:rPr lang="en-US" sz="2700" b="1" dirty="0" smtClean="0">
                <a:latin typeface="Times New Roman" pitchFamily="18" charset="0"/>
                <a:cs typeface="Times New Roman" pitchFamily="18" charset="0"/>
              </a:rPr>
              <a:t>Verification </a:t>
            </a:r>
            <a:r>
              <a:rPr lang="en-US" sz="2700" dirty="0" smtClean="0">
                <a:latin typeface="Times New Roman" pitchFamily="18" charset="0"/>
                <a:cs typeface="Times New Roman" pitchFamily="18" charset="0"/>
              </a:rPr>
              <a:t>of equipments functionality should be checked periodically</a:t>
            </a:r>
          </a:p>
          <a:p>
            <a:pPr>
              <a:buNone/>
            </a:pPr>
            <a:endParaRPr lang="en-US" sz="2700" dirty="0" smtClean="0">
              <a:latin typeface="Times New Roman" pitchFamily="18" charset="0"/>
              <a:cs typeface="Times New Roman" pitchFamily="18" charset="0"/>
            </a:endParaRPr>
          </a:p>
          <a:p>
            <a:endParaRPr lang="en-US" sz="27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79438"/>
          </a:xfrm>
          <a:solidFill>
            <a:schemeClr val="bg2"/>
          </a:solidFill>
        </p:spPr>
        <p:txBody>
          <a:bodyPr>
            <a:normAutofit fontScale="90000"/>
          </a:bodyPr>
          <a:lstStyle/>
          <a:p>
            <a:r>
              <a:rPr lang="en-US" dirty="0" smtClean="0">
                <a:latin typeface="Times New Roman" pitchFamily="18" charset="0"/>
                <a:cs typeface="Times New Roman" pitchFamily="18" charset="0"/>
              </a:rPr>
              <a:t>EQUIPMENT</a:t>
            </a:r>
            <a:endParaRPr lang="en-US" dirty="0"/>
          </a:p>
        </p:txBody>
      </p:sp>
      <p:sp>
        <p:nvSpPr>
          <p:cNvPr id="3" name="Content Placeholder 2"/>
          <p:cNvSpPr>
            <a:spLocks noGrp="1"/>
          </p:cNvSpPr>
          <p:nvPr>
            <p:ph idx="1"/>
          </p:nvPr>
        </p:nvSpPr>
        <p:spPr>
          <a:xfrm>
            <a:off x="381000" y="762000"/>
            <a:ext cx="8458200" cy="5562600"/>
          </a:xfrm>
          <a:solidFill>
            <a:schemeClr val="accent6">
              <a:lumMod val="20000"/>
              <a:lumOff val="80000"/>
            </a:schemeClr>
          </a:solidFill>
        </p:spPr>
        <p:txBody>
          <a:bodyPr>
            <a:normAutofit fontScale="92500" lnSpcReduction="10000"/>
          </a:bodyPr>
          <a:lstStyle/>
          <a:p>
            <a:r>
              <a:rPr lang="en-US" b="1" dirty="0" smtClean="0">
                <a:latin typeface="Times New Roman" pitchFamily="18" charset="0"/>
                <a:cs typeface="Times New Roman" pitchFamily="18" charset="0"/>
              </a:rPr>
              <a:t>Maintenance</a:t>
            </a:r>
            <a:r>
              <a:rPr lang="en-US" dirty="0" smtClean="0">
                <a:latin typeface="Times New Roman" pitchFamily="18" charset="0"/>
                <a:cs typeface="Times New Roman" pitchFamily="18" charset="0"/>
              </a:rPr>
              <a:t> : 2 types: </a:t>
            </a:r>
          </a:p>
          <a:p>
            <a:r>
              <a:rPr lang="en-US" b="1" dirty="0" smtClean="0">
                <a:latin typeface="Times New Roman" pitchFamily="18" charset="0"/>
                <a:cs typeface="Times New Roman" pitchFamily="18" charset="0"/>
              </a:rPr>
              <a:t>Preventive maintenance</a:t>
            </a:r>
            <a:r>
              <a:rPr lang="en-US" dirty="0" smtClean="0">
                <a:latin typeface="Times New Roman" pitchFamily="18" charset="0"/>
                <a:cs typeface="Times New Roman" pitchFamily="18" charset="0"/>
              </a:rPr>
              <a:t>: based on the expected life of parts, as a preventive measure changing the part concerned. Reduces risk of sudden breakdown</a:t>
            </a:r>
          </a:p>
          <a:p>
            <a:r>
              <a:rPr lang="en-US" b="1" dirty="0" smtClean="0">
                <a:latin typeface="Times New Roman" pitchFamily="18" charset="0"/>
                <a:cs typeface="Times New Roman" pitchFamily="18" charset="0"/>
              </a:rPr>
              <a:t>Curative maintenance</a:t>
            </a:r>
            <a:r>
              <a:rPr lang="en-US" dirty="0" smtClean="0">
                <a:latin typeface="Times New Roman" pitchFamily="18" charset="0"/>
                <a:cs typeface="Times New Roman" pitchFamily="18" charset="0"/>
              </a:rPr>
              <a:t>: It is repair done when the equipment gets faulty. Mainly for computer based analyzers/ electronic balances. Contingency plans for failures like duplicate equipment, or availability of immediate maintenance technician. Vital backup like for power supply UPS for instruments and in case of animal house facility generator for power backup</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79438"/>
          </a:xfrm>
        </p:spPr>
        <p:txBody>
          <a:bodyPr>
            <a:noAutofit/>
          </a:bodyPr>
          <a:lstStyle/>
          <a:p>
            <a:r>
              <a:rPr lang="en-US" sz="3300" dirty="0" smtClean="0">
                <a:latin typeface="Times New Roman" pitchFamily="18" charset="0"/>
                <a:cs typeface="Times New Roman" pitchFamily="18" charset="0"/>
              </a:rPr>
              <a:t>TESTING FACILITY OPERATION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10600" cy="4572000"/>
          </a:xfrm>
          <a:solidFill>
            <a:schemeClr val="bg2"/>
          </a:solidFill>
        </p:spPr>
        <p:txBody>
          <a:bodyPr>
            <a:normAutofit/>
          </a:bodyPr>
          <a:lstStyle/>
          <a:p>
            <a:r>
              <a:rPr lang="en-US" sz="2500" dirty="0" smtClean="0">
                <a:latin typeface="Times New Roman" pitchFamily="18" charset="0"/>
                <a:cs typeface="Times New Roman" pitchFamily="18" charset="0"/>
              </a:rPr>
              <a:t>Standard Operating Procedures “A testing facility shall have standard operating procedures in writing setting forth nonclinical laboratory study methods  to ensure the quality and integrity of the data generated” </a:t>
            </a:r>
          </a:p>
          <a:p>
            <a:r>
              <a:rPr lang="en-US" sz="2500" dirty="0" smtClean="0">
                <a:latin typeface="Times New Roman" pitchFamily="18" charset="0"/>
                <a:cs typeface="Times New Roman" pitchFamily="18" charset="0"/>
              </a:rPr>
              <a:t>Animal Care “Animals of different species shall be housed in separate rooms when necessary. Animals of the same species, but used in different studies, should not ordinarily be housed in the same room when inadvertent exposure to control or test articles or animal mix-up could affect the outcome of either study. If such mixed housing is necessary, adequate differentiation by space and identification shall be made.</a:t>
            </a:r>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79438"/>
          </a:xfrm>
          <a:solidFill>
            <a:schemeClr val="bg2"/>
          </a:solidFill>
        </p:spPr>
        <p:txBody>
          <a:bodyPr>
            <a:noAutofit/>
          </a:bodyPr>
          <a:lstStyle/>
          <a:p>
            <a:r>
              <a:rPr lang="en-US" sz="3300" dirty="0" smtClean="0">
                <a:latin typeface="Times New Roman" pitchFamily="18" charset="0"/>
                <a:cs typeface="Times New Roman" pitchFamily="18" charset="0"/>
              </a:rPr>
              <a:t>TESTING FACILITY OPERATION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533400"/>
            <a:ext cx="9144000" cy="6324600"/>
          </a:xfrm>
          <a:solidFill>
            <a:schemeClr val="bg2"/>
          </a:solidFill>
        </p:spPr>
        <p:txBody>
          <a:bodyPr>
            <a:noAutofit/>
          </a:bodyPr>
          <a:lstStyle/>
          <a:p>
            <a:r>
              <a:rPr lang="en-US" sz="2150" dirty="0" smtClean="0">
                <a:latin typeface="Times New Roman" pitchFamily="18" charset="0"/>
                <a:cs typeface="Times New Roman" pitchFamily="18" charset="0"/>
              </a:rPr>
              <a:t>SOPs</a:t>
            </a:r>
          </a:p>
          <a:p>
            <a:pPr>
              <a:buNone/>
            </a:pPr>
            <a:r>
              <a:rPr lang="en-US" sz="2150" dirty="0" smtClean="0">
                <a:latin typeface="Times New Roman" pitchFamily="18" charset="0"/>
                <a:cs typeface="Times New Roman" pitchFamily="18" charset="0"/>
              </a:rPr>
              <a:t>+  Instructions for performing a duty </a:t>
            </a:r>
          </a:p>
          <a:p>
            <a:pPr>
              <a:buNone/>
            </a:pPr>
            <a:r>
              <a:rPr lang="en-US" sz="2150" dirty="0" smtClean="0">
                <a:latin typeface="Times New Roman" pitchFamily="18" charset="0"/>
                <a:cs typeface="Times New Roman" pitchFamily="18" charset="0"/>
              </a:rPr>
              <a:t>+  Approved by management </a:t>
            </a:r>
          </a:p>
          <a:p>
            <a:pPr>
              <a:buNone/>
            </a:pPr>
            <a:r>
              <a:rPr lang="en-US" sz="2150" dirty="0" smtClean="0">
                <a:latin typeface="Times New Roman" pitchFamily="18" charset="0"/>
                <a:cs typeface="Times New Roman" pitchFamily="18" charset="0"/>
              </a:rPr>
              <a:t>+  Always available for your review </a:t>
            </a:r>
          </a:p>
          <a:p>
            <a:pPr>
              <a:buNone/>
            </a:pPr>
            <a:r>
              <a:rPr lang="en-US" sz="2150" dirty="0" smtClean="0">
                <a:latin typeface="Times New Roman" pitchFamily="18" charset="0"/>
                <a:cs typeface="Times New Roman" pitchFamily="18" charset="0"/>
              </a:rPr>
              <a:t>*  </a:t>
            </a:r>
            <a:r>
              <a:rPr lang="en-US" sz="2150" i="1" dirty="0" smtClean="0">
                <a:latin typeface="Times New Roman" pitchFamily="18" charset="0"/>
                <a:cs typeface="Times New Roman" pitchFamily="18" charset="0"/>
              </a:rPr>
              <a:t>Where are SOPs located? </a:t>
            </a:r>
          </a:p>
          <a:p>
            <a:pPr>
              <a:buNone/>
            </a:pPr>
            <a:r>
              <a:rPr lang="en-US" sz="2150" dirty="0" smtClean="0">
                <a:latin typeface="Times New Roman" pitchFamily="18" charset="0"/>
                <a:cs typeface="Times New Roman" pitchFamily="18" charset="0"/>
              </a:rPr>
              <a:t>+  Deviation from SOP requires  </a:t>
            </a:r>
          </a:p>
          <a:p>
            <a:pPr>
              <a:buNone/>
            </a:pPr>
            <a:r>
              <a:rPr lang="en-US" sz="2150" dirty="0" smtClean="0">
                <a:latin typeface="Times New Roman" pitchFamily="18" charset="0"/>
                <a:cs typeface="Times New Roman" pitchFamily="18" charset="0"/>
              </a:rPr>
              <a:t>*  documentation in the data </a:t>
            </a:r>
          </a:p>
          <a:p>
            <a:pPr>
              <a:buNone/>
            </a:pPr>
            <a:r>
              <a:rPr lang="en-US" sz="2150" dirty="0" smtClean="0">
                <a:latin typeface="Times New Roman" pitchFamily="18" charset="0"/>
                <a:cs typeface="Times New Roman" pitchFamily="18" charset="0"/>
              </a:rPr>
              <a:t>*  authorization by the study director </a:t>
            </a:r>
          </a:p>
          <a:p>
            <a:pPr>
              <a:buNone/>
            </a:pPr>
            <a:r>
              <a:rPr lang="en-US" sz="2150" dirty="0" smtClean="0">
                <a:latin typeface="Times New Roman" pitchFamily="18" charset="0"/>
                <a:cs typeface="Times New Roman" pitchFamily="18" charset="0"/>
              </a:rPr>
              <a:t>*  statement of impact on study</a:t>
            </a:r>
          </a:p>
          <a:p>
            <a:pPr>
              <a:buNone/>
            </a:pPr>
            <a:r>
              <a:rPr lang="en-US" sz="2150" dirty="0" smtClean="0">
                <a:latin typeface="Times New Roman" pitchFamily="18" charset="0"/>
                <a:cs typeface="Times New Roman" pitchFamily="18" charset="0"/>
              </a:rPr>
              <a:t>+ Identify reagents by </a:t>
            </a:r>
          </a:p>
          <a:p>
            <a:r>
              <a:rPr lang="en-US" sz="2150" dirty="0" smtClean="0">
                <a:latin typeface="Times New Roman" pitchFamily="18" charset="0"/>
                <a:cs typeface="Times New Roman" pitchFamily="18" charset="0"/>
              </a:rPr>
              <a:t>Identification </a:t>
            </a:r>
          </a:p>
          <a:p>
            <a:r>
              <a:rPr lang="en-US" sz="2150" dirty="0" smtClean="0">
                <a:latin typeface="Times New Roman" pitchFamily="18" charset="0"/>
                <a:cs typeface="Times New Roman" pitchFamily="18" charset="0"/>
              </a:rPr>
              <a:t>Concentration </a:t>
            </a:r>
          </a:p>
          <a:p>
            <a:r>
              <a:rPr lang="en-US" sz="2150" dirty="0" smtClean="0">
                <a:latin typeface="Times New Roman" pitchFamily="18" charset="0"/>
                <a:cs typeface="Times New Roman" pitchFamily="18" charset="0"/>
              </a:rPr>
              <a:t>Expiration date </a:t>
            </a:r>
          </a:p>
          <a:p>
            <a:r>
              <a:rPr lang="en-US" sz="2150" dirty="0" smtClean="0">
                <a:latin typeface="Times New Roman" pitchFamily="18" charset="0"/>
                <a:cs typeface="Times New Roman" pitchFamily="18" charset="0"/>
              </a:rPr>
              <a:t>Storage conditions</a:t>
            </a:r>
          </a:p>
          <a:p>
            <a:pPr>
              <a:buNone/>
            </a:pPr>
            <a:r>
              <a:rPr lang="en-US" sz="2150" dirty="0" smtClean="0">
                <a:latin typeface="Times New Roman" pitchFamily="18" charset="0"/>
                <a:cs typeface="Times New Roman" pitchFamily="18" charset="0"/>
              </a:rPr>
              <a:t>	Deteriorated and outdated reagents  and solutions should not be used</a:t>
            </a:r>
          </a:p>
          <a:p>
            <a:pPr>
              <a:buNone/>
            </a:pPr>
            <a:endParaRPr lang="en-US" sz="215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579438"/>
          </a:xfrm>
          <a:solidFill>
            <a:schemeClr val="bg2"/>
          </a:solidFill>
        </p:spPr>
        <p:txBody>
          <a:bodyPr>
            <a:noAutofit/>
          </a:bodyPr>
          <a:lstStyle/>
          <a:p>
            <a:r>
              <a:rPr lang="en-US" sz="3300" dirty="0" smtClean="0">
                <a:latin typeface="Times New Roman" pitchFamily="18" charset="0"/>
                <a:cs typeface="Times New Roman" pitchFamily="18" charset="0"/>
              </a:rPr>
              <a:t>TESTING FACILITY OPERATION</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8991600" cy="5791200"/>
          </a:xfrm>
          <a:solidFill>
            <a:schemeClr val="bg2"/>
          </a:solidFill>
        </p:spPr>
        <p:txBody>
          <a:bodyPr>
            <a:normAutofit fontScale="85000" lnSpcReduction="20000"/>
          </a:bodyPr>
          <a:lstStyle/>
          <a:p>
            <a:r>
              <a:rPr lang="en-US" sz="2800" b="1" dirty="0" smtClean="0">
                <a:latin typeface="Times New Roman" pitchFamily="18" charset="0"/>
                <a:cs typeface="Times New Roman" pitchFamily="18" charset="0"/>
              </a:rPr>
              <a:t>Animal Care </a:t>
            </a:r>
          </a:p>
          <a:p>
            <a:pPr>
              <a:buNone/>
            </a:pPr>
            <a:r>
              <a:rPr lang="en-US" sz="2800" dirty="0" smtClean="0">
                <a:latin typeface="Times New Roman" pitchFamily="18" charset="0"/>
                <a:cs typeface="Times New Roman" pitchFamily="18" charset="0"/>
              </a:rPr>
              <a:t>+  SOPs - housing, feeding, handling, care</a:t>
            </a:r>
          </a:p>
          <a:p>
            <a:pPr>
              <a:buNone/>
            </a:pPr>
            <a:r>
              <a:rPr lang="en-US" sz="2800" dirty="0" smtClean="0">
                <a:latin typeface="Times New Roman" pitchFamily="18" charset="0"/>
                <a:cs typeface="Times New Roman" pitchFamily="18" charset="0"/>
              </a:rPr>
              <a:t>+  Separation </a:t>
            </a:r>
          </a:p>
          <a:p>
            <a:pPr>
              <a:buNone/>
            </a:pPr>
            <a:r>
              <a:rPr lang="en-US" sz="2800" dirty="0" smtClean="0">
                <a:latin typeface="Times New Roman" pitchFamily="18" charset="0"/>
                <a:cs typeface="Times New Roman" pitchFamily="18" charset="0"/>
              </a:rPr>
              <a:t>+  Determine health status of animals upon arrival and prior to study initiation </a:t>
            </a:r>
          </a:p>
          <a:p>
            <a:pPr>
              <a:buNone/>
            </a:pPr>
            <a:r>
              <a:rPr lang="en-US" sz="2800" dirty="0" smtClean="0">
                <a:latin typeface="Times New Roman" pitchFamily="18" charset="0"/>
                <a:cs typeface="Times New Roman" pitchFamily="18" charset="0"/>
              </a:rPr>
              <a:t>+  Unique identification of animals</a:t>
            </a:r>
          </a:p>
          <a:p>
            <a:pPr>
              <a:buNone/>
            </a:pPr>
            <a:r>
              <a:rPr lang="en-US" sz="2800" dirty="0" smtClean="0">
                <a:latin typeface="Times New Roman" pitchFamily="18" charset="0"/>
                <a:cs typeface="Times New Roman" pitchFamily="18" charset="0"/>
              </a:rPr>
              <a:t>+  Provide clean conditions</a:t>
            </a:r>
          </a:p>
          <a:p>
            <a:pPr>
              <a:buNone/>
            </a:pPr>
            <a:r>
              <a:rPr lang="en-US" sz="2800" dirty="0" smtClean="0">
                <a:latin typeface="Times New Roman" pitchFamily="18" charset="0"/>
                <a:cs typeface="Times New Roman" pitchFamily="18" charset="0"/>
              </a:rPr>
              <a:t>+  Analysis of food, water and bedding</a:t>
            </a:r>
          </a:p>
          <a:p>
            <a:pPr>
              <a:buNone/>
            </a:pPr>
            <a:r>
              <a:rPr lang="en-US" sz="2800" dirty="0" smtClean="0">
                <a:latin typeface="Times New Roman" pitchFamily="18" charset="0"/>
                <a:cs typeface="Times New Roman" pitchFamily="18" charset="0"/>
              </a:rPr>
              <a:t>+  Document pest control</a:t>
            </a:r>
          </a:p>
          <a:p>
            <a:pPr>
              <a:buNone/>
            </a:pPr>
            <a:r>
              <a:rPr lang="en-US" sz="2800" dirty="0" smtClean="0">
                <a:latin typeface="Times New Roman" pitchFamily="18" charset="0"/>
                <a:cs typeface="Times New Roman" pitchFamily="18" charset="0"/>
              </a:rPr>
              <a:t>+  Basic animal care requirements in GLPs</a:t>
            </a:r>
          </a:p>
          <a:p>
            <a:pPr>
              <a:buNone/>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Guide for the Care &amp; Use of Laboratory  Animals  </a:t>
            </a:r>
          </a:p>
          <a:p>
            <a:pPr>
              <a:buNone/>
            </a:pPr>
            <a:r>
              <a:rPr lang="en-US" sz="2800" dirty="0" smtClean="0">
                <a:latin typeface="Times New Roman" pitchFamily="18" charset="0"/>
                <a:cs typeface="Times New Roman" pitchFamily="18" charset="0"/>
              </a:rPr>
              <a:t>+  Animal Welfare Act </a:t>
            </a:r>
          </a:p>
          <a:p>
            <a:pPr>
              <a:buNone/>
            </a:pPr>
            <a:r>
              <a:rPr lang="en-US" sz="2800" dirty="0" smtClean="0">
                <a:latin typeface="Times New Roman" pitchFamily="18" charset="0"/>
                <a:cs typeface="Times New Roman" pitchFamily="18" charset="0"/>
              </a:rPr>
              <a:t>+  Everyone’s Responsibility</a:t>
            </a:r>
          </a:p>
          <a:p>
            <a:pPr>
              <a:buNone/>
            </a:pPr>
            <a:r>
              <a:rPr lang="en-US" sz="2800" dirty="0" smtClean="0">
                <a:latin typeface="Times New Roman" pitchFamily="18" charset="0"/>
                <a:cs typeface="Times New Roman" pitchFamily="18" charset="0"/>
              </a:rPr>
              <a:t>+  IACUC (Institutional Animal Care &amp; Use  Committee) </a:t>
            </a:r>
          </a:p>
          <a:p>
            <a:pPr>
              <a:buNone/>
            </a:pPr>
            <a:r>
              <a:rPr lang="en-US" sz="2800" dirty="0" smtClean="0">
                <a:latin typeface="Times New Roman" pitchFamily="18" charset="0"/>
                <a:cs typeface="Times New Roman" pitchFamily="18" charset="0"/>
              </a:rPr>
              <a:t>*  Review all study plans/protocols and any procedures to be performed on animals within or outside of a  study</a:t>
            </a:r>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14400"/>
          </a:xfrm>
          <a:solidFill>
            <a:schemeClr val="bg2"/>
          </a:solidFill>
        </p:spPr>
        <p:txBody>
          <a:bodyPr>
            <a:noAutofit/>
          </a:bodyPr>
          <a:lstStyle/>
          <a:p>
            <a:r>
              <a:rPr lang="en-US" sz="3000" dirty="0" smtClean="0">
                <a:latin typeface="Times New Roman" pitchFamily="18" charset="0"/>
                <a:cs typeface="Times New Roman" pitchFamily="18" charset="0"/>
              </a:rPr>
              <a:t>Test and Control Articles in Non clinical Laboratories studies</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a:solidFill>
            <a:schemeClr val="bg2"/>
          </a:solidFill>
        </p:spPr>
        <p:txBody>
          <a:bodyPr>
            <a:normAutofit lnSpcReduction="10000"/>
          </a:bodyPr>
          <a:lstStyle/>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Characterization of test &amp; control articles – Certificate of Analysis </a:t>
            </a:r>
          </a:p>
          <a:p>
            <a:pPr>
              <a:buNone/>
            </a:pPr>
            <a:r>
              <a:rPr lang="en-US" sz="2400" b="1" dirty="0" smtClean="0">
                <a:latin typeface="Times New Roman" pitchFamily="18" charset="0"/>
                <a:cs typeface="Times New Roman" pitchFamily="18" charset="0"/>
              </a:rPr>
              <a:t>Includes</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Identity, strength, purity, composition – determined &amp; documented</a:t>
            </a:r>
          </a:p>
          <a:p>
            <a:r>
              <a:rPr lang="en-US" sz="2400" dirty="0" smtClean="0">
                <a:latin typeface="Times New Roman" pitchFamily="18" charset="0"/>
                <a:cs typeface="Times New Roman" pitchFamily="18" charset="0"/>
              </a:rPr>
              <a:t>Documentation Methods of synthesis &amp; production of each article </a:t>
            </a:r>
          </a:p>
          <a:p>
            <a:r>
              <a:rPr lang="en-US" sz="2400" dirty="0" smtClean="0">
                <a:latin typeface="Times New Roman" pitchFamily="18" charset="0"/>
                <a:cs typeface="Times New Roman" pitchFamily="18" charset="0"/>
              </a:rPr>
              <a:t>Establish Stability of each article</a:t>
            </a:r>
          </a:p>
          <a:p>
            <a:r>
              <a:rPr lang="en-US" sz="2400" dirty="0" smtClean="0">
                <a:latin typeface="Times New Roman" pitchFamily="18" charset="0"/>
                <a:cs typeface="Times New Roman" pitchFamily="18" charset="0"/>
              </a:rPr>
              <a:t>Proper labeling of Storage containers for articles </a:t>
            </a:r>
          </a:p>
          <a:p>
            <a:r>
              <a:rPr lang="en-US" sz="2400" dirty="0" smtClean="0">
                <a:latin typeface="Times New Roman" pitchFamily="18" charset="0"/>
                <a:cs typeface="Times New Roman" pitchFamily="18" charset="0"/>
              </a:rPr>
              <a:t>Label include: name, chemical code no., batch no., expiration date, storage conditions etc</a:t>
            </a:r>
          </a:p>
          <a:p>
            <a:r>
              <a:rPr lang="en-US" sz="2400" dirty="0" smtClean="0">
                <a:latin typeface="Times New Roman" pitchFamily="18" charset="0"/>
                <a:cs typeface="Times New Roman" pitchFamily="18" charset="0"/>
              </a:rPr>
              <a:t>Preserve the article samples   for suitable period</a:t>
            </a:r>
          </a:p>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Handling of test &amp; control articles</a:t>
            </a:r>
            <a:r>
              <a:rPr lang="en-US" sz="2400" dirty="0" smtClean="0">
                <a:latin typeface="Times New Roman" pitchFamily="18" charset="0"/>
                <a:cs typeface="Times New Roman" pitchFamily="18" charset="0"/>
              </a:rPr>
              <a:t>: SOP for handling in written form for proper identification, storage, receipt, distribution, of each batch of article</a:t>
            </a:r>
          </a:p>
          <a:p>
            <a:pP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Mixing of article with carriers</a:t>
            </a:r>
            <a:r>
              <a:rPr lang="en-US" sz="2400" dirty="0" smtClean="0">
                <a:latin typeface="Times New Roman" pitchFamily="18" charset="0"/>
                <a:cs typeface="Times New Roman" pitchFamily="18" charset="0"/>
              </a:rPr>
              <a:t>: Uniformity of mixing, stability of test in mixture to be assessed by analytical methods with proper documentation of results</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715000"/>
          </a:xfrm>
        </p:spPr>
        <p:txBody>
          <a:bodyPr>
            <a:normAutofit lnSpcReduction="10000"/>
          </a:bodyPr>
          <a:lstStyle/>
          <a:p>
            <a:pPr>
              <a:buNone/>
            </a:pPr>
            <a:r>
              <a:rPr lang="en-US" sz="2500" dirty="0" smtClean="0">
                <a:latin typeface="Times New Roman" pitchFamily="18" charset="0"/>
                <a:cs typeface="Times New Roman" pitchFamily="18" charset="0"/>
              </a:rPr>
              <a:t>What is Protocol? === It is a document describes principal steps necessary for conduct of a study as per GLP compliance</a:t>
            </a:r>
          </a:p>
          <a:p>
            <a:pPr>
              <a:buNone/>
            </a:pPr>
            <a:r>
              <a:rPr lang="en-US" sz="2500" b="1" dirty="0" smtClean="0">
                <a:latin typeface="Times New Roman" pitchFamily="18" charset="0"/>
                <a:cs typeface="Times New Roman" pitchFamily="18" charset="0"/>
              </a:rPr>
              <a:t>Protocol includes:</a:t>
            </a:r>
          </a:p>
          <a:p>
            <a:r>
              <a:rPr lang="en-US" sz="2500" dirty="0" smtClean="0">
                <a:latin typeface="Times New Roman" pitchFamily="18" charset="0"/>
                <a:cs typeface="Times New Roman" pitchFamily="18" charset="0"/>
              </a:rPr>
              <a:t>Design &amp; conduct of study</a:t>
            </a:r>
          </a:p>
          <a:p>
            <a:r>
              <a:rPr lang="en-US" sz="2500" dirty="0" smtClean="0">
                <a:latin typeface="Times New Roman" pitchFamily="18" charset="0"/>
                <a:cs typeface="Times New Roman" pitchFamily="18" charset="0"/>
              </a:rPr>
              <a:t>Evidence regarding proper thought &amp; planned study </a:t>
            </a:r>
          </a:p>
          <a:p>
            <a:r>
              <a:rPr lang="en-US" sz="2500" dirty="0" smtClean="0">
                <a:latin typeface="Times New Roman" pitchFamily="18" charset="0"/>
                <a:cs typeface="Times New Roman" pitchFamily="18" charset="0"/>
              </a:rPr>
              <a:t>Contains overall time schedule of study &amp; various stages</a:t>
            </a:r>
          </a:p>
          <a:p>
            <a:r>
              <a:rPr lang="en-US" sz="2500" dirty="0" smtClean="0">
                <a:latin typeface="Times New Roman" pitchFamily="18" charset="0"/>
                <a:cs typeface="Times New Roman" pitchFamily="18" charset="0"/>
              </a:rPr>
              <a:t>Indicates methods and materials to be used in study</a:t>
            </a:r>
          </a:p>
          <a:p>
            <a:pPr>
              <a:buNone/>
            </a:pPr>
            <a:r>
              <a:rPr lang="en-US" sz="2500" b="1" dirty="0" smtClean="0">
                <a:latin typeface="Times New Roman" pitchFamily="18" charset="0"/>
                <a:cs typeface="Times New Roman" pitchFamily="18" charset="0"/>
              </a:rPr>
              <a:t>Key points to remember:</a:t>
            </a:r>
          </a:p>
          <a:p>
            <a:pPr>
              <a:buNone/>
            </a:pPr>
            <a:r>
              <a:rPr lang="en-US" sz="2500" dirty="0" smtClean="0">
                <a:latin typeface="Times New Roman" pitchFamily="18" charset="0"/>
                <a:cs typeface="Times New Roman" pitchFamily="18" charset="0"/>
              </a:rPr>
              <a:t>Protocol must be approved by SD before starting the study</a:t>
            </a:r>
          </a:p>
          <a:p>
            <a:pPr>
              <a:buNone/>
            </a:pPr>
            <a:r>
              <a:rPr lang="en-US" sz="2500" dirty="0" smtClean="0">
                <a:latin typeface="Times New Roman" pitchFamily="18" charset="0"/>
                <a:cs typeface="Times New Roman" pitchFamily="18" charset="0"/>
              </a:rPr>
              <a:t>Any amendments if required must be done with prior approval</a:t>
            </a:r>
          </a:p>
          <a:p>
            <a:pPr>
              <a:buNone/>
            </a:pPr>
            <a:r>
              <a:rPr lang="en-US" sz="2500" dirty="0" smtClean="0">
                <a:latin typeface="Times New Roman" pitchFamily="18" charset="0"/>
                <a:cs typeface="Times New Roman" pitchFamily="18" charset="0"/>
              </a:rPr>
              <a:t>If a study is to be conducted by a CRO (contract research organization), protocol is a basis between sponsor &amp; CRO</a:t>
            </a:r>
          </a:p>
          <a:p>
            <a:pPr>
              <a:buNone/>
            </a:pPr>
            <a:r>
              <a:rPr lang="en-US" sz="2500" dirty="0" smtClean="0">
                <a:latin typeface="Times New Roman" pitchFamily="18" charset="0"/>
                <a:cs typeface="Times New Roman" pitchFamily="18" charset="0"/>
              </a:rPr>
              <a:t>It is the means of instruction to study staff</a:t>
            </a:r>
          </a:p>
          <a:p>
            <a:pPr>
              <a:buNone/>
            </a:pPr>
            <a:endParaRPr lang="en-US" sz="2500" dirty="0" smtClean="0">
              <a:latin typeface="Times New Roman" pitchFamily="18" charset="0"/>
              <a:cs typeface="Times New Roman" pitchFamily="18" charset="0"/>
            </a:endParaRPr>
          </a:p>
          <a:p>
            <a:pPr>
              <a:buNone/>
            </a:pPr>
            <a:endParaRPr lang="en-US" sz="2500" dirty="0" smtClean="0">
              <a:latin typeface="Times New Roman" pitchFamily="18" charset="0"/>
              <a:cs typeface="Times New Roman" pitchFamily="18" charset="0"/>
            </a:endParaRPr>
          </a:p>
          <a:p>
            <a:pPr>
              <a:buNone/>
            </a:pPr>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Title 1"/>
          <p:cNvSpPr>
            <a:spLocks noGrp="1"/>
          </p:cNvSpPr>
          <p:nvPr>
            <p:ph type="title"/>
          </p:nvPr>
        </p:nvSpPr>
        <p:spPr>
          <a:xfrm>
            <a:off x="0" y="0"/>
            <a:ext cx="9144000" cy="655638"/>
          </a:xfrm>
        </p:spPr>
        <p:txBody>
          <a:bodyPr>
            <a:noAutofit/>
          </a:bodyPr>
          <a:lstStyle/>
          <a:p>
            <a:r>
              <a:rPr lang="en-US" sz="3000" dirty="0" smtClean="0">
                <a:latin typeface="Times New Roman" pitchFamily="18" charset="0"/>
                <a:cs typeface="Times New Roman" pitchFamily="18" charset="0"/>
              </a:rPr>
              <a:t>Protocol for Conduct of a Nonclinical Laboratory Study</a:t>
            </a:r>
            <a:endParaRPr lang="en-US" sz="30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9438"/>
          </a:xfrm>
        </p:spPr>
        <p:txBody>
          <a:bodyPr>
            <a:normAutofit/>
          </a:bodyPr>
          <a:lstStyle/>
          <a:p>
            <a:r>
              <a:rPr lang="en-US" sz="2800" b="1" dirty="0" smtClean="0">
                <a:latin typeface="Times New Roman" pitchFamily="18" charset="0"/>
                <a:cs typeface="Times New Roman" pitchFamily="18" charset="0"/>
              </a:rPr>
              <a:t>Contents of Protocol</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p:spPr>
        <p:txBody>
          <a:bodyPr>
            <a:normAutofit lnSpcReduction="10000"/>
          </a:bodyPr>
          <a:lstStyle/>
          <a:p>
            <a:pPr>
              <a:buNone/>
            </a:pPr>
            <a:r>
              <a:rPr lang="en-US" sz="2400"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Identification </a:t>
            </a:r>
            <a:r>
              <a:rPr lang="en-US" sz="2400" dirty="0" smtClean="0">
                <a:latin typeface="Times New Roman" pitchFamily="18" charset="0"/>
                <a:cs typeface="Times New Roman" pitchFamily="18" charset="0"/>
              </a:rPr>
              <a:t>: Study to be given a unique ID no. all the documents records related to study should bear this ID no. </a:t>
            </a:r>
          </a:p>
          <a:p>
            <a:pPr>
              <a:buNone/>
            </a:pPr>
            <a:r>
              <a:rPr lang="en-US" sz="2400"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Title &amp; statement of purpose: </a:t>
            </a:r>
            <a:r>
              <a:rPr lang="en-US" sz="2400" dirty="0" smtClean="0">
                <a:latin typeface="Times New Roman" pitchFamily="18" charset="0"/>
                <a:cs typeface="Times New Roman" pitchFamily="18" charset="0"/>
              </a:rPr>
              <a:t>Title of study to be informative &amp; short, include test item name i.e. name of investigational drug, type of study, duration of study, test system. Purpose of study to be indicated in protocol based on scientific &amp; regulatory considerations</a:t>
            </a:r>
          </a:p>
          <a:p>
            <a:pPr>
              <a:buNone/>
            </a:pPr>
            <a:r>
              <a:rPr lang="en-US" sz="2400" dirty="0" smtClean="0">
                <a:latin typeface="Times New Roman" pitchFamily="18" charset="0"/>
                <a:cs typeface="Times New Roman" pitchFamily="18" charset="0"/>
              </a:rPr>
              <a:t>3. </a:t>
            </a:r>
            <a:r>
              <a:rPr lang="en-US" sz="2400" b="1" dirty="0" smtClean="0">
                <a:latin typeface="Times New Roman" pitchFamily="18" charset="0"/>
                <a:cs typeface="Times New Roman" pitchFamily="18" charset="0"/>
              </a:rPr>
              <a:t>Identification of test &amp; control substances: </a:t>
            </a:r>
            <a:r>
              <a:rPr lang="en-US" sz="2400" dirty="0" smtClean="0">
                <a:latin typeface="Times New Roman" pitchFamily="18" charset="0"/>
                <a:cs typeface="Times New Roman" pitchFamily="18" charset="0"/>
              </a:rPr>
              <a:t>Name of chemical, its code, specs, characterization, stability data of test substance </a:t>
            </a:r>
          </a:p>
          <a:p>
            <a:pPr>
              <a:buNone/>
            </a:pPr>
            <a:r>
              <a:rPr lang="en-US" sz="24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Names &amp; addresses of sponsor, test facility &amp; test site:</a:t>
            </a:r>
            <a:r>
              <a:rPr lang="en-US" sz="2400" dirty="0" smtClean="0">
                <a:latin typeface="Times New Roman" pitchFamily="18" charset="0"/>
                <a:cs typeface="Times New Roman" pitchFamily="18" charset="0"/>
              </a:rPr>
              <a:t> sponsor &amp; test facility may be different organizations. Location must be indicated in protocol, if multi site study, then addresses of all sites to be included</a:t>
            </a:r>
          </a:p>
          <a:p>
            <a:pPr>
              <a:buNone/>
            </a:pPr>
            <a:r>
              <a:rPr lang="en-US" sz="2400" dirty="0" smtClean="0">
                <a:latin typeface="Times New Roman" pitchFamily="18" charset="0"/>
                <a:cs typeface="Times New Roman" pitchFamily="18" charset="0"/>
              </a:rPr>
              <a:t>5.  </a:t>
            </a:r>
            <a:r>
              <a:rPr lang="en-US" sz="2400" b="1" dirty="0" smtClean="0">
                <a:latin typeface="Times New Roman" pitchFamily="18" charset="0"/>
                <a:cs typeface="Times New Roman" pitchFamily="18" charset="0"/>
              </a:rPr>
              <a:t>Name of SD &amp; other responsible person</a:t>
            </a:r>
            <a:r>
              <a:rPr lang="en-US" sz="2400" dirty="0" smtClean="0">
                <a:latin typeface="Times New Roman" pitchFamily="18" charset="0"/>
                <a:cs typeface="Times New Roman" pitchFamily="18" charset="0"/>
              </a:rPr>
              <a:t>: Protocol must contain Name of SD, other scientists contributing significantly, for interpretation of data like pathologists, clinical pathologists. In multi site protocol name of Principal investigator of test site for conducting phase of the study at their site</a:t>
            </a:r>
          </a:p>
          <a:p>
            <a:pPr>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6705600" y="6248400"/>
            <a:ext cx="2133600" cy="365125"/>
          </a:xfrm>
        </p:spPr>
        <p:txBody>
          <a:bodyPr/>
          <a:lstStyle/>
          <a:p>
            <a:fld id="{B6F15528-21DE-4FAA-801E-634DDDAF4B2B}"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5" name="Diagram 4"/>
          <p:cNvGraphicFramePr/>
          <p:nvPr/>
        </p:nvGraphicFramePr>
        <p:xfrm>
          <a:off x="228600" y="228600"/>
          <a:ext cx="8915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rot="10800000">
            <a:off x="990600" y="1371600"/>
            <a:ext cx="24384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533400" y="2895600"/>
            <a:ext cx="3048000" cy="1588"/>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90600" y="533400"/>
            <a:ext cx="2133600" cy="769441"/>
          </a:xfrm>
          <a:prstGeom prst="rect">
            <a:avLst/>
          </a:prstGeom>
          <a:noFill/>
        </p:spPr>
        <p:txBody>
          <a:bodyPr wrap="square" rtlCol="0">
            <a:spAutoFit/>
          </a:bodyPr>
          <a:lstStyle/>
          <a:p>
            <a:r>
              <a:rPr lang="en-US" sz="2200" b="1" dirty="0" smtClean="0">
                <a:latin typeface="Times New Roman" pitchFamily="18" charset="0"/>
                <a:cs typeface="Times New Roman" pitchFamily="18" charset="0"/>
              </a:rPr>
              <a:t>Quality system concerned with</a:t>
            </a:r>
            <a:endParaRPr lang="en-US" sz="2200" b="1" dirty="0">
              <a:latin typeface="Times New Roman" pitchFamily="18" charset="0"/>
              <a:cs typeface="Times New Roman" pitchFamily="18" charset="0"/>
            </a:endParaRPr>
          </a:p>
        </p:txBody>
      </p:sp>
      <p:cxnSp>
        <p:nvCxnSpPr>
          <p:cNvPr id="17" name="Straight Arrow Connector 16"/>
          <p:cNvCxnSpPr/>
          <p:nvPr/>
        </p:nvCxnSpPr>
        <p:spPr>
          <a:xfrm>
            <a:off x="990600" y="4419600"/>
            <a:ext cx="3810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4191794" y="5029200"/>
            <a:ext cx="1066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14400" y="5562600"/>
            <a:ext cx="73152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723900" y="5753100"/>
            <a:ext cx="381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7963694" y="5752306"/>
            <a:ext cx="380206" cy="7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1000" y="4572000"/>
            <a:ext cx="8382000" cy="769441"/>
          </a:xfrm>
          <a:prstGeom prst="rect">
            <a:avLst/>
          </a:prstGeom>
          <a:solidFill>
            <a:schemeClr val="accent1">
              <a:lumMod val="20000"/>
              <a:lumOff val="80000"/>
            </a:schemeClr>
          </a:solidFill>
        </p:spPr>
        <p:txBody>
          <a:bodyPr wrap="square" rtlCol="0">
            <a:spAutoFit/>
          </a:bodyPr>
          <a:lstStyle/>
          <a:p>
            <a:r>
              <a:rPr lang="en-US" sz="2200" dirty="0" smtClean="0">
                <a:latin typeface="Times New Roman" pitchFamily="18" charset="0"/>
                <a:cs typeface="Times New Roman" pitchFamily="18" charset="0"/>
              </a:rPr>
              <a:t>organizational process: planned, organized, performed, recorded &amp; reported </a:t>
            </a:r>
            <a:endParaRPr lang="en-US" sz="2200" dirty="0">
              <a:latin typeface="Times New Roman" pitchFamily="18" charset="0"/>
              <a:cs typeface="Times New Roman" pitchFamily="18" charset="0"/>
            </a:endParaRPr>
          </a:p>
        </p:txBody>
      </p:sp>
      <p:sp>
        <p:nvSpPr>
          <p:cNvPr id="32" name="TextBox 31"/>
          <p:cNvSpPr txBox="1"/>
          <p:nvPr/>
        </p:nvSpPr>
        <p:spPr>
          <a:xfrm>
            <a:off x="304800" y="5943600"/>
            <a:ext cx="2667000" cy="461665"/>
          </a:xfrm>
          <a:prstGeom prst="rect">
            <a:avLst/>
          </a:prstGeom>
          <a:solidFill>
            <a:schemeClr val="accent1">
              <a:lumMod val="20000"/>
              <a:lumOff val="80000"/>
            </a:schemeClr>
          </a:solidFill>
        </p:spPr>
        <p:txBody>
          <a:bodyPr wrap="square" rtlCol="0">
            <a:spAutoFit/>
          </a:bodyPr>
          <a:lstStyle/>
          <a:p>
            <a:r>
              <a:rPr lang="en-US" sz="2400" dirty="0" smtClean="0">
                <a:latin typeface="Times New Roman" pitchFamily="18" charset="0"/>
                <a:cs typeface="Times New Roman" pitchFamily="18" charset="0"/>
              </a:rPr>
              <a:t>non clinical studies</a:t>
            </a:r>
            <a:endParaRPr lang="en-US" sz="2400" dirty="0">
              <a:latin typeface="Times New Roman" pitchFamily="18" charset="0"/>
              <a:cs typeface="Times New Roman" pitchFamily="18" charset="0"/>
            </a:endParaRPr>
          </a:p>
        </p:txBody>
      </p:sp>
      <p:sp>
        <p:nvSpPr>
          <p:cNvPr id="33" name="TextBox 32"/>
          <p:cNvSpPr txBox="1"/>
          <p:nvPr/>
        </p:nvSpPr>
        <p:spPr>
          <a:xfrm>
            <a:off x="5562600" y="5943600"/>
            <a:ext cx="3200400" cy="461665"/>
          </a:xfrm>
          <a:prstGeom prst="rect">
            <a:avLst/>
          </a:prstGeom>
          <a:solidFill>
            <a:schemeClr val="accent1">
              <a:lumMod val="20000"/>
              <a:lumOff val="80000"/>
            </a:schemeClr>
          </a:solidFill>
        </p:spPr>
        <p:txBody>
          <a:bodyPr wrap="square" rtlCol="0">
            <a:spAutoFit/>
          </a:bodyPr>
          <a:lstStyle/>
          <a:p>
            <a:r>
              <a:rPr lang="en-US" sz="2400" dirty="0" smtClean="0">
                <a:latin typeface="Times New Roman" pitchFamily="18" charset="0"/>
                <a:cs typeface="Times New Roman" pitchFamily="18" charset="0"/>
              </a:rPr>
              <a:t>other lab studies/testing</a:t>
            </a:r>
            <a:endParaRPr lang="en-US" sz="2400" dirty="0">
              <a:latin typeface="Times New Roman" pitchFamily="18" charset="0"/>
              <a:cs typeface="Times New Roman" pitchFamily="18" charset="0"/>
            </a:endParaRPr>
          </a:p>
        </p:txBody>
      </p:sp>
      <p:sp>
        <p:nvSpPr>
          <p:cNvPr id="15" name="Explosion 2 14"/>
          <p:cNvSpPr/>
          <p:nvPr/>
        </p:nvSpPr>
        <p:spPr>
          <a:xfrm>
            <a:off x="6248400" y="304800"/>
            <a:ext cx="2895600" cy="1371600"/>
          </a:xfrm>
          <a:prstGeom prst="irregularSeal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Times New Roman" pitchFamily="18" charset="0"/>
                <a:cs typeface="Times New Roman" pitchFamily="18" charset="0"/>
              </a:rPr>
              <a:t>Principles</a:t>
            </a:r>
            <a:endParaRPr lang="en-US" sz="2000" dirty="0">
              <a:solidFill>
                <a:schemeClr val="tx1"/>
              </a:solidFill>
              <a:latin typeface="Times New Roman" pitchFamily="18" charset="0"/>
              <a:cs typeface="Times New Roman" pitchFamily="18" charset="0"/>
            </a:endParaRPr>
          </a:p>
        </p:txBody>
      </p:sp>
      <p:cxnSp>
        <p:nvCxnSpPr>
          <p:cNvPr id="18" name="Straight Arrow Connector 17"/>
          <p:cNvCxnSpPr/>
          <p:nvPr/>
        </p:nvCxnSpPr>
        <p:spPr>
          <a:xfrm rot="10800000" flipV="1">
            <a:off x="6324600" y="1752600"/>
            <a:ext cx="6858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15400" cy="6096000"/>
          </a:xfrm>
        </p:spPr>
        <p:txBody>
          <a:bodyPr>
            <a:normAutofit fontScale="92500"/>
          </a:bodyPr>
          <a:lstStyle/>
          <a:p>
            <a:pPr marL="457200" indent="-457200">
              <a:buAutoNum type="arabicPeriod" startAt="6"/>
            </a:pPr>
            <a:r>
              <a:rPr lang="en-US" sz="2500" b="1" dirty="0" smtClean="0">
                <a:latin typeface="Times New Roman" pitchFamily="18" charset="0"/>
                <a:cs typeface="Times New Roman" pitchFamily="18" charset="0"/>
              </a:rPr>
              <a:t>Proposed dates: </a:t>
            </a:r>
            <a:r>
              <a:rPr lang="en-US" sz="2500" dirty="0" smtClean="0">
                <a:latin typeface="Times New Roman" pitchFamily="18" charset="0"/>
                <a:cs typeface="Times New Roman" pitchFamily="18" charset="0"/>
              </a:rPr>
              <a:t>Proposed dates of starting &amp; finishing the study to be in protocol, Date of collection of first &amp; last data</a:t>
            </a:r>
          </a:p>
          <a:p>
            <a:pPr marL="457200" indent="-457200">
              <a:buAutoNum type="arabicPeriod" startAt="6"/>
            </a:pPr>
            <a:r>
              <a:rPr lang="en-US" sz="2500" b="1" dirty="0" smtClean="0">
                <a:latin typeface="Times New Roman" pitchFamily="18" charset="0"/>
                <a:cs typeface="Times New Roman" pitchFamily="18" charset="0"/>
              </a:rPr>
              <a:t>Justification for selection of the test system</a:t>
            </a:r>
            <a:r>
              <a:rPr lang="en-US" sz="2500" dirty="0" smtClean="0">
                <a:latin typeface="Times New Roman" pitchFamily="18" charset="0"/>
                <a:cs typeface="Times New Roman" pitchFamily="18" charset="0"/>
              </a:rPr>
              <a:t>: If using animals, species &amp; strain to be identified based on scientific test (as per OECD) guidelines. Justification on choosing test system which can be based on test facility background, strain concerned, &amp; scientific &amp; regulatory issues.</a:t>
            </a:r>
          </a:p>
          <a:p>
            <a:pPr marL="457200" indent="-457200">
              <a:buAutoNum type="arabicPeriod" startAt="6"/>
            </a:pPr>
            <a:r>
              <a:rPr lang="en-US" sz="2500" b="1" dirty="0" smtClean="0">
                <a:latin typeface="Times New Roman" pitchFamily="18" charset="0"/>
                <a:cs typeface="Times New Roman" pitchFamily="18" charset="0"/>
              </a:rPr>
              <a:t>Description of the test system</a:t>
            </a:r>
            <a:r>
              <a:rPr lang="en-US" sz="2500" dirty="0" smtClean="0">
                <a:latin typeface="Times New Roman" pitchFamily="18" charset="0"/>
                <a:cs typeface="Times New Roman" pitchFamily="18" charset="0"/>
              </a:rPr>
              <a:t>: If use of animals, should include species, strain, age, weight, source of animals, sex. Also describe the details of  animal </a:t>
            </a:r>
            <a:r>
              <a:rPr lang="en-US" sz="2500" dirty="0" err="1" smtClean="0">
                <a:latin typeface="Times New Roman" pitchFamily="18" charset="0"/>
                <a:cs typeface="Times New Roman" pitchFamily="18" charset="0"/>
              </a:rPr>
              <a:t>husbandary</a:t>
            </a:r>
            <a:r>
              <a:rPr lang="en-US" sz="2500" dirty="0" smtClean="0">
                <a:latin typeface="Times New Roman" pitchFamily="18" charset="0"/>
                <a:cs typeface="Times New Roman" pitchFamily="18" charset="0"/>
              </a:rPr>
              <a:t>, environmental conditions (temp. humidity), types of cages, diet &amp; its source etc.</a:t>
            </a:r>
          </a:p>
          <a:p>
            <a:pPr marL="457200" indent="-457200">
              <a:buAutoNum type="arabicPeriod" startAt="6"/>
            </a:pPr>
            <a:r>
              <a:rPr lang="en-US" sz="2500" b="1" dirty="0" smtClean="0">
                <a:latin typeface="Times New Roman" pitchFamily="18" charset="0"/>
                <a:cs typeface="Times New Roman" pitchFamily="18" charset="0"/>
              </a:rPr>
              <a:t>Experimental design</a:t>
            </a:r>
            <a:r>
              <a:rPr lang="en-US" sz="2500" dirty="0" smtClean="0">
                <a:latin typeface="Times New Roman" pitchFamily="18" charset="0"/>
                <a:cs typeface="Times New Roman" pitchFamily="18" charset="0"/>
              </a:rPr>
              <a:t>: includes: Dosing, Dose levels, route of dosing, frequency of dosing, vehicles used, method of preparation of dose conc., storage conditions of the formulation, QC, Animal assigned to groups, parameters to be examined, measured, statistical methods, data to be retained after the study</a:t>
            </a:r>
          </a:p>
          <a:p>
            <a:pPr marL="457200" indent="-457200">
              <a:buAutoNum type="arabicPeriod" startAt="6"/>
            </a:pPr>
            <a:endParaRPr lang="en-US" sz="25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Title 1"/>
          <p:cNvSpPr>
            <a:spLocks noGrp="1"/>
          </p:cNvSpPr>
          <p:nvPr>
            <p:ph type="title"/>
          </p:nvPr>
        </p:nvSpPr>
        <p:spPr>
          <a:xfrm>
            <a:off x="381000" y="0"/>
            <a:ext cx="8229600" cy="503238"/>
          </a:xfrm>
        </p:spPr>
        <p:txBody>
          <a:bodyPr>
            <a:normAutofit fontScale="90000"/>
          </a:bodyPr>
          <a:lstStyle/>
          <a:p>
            <a:r>
              <a:rPr lang="en-US" sz="2800" b="1" dirty="0" smtClean="0">
                <a:latin typeface="Times New Roman" pitchFamily="18" charset="0"/>
                <a:cs typeface="Times New Roman" pitchFamily="18" charset="0"/>
              </a:rPr>
              <a:t>Contents of Protocol</a:t>
            </a:r>
            <a:endParaRPr lang="en-US" sz="2800" b="1"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03238"/>
          </a:xfrm>
        </p:spPr>
        <p:txBody>
          <a:bodyPr>
            <a:noAutofit/>
          </a:bodyPr>
          <a:lstStyle/>
          <a:p>
            <a:r>
              <a:rPr lang="en-US" sz="3600" dirty="0" smtClean="0">
                <a:latin typeface="Times New Roman" pitchFamily="18" charset="0"/>
                <a:cs typeface="Times New Roman" pitchFamily="18" charset="0"/>
              </a:rPr>
              <a:t>Records and Reports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686800" cy="5638800"/>
          </a:xfrm>
        </p:spPr>
        <p:txBody>
          <a:bodyPr>
            <a:normAutofit/>
          </a:bodyPr>
          <a:lstStyle/>
          <a:p>
            <a:r>
              <a:rPr lang="en-US" sz="2800" dirty="0" smtClean="0">
                <a:latin typeface="Times New Roman" pitchFamily="18" charset="0"/>
                <a:cs typeface="Times New Roman" pitchFamily="18" charset="0"/>
              </a:rPr>
              <a:t>Preparing Final report after completion of study</a:t>
            </a:r>
          </a:p>
          <a:p>
            <a:r>
              <a:rPr lang="en-US" sz="2800" dirty="0" smtClean="0">
                <a:latin typeface="Times New Roman" pitchFamily="18" charset="0"/>
                <a:cs typeface="Times New Roman" pitchFamily="18" charset="0"/>
              </a:rPr>
              <a:t>Reports by PI/ scientists involved- signed by date</a:t>
            </a:r>
          </a:p>
          <a:p>
            <a:r>
              <a:rPr lang="en-US" sz="2800" dirty="0" smtClean="0">
                <a:latin typeface="Times New Roman" pitchFamily="18" charset="0"/>
                <a:cs typeface="Times New Roman" pitchFamily="18" charset="0"/>
              </a:rPr>
              <a:t>Final report- signed by SD- indicates acceptance of responsibility for validity of data</a:t>
            </a:r>
          </a:p>
          <a:p>
            <a:r>
              <a:rPr lang="en-US" sz="2800" dirty="0" smtClean="0">
                <a:latin typeface="Times New Roman" pitchFamily="18" charset="0"/>
                <a:cs typeface="Times New Roman" pitchFamily="18" charset="0"/>
              </a:rPr>
              <a:t>Any corrections in final reports- in form of amendments</a:t>
            </a:r>
          </a:p>
          <a:p>
            <a:r>
              <a:rPr lang="en-US" sz="2800" dirty="0" smtClean="0">
                <a:latin typeface="Times New Roman" pitchFamily="18" charset="0"/>
                <a:cs typeface="Times New Roman" pitchFamily="18" charset="0"/>
              </a:rPr>
              <a:t>Reason of changes in report, signed with date by SD</a:t>
            </a:r>
          </a:p>
          <a:p>
            <a:r>
              <a:rPr lang="en-US" sz="2800" dirty="0" smtClean="0">
                <a:latin typeface="Times New Roman" pitchFamily="18" charset="0"/>
                <a:cs typeface="Times New Roman" pitchFamily="18" charset="0"/>
              </a:rPr>
              <a:t>Formatting as per submission requirements of various authorities can be done but without amendments</a:t>
            </a:r>
          </a:p>
          <a:p>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a:bodyPr>
          <a:lstStyle/>
          <a:p>
            <a:r>
              <a:rPr lang="en-US" sz="3300" dirty="0" smtClean="0">
                <a:latin typeface="Times New Roman" pitchFamily="18" charset="0"/>
                <a:cs typeface="Times New Roman" pitchFamily="18" charset="0"/>
              </a:rPr>
              <a:t>CONTENT OF FINAL REPORT</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486400"/>
          </a:xfrm>
        </p:spPr>
        <p:txBody>
          <a:bodyPr>
            <a:normAutofit fontScale="92500" lnSpcReduction="10000"/>
          </a:bodyPr>
          <a:lstStyle/>
          <a:p>
            <a:pPr>
              <a:buNone/>
            </a:pPr>
            <a:r>
              <a:rPr lang="en-US" sz="2600" dirty="0" smtClean="0">
                <a:latin typeface="Times New Roman" pitchFamily="18" charset="0"/>
                <a:cs typeface="Times New Roman" pitchFamily="18" charset="0"/>
              </a:rPr>
              <a:t>1. </a:t>
            </a:r>
            <a:r>
              <a:rPr lang="en-US" sz="2600" b="1" dirty="0" smtClean="0">
                <a:latin typeface="Times New Roman" pitchFamily="18" charset="0"/>
                <a:cs typeface="Times New Roman" pitchFamily="18" charset="0"/>
              </a:rPr>
              <a:t>Identification of study</a:t>
            </a:r>
            <a:r>
              <a:rPr lang="en-US" sz="2600" dirty="0" smtClean="0">
                <a:latin typeface="Times New Roman" pitchFamily="18" charset="0"/>
                <a:cs typeface="Times New Roman" pitchFamily="18" charset="0"/>
              </a:rPr>
              <a:t>, test article, reference item: </a:t>
            </a:r>
          </a:p>
          <a:p>
            <a:pPr>
              <a:buFont typeface="Wingdings" pitchFamily="2" charset="2"/>
              <a:buChar char="§"/>
            </a:pPr>
            <a:r>
              <a:rPr lang="en-US" sz="2600" dirty="0" smtClean="0">
                <a:latin typeface="Times New Roman" pitchFamily="18" charset="0"/>
                <a:cs typeface="Times New Roman" pitchFamily="18" charset="0"/>
              </a:rPr>
              <a:t>Title </a:t>
            </a:r>
          </a:p>
          <a:p>
            <a:pPr>
              <a:buFont typeface="Wingdings" pitchFamily="2" charset="2"/>
              <a:buChar char="§"/>
            </a:pPr>
            <a:r>
              <a:rPr lang="en-US" sz="2600" dirty="0" smtClean="0">
                <a:latin typeface="Times New Roman" pitchFamily="18" charset="0"/>
                <a:cs typeface="Times New Roman" pitchFamily="18" charset="0"/>
              </a:rPr>
              <a:t>Name &amp; identification of reference article</a:t>
            </a:r>
          </a:p>
          <a:p>
            <a:pPr>
              <a:buFont typeface="Wingdings" pitchFamily="2" charset="2"/>
              <a:buChar char="§"/>
            </a:pPr>
            <a:r>
              <a:rPr lang="en-US" sz="2600" dirty="0" smtClean="0">
                <a:latin typeface="Times New Roman" pitchFamily="18" charset="0"/>
                <a:cs typeface="Times New Roman" pitchFamily="18" charset="0"/>
              </a:rPr>
              <a:t>Identification of test article by code/ name (IUPAC, CAS no.)</a:t>
            </a:r>
          </a:p>
          <a:p>
            <a:pPr>
              <a:buFont typeface="Wingdings" pitchFamily="2" charset="2"/>
              <a:buChar char="§"/>
            </a:pPr>
            <a:r>
              <a:rPr lang="en-US" sz="2600" dirty="0" smtClean="0">
                <a:latin typeface="Times New Roman" pitchFamily="18" charset="0"/>
                <a:cs typeface="Times New Roman" pitchFamily="18" charset="0"/>
              </a:rPr>
              <a:t>Characterization of Test article- Purity, stability, </a:t>
            </a:r>
            <a:r>
              <a:rPr lang="en-US" sz="2600" dirty="0" err="1" smtClean="0">
                <a:latin typeface="Times New Roman" pitchFamily="18" charset="0"/>
                <a:cs typeface="Times New Roman" pitchFamily="18" charset="0"/>
              </a:rPr>
              <a:t>homogenity</a:t>
            </a:r>
            <a:endParaRPr lang="en-US" sz="2600" dirty="0" smtClean="0">
              <a:latin typeface="Times New Roman" pitchFamily="18" charset="0"/>
              <a:cs typeface="Times New Roman" pitchFamily="18" charset="0"/>
            </a:endParaRPr>
          </a:p>
          <a:p>
            <a:pPr marL="514350" indent="-514350">
              <a:buAutoNum type="arabicPeriod" startAt="2"/>
            </a:pPr>
            <a:r>
              <a:rPr lang="en-US" sz="2600" b="1" dirty="0" smtClean="0">
                <a:latin typeface="Times New Roman" pitchFamily="18" charset="0"/>
                <a:cs typeface="Times New Roman" pitchFamily="18" charset="0"/>
              </a:rPr>
              <a:t>Information related to sponsor &amp; test facility</a:t>
            </a:r>
            <a:r>
              <a:rPr lang="en-US" sz="2600" dirty="0" smtClean="0">
                <a:latin typeface="Times New Roman" pitchFamily="18" charset="0"/>
                <a:cs typeface="Times New Roman" pitchFamily="18" charset="0"/>
              </a:rPr>
              <a:t>:</a:t>
            </a:r>
          </a:p>
          <a:p>
            <a:pPr marL="514350" indent="-514350"/>
            <a:r>
              <a:rPr lang="en-US" sz="2600" dirty="0" smtClean="0">
                <a:latin typeface="Times New Roman" pitchFamily="18" charset="0"/>
                <a:cs typeface="Times New Roman" pitchFamily="18" charset="0"/>
              </a:rPr>
              <a:t>Name, address of sponsor</a:t>
            </a:r>
          </a:p>
          <a:p>
            <a:pPr marL="514350" indent="-514350"/>
            <a:r>
              <a:rPr lang="en-US" sz="2600" dirty="0" smtClean="0">
                <a:latin typeface="Times New Roman" pitchFamily="18" charset="0"/>
                <a:cs typeface="Times New Roman" pitchFamily="18" charset="0"/>
              </a:rPr>
              <a:t>Name &amp; address of any test facilities &amp; other test sites </a:t>
            </a:r>
          </a:p>
          <a:p>
            <a:pPr marL="514350" indent="-514350"/>
            <a:r>
              <a:rPr lang="en-US" sz="2600" dirty="0" smtClean="0">
                <a:latin typeface="Times New Roman" pitchFamily="18" charset="0"/>
                <a:cs typeface="Times New Roman" pitchFamily="18" charset="0"/>
              </a:rPr>
              <a:t>Name &amp; address of SD</a:t>
            </a:r>
          </a:p>
          <a:p>
            <a:pPr marL="514350" indent="-514350"/>
            <a:r>
              <a:rPr lang="en-US" sz="2600" dirty="0" smtClean="0">
                <a:latin typeface="Times New Roman" pitchFamily="18" charset="0"/>
                <a:cs typeface="Times New Roman" pitchFamily="18" charset="0"/>
              </a:rPr>
              <a:t>Name &amp; address of PI (Principal investigator/s)</a:t>
            </a:r>
          </a:p>
          <a:p>
            <a:pPr marL="514350" indent="-514350"/>
            <a:r>
              <a:rPr lang="en-US" sz="2600" dirty="0" smtClean="0">
                <a:latin typeface="Times New Roman" pitchFamily="18" charset="0"/>
                <a:cs typeface="Times New Roman" pitchFamily="18" charset="0"/>
              </a:rPr>
              <a:t>Phase/s of study details by investigator</a:t>
            </a:r>
          </a:p>
          <a:p>
            <a:pPr marL="514350" indent="-514350"/>
            <a:r>
              <a:rPr lang="en-US" sz="2600" dirty="0" smtClean="0">
                <a:latin typeface="Times New Roman" pitchFamily="18" charset="0"/>
                <a:cs typeface="Times New Roman" pitchFamily="18" charset="0"/>
              </a:rPr>
              <a:t>Name &amp; address of scientists contributed to reports/ final</a:t>
            </a:r>
          </a:p>
          <a:p>
            <a:pPr marL="514350" indent="-514350">
              <a:buNone/>
            </a:pPr>
            <a:r>
              <a:rPr lang="en-US" sz="2600" dirty="0" smtClean="0">
                <a:latin typeface="Times New Roman" pitchFamily="18" charset="0"/>
                <a:cs typeface="Times New Roman" pitchFamily="18" charset="0"/>
              </a:rPr>
              <a:t>3</a:t>
            </a:r>
            <a:r>
              <a:rPr lang="en-US" sz="2600" b="1" dirty="0" smtClean="0">
                <a:latin typeface="Times New Roman" pitchFamily="18" charset="0"/>
                <a:cs typeface="Times New Roman" pitchFamily="18" charset="0"/>
              </a:rPr>
              <a:t>. Starting &amp; completion dates of study</a:t>
            </a:r>
          </a:p>
          <a:p>
            <a:pPr marL="514350" indent="-514350"/>
            <a:endParaRPr lang="en-US" sz="2600" dirty="0" smtClean="0">
              <a:latin typeface="Times New Roman" pitchFamily="18" charset="0"/>
              <a:cs typeface="Times New Roman" pitchFamily="18" charset="0"/>
            </a:endParaRPr>
          </a:p>
          <a:p>
            <a:pPr marL="514350" indent="-514350"/>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579438"/>
          </a:xfrm>
        </p:spPr>
        <p:txBody>
          <a:bodyPr>
            <a:noAutofit/>
          </a:bodyPr>
          <a:lstStyle/>
          <a:p>
            <a:r>
              <a:rPr lang="en-US" sz="3300" dirty="0" smtClean="0">
                <a:latin typeface="Times New Roman" pitchFamily="18" charset="0"/>
                <a:cs typeface="Times New Roman" pitchFamily="18" charset="0"/>
              </a:rPr>
              <a:t>CONTENT OF FINAL REPORT</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486400"/>
          </a:xfrm>
        </p:spPr>
        <p:txBody>
          <a:bodyPr>
            <a:noAutofit/>
          </a:bodyPr>
          <a:lstStyle/>
          <a:p>
            <a:pPr>
              <a:buNone/>
            </a:pPr>
            <a:r>
              <a:rPr lang="en-US" sz="2300" dirty="0" smtClean="0">
                <a:latin typeface="Times New Roman" pitchFamily="18" charset="0"/>
                <a:cs typeface="Times New Roman" pitchFamily="18" charset="0"/>
              </a:rPr>
              <a:t>4. </a:t>
            </a:r>
            <a:r>
              <a:rPr lang="en-US" sz="2300" b="1" dirty="0" smtClean="0">
                <a:latin typeface="Times New Roman" pitchFamily="18" charset="0"/>
                <a:cs typeface="Times New Roman" pitchFamily="18" charset="0"/>
              </a:rPr>
              <a:t>Statement</a:t>
            </a:r>
            <a:r>
              <a:rPr lang="en-US" sz="2300" dirty="0" smtClean="0">
                <a:latin typeface="Times New Roman" pitchFamily="18" charset="0"/>
                <a:cs typeface="Times New Roman" pitchFamily="18" charset="0"/>
              </a:rPr>
              <a:t>: Prepared by QA person about the QA program listing types of inspections made, dates of the inspections, phase inspected, dates of reporting inspection results to management/SD/PI</a:t>
            </a:r>
          </a:p>
          <a:p>
            <a:pPr>
              <a:buNone/>
            </a:pPr>
            <a:r>
              <a:rPr lang="en-US" sz="2300" dirty="0" smtClean="0">
                <a:latin typeface="Times New Roman" pitchFamily="18" charset="0"/>
                <a:cs typeface="Times New Roman" pitchFamily="18" charset="0"/>
              </a:rPr>
              <a:t>5. Description of test methods &amp; materials used</a:t>
            </a:r>
          </a:p>
          <a:p>
            <a:pPr>
              <a:buNone/>
            </a:pPr>
            <a:r>
              <a:rPr lang="en-US" sz="2300" dirty="0" smtClean="0">
                <a:latin typeface="Times New Roman" pitchFamily="18" charset="0"/>
                <a:cs typeface="Times New Roman" pitchFamily="18" charset="0"/>
              </a:rPr>
              <a:t>6. </a:t>
            </a:r>
            <a:r>
              <a:rPr lang="en-US" sz="2300" b="1" dirty="0" smtClean="0">
                <a:latin typeface="Times New Roman" pitchFamily="18" charset="0"/>
                <a:cs typeface="Times New Roman" pitchFamily="18" charset="0"/>
              </a:rPr>
              <a:t>Results:</a:t>
            </a:r>
            <a:r>
              <a:rPr lang="en-US" sz="2300" dirty="0" smtClean="0">
                <a:latin typeface="Times New Roman" pitchFamily="18" charset="0"/>
                <a:cs typeface="Times New Roman" pitchFamily="18" charset="0"/>
              </a:rPr>
              <a:t> </a:t>
            </a:r>
          </a:p>
          <a:p>
            <a:r>
              <a:rPr lang="en-US" sz="2300" dirty="0" smtClean="0">
                <a:latin typeface="Times New Roman" pitchFamily="18" charset="0"/>
                <a:cs typeface="Times New Roman" pitchFamily="18" charset="0"/>
              </a:rPr>
              <a:t>Summary of results</a:t>
            </a:r>
          </a:p>
          <a:p>
            <a:r>
              <a:rPr lang="en-US" sz="2300" dirty="0" smtClean="0">
                <a:latin typeface="Times New Roman" pitchFamily="18" charset="0"/>
                <a:cs typeface="Times New Roman" pitchFamily="18" charset="0"/>
              </a:rPr>
              <a:t>Information &amp; data required by the study</a:t>
            </a:r>
          </a:p>
          <a:p>
            <a:r>
              <a:rPr lang="en-US" sz="2300" dirty="0" smtClean="0">
                <a:latin typeface="Times New Roman" pitchFamily="18" charset="0"/>
                <a:cs typeface="Times New Roman" pitchFamily="18" charset="0"/>
              </a:rPr>
              <a:t>Calculations &amp; determinations of statistical significance</a:t>
            </a:r>
          </a:p>
          <a:p>
            <a:r>
              <a:rPr lang="en-US" sz="2300" dirty="0" smtClean="0">
                <a:latin typeface="Times New Roman" pitchFamily="18" charset="0"/>
                <a:cs typeface="Times New Roman" pitchFamily="18" charset="0"/>
              </a:rPr>
              <a:t>Evaluation &amp; discussion of the results</a:t>
            </a:r>
          </a:p>
          <a:p>
            <a:r>
              <a:rPr lang="en-US" sz="2300" dirty="0" smtClean="0">
                <a:latin typeface="Times New Roman" pitchFamily="18" charset="0"/>
                <a:cs typeface="Times New Roman" pitchFamily="18" charset="0"/>
              </a:rPr>
              <a:t>Conclusions</a:t>
            </a:r>
          </a:p>
          <a:p>
            <a:pPr>
              <a:buNone/>
            </a:pPr>
            <a:r>
              <a:rPr lang="en-US" sz="2300" dirty="0" smtClean="0">
                <a:latin typeface="Times New Roman" pitchFamily="18" charset="0"/>
                <a:cs typeface="Times New Roman" pitchFamily="18" charset="0"/>
              </a:rPr>
              <a:t>7. </a:t>
            </a:r>
            <a:r>
              <a:rPr lang="en-US" sz="2300" b="1" dirty="0" smtClean="0">
                <a:latin typeface="Times New Roman" pitchFamily="18" charset="0"/>
                <a:cs typeface="Times New Roman" pitchFamily="18" charset="0"/>
              </a:rPr>
              <a:t>Storage:</a:t>
            </a:r>
            <a:r>
              <a:rPr lang="en-US" sz="2300" dirty="0" smtClean="0">
                <a:latin typeface="Times New Roman" pitchFamily="18" charset="0"/>
                <a:cs typeface="Times New Roman" pitchFamily="18" charset="0"/>
              </a:rPr>
              <a:t> Final report must include the locations where study plan, samples of test, reference article, specimens, raw data &amp; final report will be stored.</a:t>
            </a:r>
          </a:p>
          <a:p>
            <a:pPr>
              <a:buNone/>
            </a:pPr>
            <a:r>
              <a:rPr lang="en-US" sz="2300" dirty="0" smtClean="0">
                <a:latin typeface="Times New Roman" pitchFamily="18" charset="0"/>
                <a:cs typeface="Times New Roman" pitchFamily="18" charset="0"/>
              </a:rPr>
              <a:t> </a:t>
            </a:r>
            <a:endParaRPr lang="en-US" sz="23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noAutofit/>
          </a:bodyPr>
          <a:lstStyle/>
          <a:p>
            <a:r>
              <a:rPr lang="en-US" sz="3300" dirty="0" smtClean="0">
                <a:latin typeface="Times New Roman" pitchFamily="18" charset="0"/>
                <a:cs typeface="Times New Roman" pitchFamily="18" charset="0"/>
              </a:rPr>
              <a:t>DISQUALIFICATION OF NON CLINICAL TESTING FACILITIES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534400" cy="5181600"/>
          </a:xfrm>
        </p:spPr>
        <p:txBody>
          <a:bodyPr>
            <a:normAutofit/>
          </a:bodyPr>
          <a:lstStyle/>
          <a:p>
            <a:pPr marL="457200" indent="-457200">
              <a:buAutoNum type="arabicPeriod"/>
            </a:pPr>
            <a:r>
              <a:rPr lang="en-US" sz="2400" dirty="0" smtClean="0">
                <a:latin typeface="Times New Roman" pitchFamily="18" charset="0"/>
                <a:cs typeface="Times New Roman" pitchFamily="18" charset="0"/>
              </a:rPr>
              <a:t>Any data generated by a testing facility which does not comply GLP regulations, then it will be excluded for consideration </a:t>
            </a:r>
          </a:p>
          <a:p>
            <a:pPr marL="457200" indent="-457200">
              <a:buAutoNum type="arabicPeriod"/>
            </a:pPr>
            <a:r>
              <a:rPr lang="en-US" sz="2400" dirty="0" smtClean="0">
                <a:latin typeface="Times New Roman" pitchFamily="18" charset="0"/>
                <a:cs typeface="Times New Roman" pitchFamily="18" charset="0"/>
              </a:rPr>
              <a:t> Disqualification of testing facility can be due to </a:t>
            </a:r>
          </a:p>
          <a:p>
            <a:pPr marL="457200" indent="-457200"/>
            <a:r>
              <a:rPr lang="en-US" sz="2400" dirty="0" smtClean="0">
                <a:latin typeface="Times New Roman" pitchFamily="18" charset="0"/>
                <a:cs typeface="Times New Roman" pitchFamily="18" charset="0"/>
              </a:rPr>
              <a:t>Failure to comply 1 or more relevant GLP regulations</a:t>
            </a:r>
          </a:p>
          <a:p>
            <a:pPr marL="457200" indent="-457200"/>
            <a:r>
              <a:rPr lang="en-US" sz="2400" dirty="0" smtClean="0">
                <a:latin typeface="Times New Roman" pitchFamily="18" charset="0"/>
                <a:cs typeface="Times New Roman" pitchFamily="18" charset="0"/>
              </a:rPr>
              <a:t>If non compliance adversely affects the validity of Study</a:t>
            </a:r>
          </a:p>
          <a:p>
            <a:pPr marL="457200" indent="-457200"/>
            <a:r>
              <a:rPr lang="en-US" sz="2400" dirty="0" smtClean="0">
                <a:latin typeface="Times New Roman" pitchFamily="18" charset="0"/>
                <a:cs typeface="Times New Roman" pitchFamily="18" charset="0"/>
              </a:rPr>
              <a:t>Actions like warning or rejections of individual studies will not be considered to qualify</a:t>
            </a:r>
          </a:p>
          <a:p>
            <a:pPr marL="457200" indent="-457200">
              <a:buNone/>
            </a:pPr>
            <a:r>
              <a:rPr lang="en-US" sz="2400" dirty="0" smtClean="0">
                <a:latin typeface="Times New Roman" pitchFamily="18" charset="0"/>
                <a:cs typeface="Times New Roman" pitchFamily="18" charset="0"/>
              </a:rPr>
              <a:t>3. If testing facility found to be disqualified, FDA issues a notice &amp; invites from the testing facility for any explanations </a:t>
            </a:r>
          </a:p>
          <a:p>
            <a:pPr marL="457200" indent="-457200">
              <a:buNone/>
            </a:pPr>
            <a:r>
              <a:rPr lang="en-US" sz="2400" dirty="0" smtClean="0">
                <a:latin typeface="Times New Roman" pitchFamily="18" charset="0"/>
                <a:cs typeface="Times New Roman" pitchFamily="18" charset="0"/>
              </a:rPr>
              <a:t>4. The final order on disqualification or its termination depends on FDA after it satisfies via hearing/ evaluating the records</a:t>
            </a:r>
          </a:p>
          <a:p>
            <a:pPr marL="457200" indent="-457200">
              <a:buNone/>
            </a:pPr>
            <a:endParaRPr lang="en-US" sz="2400" dirty="0" smtClean="0">
              <a:latin typeface="Times New Roman" pitchFamily="18" charset="0"/>
              <a:cs typeface="Times New Roman" pitchFamily="18" charset="0"/>
            </a:endParaRPr>
          </a:p>
          <a:p>
            <a:pPr marL="457200" indent="-457200">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90600"/>
          </a:xfrm>
        </p:spPr>
        <p:txBody>
          <a:bodyPr>
            <a:noAutofit/>
          </a:bodyPr>
          <a:lstStyle/>
          <a:p>
            <a:r>
              <a:rPr lang="en-US" sz="3300" dirty="0" smtClean="0">
                <a:latin typeface="Times New Roman" pitchFamily="18" charset="0"/>
                <a:cs typeface="Times New Roman" pitchFamily="18" charset="0"/>
              </a:rPr>
              <a:t>DISQUALIFICATION OF NON CLINICAL TESTING FACILITIES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534400" cy="5181600"/>
          </a:xfrm>
        </p:spPr>
        <p:txBody>
          <a:bodyPr>
            <a:normAutofit/>
          </a:bodyPr>
          <a:lstStyle/>
          <a:p>
            <a:pPr marL="457200" indent="-457200">
              <a:buNone/>
            </a:pPr>
            <a:r>
              <a:rPr lang="en-US" sz="2400" dirty="0" smtClean="0">
                <a:latin typeface="Times New Roman" pitchFamily="18" charset="0"/>
                <a:cs typeface="Times New Roman" pitchFamily="18" charset="0"/>
              </a:rPr>
              <a:t>5. If any data generated after the disqualification of testing facility, the FDA will not consider the application for product approval</a:t>
            </a:r>
          </a:p>
          <a:p>
            <a:pPr marL="457200" indent="-457200">
              <a:buNone/>
            </a:pPr>
            <a:r>
              <a:rPr lang="en-US" sz="2400" dirty="0" smtClean="0">
                <a:latin typeface="Times New Roman" pitchFamily="18" charset="0"/>
                <a:cs typeface="Times New Roman" pitchFamily="18" charset="0"/>
              </a:rPr>
              <a:t>6. If any testing facility is disqualified by FDA, then it may again apply for reinstating with due justifications, and undertake that it will conduct &amp; comply future non clinical studies in as per GLP. FDA may reinstate lab upon satisfaction</a:t>
            </a:r>
          </a:p>
          <a:p>
            <a:pPr marL="457200" indent="-457200">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6-Point Star 4"/>
          <p:cNvSpPr/>
          <p:nvPr/>
        </p:nvSpPr>
        <p:spPr>
          <a:xfrm>
            <a:off x="3200400" y="1828800"/>
            <a:ext cx="2819400" cy="2438400"/>
          </a:xfrm>
          <a:prstGeom prst="star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Principle of GLP uses</a:t>
            </a:r>
          </a:p>
          <a:p>
            <a:pPr algn="ctr"/>
            <a:r>
              <a:rPr lang="en-US" dirty="0" smtClean="0">
                <a:solidFill>
                  <a:schemeClr val="tx1"/>
                </a:solidFill>
              </a:rPr>
              <a:t>Set of Standards to ensure</a:t>
            </a:r>
            <a:endParaRPr lang="en-US" dirty="0">
              <a:solidFill>
                <a:schemeClr val="tx1"/>
              </a:solidFill>
            </a:endParaRPr>
          </a:p>
        </p:txBody>
      </p:sp>
      <p:sp>
        <p:nvSpPr>
          <p:cNvPr id="6" name="Cloud Callout 5"/>
          <p:cNvSpPr/>
          <p:nvPr/>
        </p:nvSpPr>
        <p:spPr>
          <a:xfrm>
            <a:off x="6096000" y="4038600"/>
            <a:ext cx="2286000" cy="14478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Reporting of verifiable  conclusions</a:t>
            </a:r>
            <a:endParaRPr lang="en-US" dirty="0">
              <a:solidFill>
                <a:schemeClr val="tx1"/>
              </a:solidFill>
            </a:endParaRPr>
          </a:p>
        </p:txBody>
      </p:sp>
      <p:sp>
        <p:nvSpPr>
          <p:cNvPr id="7" name="Cloud Callout 6"/>
          <p:cNvSpPr/>
          <p:nvPr/>
        </p:nvSpPr>
        <p:spPr>
          <a:xfrm>
            <a:off x="6248400" y="1828800"/>
            <a:ext cx="1752600" cy="1222248"/>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Integrity of studies</a:t>
            </a:r>
            <a:endParaRPr lang="en-US" dirty="0">
              <a:solidFill>
                <a:schemeClr val="tx1"/>
              </a:solidFill>
            </a:endParaRPr>
          </a:p>
        </p:txBody>
      </p:sp>
      <p:sp>
        <p:nvSpPr>
          <p:cNvPr id="8" name="Cloud Callout 7"/>
          <p:cNvSpPr/>
          <p:nvPr/>
        </p:nvSpPr>
        <p:spPr>
          <a:xfrm>
            <a:off x="685800" y="2133600"/>
            <a:ext cx="1752600" cy="1222248"/>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Quality</a:t>
            </a:r>
            <a:endParaRPr lang="en-US" dirty="0">
              <a:solidFill>
                <a:schemeClr val="tx1"/>
              </a:solidFill>
            </a:endParaRPr>
          </a:p>
        </p:txBody>
      </p:sp>
      <p:sp>
        <p:nvSpPr>
          <p:cNvPr id="9" name="Cloud Callout 8"/>
          <p:cNvSpPr/>
          <p:nvPr/>
        </p:nvSpPr>
        <p:spPr>
          <a:xfrm>
            <a:off x="3657600" y="381000"/>
            <a:ext cx="1752600" cy="1222248"/>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Reliability</a:t>
            </a:r>
            <a:endParaRPr lang="en-US" dirty="0">
              <a:solidFill>
                <a:schemeClr val="tx1"/>
              </a:solidFill>
            </a:endParaRPr>
          </a:p>
        </p:txBody>
      </p:sp>
      <p:sp>
        <p:nvSpPr>
          <p:cNvPr id="10" name="Cloud Callout 9"/>
          <p:cNvSpPr/>
          <p:nvPr/>
        </p:nvSpPr>
        <p:spPr>
          <a:xfrm>
            <a:off x="1905000" y="4724400"/>
            <a:ext cx="2514600" cy="1222248"/>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Traceability of data</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7-Point Star 2"/>
          <p:cNvSpPr/>
          <p:nvPr/>
        </p:nvSpPr>
        <p:spPr>
          <a:xfrm>
            <a:off x="3505200" y="2286000"/>
            <a:ext cx="2133600" cy="2133600"/>
          </a:xfrm>
          <a:prstGeom prst="star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Aspects of study execution</a:t>
            </a:r>
            <a:endParaRPr lang="en-US" b="1" dirty="0">
              <a:solidFill>
                <a:schemeClr val="tx1"/>
              </a:solidFill>
              <a:latin typeface="Times New Roman" pitchFamily="18" charset="0"/>
              <a:cs typeface="Times New Roman" pitchFamily="18" charset="0"/>
            </a:endParaRPr>
          </a:p>
        </p:txBody>
      </p:sp>
      <p:sp>
        <p:nvSpPr>
          <p:cNvPr id="6" name="Cloud Callout 5"/>
          <p:cNvSpPr/>
          <p:nvPr/>
        </p:nvSpPr>
        <p:spPr>
          <a:xfrm>
            <a:off x="1066800" y="685800"/>
            <a:ext cx="1828800" cy="13716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Planning</a:t>
            </a:r>
            <a:endParaRPr lang="en-US" dirty="0">
              <a:solidFill>
                <a:schemeClr val="tx1"/>
              </a:solidFill>
            </a:endParaRPr>
          </a:p>
        </p:txBody>
      </p:sp>
      <p:sp>
        <p:nvSpPr>
          <p:cNvPr id="9" name="Cloud Callout 8"/>
          <p:cNvSpPr/>
          <p:nvPr/>
        </p:nvSpPr>
        <p:spPr>
          <a:xfrm>
            <a:off x="4114800" y="381000"/>
            <a:ext cx="1981200" cy="13716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Monitoring</a:t>
            </a:r>
            <a:endParaRPr lang="en-US" dirty="0">
              <a:solidFill>
                <a:schemeClr val="tx1"/>
              </a:solidFill>
            </a:endParaRPr>
          </a:p>
        </p:txBody>
      </p:sp>
      <p:sp>
        <p:nvSpPr>
          <p:cNvPr id="10" name="Cloud Callout 9"/>
          <p:cNvSpPr/>
          <p:nvPr/>
        </p:nvSpPr>
        <p:spPr>
          <a:xfrm>
            <a:off x="6477000" y="1828800"/>
            <a:ext cx="1828800" cy="13716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Recording</a:t>
            </a:r>
            <a:endParaRPr lang="en-US" dirty="0">
              <a:solidFill>
                <a:schemeClr val="tx1"/>
              </a:solidFill>
            </a:endParaRPr>
          </a:p>
        </p:txBody>
      </p:sp>
      <p:sp>
        <p:nvSpPr>
          <p:cNvPr id="11" name="Cloud Callout 10"/>
          <p:cNvSpPr/>
          <p:nvPr/>
        </p:nvSpPr>
        <p:spPr>
          <a:xfrm>
            <a:off x="5257800" y="4495800"/>
            <a:ext cx="1828800" cy="13716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Reporting</a:t>
            </a:r>
            <a:endParaRPr lang="en-US" dirty="0">
              <a:solidFill>
                <a:schemeClr val="tx1"/>
              </a:solidFill>
            </a:endParaRPr>
          </a:p>
        </p:txBody>
      </p:sp>
      <p:sp>
        <p:nvSpPr>
          <p:cNvPr id="12" name="Cloud Callout 11"/>
          <p:cNvSpPr/>
          <p:nvPr/>
        </p:nvSpPr>
        <p:spPr>
          <a:xfrm>
            <a:off x="838200" y="3733800"/>
            <a:ext cx="1828800" cy="13716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Archieving</a:t>
            </a:r>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Oval 2"/>
          <p:cNvSpPr/>
          <p:nvPr/>
        </p:nvSpPr>
        <p:spPr>
          <a:xfrm>
            <a:off x="304800" y="457200"/>
            <a:ext cx="1828800" cy="12192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Non clinical Studies</a:t>
            </a:r>
            <a:endParaRPr lang="en-US" sz="2000" b="1" dirty="0">
              <a:solidFill>
                <a:schemeClr val="tx1"/>
              </a:solidFill>
            </a:endParaRPr>
          </a:p>
        </p:txBody>
      </p:sp>
      <p:sp>
        <p:nvSpPr>
          <p:cNvPr id="4" name="Cloud Callout 3"/>
          <p:cNvSpPr/>
          <p:nvPr/>
        </p:nvSpPr>
        <p:spPr>
          <a:xfrm>
            <a:off x="2362200" y="2209800"/>
            <a:ext cx="2362200" cy="12954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Analytical aspects of these studies</a:t>
            </a:r>
            <a:endParaRPr lang="en-US" dirty="0">
              <a:solidFill>
                <a:schemeClr val="tx1"/>
              </a:solidFill>
            </a:endParaRPr>
          </a:p>
        </p:txBody>
      </p:sp>
      <p:sp>
        <p:nvSpPr>
          <p:cNvPr id="5" name="Cloud Callout 4"/>
          <p:cNvSpPr/>
          <p:nvPr/>
        </p:nvSpPr>
        <p:spPr>
          <a:xfrm>
            <a:off x="228600" y="3505200"/>
            <a:ext cx="2743200" cy="25908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To obtain data on properties or safety items important for human health/</a:t>
            </a:r>
            <a:r>
              <a:rPr lang="en-US" dirty="0" err="1" smtClean="0">
                <a:solidFill>
                  <a:schemeClr val="tx1"/>
                </a:solidFill>
              </a:rPr>
              <a:t>env</a:t>
            </a:r>
            <a:endParaRPr lang="en-US" dirty="0">
              <a:solidFill>
                <a:schemeClr val="tx1"/>
              </a:solidFill>
            </a:endParaRPr>
          </a:p>
        </p:txBody>
      </p:sp>
      <p:sp>
        <p:nvSpPr>
          <p:cNvPr id="7" name="Cloud Callout 6"/>
          <p:cNvSpPr/>
          <p:nvPr/>
        </p:nvSpPr>
        <p:spPr>
          <a:xfrm>
            <a:off x="2362200" y="685800"/>
            <a:ext cx="2133600" cy="12954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vitro /animal studies</a:t>
            </a:r>
            <a:endParaRPr lang="en-US" dirty="0">
              <a:solidFill>
                <a:schemeClr val="tx1"/>
              </a:solidFill>
            </a:endParaRPr>
          </a:p>
        </p:txBody>
      </p:sp>
      <p:cxnSp>
        <p:nvCxnSpPr>
          <p:cNvPr id="13" name="Straight Arrow Connector 12"/>
          <p:cNvCxnSpPr>
            <a:stCxn id="3" idx="6"/>
          </p:cNvCxnSpPr>
          <p:nvPr/>
        </p:nvCxnSpPr>
        <p:spPr>
          <a:xfrm>
            <a:off x="2133600" y="1066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657600" y="2057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4" idx="1"/>
          </p:cNvCxnSpPr>
          <p:nvPr/>
        </p:nvCxnSpPr>
        <p:spPr>
          <a:xfrm rot="5400000">
            <a:off x="2875861" y="3599760"/>
            <a:ext cx="763379" cy="5715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410200" y="457200"/>
            <a:ext cx="3352800" cy="7620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Classes  of studies to evaluate drug safety</a:t>
            </a:r>
            <a:endParaRPr lang="en-US" sz="2000" b="1" dirty="0">
              <a:solidFill>
                <a:schemeClr val="tx1"/>
              </a:solidFill>
            </a:endParaRPr>
          </a:p>
        </p:txBody>
      </p:sp>
      <p:sp>
        <p:nvSpPr>
          <p:cNvPr id="22" name="Rounded Rectangle 21"/>
          <p:cNvSpPr/>
          <p:nvPr/>
        </p:nvSpPr>
        <p:spPr>
          <a:xfrm>
            <a:off x="5562600" y="1447800"/>
            <a:ext cx="2971800" cy="533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Single dose toxicity</a:t>
            </a:r>
            <a:endParaRPr lang="en-US" dirty="0">
              <a:solidFill>
                <a:schemeClr val="tx1"/>
              </a:solidFill>
            </a:endParaRPr>
          </a:p>
        </p:txBody>
      </p:sp>
      <p:sp>
        <p:nvSpPr>
          <p:cNvPr id="27" name="Rounded Rectangle 26"/>
          <p:cNvSpPr/>
          <p:nvPr/>
        </p:nvSpPr>
        <p:spPr>
          <a:xfrm>
            <a:off x="5638800" y="2133600"/>
            <a:ext cx="2895600" cy="533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Repeated dose toxicity (sub acute/ chronic)</a:t>
            </a:r>
            <a:endParaRPr lang="en-US" dirty="0">
              <a:solidFill>
                <a:schemeClr val="tx1"/>
              </a:solidFill>
            </a:endParaRPr>
          </a:p>
        </p:txBody>
      </p:sp>
      <p:sp>
        <p:nvSpPr>
          <p:cNvPr id="28" name="Rounded Rectangle 27"/>
          <p:cNvSpPr/>
          <p:nvPr/>
        </p:nvSpPr>
        <p:spPr>
          <a:xfrm>
            <a:off x="5486400" y="3733800"/>
            <a:ext cx="2895600" cy="533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Mutagenic potential </a:t>
            </a:r>
            <a:endParaRPr lang="en-US" dirty="0">
              <a:solidFill>
                <a:schemeClr val="tx1"/>
              </a:solidFill>
            </a:endParaRPr>
          </a:p>
        </p:txBody>
      </p:sp>
      <p:sp>
        <p:nvSpPr>
          <p:cNvPr id="29" name="Rounded Rectangle 28"/>
          <p:cNvSpPr/>
          <p:nvPr/>
        </p:nvSpPr>
        <p:spPr>
          <a:xfrm>
            <a:off x="5029200" y="2819400"/>
            <a:ext cx="3886200" cy="685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Reproductive </a:t>
            </a:r>
            <a:r>
              <a:rPr lang="en-US" dirty="0" err="1" smtClean="0">
                <a:solidFill>
                  <a:schemeClr val="tx1"/>
                </a:solidFill>
              </a:rPr>
              <a:t>Tox</a:t>
            </a:r>
            <a:r>
              <a:rPr lang="en-US" dirty="0" smtClean="0">
                <a:solidFill>
                  <a:schemeClr val="tx1"/>
                </a:solidFill>
              </a:rPr>
              <a:t>. (Fertility, </a:t>
            </a:r>
            <a:r>
              <a:rPr lang="en-US" dirty="0" err="1" smtClean="0">
                <a:solidFill>
                  <a:schemeClr val="tx1"/>
                </a:solidFill>
              </a:rPr>
              <a:t>teratogenicity</a:t>
            </a:r>
            <a:r>
              <a:rPr lang="en-US" dirty="0" smtClean="0">
                <a:solidFill>
                  <a:schemeClr val="tx1"/>
                </a:solidFill>
              </a:rPr>
              <a:t>, pre/post natal)</a:t>
            </a:r>
            <a:endParaRPr lang="en-US" dirty="0">
              <a:solidFill>
                <a:schemeClr val="tx1"/>
              </a:solidFill>
            </a:endParaRPr>
          </a:p>
        </p:txBody>
      </p:sp>
      <p:sp>
        <p:nvSpPr>
          <p:cNvPr id="30" name="Rounded Rectangle 29"/>
          <p:cNvSpPr/>
          <p:nvPr/>
        </p:nvSpPr>
        <p:spPr>
          <a:xfrm>
            <a:off x="5486400" y="4419600"/>
            <a:ext cx="2971800" cy="533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Carcinogenic potential</a:t>
            </a:r>
            <a:endParaRPr lang="en-US" dirty="0">
              <a:solidFill>
                <a:schemeClr val="tx1"/>
              </a:solidFill>
            </a:endParaRPr>
          </a:p>
        </p:txBody>
      </p:sp>
      <p:sp>
        <p:nvSpPr>
          <p:cNvPr id="31" name="Rounded Rectangle 30"/>
          <p:cNvSpPr/>
          <p:nvPr/>
        </p:nvSpPr>
        <p:spPr>
          <a:xfrm>
            <a:off x="5562600" y="5029200"/>
            <a:ext cx="2895600" cy="533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Toxicokinetics</a:t>
            </a:r>
            <a:r>
              <a:rPr lang="en-US" dirty="0" smtClean="0">
                <a:solidFill>
                  <a:schemeClr val="tx1"/>
                </a:solidFill>
              </a:rPr>
              <a:t> </a:t>
            </a:r>
            <a:endParaRPr lang="en-US" dirty="0">
              <a:solidFill>
                <a:schemeClr val="tx1"/>
              </a:solidFill>
            </a:endParaRPr>
          </a:p>
        </p:txBody>
      </p:sp>
      <p:sp>
        <p:nvSpPr>
          <p:cNvPr id="32" name="Rounded Rectangle 31"/>
          <p:cNvSpPr/>
          <p:nvPr/>
        </p:nvSpPr>
        <p:spPr>
          <a:xfrm>
            <a:off x="5562600" y="5715000"/>
            <a:ext cx="2895600" cy="5334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Pharmacodynamic</a:t>
            </a:r>
            <a:r>
              <a:rPr lang="en-US" dirty="0" smtClean="0">
                <a:solidFill>
                  <a:schemeClr val="tx1"/>
                </a:solidFill>
              </a:rPr>
              <a:t> Studies for adverse effects</a:t>
            </a:r>
            <a:endParaRPr lang="en-US" dirty="0">
              <a:solidFill>
                <a:schemeClr val="tx1"/>
              </a:solidFill>
            </a:endParaRPr>
          </a:p>
        </p:txBody>
      </p:sp>
      <p:sp>
        <p:nvSpPr>
          <p:cNvPr id="18" name="TextBox 17"/>
          <p:cNvSpPr txBox="1"/>
          <p:nvPr/>
        </p:nvSpPr>
        <p:spPr>
          <a:xfrm>
            <a:off x="457200" y="2057400"/>
            <a:ext cx="1524000" cy="369332"/>
          </a:xfrm>
          <a:prstGeom prst="rect">
            <a:avLst/>
          </a:prstGeom>
          <a:noFill/>
        </p:spPr>
        <p:txBody>
          <a:bodyPr wrap="square" rtlCol="0">
            <a:spAutoFit/>
          </a:bodyPr>
          <a:lstStyle/>
          <a:p>
            <a:r>
              <a:rPr lang="en-US" dirty="0" smtClean="0"/>
              <a:t>GLP applies to</a:t>
            </a:r>
            <a:endParaRPr lang="en-US" dirty="0"/>
          </a:p>
        </p:txBody>
      </p:sp>
      <p:cxnSp>
        <p:nvCxnSpPr>
          <p:cNvPr id="23" name="Straight Arrow Connector 22"/>
          <p:cNvCxnSpPr>
            <a:stCxn id="18" idx="0"/>
            <a:endCxn id="3" idx="4"/>
          </p:cNvCxnSpPr>
          <p:nvPr/>
        </p:nvCxnSpPr>
        <p:spPr>
          <a:xfrm rot="5400000" flipH="1" flipV="1">
            <a:off x="1028700" y="1866900"/>
            <a:ext cx="381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5" name="Diagram 4"/>
          <p:cNvGraphicFramePr/>
          <p:nvPr/>
        </p:nvGraphicFramePr>
        <p:xfrm>
          <a:off x="228600" y="228600"/>
          <a:ext cx="8763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3700" dirty="0" smtClean="0">
                <a:latin typeface="Times New Roman" pitchFamily="18" charset="0"/>
                <a:cs typeface="Times New Roman" pitchFamily="18" charset="0"/>
              </a:rPr>
              <a:t>General provisions</a:t>
            </a:r>
            <a:endParaRPr lang="en-US" sz="37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382000" cy="4906963"/>
          </a:xfrm>
        </p:spPr>
        <p:txBody>
          <a:bodyPr>
            <a:normAutofit fontScale="92500"/>
          </a:bodyPr>
          <a:lstStyle/>
          <a:p>
            <a:r>
              <a:rPr lang="en-US" dirty="0" smtClean="0">
                <a:latin typeface="Times New Roman" pitchFamily="18" charset="0"/>
                <a:cs typeface="Times New Roman" pitchFamily="18" charset="0"/>
              </a:rPr>
              <a:t>Scope </a:t>
            </a:r>
          </a:p>
          <a:p>
            <a:pPr>
              <a:buNone/>
            </a:pPr>
            <a:r>
              <a:rPr lang="en-US" dirty="0" smtClean="0">
                <a:latin typeface="Times New Roman" pitchFamily="18" charset="0"/>
                <a:cs typeface="Times New Roman" pitchFamily="18" charset="0"/>
              </a:rPr>
              <a:t>	+ Describes good laboratory practices for conduct of studies that support applications for research or</a:t>
            </a:r>
          </a:p>
          <a:p>
            <a:pPr>
              <a:buNone/>
            </a:pPr>
            <a:r>
              <a:rPr lang="en-US" dirty="0" smtClean="0">
                <a:latin typeface="Times New Roman" pitchFamily="18" charset="0"/>
                <a:cs typeface="Times New Roman" pitchFamily="18" charset="0"/>
              </a:rPr>
              <a:t>	marketing permits for… </a:t>
            </a:r>
          </a:p>
          <a:p>
            <a:r>
              <a:rPr lang="en-US" dirty="0" smtClean="0">
                <a:latin typeface="Times New Roman" pitchFamily="18" charset="0"/>
                <a:cs typeface="Times New Roman" pitchFamily="18" charset="0"/>
              </a:rPr>
              <a:t>	human and veterinary drugs  </a:t>
            </a:r>
          </a:p>
          <a:p>
            <a:r>
              <a:rPr lang="en-US" dirty="0" smtClean="0">
                <a:latin typeface="Times New Roman" pitchFamily="18" charset="0"/>
                <a:cs typeface="Times New Roman" pitchFamily="18" charset="0"/>
              </a:rPr>
              <a:t>	food and color additives </a:t>
            </a:r>
          </a:p>
          <a:p>
            <a:r>
              <a:rPr lang="en-US" dirty="0" smtClean="0">
                <a:latin typeface="Times New Roman" pitchFamily="18" charset="0"/>
                <a:cs typeface="Times New Roman" pitchFamily="18" charset="0"/>
              </a:rPr>
              <a:t>	medical devices </a:t>
            </a:r>
          </a:p>
          <a:p>
            <a:r>
              <a:rPr lang="en-US" dirty="0" smtClean="0">
                <a:latin typeface="Times New Roman" pitchFamily="18" charset="0"/>
                <a:cs typeface="Times New Roman" pitchFamily="18" charset="0"/>
              </a:rPr>
              <a:t>	chemicals </a:t>
            </a:r>
          </a:p>
          <a:p>
            <a:r>
              <a:rPr lang="en-US" dirty="0" smtClean="0">
                <a:latin typeface="Times New Roman" pitchFamily="18" charset="0"/>
                <a:cs typeface="Times New Roman" pitchFamily="18" charset="0"/>
              </a:rPr>
              <a:t>	pesticides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TotalTime>
  <Words>2486</Words>
  <Application>Microsoft Office PowerPoint</Application>
  <PresentationFormat>On-screen Show (4:3)</PresentationFormat>
  <Paragraphs>428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UNIT– III  BP-606 </vt:lpstr>
      <vt:lpstr>INTRODUCTION TO GLP</vt:lpstr>
      <vt:lpstr>Slide 3</vt:lpstr>
      <vt:lpstr>Slide 4</vt:lpstr>
      <vt:lpstr>Slide 5</vt:lpstr>
      <vt:lpstr>Slide 6</vt:lpstr>
      <vt:lpstr>Slide 7</vt:lpstr>
      <vt:lpstr>Slide 8</vt:lpstr>
      <vt:lpstr>General provisions</vt:lpstr>
      <vt:lpstr>General provisions</vt:lpstr>
      <vt:lpstr>General provisions</vt:lpstr>
      <vt:lpstr>General provisions</vt:lpstr>
      <vt:lpstr>General provisions</vt:lpstr>
      <vt:lpstr> Organization &amp; Personnel </vt:lpstr>
      <vt:lpstr>Management</vt:lpstr>
      <vt:lpstr>Study Director  </vt:lpstr>
      <vt:lpstr>Study Director</vt:lpstr>
      <vt:lpstr>Organization &amp; Personnel</vt:lpstr>
      <vt:lpstr>Slide 19</vt:lpstr>
      <vt:lpstr>PERSONNEL</vt:lpstr>
      <vt:lpstr>Resources: Organization and Personnel</vt:lpstr>
      <vt:lpstr>Responsibilities of director &amp; personnel</vt:lpstr>
      <vt:lpstr>Responsibilities of director &amp; personnel</vt:lpstr>
      <vt:lpstr>STUDY PERSONNEL </vt:lpstr>
      <vt:lpstr>Facilities</vt:lpstr>
      <vt:lpstr>FACILITIES</vt:lpstr>
      <vt:lpstr>FACILITIES &amp; EQUIPMENTS</vt:lpstr>
      <vt:lpstr>Facilities: Buildings</vt:lpstr>
      <vt:lpstr>Animal Facilities</vt:lpstr>
      <vt:lpstr>EQUIPMENT</vt:lpstr>
      <vt:lpstr>EQUIPMENT</vt:lpstr>
      <vt:lpstr>EQUIPMENT</vt:lpstr>
      <vt:lpstr>EQUIPMENT</vt:lpstr>
      <vt:lpstr>TESTING FACILITY OPERATION</vt:lpstr>
      <vt:lpstr>TESTING FACILITY OPERATION</vt:lpstr>
      <vt:lpstr>TESTING FACILITY OPERATION</vt:lpstr>
      <vt:lpstr>Test and Control Articles in Non clinical Laboratories studies</vt:lpstr>
      <vt:lpstr>Protocol for Conduct of a Nonclinical Laboratory Study</vt:lpstr>
      <vt:lpstr>Contents of Protocol</vt:lpstr>
      <vt:lpstr>Contents of Protocol</vt:lpstr>
      <vt:lpstr>Records and Reports</vt:lpstr>
      <vt:lpstr>CONTENT OF FINAL REPORT</vt:lpstr>
      <vt:lpstr>CONTENT OF FINAL REPORT</vt:lpstr>
      <vt:lpstr>DISQUALIFICATION OF NON CLINICAL TESTING FACILITIES</vt:lpstr>
      <vt:lpstr>DISQUALIFICATION OF NON CLINICAL TESTING FACILITIES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144</cp:revision>
  <dcterms:created xsi:type="dcterms:W3CDTF">2006-08-16T00:00:00Z</dcterms:created>
  <dcterms:modified xsi:type="dcterms:W3CDTF">2022-05-03T13:16:27Z</dcterms:modified>
</cp:coreProperties>
</file>