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58EF4CA3-0F40-4156-ACF7-F58F5F328A0B}" type="datetimeFigureOut">
              <a:rPr lang="en-IN" smtClean="0"/>
              <a:t>11-02-2022</a:t>
            </a:fld>
            <a:endParaRPr lang="en-IN"/>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7C05218-42A7-4EDE-9D2B-946232DDAF6A}" type="slidenum">
              <a:rPr lang="en-IN" smtClean="0"/>
              <a:t>‹#›</a:t>
            </a:fld>
            <a:endParaRPr lang="en-IN"/>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EF4CA3-0F40-4156-ACF7-F58F5F328A0B}" type="datetimeFigureOut">
              <a:rPr lang="en-IN" smtClean="0"/>
              <a:t>11-02-2022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7C05218-42A7-4EDE-9D2B-946232DDAF6A}"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EF4CA3-0F40-4156-ACF7-F58F5F328A0B}" type="datetimeFigureOut">
              <a:rPr lang="en-IN" smtClean="0"/>
              <a:t>11-02-2022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7C05218-42A7-4EDE-9D2B-946232DDAF6A}"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EF4CA3-0F40-4156-ACF7-F58F5F328A0B}" type="datetimeFigureOut">
              <a:rPr lang="en-IN" smtClean="0"/>
              <a:t>11-02-2022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7C05218-42A7-4EDE-9D2B-946232DDAF6A}"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58EF4CA3-0F40-4156-ACF7-F58F5F328A0B}" type="datetimeFigureOut">
              <a:rPr lang="en-IN" smtClean="0"/>
              <a:t>11-02-2022</a:t>
            </a:fld>
            <a:endParaRPr lang="en-IN"/>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7C05218-42A7-4EDE-9D2B-946232DDAF6A}" type="slidenum">
              <a:rPr lang="en-IN" smtClean="0"/>
              <a:t>‹#›</a:t>
            </a:fld>
            <a:endParaRPr lang="en-IN"/>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EF4CA3-0F40-4156-ACF7-F58F5F328A0B}" type="datetimeFigureOut">
              <a:rPr lang="en-IN" smtClean="0"/>
              <a:t>11-02-2022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a:xfrm>
            <a:off x="8641080" y="6514568"/>
            <a:ext cx="464288" cy="274320"/>
          </a:xfrm>
        </p:spPr>
        <p:txBody>
          <a:bodyPr/>
          <a:lstStyle>
            <a:extLst/>
          </a:lstStyle>
          <a:p>
            <a:fld id="{47C05218-42A7-4EDE-9D2B-946232DDAF6A}" type="slidenum">
              <a:rPr lang="en-IN" smtClean="0"/>
              <a:t>‹#›</a:t>
            </a:fld>
            <a:endParaRPr lang="en-IN"/>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8EF4CA3-0F40-4156-ACF7-F58F5F328A0B}" type="datetimeFigureOut">
              <a:rPr lang="en-IN" smtClean="0"/>
              <a:t>11-02-2022</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a:xfrm>
            <a:off x="8641080" y="6514568"/>
            <a:ext cx="464288" cy="274320"/>
          </a:xfrm>
        </p:spPr>
        <p:txBody>
          <a:bodyPr/>
          <a:lstStyle>
            <a:extLst/>
          </a:lstStyle>
          <a:p>
            <a:fld id="{47C05218-42A7-4EDE-9D2B-946232DDAF6A}"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8EF4CA3-0F40-4156-ACF7-F58F5F328A0B}" type="datetimeFigureOut">
              <a:rPr lang="en-IN" smtClean="0"/>
              <a:t>11-02-2022</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47C05218-42A7-4EDE-9D2B-946232DDAF6A}" type="slidenum">
              <a:rPr lang="en-IN" smtClean="0"/>
              <a:t>‹#›</a:t>
            </a:fld>
            <a:endParaRPr lang="en-IN"/>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8EF4CA3-0F40-4156-ACF7-F58F5F328A0B}" type="datetimeFigureOut">
              <a:rPr lang="en-IN" smtClean="0"/>
              <a:t>11-02-2022</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47C05218-42A7-4EDE-9D2B-946232DDAF6A}"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58EF4CA3-0F40-4156-ACF7-F58F5F328A0B}" type="datetimeFigureOut">
              <a:rPr lang="en-IN" smtClean="0"/>
              <a:t>11-02-2022</a:t>
            </a:fld>
            <a:endParaRPr lang="en-IN"/>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7C05218-42A7-4EDE-9D2B-946232DDAF6A}" type="slidenum">
              <a:rPr lang="en-IN" smtClean="0"/>
              <a:t>‹#›</a:t>
            </a:fld>
            <a:endParaRPr lang="en-IN"/>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58EF4CA3-0F40-4156-ACF7-F58F5F328A0B}" type="datetimeFigureOut">
              <a:rPr lang="en-IN" smtClean="0"/>
              <a:t>11-02-2022</a:t>
            </a:fld>
            <a:endParaRPr lang="en-IN"/>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7C05218-42A7-4EDE-9D2B-946232DDAF6A}" type="slidenum">
              <a:rPr lang="en-IN" smtClean="0"/>
              <a:t>‹#›</a:t>
            </a:fld>
            <a:endParaRPr lang="en-IN"/>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IN"/>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8EF4CA3-0F40-4156-ACF7-F58F5F328A0B}" type="datetimeFigureOut">
              <a:rPr lang="en-IN" smtClean="0"/>
              <a:t>11-02-2022</a:t>
            </a:fld>
            <a:endParaRPr lang="en-IN"/>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7C05218-42A7-4EDE-9D2B-946232DDAF6A}" type="slidenum">
              <a:rPr lang="en-IN" smtClean="0"/>
              <a:t>‹#›</a:t>
            </a:fld>
            <a:endParaRPr lang="en-IN"/>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lnSpc>
                <a:spcPct val="150000"/>
              </a:lnSpc>
            </a:pPr>
            <a:r>
              <a:rPr lang="en-IN" sz="4400" b="1" dirty="0" smtClean="0">
                <a:effectLst>
                  <a:outerShdw blurRad="38100" dist="38100" dir="2700000" algn="tl">
                    <a:srgbClr val="000000">
                      <a:alpha val="43137"/>
                    </a:srgbClr>
                  </a:outerShdw>
                </a:effectLst>
                <a:latin typeface="Times New Roman" pitchFamily="18" charset="0"/>
                <a:cs typeface="Times New Roman" pitchFamily="18" charset="0"/>
              </a:rPr>
              <a:t>History of Ergonomics</a:t>
            </a:r>
            <a:endParaRPr lang="en-IN" sz="4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ubtitle 2"/>
          <p:cNvSpPr>
            <a:spLocks noGrp="1"/>
          </p:cNvSpPr>
          <p:nvPr>
            <p:ph type="subTitle" idx="1"/>
          </p:nvPr>
        </p:nvSpPr>
        <p:spPr>
          <a:xfrm>
            <a:off x="4499992" y="4005064"/>
            <a:ext cx="4327986" cy="1896616"/>
          </a:xfrm>
        </p:spPr>
        <p:txBody>
          <a:bodyPr>
            <a:normAutofit/>
          </a:bodyPr>
          <a:lstStyle/>
          <a:p>
            <a:pPr algn="ctr">
              <a:lnSpc>
                <a:spcPct val="150000"/>
              </a:lnSpc>
            </a:pPr>
            <a:r>
              <a:rPr lang="en-IN" sz="2000" b="1" dirty="0" smtClean="0">
                <a:latin typeface="Times New Roman" pitchFamily="18" charset="0"/>
                <a:cs typeface="Times New Roman" pitchFamily="18" charset="0"/>
              </a:rPr>
              <a:t>Aakanksha Bajpai</a:t>
            </a:r>
          </a:p>
          <a:p>
            <a:pPr algn="ctr">
              <a:lnSpc>
                <a:spcPct val="150000"/>
              </a:lnSpc>
            </a:pPr>
            <a:r>
              <a:rPr lang="en-IN" sz="2000" b="1" dirty="0" smtClean="0">
                <a:latin typeface="Times New Roman" pitchFamily="18" charset="0"/>
                <a:cs typeface="Times New Roman" pitchFamily="18" charset="0"/>
              </a:rPr>
              <a:t>Assistant Professor</a:t>
            </a:r>
          </a:p>
          <a:p>
            <a:pPr algn="ctr">
              <a:lnSpc>
                <a:spcPct val="150000"/>
              </a:lnSpc>
            </a:pPr>
            <a:r>
              <a:rPr lang="en-IN" sz="2000" b="1" dirty="0" smtClean="0">
                <a:latin typeface="Times New Roman" pitchFamily="18" charset="0"/>
                <a:cs typeface="Times New Roman" pitchFamily="18" charset="0"/>
              </a:rPr>
              <a:t>School of Health Sciences</a:t>
            </a:r>
            <a:endParaRPr lang="en-IN"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2138879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404664"/>
            <a:ext cx="7761185" cy="5721499"/>
          </a:xfrm>
        </p:spPr>
        <p:txBody>
          <a:bodyPr>
            <a:normAutofit/>
          </a:bodyPr>
          <a:lstStyle/>
          <a:p>
            <a:pPr algn="just">
              <a:lnSpc>
                <a:spcPct val="150000"/>
              </a:lnSpc>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concept of ergonomics (also called human factors) existed during the Stone Age (humans constructed tools to </a:t>
            </a:r>
            <a:r>
              <a:rPr lang="en-US" sz="2000" dirty="0" smtClean="0">
                <a:latin typeface="Times New Roman" pitchFamily="18" charset="0"/>
                <a:cs typeface="Times New Roman" pitchFamily="18" charset="0"/>
              </a:rPr>
              <a:t>fit </a:t>
            </a:r>
            <a:r>
              <a:rPr lang="en-US" sz="2000" dirty="0">
                <a:latin typeface="Times New Roman" pitchFamily="18" charset="0"/>
                <a:cs typeface="Times New Roman" pitchFamily="18" charset="0"/>
              </a:rPr>
              <a:t>their own hands for hunting and gathering needs), the </a:t>
            </a:r>
            <a:r>
              <a:rPr lang="en-US" sz="2000" dirty="0" smtClean="0">
                <a:latin typeface="Times New Roman" pitchFamily="18" charset="0"/>
                <a:cs typeface="Times New Roman" pitchFamily="18" charset="0"/>
              </a:rPr>
              <a:t>first documented </a:t>
            </a:r>
            <a:r>
              <a:rPr lang="en-US" sz="2000" dirty="0">
                <a:latin typeface="Times New Roman" pitchFamily="18" charset="0"/>
                <a:cs typeface="Times New Roman" pitchFamily="18" charset="0"/>
              </a:rPr>
              <a:t>mention of the </a:t>
            </a:r>
            <a:r>
              <a:rPr lang="en-US" sz="2000" dirty="0" smtClean="0">
                <a:latin typeface="Times New Roman" pitchFamily="18" charset="0"/>
                <a:cs typeface="Times New Roman" pitchFamily="18" charset="0"/>
              </a:rPr>
              <a:t>field </a:t>
            </a:r>
            <a:r>
              <a:rPr lang="en-US" sz="2000" dirty="0">
                <a:latin typeface="Times New Roman" pitchFamily="18" charset="0"/>
                <a:cs typeface="Times New Roman" pitchFamily="18" charset="0"/>
              </a:rPr>
              <a:t>came in 1857, when </a:t>
            </a:r>
            <a:r>
              <a:rPr lang="en-US" sz="2000" dirty="0" err="1">
                <a:latin typeface="Times New Roman" pitchFamily="18" charset="0"/>
                <a:cs typeface="Times New Roman" pitchFamily="18" charset="0"/>
              </a:rPr>
              <a:t>Wojciech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Jastrzebowski</a:t>
            </a:r>
            <a:r>
              <a:rPr lang="en-US" sz="2000" dirty="0">
                <a:latin typeface="Times New Roman" pitchFamily="18" charset="0"/>
                <a:cs typeface="Times New Roman" pitchFamily="18" charset="0"/>
              </a:rPr>
              <a:t> published </a:t>
            </a:r>
            <a:r>
              <a:rPr lang="en-US" sz="2000" i="1" dirty="0">
                <a:latin typeface="Times New Roman" pitchFamily="18" charset="0"/>
                <a:cs typeface="Times New Roman" pitchFamily="18" charset="0"/>
              </a:rPr>
              <a:t>An Outline of Ergonomics, or The Science of Work Based upon the Truths Drawn from the Science of </a:t>
            </a:r>
            <a:r>
              <a:rPr lang="en-US" sz="2000" i="1" dirty="0" smtClean="0">
                <a:latin typeface="Times New Roman" pitchFamily="18" charset="0"/>
                <a:cs typeface="Times New Roman" pitchFamily="18" charset="0"/>
              </a:rPr>
              <a:t>Nature.</a:t>
            </a:r>
          </a:p>
          <a:p>
            <a:pPr algn="just">
              <a:lnSpc>
                <a:spcPct val="150000"/>
              </a:lnSpc>
            </a:pPr>
            <a:endParaRPr lang="en-US" sz="2000" i="1" dirty="0">
              <a:latin typeface="Times New Roman" pitchFamily="18" charset="0"/>
              <a:cs typeface="Times New Roman" pitchFamily="18" charset="0"/>
            </a:endParaRPr>
          </a:p>
          <a:p>
            <a:pPr algn="just">
              <a:lnSpc>
                <a:spcPct val="150000"/>
              </a:lnSpc>
            </a:pPr>
            <a:r>
              <a:rPr lang="en-US" sz="2000" dirty="0">
                <a:latin typeface="Times New Roman" pitchFamily="18" charset="0"/>
                <a:cs typeface="Times New Roman" pitchFamily="18" charset="0"/>
              </a:rPr>
              <a:t>According to </a:t>
            </a:r>
            <a:r>
              <a:rPr lang="en-US" sz="2000" dirty="0" err="1">
                <a:latin typeface="Times New Roman" pitchFamily="18" charset="0"/>
                <a:cs typeface="Times New Roman" pitchFamily="18" charset="0"/>
              </a:rPr>
              <a:t>Jastrzebowski</a:t>
            </a:r>
            <a:r>
              <a:rPr lang="en-US" sz="2000" dirty="0">
                <a:latin typeface="Times New Roman" pitchFamily="18" charset="0"/>
                <a:cs typeface="Times New Roman" pitchFamily="18" charset="0"/>
              </a:rPr>
              <a:t>, the study of work, or ergonomics, should involve all aspects of useful work, the four main components of which are physical, aesthetic, rational, and </a:t>
            </a:r>
            <a:r>
              <a:rPr lang="en-US" sz="2000" dirty="0" smtClean="0">
                <a:latin typeface="Times New Roman" pitchFamily="18" charset="0"/>
                <a:cs typeface="Times New Roman" pitchFamily="18" charset="0"/>
              </a:rPr>
              <a:t>moral.</a:t>
            </a:r>
            <a:endParaRPr lang="en-IN"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2220950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556792"/>
            <a:ext cx="8624253" cy="3059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3041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91264" cy="5623837"/>
          </a:xfrm>
        </p:spPr>
        <p:txBody>
          <a:bodyPr>
            <a:normAutofit/>
          </a:bodyPr>
          <a:lstStyle/>
          <a:p>
            <a:pPr algn="just">
              <a:lnSpc>
                <a:spcPct val="150000"/>
              </a:lnSpc>
            </a:pPr>
            <a:r>
              <a:rPr lang="en-US" sz="2000" dirty="0" err="1">
                <a:latin typeface="Times New Roman" pitchFamily="18" charset="0"/>
                <a:cs typeface="Times New Roman" pitchFamily="18" charset="0"/>
              </a:rPr>
              <a:t>Jastrzebowski</a:t>
            </a:r>
            <a:r>
              <a:rPr lang="en-US" sz="2000" dirty="0">
                <a:latin typeface="Times New Roman" pitchFamily="18" charset="0"/>
                <a:cs typeface="Times New Roman" pitchFamily="18" charset="0"/>
              </a:rPr>
              <a:t> primarily applied his theories to able-bodied persons, with the ultimate objective of bettering humankind</a:t>
            </a:r>
            <a:r>
              <a:rPr lang="en-US" sz="2000" dirty="0" smtClean="0">
                <a:latin typeface="Times New Roman" pitchFamily="18" charset="0"/>
                <a:cs typeface="Times New Roman" pitchFamily="18" charset="0"/>
              </a:rPr>
              <a:t>.</a:t>
            </a:r>
          </a:p>
          <a:p>
            <a:pPr algn="just">
              <a:lnSpc>
                <a:spcPct val="150000"/>
              </a:lnSpc>
            </a:pPr>
            <a:endParaRPr lang="en-US" sz="2000" dirty="0">
              <a:latin typeface="Times New Roman" pitchFamily="18" charset="0"/>
              <a:cs typeface="Times New Roman" pitchFamily="18" charset="0"/>
            </a:endParaRPr>
          </a:p>
          <a:p>
            <a:pPr algn="just">
              <a:lnSpc>
                <a:spcPct val="150000"/>
              </a:lnSpc>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Ergonomics as a specialty </a:t>
            </a:r>
            <a:r>
              <a:rPr lang="en-US" sz="2000" dirty="0" smtClean="0">
                <a:latin typeface="Times New Roman" pitchFamily="18" charset="0"/>
                <a:cs typeface="Times New Roman" pitchFamily="18" charset="0"/>
              </a:rPr>
              <a:t>made gains </a:t>
            </a:r>
            <a:r>
              <a:rPr lang="en-US" sz="2000" dirty="0">
                <a:latin typeface="Times New Roman" pitchFamily="18" charset="0"/>
                <a:cs typeface="Times New Roman" pitchFamily="18" charset="0"/>
              </a:rPr>
              <a:t>as technologic developments emerged during the industrial revolution</a:t>
            </a:r>
            <a:r>
              <a:rPr lang="en-US" sz="2000" dirty="0" smtClean="0">
                <a:latin typeface="Times New Roman" pitchFamily="18" charset="0"/>
                <a:cs typeface="Times New Roman" pitchFamily="18" charset="0"/>
              </a:rPr>
              <a:t>.</a:t>
            </a:r>
          </a:p>
          <a:p>
            <a:pPr algn="just">
              <a:lnSpc>
                <a:spcPct val="150000"/>
              </a:lnSpc>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347494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19256" cy="5551829"/>
          </a:xfrm>
        </p:spPr>
        <p:txBody>
          <a:bodyPr>
            <a:normAutofit/>
          </a:bodyPr>
          <a:lstStyle/>
          <a:p>
            <a:pPr algn="just">
              <a:lnSpc>
                <a:spcPct val="150000"/>
              </a:lnSpc>
            </a:pPr>
            <a:r>
              <a:rPr lang="en-US" sz="2200" dirty="0">
                <a:latin typeface="Times New Roman" pitchFamily="18" charset="0"/>
                <a:cs typeface="Times New Roman" pitchFamily="18" charset="0"/>
              </a:rPr>
              <a:t>After World War II, the Ergonomics Research Society (the current Ergonomics Society) was founded in England, and the first ergonomics text, Applied Experimental Psychology: Human Factors in Engineering Design by </a:t>
            </a:r>
            <a:r>
              <a:rPr lang="en-US" sz="2200" dirty="0" err="1">
                <a:latin typeface="Times New Roman" pitchFamily="18" charset="0"/>
                <a:cs typeface="Times New Roman" pitchFamily="18" charset="0"/>
              </a:rPr>
              <a:t>Chapanis</a:t>
            </a:r>
            <a:r>
              <a:rPr lang="en-US" sz="2200" dirty="0">
                <a:latin typeface="Times New Roman" pitchFamily="18" charset="0"/>
                <a:cs typeface="Times New Roman" pitchFamily="18" charset="0"/>
              </a:rPr>
              <a:t>, Garner, and Morgan, was published. In 1957, the Human Factors Society was formed in the United States, and Ergonomics, the journal of the Ergonomics Research Society, began publication. The International Ergonomics Association was formed in 1959 to join ergonomics societies from several </a:t>
            </a:r>
            <a:r>
              <a:rPr lang="en-US" sz="2200" dirty="0" smtClean="0">
                <a:latin typeface="Times New Roman" pitchFamily="18" charset="0"/>
                <a:cs typeface="Times New Roman" pitchFamily="18" charset="0"/>
              </a:rPr>
              <a:t>countries.</a:t>
            </a:r>
            <a:endParaRPr lang="en-IN" sz="2200"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2475211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19256" cy="5263797"/>
          </a:xfrm>
        </p:spPr>
        <p:txBody>
          <a:bodyPr>
            <a:normAutofit/>
          </a:bodyPr>
          <a:lstStyle/>
          <a:p>
            <a:pPr algn="just">
              <a:lnSpc>
                <a:spcPct val="150000"/>
              </a:lnSpc>
            </a:pPr>
            <a:r>
              <a:rPr lang="en-US" sz="2000" dirty="0">
                <a:latin typeface="Times New Roman" pitchFamily="18" charset="0"/>
                <a:cs typeface="Times New Roman" pitchFamily="18" charset="0"/>
              </a:rPr>
              <a:t>Other areas that are experiencing considerable growth in awareness of ergonomic issues involve </a:t>
            </a:r>
            <a:r>
              <a:rPr lang="en-US" sz="2000" dirty="0" smtClean="0">
                <a:latin typeface="Times New Roman" pitchFamily="18" charset="0"/>
                <a:cs typeface="Times New Roman" pitchFamily="18" charset="0"/>
              </a:rPr>
              <a:t>designing </a:t>
            </a:r>
            <a:r>
              <a:rPr lang="en-US" sz="2000" dirty="0">
                <a:latin typeface="Times New Roman" pitchFamily="18" charset="0"/>
                <a:cs typeface="Times New Roman" pitchFamily="18" charset="0"/>
              </a:rPr>
              <a:t>for special populations including </a:t>
            </a:r>
            <a:r>
              <a:rPr lang="en-US" sz="2000" dirty="0" smtClean="0">
                <a:latin typeface="Times New Roman" pitchFamily="18" charset="0"/>
                <a:cs typeface="Times New Roman" pitchFamily="18" charset="0"/>
              </a:rPr>
              <a:t>children, older adults, and </a:t>
            </a:r>
            <a:r>
              <a:rPr lang="en-US" sz="2000" dirty="0">
                <a:latin typeface="Times New Roman" pitchFamily="18" charset="0"/>
                <a:cs typeface="Times New Roman" pitchFamily="18" charset="0"/>
              </a:rPr>
              <a:t>persons with </a:t>
            </a:r>
            <a:r>
              <a:rPr lang="en-US" sz="2000" dirty="0" smtClean="0">
                <a:latin typeface="Times New Roman" pitchFamily="18" charset="0"/>
                <a:cs typeface="Times New Roman" pitchFamily="18" charset="0"/>
              </a:rPr>
              <a:t>disabilities. </a:t>
            </a:r>
          </a:p>
          <a:p>
            <a:pPr algn="just">
              <a:lnSpc>
                <a:spcPct val="150000"/>
              </a:lnSpc>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689742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04664"/>
            <a:ext cx="8147248" cy="5767853"/>
          </a:xfrm>
        </p:spPr>
        <p:txBody>
          <a:bodyPr>
            <a:normAutofit lnSpcReduction="10000"/>
          </a:bodyPr>
          <a:lstStyle/>
          <a:p>
            <a:pPr algn="just">
              <a:lnSpc>
                <a:spcPct val="150000"/>
              </a:lnSpc>
            </a:pPr>
            <a:r>
              <a:rPr lang="en-US" sz="2000" dirty="0">
                <a:latin typeface="Times New Roman" pitchFamily="18" charset="0"/>
                <a:cs typeface="Times New Roman" pitchFamily="18" charset="0"/>
              </a:rPr>
              <a:t>Ergonomics developed from the common interests of a number of professions, particularly engineering, psychology, and medicine. It has remained a multidisciplinary </a:t>
            </a:r>
            <a:r>
              <a:rPr lang="en-US" sz="2000" dirty="0" smtClean="0">
                <a:latin typeface="Times New Roman" pitchFamily="18" charset="0"/>
                <a:cs typeface="Times New Roman" pitchFamily="18" charset="0"/>
              </a:rPr>
              <a:t>field </a:t>
            </a:r>
            <a:r>
              <a:rPr lang="en-US" sz="2000" dirty="0">
                <a:latin typeface="Times New Roman" pitchFamily="18" charset="0"/>
                <a:cs typeface="Times New Roman" pitchFamily="18" charset="0"/>
              </a:rPr>
              <a:t>of study. Ergonomists include professionals with degrees in psychology, engineering, ergonomics, industrial design, education, physiology, medicine, health and rehabilitation sciences, business administration, computer science, and industrial hygiene. However, as the discipline evolved, </a:t>
            </a:r>
            <a:r>
              <a:rPr lang="en-US" sz="2000" dirty="0" smtClean="0">
                <a:latin typeface="Times New Roman" pitchFamily="18" charset="0"/>
                <a:cs typeface="Times New Roman" pitchFamily="18" charset="0"/>
              </a:rPr>
              <a:t>specific </a:t>
            </a:r>
            <a:r>
              <a:rPr lang="en-US" sz="2000" dirty="0">
                <a:latin typeface="Times New Roman" pitchFamily="18" charset="0"/>
                <a:cs typeface="Times New Roman" pitchFamily="18" charset="0"/>
              </a:rPr>
              <a:t>areas of knowledge and practice have been </a:t>
            </a:r>
            <a:r>
              <a:rPr lang="en-US" sz="2000" dirty="0" smtClean="0">
                <a:latin typeface="Times New Roman" pitchFamily="18" charset="0"/>
                <a:cs typeface="Times New Roman" pitchFamily="18" charset="0"/>
              </a:rPr>
              <a:t>identified</a:t>
            </a:r>
            <a:r>
              <a:rPr lang="en-US" sz="2000" dirty="0">
                <a:latin typeface="Times New Roman" pitchFamily="18" charset="0"/>
                <a:cs typeface="Times New Roman" pitchFamily="18" charset="0"/>
              </a:rPr>
              <a:t>, giving rise to bachelor’s, master’s, and doctoral degree programs, </a:t>
            </a:r>
            <a:r>
              <a:rPr lang="en-US" sz="2000" dirty="0" smtClean="0">
                <a:latin typeface="Times New Roman" pitchFamily="18" charset="0"/>
                <a:cs typeface="Times New Roman" pitchFamily="18" charset="0"/>
              </a:rPr>
              <a:t>specifically </a:t>
            </a:r>
            <a:r>
              <a:rPr lang="en-US" sz="2000" dirty="0">
                <a:latin typeface="Times New Roman" pitchFamily="18" charset="0"/>
                <a:cs typeface="Times New Roman" pitchFamily="18" charset="0"/>
              </a:rPr>
              <a:t>in ergonomics or </a:t>
            </a:r>
            <a:r>
              <a:rPr lang="en-US" sz="2000" dirty="0" smtClean="0">
                <a:latin typeface="Times New Roman" pitchFamily="18" charset="0"/>
                <a:cs typeface="Times New Roman" pitchFamily="18" charset="0"/>
              </a:rPr>
              <a:t>human </a:t>
            </a:r>
            <a:r>
              <a:rPr lang="en-US" sz="2000" dirty="0">
                <a:latin typeface="Times New Roman" pitchFamily="18" charset="0"/>
                <a:cs typeface="Times New Roman" pitchFamily="18" charset="0"/>
              </a:rPr>
              <a:t>factors. The Human Factors and Ergonomics Society (www.hfes.org) offers an accreditation process for these programs. Individual </a:t>
            </a:r>
            <a:r>
              <a:rPr lang="en-US" sz="2000" dirty="0" smtClean="0">
                <a:latin typeface="Times New Roman" pitchFamily="18" charset="0"/>
                <a:cs typeface="Times New Roman" pitchFamily="18" charset="0"/>
              </a:rPr>
              <a:t>certification </a:t>
            </a:r>
            <a:r>
              <a:rPr lang="en-US" sz="2000" dirty="0">
                <a:latin typeface="Times New Roman" pitchFamily="18" charset="0"/>
                <a:cs typeface="Times New Roman" pitchFamily="18" charset="0"/>
              </a:rPr>
              <a:t>is also offered through the Board of </a:t>
            </a:r>
            <a:r>
              <a:rPr lang="en-US" sz="2000" dirty="0" smtClean="0">
                <a:latin typeface="Times New Roman" pitchFamily="18" charset="0"/>
                <a:cs typeface="Times New Roman" pitchFamily="18" charset="0"/>
              </a:rPr>
              <a:t>Certification </a:t>
            </a:r>
            <a:r>
              <a:rPr lang="en-US" sz="2000" dirty="0">
                <a:latin typeface="Times New Roman" pitchFamily="18" charset="0"/>
                <a:cs typeface="Times New Roman" pitchFamily="18" charset="0"/>
              </a:rPr>
              <a:t>in </a:t>
            </a:r>
            <a:r>
              <a:rPr lang="en-US" sz="2000" dirty="0" smtClean="0">
                <a:latin typeface="Times New Roman" pitchFamily="18" charset="0"/>
                <a:cs typeface="Times New Roman" pitchFamily="18" charset="0"/>
              </a:rPr>
              <a:t>Professional ergonomics.</a:t>
            </a:r>
            <a:endParaRPr lang="en-IN" sz="2000" dirty="0">
              <a:latin typeface="Times New Roman" pitchFamily="18" charset="0"/>
              <a:cs typeface="Times New Roman" pitchFamily="18" charset="0"/>
            </a:endParaRPr>
          </a:p>
          <a:p>
            <a:pPr algn="just">
              <a:lnSpc>
                <a:spcPct val="150000"/>
              </a:lnSpc>
            </a:pP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4060469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20888"/>
            <a:ext cx="8229600" cy="1143000"/>
          </a:xfrm>
        </p:spPr>
        <p:txBody>
          <a:bodyPr/>
          <a:lstStyle/>
          <a:p>
            <a:pPr algn="ctr"/>
            <a:r>
              <a:rPr lang="en-IN" b="1" dirty="0" smtClean="0">
                <a:latin typeface="Times New Roman" pitchFamily="18" charset="0"/>
                <a:cs typeface="Times New Roman" pitchFamily="18" charset="0"/>
              </a:rPr>
              <a:t>THANK YOU</a:t>
            </a:r>
            <a:endParaRPr lang="en-IN" b="1" dirty="0">
              <a:latin typeface="Times New Roman" pitchFamily="18" charset="0"/>
              <a:cs typeface="Times New Roman" pitchFamily="18" charset="0"/>
            </a:endParaRPr>
          </a:p>
        </p:txBody>
      </p:sp>
    </p:spTree>
    <p:extLst>
      <p:ext uri="{BB962C8B-B14F-4D97-AF65-F5344CB8AC3E}">
        <p14:creationId xmlns:p14="http://schemas.microsoft.com/office/powerpoint/2010/main" val="36888252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355</TotalTime>
  <Words>398</Words>
  <Application>Microsoft Office PowerPoint</Application>
  <PresentationFormat>On-screen Show (4:3)</PresentationFormat>
  <Paragraphs>14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Foundry</vt:lpstr>
      <vt:lpstr>History of Ergonomics</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Ergonomics</dc:title>
  <dc:creator>Aakanksha Bajpai</dc:creator>
  <cp:lastModifiedBy>Aakanksha Bajpai</cp:lastModifiedBy>
  <cp:revision>8</cp:revision>
  <dcterms:created xsi:type="dcterms:W3CDTF">2022-02-11T11:04:41Z</dcterms:created>
  <dcterms:modified xsi:type="dcterms:W3CDTF">2022-02-11T17:03:49Z</dcterms:modified>
</cp:coreProperties>
</file>