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73" r:id="rId3"/>
    <p:sldId id="274" r:id="rId4"/>
    <p:sldId id="275" r:id="rId5"/>
    <p:sldId id="270" r:id="rId6"/>
    <p:sldId id="272" r:id="rId7"/>
    <p:sldId id="276" r:id="rId8"/>
    <p:sldId id="277" r:id="rId9"/>
    <p:sldId id="278" r:id="rId10"/>
    <p:sldId id="279" r:id="rId11"/>
    <p:sldId id="280" r:id="rId12"/>
    <p:sldId id="281" r:id="rId13"/>
    <p:sldId id="282" r:id="rId14"/>
    <p:sldId id="286" r:id="rId15"/>
    <p:sldId id="283" r:id="rId16"/>
    <p:sldId id="284" r:id="rId17"/>
    <p:sldId id="259" r:id="rId18"/>
    <p:sldId id="260" r:id="rId19"/>
    <p:sldId id="261" r:id="rId20"/>
    <p:sldId id="262" r:id="rId21"/>
    <p:sldId id="269" r:id="rId22"/>
    <p:sldId id="257" r:id="rId23"/>
    <p:sldId id="258"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14" autoAdjust="0"/>
    <p:restoredTop sz="9466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3A493-6161-4D47-8EC1-D8E4A6D66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xmlns="" id="{3ECE19E1-01B1-4463-9290-6B7BE6BD95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xmlns="" id="{6B8A0246-F3C9-412A-B020-311006A261F4}"/>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5" name="Footer Placeholder 4">
            <a:extLst>
              <a:ext uri="{FF2B5EF4-FFF2-40B4-BE49-F238E27FC236}">
                <a16:creationId xmlns:a16="http://schemas.microsoft.com/office/drawing/2014/main" xmlns="" id="{537A6EE2-B61B-4B69-8F33-49E11BBFB9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0AC6749-3BC4-42B6-A8A3-B46792139D67}"/>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153659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3E4E71-5006-4026-98BB-37696A1965D5}"/>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829EF103-A1DC-48B3-BE71-B9DBDB08AD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64DBA8F-F933-4B47-8DC3-E5B5B3CC5668}"/>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5" name="Footer Placeholder 4">
            <a:extLst>
              <a:ext uri="{FF2B5EF4-FFF2-40B4-BE49-F238E27FC236}">
                <a16:creationId xmlns:a16="http://schemas.microsoft.com/office/drawing/2014/main" xmlns="" id="{8214BDC3-3CD7-4DF9-9B7E-72DDFAE8130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6F8DB2F5-285F-41BC-A62D-C92B5B13B131}"/>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363358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43EE88-2EA7-4112-9C2A-2C9E4F32F5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xmlns="" id="{256BCC49-9B69-4F7E-9597-849A59C152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7FA86A1D-5BC0-4F1E-8FBB-11D1FA62A2EC}"/>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5" name="Footer Placeholder 4">
            <a:extLst>
              <a:ext uri="{FF2B5EF4-FFF2-40B4-BE49-F238E27FC236}">
                <a16:creationId xmlns:a16="http://schemas.microsoft.com/office/drawing/2014/main" xmlns="" id="{10D703C0-9E77-4E30-83C3-9090491630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2E3AE6BA-0A5D-4040-A0BF-424514B126F4}"/>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357998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CE369-5B2C-46E7-9CA8-5BDD5F74681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7ED35BB-6C7F-4CFF-BD9D-8F7E7A20EB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D2994FC4-F6FD-4C9C-B47E-0586F94D4188}"/>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5" name="Footer Placeholder 4">
            <a:extLst>
              <a:ext uri="{FF2B5EF4-FFF2-40B4-BE49-F238E27FC236}">
                <a16:creationId xmlns:a16="http://schemas.microsoft.com/office/drawing/2014/main" xmlns="" id="{1954F4AB-EA60-450A-88BF-7D6CD6302E6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E34D1A5D-3E76-4D98-ABBB-72DAF0A66E7D}"/>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16750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EA82B3-CF35-443B-B66B-9318B0E27A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B221358-BA01-4839-AA1C-94789C90F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6DA5A28-8F49-4653-8408-154E62992553}"/>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5" name="Footer Placeholder 4">
            <a:extLst>
              <a:ext uri="{FF2B5EF4-FFF2-40B4-BE49-F238E27FC236}">
                <a16:creationId xmlns:a16="http://schemas.microsoft.com/office/drawing/2014/main" xmlns="" id="{2F923260-E447-403C-A18B-61184A2FE23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xmlns="" id="{42834F84-4378-4E40-A0A8-B7765FA07A8B}"/>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3350306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6C4C0E-1A10-4AE4-8EFC-9DBFEFDD42B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2229D15C-A08E-4EC5-BA77-0D3FC80575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xmlns="" id="{EA6399A4-4AF2-48B6-80D4-04112D4E64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xmlns="" id="{723242FB-0461-4B0F-97E6-7ACFAA146FC3}"/>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6" name="Footer Placeholder 5">
            <a:extLst>
              <a:ext uri="{FF2B5EF4-FFF2-40B4-BE49-F238E27FC236}">
                <a16:creationId xmlns:a16="http://schemas.microsoft.com/office/drawing/2014/main" xmlns="" id="{3898E9A4-6B9E-4FEE-AE27-858B803BE4C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B0F32734-04C1-4A8E-9695-C3626C6EC0B6}"/>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40568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3061C7-8591-4A0B-AB27-44E8FC6960FE}"/>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DCE8B818-CE8E-4081-9F35-272CFD699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BAE84A45-4A54-40E0-9B08-BE7DD92A3E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xmlns="" id="{A209483C-DE2C-4F41-B84A-4AEA7CD41A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8BBA916-2CCB-4F62-BBE4-AFBC7BD32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xmlns="" id="{64979B83-F49F-4247-944E-17DBD9452897}"/>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8" name="Footer Placeholder 7">
            <a:extLst>
              <a:ext uri="{FF2B5EF4-FFF2-40B4-BE49-F238E27FC236}">
                <a16:creationId xmlns:a16="http://schemas.microsoft.com/office/drawing/2014/main" xmlns="" id="{B3745E8F-6AA3-45DE-B3F5-A641DFBB38D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xmlns="" id="{39590BFE-1508-4275-BF98-2789961241A1}"/>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1192531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B874A0-D059-4351-B4A3-68690E80501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xmlns="" id="{1A254E5C-3189-4655-901C-106DF268465D}"/>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4" name="Footer Placeholder 3">
            <a:extLst>
              <a:ext uri="{FF2B5EF4-FFF2-40B4-BE49-F238E27FC236}">
                <a16:creationId xmlns:a16="http://schemas.microsoft.com/office/drawing/2014/main" xmlns="" id="{E05D5558-6497-4061-8BCF-1A41174C66A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xmlns="" id="{5D36E5B4-5F28-40BE-9432-853CB09E9E92}"/>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376234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E5BD26-85C6-42C7-90C9-3918284B47CD}"/>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3" name="Footer Placeholder 2">
            <a:extLst>
              <a:ext uri="{FF2B5EF4-FFF2-40B4-BE49-F238E27FC236}">
                <a16:creationId xmlns:a16="http://schemas.microsoft.com/office/drawing/2014/main" xmlns="" id="{32CDAB37-6717-4EA1-9960-0A9F356AEB1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xmlns="" id="{51166C7F-EA5C-41F6-9359-8FB371235CFA}"/>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23383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198C0F-79C3-4DE3-A0DB-F73FDEFFB7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xmlns="" id="{449DC2C8-62EF-48EF-B0CF-DEF91713E9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xmlns="" id="{6B0AD8B8-2FC5-4BE6-B0EB-A94CA3A7E5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905AED-D172-4CEE-AA8A-681AA7010D7E}"/>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6" name="Footer Placeholder 5">
            <a:extLst>
              <a:ext uri="{FF2B5EF4-FFF2-40B4-BE49-F238E27FC236}">
                <a16:creationId xmlns:a16="http://schemas.microsoft.com/office/drawing/2014/main" xmlns="" id="{73942AF4-6C8C-4847-9806-82E70F416C6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3F72AAFB-AB95-4FFF-B599-1B35A2994DD5}"/>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1568394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7FBF3-351E-472B-AC7A-EB30A1F69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xmlns="" id="{031B31C7-1F1E-4434-843B-2763F8D3CF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xmlns="" id="{B7E4658F-E158-4100-85DB-6CA943F46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8862B58-9F85-409D-A94B-E691400CAD91}"/>
              </a:ext>
            </a:extLst>
          </p:cNvPr>
          <p:cNvSpPr>
            <a:spLocks noGrp="1"/>
          </p:cNvSpPr>
          <p:nvPr>
            <p:ph type="dt" sz="half" idx="10"/>
          </p:nvPr>
        </p:nvSpPr>
        <p:spPr/>
        <p:txBody>
          <a:bodyPr/>
          <a:lstStyle/>
          <a:p>
            <a:fld id="{0DC0DA1A-8DA7-44D7-86F0-D1DC14BBBA80}" type="datetimeFigureOut">
              <a:rPr lang="en-IN" smtClean="0"/>
              <a:pPr/>
              <a:t>14-05-2020</a:t>
            </a:fld>
            <a:endParaRPr lang="en-IN"/>
          </a:p>
        </p:txBody>
      </p:sp>
      <p:sp>
        <p:nvSpPr>
          <p:cNvPr id="6" name="Footer Placeholder 5">
            <a:extLst>
              <a:ext uri="{FF2B5EF4-FFF2-40B4-BE49-F238E27FC236}">
                <a16:creationId xmlns:a16="http://schemas.microsoft.com/office/drawing/2014/main" xmlns="" id="{CCE4193D-9397-48DD-B7F2-8EA395AE4C2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xmlns="" id="{0A02CA60-7988-4F8A-9718-0ECC3150FEED}"/>
              </a:ext>
            </a:extLst>
          </p:cNvPr>
          <p:cNvSpPr>
            <a:spLocks noGrp="1"/>
          </p:cNvSpPr>
          <p:nvPr>
            <p:ph type="sldNum" sz="quarter" idx="12"/>
          </p:nvPr>
        </p:nvSpPr>
        <p:spPr/>
        <p:txBody>
          <a:body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254741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8D5975B-DB54-434E-BE06-D10F92333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xmlns="" id="{A59FBCD3-DF38-4F42-871A-5B97FE7F3F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xmlns="" id="{FE04A75F-6348-49F9-BCA9-9B7E392525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0DA1A-8DA7-44D7-86F0-D1DC14BBBA80}" type="datetimeFigureOut">
              <a:rPr lang="en-IN" smtClean="0"/>
              <a:pPr/>
              <a:t>14-05-2020</a:t>
            </a:fld>
            <a:endParaRPr lang="en-IN"/>
          </a:p>
        </p:txBody>
      </p:sp>
      <p:sp>
        <p:nvSpPr>
          <p:cNvPr id="5" name="Footer Placeholder 4">
            <a:extLst>
              <a:ext uri="{FF2B5EF4-FFF2-40B4-BE49-F238E27FC236}">
                <a16:creationId xmlns:a16="http://schemas.microsoft.com/office/drawing/2014/main" xmlns="" id="{109E5502-50D6-49E0-97C1-4611866C3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xmlns="" id="{12660752-B7D8-4961-95CF-385BF11EC4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517B9-054F-4EFA-A99F-0070E7A01CBE}" type="slidenum">
              <a:rPr lang="en-IN" smtClean="0"/>
              <a:pPr/>
              <a:t>‹#›</a:t>
            </a:fld>
            <a:endParaRPr lang="en-IN"/>
          </a:p>
        </p:txBody>
      </p:sp>
    </p:spTree>
    <p:extLst>
      <p:ext uri="{BB962C8B-B14F-4D97-AF65-F5344CB8AC3E}">
        <p14:creationId xmlns:p14="http://schemas.microsoft.com/office/powerpoint/2010/main" xmlns="" val="27150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sportstar.thehindu.com/asian-games-2018/dharun-clinches-silver-in-mens-400m-hurdles/article24792819.ece" TargetMode="External"/><Relationship Id="rId2" Type="http://schemas.openxmlformats.org/officeDocument/2006/relationships/hyperlink" Target="https://sportstar.thehindu.com/newstag/Dharun_Ayyasamy?utm=bodytag" TargetMode="External"/><Relationship Id="rId1" Type="http://schemas.openxmlformats.org/officeDocument/2006/relationships/slideLayout" Target="../slideLayouts/slideLayout2.xml"/><Relationship Id="rId4" Type="http://schemas.openxmlformats.org/officeDocument/2006/relationships/hyperlink" Target="https://sportstar.thehindu.com/newstag/asian_games?utm=bodyta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shethepeople.tv/news/12-year-old-migrant-girl-dies-walking-reach-chhattisgarh"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shethepeople.tv/news/milkha-singh-daughter-covid-19-cases-as-an-er-doctor-in-nyc" TargetMode="External"/><Relationship Id="rId2" Type="http://schemas.openxmlformats.org/officeDocument/2006/relationships/hyperlink" Target="https://www.shethepeople.tv/news/12-year-old-migrant-girl-dies-walking-reach-chhattisgarh"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DF9F1-411B-445B-B03C-90A19DE722E7}"/>
              </a:ext>
            </a:extLst>
          </p:cNvPr>
          <p:cNvSpPr>
            <a:spLocks noGrp="1"/>
          </p:cNvSpPr>
          <p:nvPr>
            <p:ph type="title"/>
          </p:nvPr>
        </p:nvSpPr>
        <p:spPr/>
        <p:txBody>
          <a:bodyPr/>
          <a:lstStyle/>
          <a:p>
            <a:endParaRPr lang="en-IN"/>
          </a:p>
        </p:txBody>
      </p:sp>
      <p:pic>
        <p:nvPicPr>
          <p:cNvPr id="7" name="Content Placeholder 6">
            <a:extLst>
              <a:ext uri="{FF2B5EF4-FFF2-40B4-BE49-F238E27FC236}">
                <a16:creationId xmlns:a16="http://schemas.microsoft.com/office/drawing/2014/main" xmlns="" id="{2B3DC639-4AE7-4EE7-8766-C3DFFE2B1903}"/>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0" y="0"/>
            <a:ext cx="12192000" cy="69765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655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1F19A-41AB-40EB-BB80-E6D7133FE921}"/>
              </a:ext>
            </a:extLst>
          </p:cNvPr>
          <p:cNvSpPr>
            <a:spLocks noGrp="1"/>
          </p:cNvSpPr>
          <p:nvPr>
            <p:ph type="title"/>
          </p:nvPr>
        </p:nvSpPr>
        <p:spPr/>
        <p:txBody>
          <a:bodyPr>
            <a:normAutofit fontScale="90000"/>
          </a:bodyPr>
          <a:lstStyle/>
          <a:p>
            <a:pPr algn="ctr"/>
            <a:r>
              <a:rPr lang="en-US" b="1" dirty="0">
                <a:solidFill>
                  <a:srgbClr val="FF0000"/>
                </a:solidFill>
              </a:rPr>
              <a:t>4. Accept Your Personality Type &amp; Know Yourself</a:t>
            </a:r>
            <a:r>
              <a:rPr lang="en-US" b="1" dirty="0"/>
              <a:t/>
            </a:r>
            <a:br>
              <a:rPr lang="en-US" b="1" dirty="0"/>
            </a:br>
            <a:endParaRPr lang="en-IN" dirty="0"/>
          </a:p>
        </p:txBody>
      </p:sp>
      <p:pic>
        <p:nvPicPr>
          <p:cNvPr id="8194" name="Picture 2" descr="50 Inspirational Football Quotes — Keepitonthedeck">
            <a:extLst>
              <a:ext uri="{FF2B5EF4-FFF2-40B4-BE49-F238E27FC236}">
                <a16:creationId xmlns:a16="http://schemas.microsoft.com/office/drawing/2014/main" xmlns="" id="{58535647-3D37-4274-98D0-2B9893BD9AAD}"/>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62358" y="2020711"/>
            <a:ext cx="4736730" cy="4837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7431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EBB2C8-F870-49B9-93E7-B56F8B3E705F}"/>
              </a:ext>
            </a:extLst>
          </p:cNvPr>
          <p:cNvSpPr>
            <a:spLocks noGrp="1"/>
          </p:cNvSpPr>
          <p:nvPr>
            <p:ph type="title"/>
          </p:nvPr>
        </p:nvSpPr>
        <p:spPr/>
        <p:txBody>
          <a:bodyPr/>
          <a:lstStyle/>
          <a:p>
            <a:pPr algn="ctr"/>
            <a:r>
              <a:rPr lang="en-IN" b="1" dirty="0">
                <a:solidFill>
                  <a:srgbClr val="FF0000"/>
                </a:solidFill>
              </a:rPr>
              <a:t>5. Empathize With Others</a:t>
            </a:r>
            <a:r>
              <a:rPr lang="en-IN" b="1" dirty="0"/>
              <a:t/>
            </a:r>
            <a:br>
              <a:rPr lang="en-IN" b="1" dirty="0"/>
            </a:br>
            <a:endParaRPr lang="en-IN" dirty="0"/>
          </a:p>
        </p:txBody>
      </p:sp>
      <p:pic>
        <p:nvPicPr>
          <p:cNvPr id="1026" name="Picture 2" descr="C:\Users\admin\Desktop\empathy.jpg"/>
          <p:cNvPicPr>
            <a:picLocks noGrp="1" noChangeAspect="1" noChangeArrowheads="1"/>
          </p:cNvPicPr>
          <p:nvPr>
            <p:ph idx="1"/>
          </p:nvPr>
        </p:nvPicPr>
        <p:blipFill>
          <a:blip r:embed="rId2" cstate="print"/>
          <a:srcRect/>
          <a:stretch>
            <a:fillRect/>
          </a:stretch>
        </p:blipFill>
        <p:spPr bwMode="auto">
          <a:xfrm>
            <a:off x="2752246" y="1825625"/>
            <a:ext cx="6687507" cy="4351338"/>
          </a:xfrm>
          <a:prstGeom prst="rect">
            <a:avLst/>
          </a:prstGeom>
          <a:noFill/>
        </p:spPr>
      </p:pic>
    </p:spTree>
    <p:extLst>
      <p:ext uri="{BB962C8B-B14F-4D97-AF65-F5344CB8AC3E}">
        <p14:creationId xmlns:p14="http://schemas.microsoft.com/office/powerpoint/2010/main" xmlns="" val="3258782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12AA2-4A8D-484C-B4F0-62500C0A2D50}"/>
              </a:ext>
            </a:extLst>
          </p:cNvPr>
          <p:cNvSpPr>
            <a:spLocks noGrp="1"/>
          </p:cNvSpPr>
          <p:nvPr>
            <p:ph type="title"/>
          </p:nvPr>
        </p:nvSpPr>
        <p:spPr/>
        <p:txBody>
          <a:bodyPr>
            <a:normAutofit fontScale="90000"/>
          </a:bodyPr>
          <a:lstStyle/>
          <a:p>
            <a:pPr algn="ctr"/>
            <a:r>
              <a:rPr lang="en-US" b="1" dirty="0">
                <a:solidFill>
                  <a:srgbClr val="FF0000"/>
                </a:solidFill>
              </a:rPr>
              <a:t>6. Make An Effort To Add Positivity &amp; Depth To Your Interactions</a:t>
            </a:r>
            <a:r>
              <a:rPr lang="en-US" b="1" dirty="0"/>
              <a:t/>
            </a:r>
            <a:br>
              <a:rPr lang="en-US" b="1" dirty="0"/>
            </a:br>
            <a:endParaRPr lang="en-IN" dirty="0"/>
          </a:p>
        </p:txBody>
      </p:sp>
      <p:pic>
        <p:nvPicPr>
          <p:cNvPr id="2050" name="Picture 2" descr="C:\Users\admin\Desktop\kho 1.jpg"/>
          <p:cNvPicPr>
            <a:picLocks noGrp="1" noChangeAspect="1" noChangeArrowheads="1"/>
          </p:cNvPicPr>
          <p:nvPr>
            <p:ph idx="1"/>
          </p:nvPr>
        </p:nvPicPr>
        <p:blipFill>
          <a:blip r:embed="rId2"/>
          <a:srcRect/>
          <a:stretch>
            <a:fillRect/>
          </a:stretch>
        </p:blipFill>
        <p:spPr bwMode="auto">
          <a:xfrm>
            <a:off x="2362200" y="2143919"/>
            <a:ext cx="7467600" cy="3714750"/>
          </a:xfrm>
          <a:prstGeom prst="rect">
            <a:avLst/>
          </a:prstGeom>
          <a:noFill/>
        </p:spPr>
      </p:pic>
    </p:spTree>
    <p:extLst>
      <p:ext uri="{BB962C8B-B14F-4D97-AF65-F5344CB8AC3E}">
        <p14:creationId xmlns:p14="http://schemas.microsoft.com/office/powerpoint/2010/main" xmlns="" val="308399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04F763-F807-4160-BEF5-D42C30AA7929}"/>
              </a:ext>
            </a:extLst>
          </p:cNvPr>
          <p:cNvSpPr>
            <a:spLocks noGrp="1"/>
          </p:cNvSpPr>
          <p:nvPr>
            <p:ph type="title"/>
          </p:nvPr>
        </p:nvSpPr>
        <p:spPr/>
        <p:txBody>
          <a:bodyPr/>
          <a:lstStyle/>
          <a:p>
            <a:pPr algn="ctr"/>
            <a:r>
              <a:rPr lang="en-IN" b="1" dirty="0">
                <a:solidFill>
                  <a:srgbClr val="FF0000"/>
                </a:solidFill>
              </a:rPr>
              <a:t>7. Find Confidence Within</a:t>
            </a:r>
            <a:r>
              <a:rPr lang="en-IN" b="1" dirty="0"/>
              <a:t/>
            </a:r>
            <a:br>
              <a:rPr lang="en-IN" b="1" dirty="0"/>
            </a:br>
            <a:endParaRPr lang="en-IN" dirty="0"/>
          </a:p>
        </p:txBody>
      </p:sp>
      <p:pic>
        <p:nvPicPr>
          <p:cNvPr id="3075" name="Picture 3" descr="C:\Users\admin\Desktop\kho 3.jpg"/>
          <p:cNvPicPr>
            <a:picLocks noGrp="1" noChangeAspect="1" noChangeArrowheads="1"/>
          </p:cNvPicPr>
          <p:nvPr>
            <p:ph idx="1"/>
          </p:nvPr>
        </p:nvPicPr>
        <p:blipFill>
          <a:blip r:embed="rId2"/>
          <a:srcRect/>
          <a:stretch>
            <a:fillRect/>
          </a:stretch>
        </p:blipFill>
        <p:spPr bwMode="auto">
          <a:xfrm>
            <a:off x="2128292" y="2239305"/>
            <a:ext cx="2867025" cy="1590675"/>
          </a:xfrm>
          <a:prstGeom prst="rect">
            <a:avLst/>
          </a:prstGeom>
          <a:noFill/>
        </p:spPr>
      </p:pic>
    </p:spTree>
    <p:extLst>
      <p:ext uri="{BB962C8B-B14F-4D97-AF65-F5344CB8AC3E}">
        <p14:creationId xmlns:p14="http://schemas.microsoft.com/office/powerpoint/2010/main" xmlns="" val="2819921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dmin\Desktop\KHO 6.jpg"/>
          <p:cNvPicPr>
            <a:picLocks noGrp="1" noChangeAspect="1" noChangeArrowheads="1"/>
          </p:cNvPicPr>
          <p:nvPr>
            <p:ph idx="1"/>
          </p:nvPr>
        </p:nvPicPr>
        <p:blipFill>
          <a:blip r:embed="rId2"/>
          <a:srcRect/>
          <a:stretch>
            <a:fillRect/>
          </a:stretch>
        </p:blipFill>
        <p:spPr bwMode="auto">
          <a:xfrm>
            <a:off x="587829" y="352698"/>
            <a:ext cx="10802981" cy="616566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2A2ECA-68DA-4434-993C-4825582282C5}"/>
              </a:ext>
            </a:extLst>
          </p:cNvPr>
          <p:cNvSpPr>
            <a:spLocks noGrp="1"/>
          </p:cNvSpPr>
          <p:nvPr>
            <p:ph type="title"/>
          </p:nvPr>
        </p:nvSpPr>
        <p:spPr>
          <a:xfrm>
            <a:off x="838200" y="195943"/>
            <a:ext cx="10515600" cy="1494745"/>
          </a:xfrm>
        </p:spPr>
        <p:txBody>
          <a:bodyPr>
            <a:normAutofit fontScale="90000"/>
          </a:bodyPr>
          <a:lstStyle/>
          <a:p>
            <a:pPr algn="ctr"/>
            <a:r>
              <a:rPr lang="en-US" b="1" dirty="0" smtClean="0"/>
              <a:t/>
            </a:r>
            <a:br>
              <a:rPr lang="en-US" b="1" dirty="0" smtClean="0"/>
            </a:br>
            <a:r>
              <a:rPr lang="en-US" b="1" dirty="0" smtClean="0"/>
              <a:t>8</a:t>
            </a:r>
            <a:r>
              <a:rPr lang="en-US" b="1" dirty="0">
                <a:solidFill>
                  <a:srgbClr val="FF0000"/>
                </a:solidFill>
              </a:rPr>
              <a:t>. Be Ready &amp; Willing To Open Up At Any </a:t>
            </a:r>
            <a:r>
              <a:rPr lang="en-US" b="1" dirty="0" smtClean="0">
                <a:solidFill>
                  <a:srgbClr val="FF0000"/>
                </a:solidFill>
              </a:rPr>
              <a:t>Moment</a:t>
            </a:r>
            <a:r>
              <a:rPr lang="en-US" b="1" dirty="0"/>
              <a:t/>
            </a:r>
            <a:br>
              <a:rPr lang="en-US" b="1" dirty="0"/>
            </a:br>
            <a:r>
              <a:rPr lang="en-US" dirty="0"/>
              <a:t/>
            </a:r>
            <a:br>
              <a:rPr lang="en-US" dirty="0"/>
            </a:br>
            <a:endParaRPr lang="en-IN" dirty="0"/>
          </a:p>
        </p:txBody>
      </p:sp>
      <p:sp>
        <p:nvSpPr>
          <p:cNvPr id="3" name="Content Placeholder 2">
            <a:extLst>
              <a:ext uri="{FF2B5EF4-FFF2-40B4-BE49-F238E27FC236}">
                <a16:creationId xmlns:a16="http://schemas.microsoft.com/office/drawing/2014/main" xmlns="" id="{4783BAD6-574C-4ACE-A22B-2A65394333E6}"/>
              </a:ext>
            </a:extLst>
          </p:cNvPr>
          <p:cNvSpPr>
            <a:spLocks noGrp="1"/>
          </p:cNvSpPr>
          <p:nvPr>
            <p:ph idx="1"/>
          </p:nvPr>
        </p:nvSpPr>
        <p:spPr/>
        <p:txBody>
          <a:bodyPr/>
          <a:lstStyle/>
          <a:p>
            <a:endParaRPr lang="en-US" dirty="0" smtClean="0"/>
          </a:p>
          <a:p>
            <a:endParaRPr lang="en-US" dirty="0" smtClean="0"/>
          </a:p>
          <a:p>
            <a:r>
              <a:rPr lang="en-US" dirty="0" smtClean="0"/>
              <a:t>Tamil </a:t>
            </a:r>
            <a:r>
              <a:rPr lang="en-US" dirty="0" err="1" smtClean="0"/>
              <a:t>Nadu's</a:t>
            </a:r>
            <a:r>
              <a:rPr lang="en-US" dirty="0" smtClean="0"/>
              <a:t> </a:t>
            </a:r>
            <a:r>
              <a:rPr lang="en-US" b="1" dirty="0" err="1" smtClean="0">
                <a:hlinkClick r:id="rId2"/>
              </a:rPr>
              <a:t>Dharun</a:t>
            </a:r>
            <a:r>
              <a:rPr lang="en-US" b="1" dirty="0" smtClean="0">
                <a:hlinkClick r:id="rId2"/>
              </a:rPr>
              <a:t> </a:t>
            </a:r>
            <a:r>
              <a:rPr lang="en-US" b="1" dirty="0" err="1" smtClean="0">
                <a:hlinkClick r:id="rId2"/>
              </a:rPr>
              <a:t>Ayyasamy</a:t>
            </a:r>
            <a:r>
              <a:rPr lang="en-US" b="1" dirty="0" smtClean="0">
                <a:hlinkClick r:id="rId2"/>
              </a:rPr>
              <a:t> </a:t>
            </a:r>
            <a:r>
              <a:rPr lang="en-US" dirty="0" smtClean="0"/>
              <a:t>rewrote the national record books when he clocked 48.96 seconds in the </a:t>
            </a:r>
            <a:r>
              <a:rPr lang="en-US" dirty="0" smtClean="0">
                <a:hlinkClick r:id="rId3"/>
              </a:rPr>
              <a:t>men's 400m hurdles event to bag the silver medal</a:t>
            </a:r>
            <a:r>
              <a:rPr lang="en-US" dirty="0" smtClean="0"/>
              <a:t> at the </a:t>
            </a:r>
            <a:r>
              <a:rPr lang="en-US" b="1" dirty="0" smtClean="0">
                <a:hlinkClick r:id="rId4"/>
              </a:rPr>
              <a:t>Asian Games </a:t>
            </a:r>
            <a:r>
              <a:rPr lang="en-US" dirty="0" smtClean="0"/>
              <a:t>in Jakarta. </a:t>
            </a:r>
            <a:r>
              <a:rPr lang="en-US" dirty="0" err="1" smtClean="0"/>
              <a:t>Dharun</a:t>
            </a:r>
            <a:r>
              <a:rPr lang="en-US" dirty="0" smtClean="0"/>
              <a:t> improved his own national mark of 49.45 seconds set at the 22nd Federation Cup at Patiala this year.  </a:t>
            </a:r>
            <a:endParaRPr lang="en-IN" dirty="0"/>
          </a:p>
        </p:txBody>
      </p:sp>
    </p:spTree>
    <p:extLst>
      <p:ext uri="{BB962C8B-B14F-4D97-AF65-F5344CB8AC3E}">
        <p14:creationId xmlns:p14="http://schemas.microsoft.com/office/powerpoint/2010/main" xmlns="" val="1717877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D70BA9-5934-4291-905A-D6F7DA964D9F}"/>
              </a:ext>
            </a:extLst>
          </p:cNvPr>
          <p:cNvSpPr>
            <a:spLocks noGrp="1"/>
          </p:cNvSpPr>
          <p:nvPr>
            <p:ph type="title"/>
          </p:nvPr>
        </p:nvSpPr>
        <p:spPr>
          <a:xfrm>
            <a:off x="838200" y="365125"/>
            <a:ext cx="10515600" cy="1724932"/>
          </a:xfrm>
        </p:spPr>
        <p:txBody>
          <a:bodyPr>
            <a:normAutofit fontScale="90000"/>
          </a:bodyPr>
          <a:lstStyle/>
          <a:p>
            <a:pPr algn="ctr"/>
            <a:r>
              <a:rPr lang="en-IN" b="1" dirty="0" smtClean="0">
                <a:solidFill>
                  <a:srgbClr val="FF0000"/>
                </a:solidFill>
              </a:rPr>
              <a:t/>
            </a:r>
            <a:br>
              <a:rPr lang="en-IN" b="1" dirty="0" smtClean="0">
                <a:solidFill>
                  <a:srgbClr val="FF0000"/>
                </a:solidFill>
              </a:rPr>
            </a:br>
            <a:r>
              <a:rPr lang="en-IN" b="1" dirty="0" smtClean="0">
                <a:solidFill>
                  <a:srgbClr val="FF0000"/>
                </a:solidFill>
              </a:rPr>
              <a:t>9</a:t>
            </a:r>
            <a:r>
              <a:rPr lang="en-IN" b="1" dirty="0">
                <a:solidFill>
                  <a:srgbClr val="FF0000"/>
                </a:solidFill>
              </a:rPr>
              <a:t>. Promote Your </a:t>
            </a:r>
            <a:r>
              <a:rPr lang="en-IN" b="1" dirty="0" smtClean="0">
                <a:solidFill>
                  <a:srgbClr val="FF0000"/>
                </a:solidFill>
              </a:rPr>
              <a:t>Assets</a:t>
            </a:r>
            <a:br>
              <a:rPr lang="en-IN" b="1" dirty="0" smtClean="0">
                <a:solidFill>
                  <a:srgbClr val="FF0000"/>
                </a:solidFill>
              </a:rPr>
            </a:br>
            <a:r>
              <a:rPr lang="en-IN" b="1" dirty="0" smtClean="0">
                <a:solidFill>
                  <a:srgbClr val="FF0000"/>
                </a:solidFill>
              </a:rPr>
              <a:t>2026 Asian games is going to be rock in Our Game KHO -KHO</a:t>
            </a:r>
            <a:r>
              <a:rPr lang="en-IN" b="1" dirty="0"/>
              <a:t/>
            </a:r>
            <a:br>
              <a:rPr lang="en-IN" b="1" dirty="0"/>
            </a:br>
            <a:endParaRPr lang="en-IN" dirty="0"/>
          </a:p>
        </p:txBody>
      </p:sp>
      <p:pic>
        <p:nvPicPr>
          <p:cNvPr id="6146" name="Picture 2" descr="C:\Users\admin\Desktop\KHO 9.jpg"/>
          <p:cNvPicPr>
            <a:picLocks noGrp="1" noChangeAspect="1" noChangeArrowheads="1"/>
          </p:cNvPicPr>
          <p:nvPr>
            <p:ph idx="1"/>
          </p:nvPr>
        </p:nvPicPr>
        <p:blipFill>
          <a:blip r:embed="rId2"/>
          <a:srcRect/>
          <a:stretch>
            <a:fillRect/>
          </a:stretch>
        </p:blipFill>
        <p:spPr bwMode="auto">
          <a:xfrm>
            <a:off x="953589" y="2991394"/>
            <a:ext cx="4271554" cy="3161212"/>
          </a:xfrm>
          <a:prstGeom prst="rect">
            <a:avLst/>
          </a:prstGeom>
          <a:noFill/>
        </p:spPr>
      </p:pic>
      <p:pic>
        <p:nvPicPr>
          <p:cNvPr id="6147" name="Picture 3" descr="C:\Users\admin\Desktop\KHO 11.jpg"/>
          <p:cNvPicPr>
            <a:picLocks noChangeAspect="1" noChangeArrowheads="1"/>
          </p:cNvPicPr>
          <p:nvPr/>
        </p:nvPicPr>
        <p:blipFill>
          <a:blip r:embed="rId3"/>
          <a:srcRect/>
          <a:stretch>
            <a:fillRect/>
          </a:stretch>
        </p:blipFill>
        <p:spPr bwMode="auto">
          <a:xfrm>
            <a:off x="5878286" y="2638698"/>
            <a:ext cx="5146766" cy="3814354"/>
          </a:xfrm>
          <a:prstGeom prst="rect">
            <a:avLst/>
          </a:prstGeom>
          <a:noFill/>
        </p:spPr>
      </p:pic>
    </p:spTree>
    <p:extLst>
      <p:ext uri="{BB962C8B-B14F-4D97-AF65-F5344CB8AC3E}">
        <p14:creationId xmlns:p14="http://schemas.microsoft.com/office/powerpoint/2010/main" xmlns="" val="119050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91AECA-537E-46DD-97B7-65E0404590E5}"/>
              </a:ext>
            </a:extLst>
          </p:cNvPr>
          <p:cNvSpPr>
            <a:spLocks noGrp="1"/>
          </p:cNvSpPr>
          <p:nvPr>
            <p:ph type="title"/>
          </p:nvPr>
        </p:nvSpPr>
        <p:spPr>
          <a:xfrm>
            <a:off x="838200" y="365125"/>
            <a:ext cx="10515600" cy="1711869"/>
          </a:xfrm>
        </p:spPr>
        <p:txBody>
          <a:bodyPr>
            <a:normAutofit fontScale="90000"/>
          </a:bodyPr>
          <a:lstStyle/>
          <a:p>
            <a:pPr algn="ctr"/>
            <a:r>
              <a:rPr lang="en-US" b="1" cap="all" dirty="0" smtClean="0">
                <a:solidFill>
                  <a:schemeClr val="accent2">
                    <a:lumMod val="75000"/>
                  </a:schemeClr>
                </a:solidFill>
              </a:rPr>
              <a:t/>
            </a:r>
            <a:br>
              <a:rPr lang="en-US" b="1" cap="all" dirty="0" smtClean="0">
                <a:solidFill>
                  <a:schemeClr val="accent2">
                    <a:lumMod val="75000"/>
                  </a:schemeClr>
                </a:solidFill>
              </a:rPr>
            </a:br>
            <a:r>
              <a:rPr lang="en-US" b="1" cap="all" dirty="0" smtClean="0">
                <a:solidFill>
                  <a:schemeClr val="accent2">
                    <a:lumMod val="75000"/>
                  </a:schemeClr>
                </a:solidFill>
              </a:rPr>
              <a:t/>
            </a:r>
            <a:br>
              <a:rPr lang="en-US" b="1" cap="all" dirty="0" smtClean="0">
                <a:solidFill>
                  <a:schemeClr val="accent2">
                    <a:lumMod val="75000"/>
                  </a:schemeClr>
                </a:solidFill>
              </a:rPr>
            </a:br>
            <a:r>
              <a:rPr lang="en-US" b="1" cap="all" dirty="0" smtClean="0">
                <a:solidFill>
                  <a:schemeClr val="accent2">
                    <a:lumMod val="75000"/>
                  </a:schemeClr>
                </a:solidFill>
              </a:rPr>
              <a:t>IOA </a:t>
            </a:r>
            <a:r>
              <a:rPr lang="en-US" b="1" cap="all" dirty="0" smtClean="0">
                <a:solidFill>
                  <a:schemeClr val="accent2">
                    <a:lumMod val="75000"/>
                  </a:schemeClr>
                </a:solidFill>
              </a:rPr>
              <a:t>HOPES TO HAVE KHO </a:t>
            </a:r>
            <a:r>
              <a:rPr lang="en-US" b="1" cap="all" dirty="0" err="1" smtClean="0">
                <a:solidFill>
                  <a:schemeClr val="accent2">
                    <a:lumMod val="75000"/>
                  </a:schemeClr>
                </a:solidFill>
              </a:rPr>
              <a:t>KHO</a:t>
            </a:r>
            <a:r>
              <a:rPr lang="en-US" b="1" cap="all" dirty="0" smtClean="0">
                <a:solidFill>
                  <a:schemeClr val="accent2">
                    <a:lumMod val="75000"/>
                  </a:schemeClr>
                </a:solidFill>
              </a:rPr>
              <a:t> INCLUDED IN THE ASIAN GAMES ROSTER</a:t>
            </a:r>
            <a:r>
              <a:rPr lang="en-US" b="1" cap="all" dirty="0" smtClean="0"/>
              <a:t/>
            </a:r>
            <a:br>
              <a:rPr lang="en-US" b="1" cap="all" dirty="0" smtClean="0"/>
            </a:br>
            <a:endParaRPr lang="en-IN" dirty="0"/>
          </a:p>
        </p:txBody>
      </p:sp>
      <p:sp>
        <p:nvSpPr>
          <p:cNvPr id="3" name="Content Placeholder 2">
            <a:extLst>
              <a:ext uri="{FF2B5EF4-FFF2-40B4-BE49-F238E27FC236}">
                <a16:creationId xmlns:a16="http://schemas.microsoft.com/office/drawing/2014/main" xmlns="" id="{E94DA71C-8554-462B-B654-2E2E2F0A917B}"/>
              </a:ext>
            </a:extLst>
          </p:cNvPr>
          <p:cNvSpPr>
            <a:spLocks noGrp="1"/>
          </p:cNvSpPr>
          <p:nvPr>
            <p:ph idx="1"/>
          </p:nvPr>
        </p:nvSpPr>
        <p:spPr>
          <a:xfrm>
            <a:off x="901336" y="2560319"/>
            <a:ext cx="10452463" cy="3616643"/>
          </a:xfrm>
        </p:spPr>
        <p:txBody>
          <a:bodyPr/>
          <a:lstStyle/>
          <a:p>
            <a:pPr>
              <a:buNone/>
            </a:pPr>
            <a:endParaRPr lang="en-US" b="1" cap="all" dirty="0"/>
          </a:p>
          <a:p>
            <a:r>
              <a:rPr lang="en-US" dirty="0"/>
              <a:t>The IOA secretary general Rajeev Mehta is working towards getting the traditional Indian sport included in the 2026 Asian Games </a:t>
            </a:r>
            <a:r>
              <a:rPr lang="en-US" dirty="0" smtClean="0"/>
              <a:t>.Games </a:t>
            </a:r>
            <a:r>
              <a:rPr lang="en-US" dirty="0"/>
              <a:t>to be hosted by Nagoya, Japan</a:t>
            </a:r>
            <a:r>
              <a:rPr lang="en-US" dirty="0" smtClean="0"/>
              <a:t>.</a:t>
            </a:r>
            <a:endParaRPr lang="en-US" dirty="0"/>
          </a:p>
          <a:p>
            <a:endParaRPr lang="en-IN" dirty="0"/>
          </a:p>
        </p:txBody>
      </p:sp>
    </p:spTree>
    <p:extLst>
      <p:ext uri="{BB962C8B-B14F-4D97-AF65-F5344CB8AC3E}">
        <p14:creationId xmlns:p14="http://schemas.microsoft.com/office/powerpoint/2010/main" xmlns="" val="2261188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5F202-46D4-4BF6-B74E-ED961E7E565B}"/>
              </a:ext>
            </a:extLst>
          </p:cNvPr>
          <p:cNvSpPr>
            <a:spLocks noGrp="1"/>
          </p:cNvSpPr>
          <p:nvPr>
            <p:ph type="title"/>
          </p:nvPr>
        </p:nvSpPr>
        <p:spPr/>
        <p:txBody>
          <a:bodyPr/>
          <a:lstStyle/>
          <a:p>
            <a:pPr algn="ctr"/>
            <a:r>
              <a:rPr lang="en-IN" dirty="0" err="1" smtClean="0">
                <a:solidFill>
                  <a:schemeClr val="accent2">
                    <a:lumMod val="75000"/>
                  </a:schemeClr>
                </a:solidFill>
              </a:rPr>
              <a:t>Kho-Kho</a:t>
            </a:r>
            <a:r>
              <a:rPr lang="en-IN" dirty="0" smtClean="0">
                <a:solidFill>
                  <a:schemeClr val="accent2">
                    <a:lumMod val="75000"/>
                  </a:schemeClr>
                </a:solidFill>
              </a:rPr>
              <a:t> is going to Rock</a:t>
            </a:r>
            <a:endParaRPr lang="en-IN"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BFCC8396-31F0-441A-9F41-74DDAA426D33}"/>
              </a:ext>
            </a:extLst>
          </p:cNvPr>
          <p:cNvSpPr>
            <a:spLocks noGrp="1"/>
          </p:cNvSpPr>
          <p:nvPr>
            <p:ph idx="1"/>
          </p:nvPr>
        </p:nvSpPr>
        <p:spPr/>
        <p:txBody>
          <a:bodyPr>
            <a:normAutofit fontScale="92500" lnSpcReduction="10000"/>
          </a:bodyPr>
          <a:lstStyle/>
          <a:p>
            <a:r>
              <a:rPr lang="en-US" dirty="0"/>
              <a:t>If things are to go as per plan, traditional Indian sport </a:t>
            </a:r>
            <a:r>
              <a:rPr lang="en-US" dirty="0" err="1"/>
              <a:t>kho</a:t>
            </a:r>
            <a:r>
              <a:rPr lang="en-US" dirty="0"/>
              <a:t> </a:t>
            </a:r>
            <a:r>
              <a:rPr lang="en-US" dirty="0" err="1"/>
              <a:t>kho</a:t>
            </a:r>
            <a:r>
              <a:rPr lang="en-US" dirty="0"/>
              <a:t> might feature in the 2026 Asian Games. </a:t>
            </a:r>
          </a:p>
          <a:p>
            <a:r>
              <a:rPr lang="en-US" dirty="0"/>
              <a:t>The Indian Olympic Association (IOA) secretary general </a:t>
            </a:r>
            <a:r>
              <a:rPr lang="en-US" b="1" dirty="0"/>
              <a:t>Rajeev Mehta</a:t>
            </a:r>
            <a:r>
              <a:rPr lang="en-US" dirty="0"/>
              <a:t> is hopeful that that sport, </a:t>
            </a:r>
            <a:r>
              <a:rPr lang="en-US" dirty="0" err="1"/>
              <a:t>recognised</a:t>
            </a:r>
            <a:r>
              <a:rPr lang="en-US" dirty="0"/>
              <a:t> by the Olympic Council of Asia in 2018, will soon be granted a full status making it eligible to be included in the roster of events for the 2026 Games to be hosted by Nagoya, Japan.</a:t>
            </a:r>
          </a:p>
          <a:p>
            <a:r>
              <a:rPr lang="en-US" dirty="0"/>
              <a:t>“Kho </a:t>
            </a:r>
            <a:r>
              <a:rPr lang="en-US" dirty="0" err="1"/>
              <a:t>Kho</a:t>
            </a:r>
            <a:r>
              <a:rPr lang="en-US" dirty="0"/>
              <a:t> was formally </a:t>
            </a:r>
            <a:r>
              <a:rPr lang="en-US" dirty="0" err="1"/>
              <a:t>recognised</a:t>
            </a:r>
            <a:r>
              <a:rPr lang="en-US" dirty="0"/>
              <a:t> by the Olympic Council of Asia during the 18th Asian Games held in Jakarta, Indonesia, in 2018. I hope it gets full status in the 2026 Asian Games,” said Mehta, who is also the president of the Asian Kho </a:t>
            </a:r>
            <a:r>
              <a:rPr lang="en-US" dirty="0" err="1"/>
              <a:t>Kho</a:t>
            </a:r>
            <a:r>
              <a:rPr lang="en-US" dirty="0"/>
              <a:t> Federation.</a:t>
            </a:r>
          </a:p>
          <a:p>
            <a:r>
              <a:rPr lang="en-US" dirty="0"/>
              <a:t>“My dream is to see Kho </a:t>
            </a:r>
            <a:r>
              <a:rPr lang="en-US" dirty="0" err="1"/>
              <a:t>Kho</a:t>
            </a:r>
            <a:r>
              <a:rPr lang="en-US" dirty="0"/>
              <a:t> eventually grow to the level of Commonwealth Games and Olympics.”</a:t>
            </a:r>
          </a:p>
          <a:p>
            <a:endParaRPr lang="en-IN" dirty="0"/>
          </a:p>
        </p:txBody>
      </p:sp>
    </p:spTree>
    <p:extLst>
      <p:ext uri="{BB962C8B-B14F-4D97-AF65-F5344CB8AC3E}">
        <p14:creationId xmlns:p14="http://schemas.microsoft.com/office/powerpoint/2010/main" xmlns="" val="2727732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0323F-9936-455D-AB8A-261676D98035}"/>
              </a:ext>
            </a:extLst>
          </p:cNvPr>
          <p:cNvSpPr>
            <a:spLocks noGrp="1"/>
          </p:cNvSpPr>
          <p:nvPr>
            <p:ph type="title"/>
          </p:nvPr>
        </p:nvSpPr>
        <p:spPr/>
        <p:txBody>
          <a:bodyPr/>
          <a:lstStyle/>
          <a:p>
            <a:pPr algn="ctr"/>
            <a:r>
              <a:rPr lang="en-US" dirty="0" err="1" smtClean="0">
                <a:solidFill>
                  <a:schemeClr val="accent2">
                    <a:lumMod val="75000"/>
                  </a:schemeClr>
                </a:solidFill>
              </a:rPr>
              <a:t>Kho</a:t>
            </a:r>
            <a:r>
              <a:rPr lang="en-US" dirty="0" smtClean="0">
                <a:solidFill>
                  <a:schemeClr val="accent2">
                    <a:lumMod val="75000"/>
                  </a:schemeClr>
                </a:solidFill>
              </a:rPr>
              <a:t> </a:t>
            </a:r>
            <a:r>
              <a:rPr lang="en-US" dirty="0" err="1" smtClean="0">
                <a:solidFill>
                  <a:schemeClr val="accent2">
                    <a:lumMod val="75000"/>
                  </a:schemeClr>
                </a:solidFill>
              </a:rPr>
              <a:t>kho</a:t>
            </a:r>
            <a:r>
              <a:rPr lang="en-US" dirty="0" smtClean="0">
                <a:solidFill>
                  <a:schemeClr val="accent2">
                    <a:lumMod val="75000"/>
                  </a:schemeClr>
                </a:solidFill>
              </a:rPr>
              <a:t> hopes to make it big</a:t>
            </a:r>
            <a:br>
              <a:rPr lang="en-US" dirty="0" smtClean="0">
                <a:solidFill>
                  <a:schemeClr val="accent2">
                    <a:lumMod val="75000"/>
                  </a:schemeClr>
                </a:solidFill>
              </a:rPr>
            </a:br>
            <a:endParaRPr lang="en-IN"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DCA062C9-ECD2-499C-A0A2-83A5442237AF}"/>
              </a:ext>
            </a:extLst>
          </p:cNvPr>
          <p:cNvSpPr>
            <a:spLocks noGrp="1"/>
          </p:cNvSpPr>
          <p:nvPr>
            <p:ph idx="1"/>
          </p:nvPr>
        </p:nvSpPr>
        <p:spPr/>
        <p:txBody>
          <a:bodyPr/>
          <a:lstStyle/>
          <a:p>
            <a:r>
              <a:rPr lang="en-US" dirty="0" smtClean="0"/>
              <a:t>Meanwhile </a:t>
            </a:r>
            <a:r>
              <a:rPr lang="en-US" dirty="0"/>
              <a:t>the chief of the international </a:t>
            </a:r>
            <a:r>
              <a:rPr lang="en-US" dirty="0" err="1"/>
              <a:t>kho</a:t>
            </a:r>
            <a:r>
              <a:rPr lang="en-US" dirty="0"/>
              <a:t> </a:t>
            </a:r>
            <a:r>
              <a:rPr lang="en-US" dirty="0" err="1"/>
              <a:t>kho</a:t>
            </a:r>
            <a:r>
              <a:rPr lang="en-US" dirty="0"/>
              <a:t> body, Sudhanshu Mittal said that he was hoping to see the game feature in the 2022 Asian Games in Hangzhou, China as a ‘demonstration game’.</a:t>
            </a:r>
          </a:p>
          <a:p>
            <a:r>
              <a:rPr lang="en-US" dirty="0"/>
              <a:t>Kho </a:t>
            </a:r>
            <a:r>
              <a:rPr lang="en-US" dirty="0" err="1"/>
              <a:t>kho</a:t>
            </a:r>
            <a:r>
              <a:rPr lang="en-US" dirty="0"/>
              <a:t> is currently played by 25 countries across the world and the IOA secretary general informed that efforts were made to help more nations take up the sport at the international level.</a:t>
            </a:r>
          </a:p>
          <a:p>
            <a:endParaRPr lang="en-IN" dirty="0"/>
          </a:p>
        </p:txBody>
      </p:sp>
    </p:spTree>
    <p:extLst>
      <p:ext uri="{BB962C8B-B14F-4D97-AF65-F5344CB8AC3E}">
        <p14:creationId xmlns:p14="http://schemas.microsoft.com/office/powerpoint/2010/main" xmlns="" val="329050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090B42-A27B-4A87-A4DF-7127839325D6}"/>
              </a:ext>
            </a:extLst>
          </p:cNvPr>
          <p:cNvSpPr>
            <a:spLocks noGrp="1"/>
          </p:cNvSpPr>
          <p:nvPr>
            <p:ph type="title"/>
          </p:nvPr>
        </p:nvSpPr>
        <p:spPr/>
        <p:txBody>
          <a:bodyPr/>
          <a:lstStyle/>
          <a:p>
            <a:pPr algn="ctr"/>
            <a:r>
              <a:rPr lang="en-IN" dirty="0">
                <a:solidFill>
                  <a:srgbClr val="FF0000"/>
                </a:solidFill>
              </a:rPr>
              <a:t>Mechanism for developing personality of KHO-KHO  Coach and Players</a:t>
            </a:r>
          </a:p>
        </p:txBody>
      </p:sp>
      <p:sp>
        <p:nvSpPr>
          <p:cNvPr id="3" name="Content Placeholder 2">
            <a:extLst>
              <a:ext uri="{FF2B5EF4-FFF2-40B4-BE49-F238E27FC236}">
                <a16:creationId xmlns:a16="http://schemas.microsoft.com/office/drawing/2014/main" xmlns="" id="{68705954-85C6-41F2-BFEB-6FFA007F6F61}"/>
              </a:ext>
            </a:extLst>
          </p:cNvPr>
          <p:cNvSpPr>
            <a:spLocks noGrp="1"/>
          </p:cNvSpPr>
          <p:nvPr>
            <p:ph idx="1"/>
          </p:nvPr>
        </p:nvSpPr>
        <p:spPr>
          <a:xfrm>
            <a:off x="361244" y="1755599"/>
            <a:ext cx="10713156" cy="4950001"/>
          </a:xfrm>
        </p:spPr>
        <p:txBody>
          <a:bodyPr/>
          <a:lstStyle/>
          <a:p>
            <a:r>
              <a:rPr lang="en-IN" dirty="0"/>
              <a:t>Personality word came from Greek Word PERSONA MEANS MASK</a:t>
            </a:r>
          </a:p>
          <a:p>
            <a:r>
              <a:rPr lang="en-IN" dirty="0"/>
              <a:t> </a:t>
            </a:r>
          </a:p>
        </p:txBody>
      </p:sp>
      <p:pic>
        <p:nvPicPr>
          <p:cNvPr id="5122" name="Picture 2" descr="Book review: 'The Dhoni Touch' is book version of official biopic ...">
            <a:extLst>
              <a:ext uri="{FF2B5EF4-FFF2-40B4-BE49-F238E27FC236}">
                <a16:creationId xmlns:a16="http://schemas.microsoft.com/office/drawing/2014/main" xmlns="" id="{7648DCB0-7F86-42AA-9780-7A26893430B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0311" y="2867378"/>
            <a:ext cx="6321778" cy="3611800"/>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Who was the first coach of MS Dhoni? - Quora">
            <a:extLst>
              <a:ext uri="{FF2B5EF4-FFF2-40B4-BE49-F238E27FC236}">
                <a16:creationId xmlns:a16="http://schemas.microsoft.com/office/drawing/2014/main" xmlns="" id="{C04FF1FA-6AF6-4CB1-BE6E-10DFB2D725B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83022" y="2880440"/>
            <a:ext cx="5508978" cy="35987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351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1BDD6D-3574-4FDD-B4C6-95CC2C43AC42}"/>
              </a:ext>
            </a:extLst>
          </p:cNvPr>
          <p:cNvSpPr>
            <a:spLocks noGrp="1"/>
          </p:cNvSpPr>
          <p:nvPr>
            <p:ph type="title"/>
          </p:nvPr>
        </p:nvSpPr>
        <p:spPr/>
        <p:txBody>
          <a:bodyPr>
            <a:noAutofit/>
          </a:bodyPr>
          <a:lstStyle/>
          <a:p>
            <a:r>
              <a:rPr lang="en-US" sz="3200" dirty="0"/>
              <a:t>Sarika Kale, captain of India’s women’s </a:t>
            </a:r>
            <a:r>
              <a:rPr lang="en-US" sz="3200" dirty="0" err="1"/>
              <a:t>kho-kho</a:t>
            </a:r>
            <a:r>
              <a:rPr lang="en-US" sz="3200" dirty="0"/>
              <a:t> team recently led the national team to clinch a gold at the 12th South Asian Games (SAG) in Guwahati.</a:t>
            </a:r>
            <a:endParaRPr lang="en-IN" sz="3200" dirty="0"/>
          </a:p>
        </p:txBody>
      </p:sp>
      <p:pic>
        <p:nvPicPr>
          <p:cNvPr id="2050" name="Picture 2" descr="Supriya KreedOn">
            <a:extLst>
              <a:ext uri="{FF2B5EF4-FFF2-40B4-BE49-F238E27FC236}">
                <a16:creationId xmlns:a16="http://schemas.microsoft.com/office/drawing/2014/main" xmlns="" id="{71771139-ED49-4E9F-9B57-0389FDCC7F2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024312" y="2448719"/>
            <a:ext cx="4143375" cy="3105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6009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36DB5-9C49-4F99-9E6B-A9887F157203}"/>
              </a:ext>
            </a:extLst>
          </p:cNvPr>
          <p:cNvSpPr>
            <a:spLocks noGrp="1"/>
          </p:cNvSpPr>
          <p:nvPr>
            <p:ph type="title"/>
          </p:nvPr>
        </p:nvSpPr>
        <p:spPr/>
        <p:txBody>
          <a:bodyPr>
            <a:noAutofit/>
          </a:bodyPr>
          <a:lstStyle/>
          <a:p>
            <a:r>
              <a:rPr lang="en-IN" sz="3200" dirty="0"/>
              <a:t>Pankaj Malhotra,</a:t>
            </a:r>
            <a:r>
              <a:rPr lang="en-US" sz="3200" dirty="0"/>
              <a:t> He was the captain of Jammu Kashmir State Kho </a:t>
            </a:r>
            <a:r>
              <a:rPr lang="en-US" sz="3200" dirty="0" err="1"/>
              <a:t>Kho</a:t>
            </a:r>
            <a:r>
              <a:rPr lang="en-US" sz="3200" dirty="0"/>
              <a:t> Team and represented​ India in the India- Nepal Kho-Kho 5-Match Test Series, being held in India from May 22, 2018.</a:t>
            </a:r>
            <a:endParaRPr lang="en-IN" sz="3200" dirty="0"/>
          </a:p>
        </p:txBody>
      </p:sp>
      <p:pic>
        <p:nvPicPr>
          <p:cNvPr id="3074" name="Picture 2" descr="Kho Kho KreedOn">
            <a:extLst>
              <a:ext uri="{FF2B5EF4-FFF2-40B4-BE49-F238E27FC236}">
                <a16:creationId xmlns:a16="http://schemas.microsoft.com/office/drawing/2014/main" xmlns="" id="{9ABDAA75-E46D-4553-8D65-1417D4C10922}"/>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89918" y="2057399"/>
            <a:ext cx="7038289" cy="3429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2784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970AA6-1BFC-47EF-8CC1-EAF1B1AEF149}"/>
              </a:ext>
            </a:extLst>
          </p:cNvPr>
          <p:cNvSpPr>
            <a:spLocks noGrp="1"/>
          </p:cNvSpPr>
          <p:nvPr>
            <p:ph type="title"/>
          </p:nvPr>
        </p:nvSpPr>
        <p:spPr>
          <a:xfrm>
            <a:off x="838200" y="169817"/>
            <a:ext cx="10515600" cy="2351314"/>
          </a:xfrm>
        </p:spPr>
        <p:txBody>
          <a:bodyPr>
            <a:normAutofit fontScale="90000"/>
          </a:bodyPr>
          <a:lstStyle/>
          <a:p>
            <a:pPr algn="ctr"/>
            <a:r>
              <a:rPr lang="en-US" b="1" dirty="0" smtClean="0"/>
              <a:t/>
            </a:r>
            <a:br>
              <a:rPr lang="en-US" b="1" dirty="0" smtClean="0"/>
            </a:br>
            <a:r>
              <a:rPr lang="en-US" sz="3600" b="1" dirty="0" err="1" smtClean="0">
                <a:solidFill>
                  <a:schemeClr val="accent2">
                    <a:lumMod val="75000"/>
                  </a:schemeClr>
                </a:solidFill>
              </a:rPr>
              <a:t>Kho</a:t>
            </a:r>
            <a:r>
              <a:rPr lang="en-US" sz="3600" b="1" dirty="0" smtClean="0">
                <a:solidFill>
                  <a:schemeClr val="accent2">
                    <a:lumMod val="75000"/>
                  </a:schemeClr>
                </a:solidFill>
              </a:rPr>
              <a:t> </a:t>
            </a:r>
            <a:r>
              <a:rPr lang="en-US" sz="3600" b="1" dirty="0" err="1">
                <a:solidFill>
                  <a:schemeClr val="accent2">
                    <a:lumMod val="75000"/>
                  </a:schemeClr>
                </a:solidFill>
              </a:rPr>
              <a:t>Kho</a:t>
            </a:r>
            <a:r>
              <a:rPr lang="en-US" sz="3600" b="1" dirty="0">
                <a:solidFill>
                  <a:schemeClr val="accent2">
                    <a:lumMod val="75000"/>
                  </a:schemeClr>
                </a:solidFill>
              </a:rPr>
              <a:t> Team Captain Living In “Very Poor Condition” Under </a:t>
            </a:r>
            <a:r>
              <a:rPr lang="en-US" sz="3600" b="1" dirty="0" smtClean="0">
                <a:solidFill>
                  <a:schemeClr val="accent2">
                    <a:lumMod val="75000"/>
                  </a:schemeClr>
                </a:solidFill>
              </a:rPr>
              <a:t>Lockdown</a:t>
            </a:r>
            <a:r>
              <a:rPr lang="en-US" sz="3600" dirty="0" smtClean="0">
                <a:solidFill>
                  <a:schemeClr val="accent2">
                    <a:lumMod val="75000"/>
                  </a:schemeClr>
                </a:solidFill>
              </a:rPr>
              <a:t> </a:t>
            </a:r>
            <a:r>
              <a:rPr lang="en-US" sz="3100" dirty="0" smtClean="0"/>
              <a:t/>
            </a:r>
            <a:br>
              <a:rPr lang="en-US" sz="3100" dirty="0" smtClean="0"/>
            </a:br>
            <a:r>
              <a:rPr lang="en-US" sz="3100" dirty="0" smtClean="0"/>
              <a:t/>
            </a:r>
            <a:br>
              <a:rPr lang="en-US" sz="3100" dirty="0" smtClean="0"/>
            </a:br>
            <a:r>
              <a:rPr lang="en-US" sz="3100" dirty="0" err="1" smtClean="0"/>
              <a:t>Nasreen</a:t>
            </a:r>
            <a:r>
              <a:rPr lang="en-US" sz="3100" dirty="0" smtClean="0"/>
              <a:t> </a:t>
            </a:r>
            <a:r>
              <a:rPr lang="en-US" sz="3100" dirty="0" smtClean="0"/>
              <a:t>Sheikh, Indian women’s </a:t>
            </a:r>
            <a:r>
              <a:rPr lang="en-US" sz="3100" dirty="0" err="1" smtClean="0"/>
              <a:t>Kho</a:t>
            </a:r>
            <a:r>
              <a:rPr lang="en-US" sz="3100" dirty="0" smtClean="0"/>
              <a:t> </a:t>
            </a:r>
            <a:r>
              <a:rPr lang="en-US" sz="3100" dirty="0" err="1" smtClean="0"/>
              <a:t>Kho</a:t>
            </a:r>
            <a:r>
              <a:rPr lang="en-US" sz="3100" dirty="0" smtClean="0"/>
              <a:t> team Captain, and her family are struggling for survival under the </a:t>
            </a:r>
            <a:r>
              <a:rPr lang="en-US" sz="3100" u="sng" dirty="0" err="1" smtClean="0">
                <a:hlinkClick r:id="rId2"/>
              </a:rPr>
              <a:t>coronavirus</a:t>
            </a:r>
            <a:r>
              <a:rPr lang="en-US" sz="3100" dirty="0" smtClean="0"/>
              <a:t> lockdown. A 2019 gold medalist </a:t>
            </a:r>
            <a:r>
              <a:rPr lang="en-US" sz="3100" dirty="0" err="1" smtClean="0"/>
              <a:t>Nasreen’s</a:t>
            </a:r>
            <a:r>
              <a:rPr lang="en-US" sz="3100" dirty="0" smtClean="0"/>
              <a:t> </a:t>
            </a:r>
            <a:r>
              <a:rPr lang="en-US" b="1" dirty="0"/>
              <a:t/>
            </a:r>
            <a:br>
              <a:rPr lang="en-US" b="1" dirty="0"/>
            </a:br>
            <a:endParaRPr lang="en-IN" dirty="0"/>
          </a:p>
        </p:txBody>
      </p:sp>
      <p:pic>
        <p:nvPicPr>
          <p:cNvPr id="1026" name="Picture 2" descr="Kho Kho captain">
            <a:extLst>
              <a:ext uri="{FF2B5EF4-FFF2-40B4-BE49-F238E27FC236}">
                <a16:creationId xmlns:a16="http://schemas.microsoft.com/office/drawing/2014/main" xmlns="" id="{1861853C-7CA1-4638-A535-24642CB7A970}"/>
              </a:ext>
            </a:extLst>
          </p:cNvPr>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084217" y="3043645"/>
            <a:ext cx="7869283" cy="28721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5415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0F045-E64A-4E27-99FE-611077649B3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FA22C57A-E41E-4177-B046-5F32D41EEB5E}"/>
              </a:ext>
            </a:extLst>
          </p:cNvPr>
          <p:cNvSpPr>
            <a:spLocks noGrp="1"/>
          </p:cNvSpPr>
          <p:nvPr>
            <p:ph idx="1"/>
          </p:nvPr>
        </p:nvSpPr>
        <p:spPr/>
        <p:txBody>
          <a:bodyPr/>
          <a:lstStyle/>
          <a:p>
            <a:r>
              <a:rPr lang="en-US" dirty="0"/>
              <a:t>Nasreen Sheikh, Indian women’s Kho </a:t>
            </a:r>
            <a:r>
              <a:rPr lang="en-US" dirty="0" err="1"/>
              <a:t>Kho</a:t>
            </a:r>
            <a:r>
              <a:rPr lang="en-US" dirty="0"/>
              <a:t> team Captain, and her family are struggling for survival under the </a:t>
            </a:r>
            <a:r>
              <a:rPr lang="en-US" u="sng" dirty="0">
                <a:hlinkClick r:id="rId2"/>
              </a:rPr>
              <a:t>coronavirus</a:t>
            </a:r>
            <a:r>
              <a:rPr lang="en-US" dirty="0"/>
              <a:t> lockdown. A 2019 gold medalist Nasreen’s father can’t feed his family now, as he is not allowed to sell steel utensils on the streets like he used to before </a:t>
            </a:r>
            <a:r>
              <a:rPr lang="en-US" u="sng" dirty="0">
                <a:hlinkClick r:id="rId3"/>
              </a:rPr>
              <a:t>lockdown</a:t>
            </a:r>
            <a:r>
              <a:rPr lang="en-US" dirty="0"/>
              <a:t>. Nasreen struck gold at South Asian Games (SAG) in 2019. The 23-year-old​ was offered a contractual job with the Airports Authority of India (AAI) last year, but she’s been unable to go to work because of the lockdown. Thus she and her family are facing financial hardships under current circumstances.</a:t>
            </a:r>
            <a:endParaRPr lang="en-IN" dirty="0"/>
          </a:p>
        </p:txBody>
      </p:sp>
    </p:spTree>
    <p:extLst>
      <p:ext uri="{BB962C8B-B14F-4D97-AF65-F5344CB8AC3E}">
        <p14:creationId xmlns:p14="http://schemas.microsoft.com/office/powerpoint/2010/main" xmlns="" val="932669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8F29F-7C08-47EB-A61A-AC4C798602D6}"/>
              </a:ext>
            </a:extLst>
          </p:cNvPr>
          <p:cNvSpPr>
            <a:spLocks noGrp="1"/>
          </p:cNvSpPr>
          <p:nvPr>
            <p:ph type="title"/>
          </p:nvPr>
        </p:nvSpPr>
        <p:spPr/>
        <p:txBody>
          <a:bodyPr/>
          <a:lstStyle/>
          <a:p>
            <a:pPr algn="ctr"/>
            <a:r>
              <a:rPr lang="en-IN" dirty="0"/>
              <a:t> </a:t>
            </a:r>
            <a:r>
              <a:rPr lang="en-IN" dirty="0">
                <a:solidFill>
                  <a:schemeClr val="accent2">
                    <a:lumMod val="75000"/>
                  </a:schemeClr>
                </a:solidFill>
              </a:rPr>
              <a:t>Move from  Taker to  Giver </a:t>
            </a:r>
            <a:r>
              <a:rPr lang="en-IN" dirty="0" smtClean="0">
                <a:solidFill>
                  <a:schemeClr val="accent2">
                    <a:lumMod val="75000"/>
                  </a:schemeClr>
                </a:solidFill>
              </a:rPr>
              <a:t/>
            </a:r>
            <a:br>
              <a:rPr lang="en-IN" dirty="0" smtClean="0">
                <a:solidFill>
                  <a:schemeClr val="accent2">
                    <a:lumMod val="75000"/>
                  </a:schemeClr>
                </a:solidFill>
              </a:rPr>
            </a:br>
            <a:endParaRPr lang="en-IN"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FAB181AE-165A-4AD1-B4B6-ED3A77EA4A60}"/>
              </a:ext>
            </a:extLst>
          </p:cNvPr>
          <p:cNvSpPr>
            <a:spLocks noGrp="1"/>
          </p:cNvSpPr>
          <p:nvPr>
            <p:ph idx="1"/>
          </p:nvPr>
        </p:nvSpPr>
        <p:spPr/>
        <p:txBody>
          <a:bodyPr/>
          <a:lstStyle/>
          <a:p>
            <a:r>
              <a:rPr lang="en-IN" dirty="0" smtClean="0"/>
              <a:t>For the </a:t>
            </a:r>
            <a:r>
              <a:rPr lang="en-IN" dirty="0" smtClean="0"/>
              <a:t>healthy </a:t>
            </a:r>
            <a:r>
              <a:rPr lang="en-IN" dirty="0" smtClean="0"/>
              <a:t>growth and development of KHO- KHO GAME JOIN UR HANDS  together ..</a:t>
            </a:r>
          </a:p>
          <a:p>
            <a:r>
              <a:rPr lang="en-IN" dirty="0" smtClean="0"/>
              <a:t>team work</a:t>
            </a:r>
          </a:p>
          <a:p>
            <a:r>
              <a:rPr lang="en-IN" dirty="0" smtClean="0"/>
              <a:t>I FOR ILLNESS </a:t>
            </a:r>
          </a:p>
          <a:p>
            <a:r>
              <a:rPr lang="en-IN" dirty="0" smtClean="0"/>
              <a:t>W</a:t>
            </a:r>
            <a:r>
              <a:rPr lang="en-IN" dirty="0" smtClean="0"/>
              <a:t> FOE WELLNESS</a:t>
            </a:r>
            <a:endParaRPr lang="en-IN" dirty="0"/>
          </a:p>
        </p:txBody>
      </p:sp>
      <p:pic>
        <p:nvPicPr>
          <p:cNvPr id="7171" name="Picture 3" descr="C:\Users\admin\Desktop\kho 12.jpg"/>
          <p:cNvPicPr>
            <a:picLocks noChangeAspect="1" noChangeArrowheads="1"/>
          </p:cNvPicPr>
          <p:nvPr/>
        </p:nvPicPr>
        <p:blipFill>
          <a:blip r:embed="rId2"/>
          <a:srcRect/>
          <a:stretch>
            <a:fillRect/>
          </a:stretch>
        </p:blipFill>
        <p:spPr bwMode="auto">
          <a:xfrm>
            <a:off x="5473338" y="3175771"/>
            <a:ext cx="5475786" cy="2885394"/>
          </a:xfrm>
          <a:prstGeom prst="rect">
            <a:avLst/>
          </a:prstGeom>
          <a:noFill/>
        </p:spPr>
      </p:pic>
    </p:spTree>
    <p:extLst>
      <p:ext uri="{BB962C8B-B14F-4D97-AF65-F5344CB8AC3E}">
        <p14:creationId xmlns:p14="http://schemas.microsoft.com/office/powerpoint/2010/main" xmlns="" val="291704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35A2AC-8F41-46CD-BDA0-3E98DD4A1D1A}"/>
              </a:ext>
            </a:extLst>
          </p:cNvPr>
          <p:cNvSpPr>
            <a:spLocks noGrp="1"/>
          </p:cNvSpPr>
          <p:nvPr>
            <p:ph type="title"/>
          </p:nvPr>
        </p:nvSpPr>
        <p:spPr/>
        <p:txBody>
          <a:bodyPr/>
          <a:lstStyle/>
          <a:p>
            <a:pPr algn="ctr"/>
            <a:r>
              <a:rPr lang="en-IN" dirty="0">
                <a:solidFill>
                  <a:srgbClr val="FF0000"/>
                </a:solidFill>
              </a:rPr>
              <a:t>PERSONALITY</a:t>
            </a:r>
            <a:br>
              <a:rPr lang="en-IN" dirty="0">
                <a:solidFill>
                  <a:srgbClr val="FF0000"/>
                </a:solidFill>
              </a:rPr>
            </a:br>
            <a:r>
              <a:rPr lang="en-IN" dirty="0">
                <a:solidFill>
                  <a:srgbClr val="FF0000"/>
                </a:solidFill>
              </a:rPr>
              <a:t>TYPES</a:t>
            </a:r>
          </a:p>
        </p:txBody>
      </p:sp>
      <p:sp>
        <p:nvSpPr>
          <p:cNvPr id="3" name="Content Placeholder 2">
            <a:extLst>
              <a:ext uri="{FF2B5EF4-FFF2-40B4-BE49-F238E27FC236}">
                <a16:creationId xmlns:a16="http://schemas.microsoft.com/office/drawing/2014/main" xmlns="" id="{112625C0-7EC2-4054-AD75-C1D7B476F85E}"/>
              </a:ext>
            </a:extLst>
          </p:cNvPr>
          <p:cNvSpPr>
            <a:spLocks noGrp="1"/>
          </p:cNvSpPr>
          <p:nvPr>
            <p:ph idx="1"/>
          </p:nvPr>
        </p:nvSpPr>
        <p:spPr>
          <a:xfrm>
            <a:off x="1385454" y="1870364"/>
            <a:ext cx="10084057" cy="4087091"/>
          </a:xfrm>
        </p:spPr>
        <p:txBody>
          <a:bodyPr/>
          <a:lstStyle/>
          <a:p>
            <a:endParaRPr lang="en-IN" sz="4000" dirty="0"/>
          </a:p>
          <a:p>
            <a:endParaRPr lang="en-IN" sz="4000" dirty="0"/>
          </a:p>
          <a:p>
            <a:r>
              <a:rPr lang="en-IN" sz="4000" dirty="0">
                <a:solidFill>
                  <a:schemeClr val="accent6">
                    <a:lumMod val="50000"/>
                  </a:schemeClr>
                </a:solidFill>
              </a:rPr>
              <a:t>Internal Personality          External Personality</a:t>
            </a:r>
          </a:p>
          <a:p>
            <a:r>
              <a:rPr lang="en-IN" dirty="0"/>
              <a:t>Internal Fitness                                         .Appearance</a:t>
            </a:r>
          </a:p>
          <a:p>
            <a:r>
              <a:rPr lang="en-IN" dirty="0"/>
              <a:t>Intellectual                                                . Dressing Sense</a:t>
            </a:r>
          </a:p>
          <a:p>
            <a:r>
              <a:rPr lang="en-IN" dirty="0"/>
              <a:t>Education Qualification                           .Language</a:t>
            </a:r>
          </a:p>
        </p:txBody>
      </p:sp>
      <p:cxnSp>
        <p:nvCxnSpPr>
          <p:cNvPr id="5" name="Straight Arrow Connector 4">
            <a:extLst>
              <a:ext uri="{FF2B5EF4-FFF2-40B4-BE49-F238E27FC236}">
                <a16:creationId xmlns:a16="http://schemas.microsoft.com/office/drawing/2014/main" xmlns="" id="{9889C8E7-33C3-4F46-95AD-A832AE7FCB12}"/>
              </a:ext>
            </a:extLst>
          </p:cNvPr>
          <p:cNvCxnSpPr>
            <a:cxnSpLocks/>
          </p:cNvCxnSpPr>
          <p:nvPr/>
        </p:nvCxnSpPr>
        <p:spPr>
          <a:xfrm flipH="1">
            <a:off x="3894667" y="1690688"/>
            <a:ext cx="1817510" cy="97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DA32DE86-12B1-4B69-91E2-A85E7F2AC550}"/>
              </a:ext>
            </a:extLst>
          </p:cNvPr>
          <p:cNvCxnSpPr>
            <a:cxnSpLocks/>
          </p:cNvCxnSpPr>
          <p:nvPr/>
        </p:nvCxnSpPr>
        <p:spPr>
          <a:xfrm>
            <a:off x="5712177" y="1690688"/>
            <a:ext cx="1591734" cy="97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8344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CD99B-B61D-46BC-8D87-65D055D21360}"/>
              </a:ext>
            </a:extLst>
          </p:cNvPr>
          <p:cNvSpPr>
            <a:spLocks noGrp="1"/>
          </p:cNvSpPr>
          <p:nvPr>
            <p:ph type="title"/>
          </p:nvPr>
        </p:nvSpPr>
        <p:spPr>
          <a:xfrm>
            <a:off x="982133" y="261257"/>
            <a:ext cx="8816623" cy="799898"/>
          </a:xfrm>
        </p:spPr>
        <p:txBody>
          <a:bodyPr>
            <a:normAutofit fontScale="90000"/>
          </a:bodyPr>
          <a:lstStyle/>
          <a:p>
            <a:pPr algn="ctr"/>
            <a:r>
              <a:rPr lang="en-IN" sz="3100" dirty="0" smtClean="0"/>
              <a:t>1</a:t>
            </a:r>
            <a:r>
              <a:rPr lang="en-IN" dirty="0" smtClean="0"/>
              <a:t>.</a:t>
            </a:r>
            <a:r>
              <a:rPr lang="en-US" b="1" dirty="0" smtClean="0">
                <a:solidFill>
                  <a:srgbClr val="FF0000"/>
                </a:solidFill>
              </a:rPr>
              <a:t> </a:t>
            </a:r>
            <a:r>
              <a:rPr lang="en-US" b="1" dirty="0" smtClean="0">
                <a:solidFill>
                  <a:srgbClr val="FF0000"/>
                </a:solidFill>
              </a:rPr>
              <a:t/>
            </a:r>
            <a:br>
              <a:rPr lang="en-US" b="1" dirty="0" smtClean="0">
                <a:solidFill>
                  <a:srgbClr val="FF0000"/>
                </a:solidFill>
              </a:rPr>
            </a:br>
            <a:r>
              <a:rPr lang="en-US" sz="3100" b="1" dirty="0" smtClean="0">
                <a:solidFill>
                  <a:srgbClr val="FF0000"/>
                </a:solidFill>
              </a:rPr>
              <a:t>Personality </a:t>
            </a:r>
            <a:r>
              <a:rPr lang="en-US" sz="3100" b="1" dirty="0" smtClean="0">
                <a:solidFill>
                  <a:srgbClr val="FF0000"/>
                </a:solidFill>
              </a:rPr>
              <a:t>Development Tips  </a:t>
            </a:r>
            <a:br>
              <a:rPr lang="en-US" sz="3100" b="1" dirty="0" smtClean="0">
                <a:solidFill>
                  <a:srgbClr val="FF0000"/>
                </a:solidFill>
              </a:rPr>
            </a:br>
            <a:r>
              <a:rPr lang="en-US" sz="3100" b="1" dirty="0" smtClean="0">
                <a:solidFill>
                  <a:srgbClr val="FF0000"/>
                </a:solidFill>
              </a:rPr>
              <a:t>Most Important Improvement Tips</a:t>
            </a:r>
            <a:r>
              <a:rPr lang="en-US" b="1" dirty="0" smtClean="0">
                <a:solidFill>
                  <a:srgbClr val="FF0000"/>
                </a:solidFill>
              </a:rPr>
              <a:t/>
            </a:r>
            <a:br>
              <a:rPr lang="en-US" b="1" dirty="0" smtClean="0">
                <a:solidFill>
                  <a:srgbClr val="FF0000"/>
                </a:solidFill>
              </a:rPr>
            </a:br>
            <a:endParaRPr lang="en-IN" dirty="0"/>
          </a:p>
        </p:txBody>
      </p:sp>
      <p:pic>
        <p:nvPicPr>
          <p:cNvPr id="1026" name="Picture 2" descr="Big Five personality traits - Wikipedia">
            <a:extLst>
              <a:ext uri="{FF2B5EF4-FFF2-40B4-BE49-F238E27FC236}">
                <a16:creationId xmlns:a16="http://schemas.microsoft.com/office/drawing/2014/main" xmlns="" id="{850CB038-D8E2-4BFD-BAF4-BC460DA2F345}"/>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4689565"/>
            <a:ext cx="6905897" cy="207247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993558" y="1572288"/>
            <a:ext cx="5345502" cy="646331"/>
          </a:xfrm>
          <a:prstGeom prst="rect">
            <a:avLst/>
          </a:prstGeom>
        </p:spPr>
        <p:txBody>
          <a:bodyPr wrap="none">
            <a:spAutoFit/>
          </a:bodyPr>
          <a:lstStyle/>
          <a:p>
            <a:r>
              <a:rPr lang="en-US" b="1" dirty="0" smtClean="0">
                <a:solidFill>
                  <a:srgbClr val="00B050"/>
                </a:solidFill>
              </a:rPr>
              <a:t>Personality does not mean that you should have </a:t>
            </a:r>
            <a:r>
              <a:rPr lang="en-US" b="1" dirty="0" smtClean="0">
                <a:solidFill>
                  <a:srgbClr val="00B050"/>
                </a:solidFill>
              </a:rPr>
              <a:t>looks</a:t>
            </a:r>
          </a:p>
          <a:p>
            <a:endParaRPr lang="en-US" dirty="0" smtClean="0">
              <a:solidFill>
                <a:srgbClr val="00B050"/>
              </a:solidFill>
            </a:endParaRPr>
          </a:p>
        </p:txBody>
      </p:sp>
      <p:sp>
        <p:nvSpPr>
          <p:cNvPr id="5" name="Rectangle 4"/>
          <p:cNvSpPr/>
          <p:nvPr/>
        </p:nvSpPr>
        <p:spPr>
          <a:xfrm>
            <a:off x="4870661" y="2251557"/>
            <a:ext cx="1887568" cy="461665"/>
          </a:xfrm>
          <a:prstGeom prst="rect">
            <a:avLst/>
          </a:prstGeom>
        </p:spPr>
        <p:txBody>
          <a:bodyPr wrap="none">
            <a:spAutoFit/>
          </a:bodyPr>
          <a:lstStyle/>
          <a:p>
            <a:r>
              <a:rPr lang="en-US" sz="2400" b="1" dirty="0" smtClean="0"/>
              <a:t>Dress up well</a:t>
            </a:r>
            <a:endParaRPr lang="en-US" sz="2400" dirty="0"/>
          </a:p>
        </p:txBody>
      </p:sp>
      <p:sp>
        <p:nvSpPr>
          <p:cNvPr id="6" name="Rectangle 5"/>
          <p:cNvSpPr/>
          <p:nvPr/>
        </p:nvSpPr>
        <p:spPr>
          <a:xfrm>
            <a:off x="7073513" y="2303807"/>
            <a:ext cx="2438488" cy="461665"/>
          </a:xfrm>
          <a:prstGeom prst="rect">
            <a:avLst/>
          </a:prstGeom>
        </p:spPr>
        <p:txBody>
          <a:bodyPr wrap="none">
            <a:spAutoFit/>
          </a:bodyPr>
          <a:lstStyle/>
          <a:p>
            <a:r>
              <a:rPr lang="en-US" sz="2400" b="1" dirty="0" smtClean="0"/>
              <a:t>Learn social skills</a:t>
            </a:r>
            <a:r>
              <a:rPr lang="en-US" b="1" dirty="0" smtClean="0"/>
              <a:t>:</a:t>
            </a:r>
            <a:endParaRPr lang="en-US" dirty="0"/>
          </a:p>
        </p:txBody>
      </p:sp>
      <p:sp>
        <p:nvSpPr>
          <p:cNvPr id="7" name="Rectangle 6"/>
          <p:cNvSpPr/>
          <p:nvPr/>
        </p:nvSpPr>
        <p:spPr>
          <a:xfrm>
            <a:off x="3028356" y="2839385"/>
            <a:ext cx="2761782" cy="461665"/>
          </a:xfrm>
          <a:prstGeom prst="rect">
            <a:avLst/>
          </a:prstGeom>
        </p:spPr>
        <p:txBody>
          <a:bodyPr wrap="none">
            <a:spAutoFit/>
          </a:bodyPr>
          <a:lstStyle/>
          <a:p>
            <a:r>
              <a:rPr lang="en-US" sz="2400" b="1" dirty="0" smtClean="0"/>
              <a:t>Know your positives</a:t>
            </a:r>
            <a:endParaRPr lang="en-US" sz="2400" dirty="0"/>
          </a:p>
        </p:txBody>
      </p:sp>
      <p:sp>
        <p:nvSpPr>
          <p:cNvPr id="8" name="Rectangle 7"/>
          <p:cNvSpPr/>
          <p:nvPr/>
        </p:nvSpPr>
        <p:spPr>
          <a:xfrm>
            <a:off x="448056" y="4093419"/>
            <a:ext cx="4028347" cy="461665"/>
          </a:xfrm>
          <a:prstGeom prst="rect">
            <a:avLst/>
          </a:prstGeom>
        </p:spPr>
        <p:txBody>
          <a:bodyPr wrap="none">
            <a:spAutoFit/>
          </a:bodyPr>
          <a:lstStyle/>
          <a:p>
            <a:r>
              <a:rPr lang="en-US" sz="2400" b="1" dirty="0" smtClean="0"/>
              <a:t>Get Out Of Your Comfort Zone</a:t>
            </a:r>
            <a:endParaRPr lang="en-US" sz="2400" dirty="0"/>
          </a:p>
        </p:txBody>
      </p:sp>
      <p:sp>
        <p:nvSpPr>
          <p:cNvPr id="9" name="Rectangle 8"/>
          <p:cNvSpPr/>
          <p:nvPr/>
        </p:nvSpPr>
        <p:spPr>
          <a:xfrm>
            <a:off x="9362431" y="4642060"/>
            <a:ext cx="2449388" cy="461665"/>
          </a:xfrm>
          <a:prstGeom prst="rect">
            <a:avLst/>
          </a:prstGeom>
        </p:spPr>
        <p:txBody>
          <a:bodyPr wrap="none">
            <a:spAutoFit/>
          </a:bodyPr>
          <a:lstStyle/>
          <a:p>
            <a:r>
              <a:rPr lang="en-US" sz="2400" b="1" dirty="0" smtClean="0"/>
              <a:t>Don’t Fear Failure</a:t>
            </a:r>
            <a:endParaRPr lang="en-US" sz="2400" dirty="0"/>
          </a:p>
        </p:txBody>
      </p:sp>
      <p:sp>
        <p:nvSpPr>
          <p:cNvPr id="10" name="Rectangle 9"/>
          <p:cNvSpPr/>
          <p:nvPr/>
        </p:nvSpPr>
        <p:spPr>
          <a:xfrm>
            <a:off x="8605720" y="3662346"/>
            <a:ext cx="3388492" cy="461665"/>
          </a:xfrm>
          <a:prstGeom prst="rect">
            <a:avLst/>
          </a:prstGeom>
        </p:spPr>
        <p:txBody>
          <a:bodyPr wrap="none">
            <a:spAutoFit/>
          </a:bodyPr>
          <a:lstStyle/>
          <a:p>
            <a:r>
              <a:rPr lang="en-US" sz="2400" b="1" dirty="0" smtClean="0"/>
              <a:t>Come Across As A Leader</a:t>
            </a:r>
            <a:endParaRPr lang="en-US" sz="2400" dirty="0"/>
          </a:p>
        </p:txBody>
      </p:sp>
      <p:sp>
        <p:nvSpPr>
          <p:cNvPr id="11" name="Rectangle 10"/>
          <p:cNvSpPr/>
          <p:nvPr/>
        </p:nvSpPr>
        <p:spPr>
          <a:xfrm>
            <a:off x="8025616" y="2904699"/>
            <a:ext cx="1969129" cy="461665"/>
          </a:xfrm>
          <a:prstGeom prst="rect">
            <a:avLst/>
          </a:prstGeom>
        </p:spPr>
        <p:txBody>
          <a:bodyPr wrap="none">
            <a:spAutoFit/>
          </a:bodyPr>
          <a:lstStyle/>
          <a:p>
            <a:r>
              <a:rPr lang="en-US" sz="2400" b="1" dirty="0" smtClean="0"/>
              <a:t>Don’t Give Up</a:t>
            </a:r>
            <a:endParaRPr lang="en-US" sz="2400" dirty="0"/>
          </a:p>
        </p:txBody>
      </p:sp>
      <p:sp>
        <p:nvSpPr>
          <p:cNvPr id="12" name="Rectangle 11"/>
          <p:cNvSpPr/>
          <p:nvPr/>
        </p:nvSpPr>
        <p:spPr>
          <a:xfrm>
            <a:off x="1205447" y="3492528"/>
            <a:ext cx="4664675" cy="461665"/>
          </a:xfrm>
          <a:prstGeom prst="rect">
            <a:avLst/>
          </a:prstGeom>
        </p:spPr>
        <p:txBody>
          <a:bodyPr wrap="none">
            <a:spAutoFit/>
          </a:bodyPr>
          <a:lstStyle/>
          <a:p>
            <a:r>
              <a:rPr lang="en-US" sz="2400" b="1" dirty="0" smtClean="0"/>
              <a:t>Be funny &amp; don’t be serious always</a:t>
            </a:r>
            <a:endParaRPr lang="en-US" sz="2400" dirty="0"/>
          </a:p>
        </p:txBody>
      </p:sp>
    </p:spTree>
    <p:extLst>
      <p:ext uri="{BB962C8B-B14F-4D97-AF65-F5344CB8AC3E}">
        <p14:creationId xmlns:p14="http://schemas.microsoft.com/office/powerpoint/2010/main" xmlns="" val="3230556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536FFD-1373-4FBC-90CB-F173864D6718}"/>
              </a:ext>
            </a:extLst>
          </p:cNvPr>
          <p:cNvSpPr>
            <a:spLocks noGrp="1"/>
          </p:cNvSpPr>
          <p:nvPr>
            <p:ph type="title"/>
          </p:nvPr>
        </p:nvSpPr>
        <p:spPr/>
        <p:txBody>
          <a:bodyPr/>
          <a:lstStyle/>
          <a:p>
            <a:pPr algn="ctr"/>
            <a:r>
              <a:rPr lang="en-IN" dirty="0"/>
              <a:t> </a:t>
            </a:r>
            <a:r>
              <a:rPr lang="en-IN" dirty="0" smtClean="0"/>
              <a:t>Mechanism </a:t>
            </a:r>
            <a:br>
              <a:rPr lang="en-IN" dirty="0" smtClean="0"/>
            </a:br>
            <a:r>
              <a:rPr lang="en-IN" dirty="0" smtClean="0">
                <a:solidFill>
                  <a:srgbClr val="FF0000"/>
                </a:solidFill>
              </a:rPr>
              <a:t>CHANGE </a:t>
            </a:r>
            <a:r>
              <a:rPr lang="en-IN" dirty="0">
                <a:solidFill>
                  <a:srgbClr val="FF0000"/>
                </a:solidFill>
              </a:rPr>
              <a:t>YOUR HABITS  </a:t>
            </a:r>
          </a:p>
        </p:txBody>
      </p:sp>
      <p:sp>
        <p:nvSpPr>
          <p:cNvPr id="3" name="Content Placeholder 2">
            <a:extLst>
              <a:ext uri="{FF2B5EF4-FFF2-40B4-BE49-F238E27FC236}">
                <a16:creationId xmlns:a16="http://schemas.microsoft.com/office/drawing/2014/main" xmlns="" id="{C93C2AEF-5A9F-4071-AE22-7E74491BC6D3}"/>
              </a:ext>
            </a:extLst>
          </p:cNvPr>
          <p:cNvSpPr>
            <a:spLocks noGrp="1"/>
          </p:cNvSpPr>
          <p:nvPr>
            <p:ph idx="1"/>
          </p:nvPr>
        </p:nvSpPr>
        <p:spPr/>
        <p:txBody>
          <a:bodyPr/>
          <a:lstStyle/>
          <a:p>
            <a:r>
              <a:rPr lang="en-IN" dirty="0">
                <a:solidFill>
                  <a:schemeClr val="accent6">
                    <a:lumMod val="50000"/>
                  </a:schemeClr>
                </a:solidFill>
              </a:rPr>
              <a:t>SELF IMPROVE</a:t>
            </a:r>
          </a:p>
          <a:p>
            <a:r>
              <a:rPr lang="en-IN" dirty="0" smtClean="0">
                <a:solidFill>
                  <a:schemeClr val="accent6">
                    <a:lumMod val="50000"/>
                  </a:schemeClr>
                </a:solidFill>
              </a:rPr>
              <a:t>MAKE </a:t>
            </a:r>
            <a:r>
              <a:rPr lang="en-IN" dirty="0">
                <a:solidFill>
                  <a:schemeClr val="accent6">
                    <a:lumMod val="50000"/>
                  </a:schemeClr>
                </a:solidFill>
              </a:rPr>
              <a:t>GOOD COMPANY</a:t>
            </a:r>
          </a:p>
          <a:p>
            <a:r>
              <a:rPr lang="en-IN" dirty="0">
                <a:solidFill>
                  <a:schemeClr val="accent6">
                    <a:lumMod val="50000"/>
                  </a:schemeClr>
                </a:solidFill>
              </a:rPr>
              <a:t>READ GOOD BOOKS</a:t>
            </a:r>
          </a:p>
          <a:p>
            <a:pPr marL="0" indent="0">
              <a:buNone/>
            </a:pPr>
            <a:r>
              <a:rPr lang="en-IN" dirty="0">
                <a:solidFill>
                  <a:schemeClr val="accent6">
                    <a:lumMod val="50000"/>
                  </a:schemeClr>
                </a:solidFill>
              </a:rPr>
              <a:t>( 80 BOOKS READ BY BILLGATES) SUCH A HUGE KNOWLEDGE </a:t>
            </a:r>
          </a:p>
        </p:txBody>
      </p:sp>
    </p:spTree>
    <p:extLst>
      <p:ext uri="{BB962C8B-B14F-4D97-AF65-F5344CB8AC3E}">
        <p14:creationId xmlns:p14="http://schemas.microsoft.com/office/powerpoint/2010/main" xmlns="" val="1612911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1B4664-F341-4C12-B412-7A3DA9BA4764}"/>
              </a:ext>
            </a:extLst>
          </p:cNvPr>
          <p:cNvSpPr>
            <a:spLocks noGrp="1"/>
          </p:cNvSpPr>
          <p:nvPr>
            <p:ph type="title"/>
          </p:nvPr>
        </p:nvSpPr>
        <p:spPr>
          <a:xfrm>
            <a:off x="838200" y="156755"/>
            <a:ext cx="10515600" cy="1319348"/>
          </a:xfrm>
        </p:spPr>
        <p:txBody>
          <a:bodyPr>
            <a:normAutofit fontScale="90000"/>
          </a:bodyPr>
          <a:lstStyle/>
          <a:p>
            <a:pPr algn="ctr"/>
            <a:r>
              <a:rPr lang="en-US" sz="4000" b="1" dirty="0">
                <a:solidFill>
                  <a:srgbClr val="FF0000"/>
                </a:solidFill>
              </a:rPr>
              <a:t>9 Things To Do To Improve Your Personality &amp; Be The Best Version Of Yourself</a:t>
            </a:r>
            <a:r>
              <a:rPr lang="en-US" b="1" dirty="0"/>
              <a:t/>
            </a:r>
            <a:br>
              <a:rPr lang="en-US" b="1" dirty="0"/>
            </a:br>
            <a:endParaRPr lang="en-IN" dirty="0"/>
          </a:p>
        </p:txBody>
      </p:sp>
      <p:pic>
        <p:nvPicPr>
          <p:cNvPr id="6146" name="Picture 2" descr="How many Olympic gold medals did track and field athlete Wilma ...">
            <a:extLst>
              <a:ext uri="{FF2B5EF4-FFF2-40B4-BE49-F238E27FC236}">
                <a16:creationId xmlns:a16="http://schemas.microsoft.com/office/drawing/2014/main" xmlns="" id="{01F33DAD-F047-48E5-8DEA-FE990A9C947B}"/>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3283" y="1690688"/>
            <a:ext cx="4741333" cy="459254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In 1960, Wilma Rudolph became the first American woman to win three track &amp; field medals at a single Olympic Games.">
            <a:extLst>
              <a:ext uri="{FF2B5EF4-FFF2-40B4-BE49-F238E27FC236}">
                <a16:creationId xmlns:a16="http://schemas.microsoft.com/office/drawing/2014/main" xmlns="" id="{2E9891D6-CAFC-4D63-B9CD-07287168CF22}"/>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47644" y="1794228"/>
            <a:ext cx="5506156" cy="454125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0981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CF4EE-88C7-4EA2-AFFF-3A943284F7F1}"/>
              </a:ext>
            </a:extLst>
          </p:cNvPr>
          <p:cNvSpPr>
            <a:spLocks noGrp="1"/>
          </p:cNvSpPr>
          <p:nvPr>
            <p:ph type="title"/>
          </p:nvPr>
        </p:nvSpPr>
        <p:spPr>
          <a:xfrm>
            <a:off x="838200" y="195943"/>
            <a:ext cx="10515600" cy="1201783"/>
          </a:xfrm>
        </p:spPr>
        <p:txBody>
          <a:bodyPr>
            <a:normAutofit fontScale="90000"/>
          </a:bodyPr>
          <a:lstStyle/>
          <a:p>
            <a:pPr algn="ctr"/>
            <a:r>
              <a:rPr lang="en-US" b="1" dirty="0" smtClean="0">
                <a:solidFill>
                  <a:srgbClr val="FF0000"/>
                </a:solidFill>
              </a:rPr>
              <a:t/>
            </a:r>
            <a:br>
              <a:rPr lang="en-US" b="1" dirty="0" smtClean="0">
                <a:solidFill>
                  <a:srgbClr val="FF0000"/>
                </a:solidFill>
              </a:rPr>
            </a:br>
            <a:r>
              <a:rPr lang="en-US" b="1" dirty="0" smtClean="0">
                <a:solidFill>
                  <a:srgbClr val="FF0000"/>
                </a:solidFill>
              </a:rPr>
              <a:t> </a:t>
            </a:r>
            <a:br>
              <a:rPr lang="en-US" b="1" dirty="0" smtClean="0">
                <a:solidFill>
                  <a:srgbClr val="FF0000"/>
                </a:solidFill>
              </a:rPr>
            </a:br>
            <a:r>
              <a:rPr lang="en-US" b="1" dirty="0" smtClean="0">
                <a:solidFill>
                  <a:srgbClr val="FF0000"/>
                </a:solidFill>
              </a:rPr>
              <a:t>1.Recognize </a:t>
            </a:r>
            <a:r>
              <a:rPr lang="en-US" b="1" dirty="0">
                <a:solidFill>
                  <a:srgbClr val="FF0000"/>
                </a:solidFill>
              </a:rPr>
              <a:t>The Difference Between Who You Are &amp; Who You Want To Be</a:t>
            </a:r>
            <a:r>
              <a:rPr lang="en-US" b="1" dirty="0"/>
              <a:t/>
            </a:r>
            <a:br>
              <a:rPr lang="en-US" b="1" dirty="0"/>
            </a:br>
            <a:r>
              <a:rPr lang="en-US" b="1" dirty="0"/>
              <a:t/>
            </a:r>
            <a:br>
              <a:rPr lang="en-US" b="1" dirty="0"/>
            </a:br>
            <a:endParaRPr lang="en-IN" dirty="0"/>
          </a:p>
        </p:txBody>
      </p:sp>
      <p:pic>
        <p:nvPicPr>
          <p:cNvPr id="9218" name="Picture 2" descr="Talented Kho-Kho player: A.V. Madhu – Star of Mysore">
            <a:extLst>
              <a:ext uri="{FF2B5EF4-FFF2-40B4-BE49-F238E27FC236}">
                <a16:creationId xmlns:a16="http://schemas.microsoft.com/office/drawing/2014/main" xmlns="" id="{BB15B2A7-8CEA-43B8-9B59-551B474595AB}"/>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12939" y="4334933"/>
            <a:ext cx="3618794" cy="2475088"/>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Pune sports tracker: Maha, Odisha claim sub-jr kho kho titles ...">
            <a:extLst>
              <a:ext uri="{FF2B5EF4-FFF2-40B4-BE49-F238E27FC236}">
                <a16:creationId xmlns:a16="http://schemas.microsoft.com/office/drawing/2014/main" xmlns="" id="{6A2A92A6-B631-4EE1-A846-ACA949F2013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88489" y="2156089"/>
            <a:ext cx="3062111" cy="4148843"/>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Kho-kho Federation of India extends help to women's team captain ...">
            <a:extLst>
              <a:ext uri="{FF2B5EF4-FFF2-40B4-BE49-F238E27FC236}">
                <a16:creationId xmlns:a16="http://schemas.microsoft.com/office/drawing/2014/main" xmlns="" id="{BFD0ABA5-3455-40AF-A0BC-CFAC58B8C40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8177" y="1583797"/>
            <a:ext cx="4097690" cy="2593092"/>
          </a:xfrm>
          <a:prstGeom prst="rect">
            <a:avLst/>
          </a:prstGeom>
          <a:noFill/>
          <a:extLst>
            <a:ext uri="{909E8E84-426E-40DD-AFC4-6F175D3DCCD1}">
              <a14:hiddenFill xmlns:a14="http://schemas.microsoft.com/office/drawing/2010/main" xmlns="">
                <a:solidFill>
                  <a:srgbClr val="FFFFFF"/>
                </a:solidFill>
              </a14:hiddenFill>
            </a:ext>
          </a:extLst>
        </p:spPr>
      </p:pic>
      <p:pic>
        <p:nvPicPr>
          <p:cNvPr id="9224" name="Picture 8" descr="kho kho player reshma rathore journey | कठीण ...">
            <a:extLst>
              <a:ext uri="{FF2B5EF4-FFF2-40B4-BE49-F238E27FC236}">
                <a16:creationId xmlns:a16="http://schemas.microsoft.com/office/drawing/2014/main" xmlns="" id="{A70F4E72-14E8-456D-9BC6-65EDDF0808F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40288" y="2156089"/>
            <a:ext cx="3062111" cy="42687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1870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934169-3DCA-4AC3-BF8B-587CB71C8C2A}"/>
              </a:ext>
            </a:extLst>
          </p:cNvPr>
          <p:cNvSpPr>
            <a:spLocks noGrp="1"/>
          </p:cNvSpPr>
          <p:nvPr>
            <p:ph type="title"/>
          </p:nvPr>
        </p:nvSpPr>
        <p:spPr>
          <a:xfrm>
            <a:off x="2020710" y="0"/>
            <a:ext cx="9333089" cy="1319349"/>
          </a:xfrm>
        </p:spPr>
        <p:txBody>
          <a:bodyPr>
            <a:normAutofit fontScale="90000"/>
          </a:bodyPr>
          <a:lstStyle/>
          <a:p>
            <a:pPr algn="ctr"/>
            <a:r>
              <a:rPr lang="en-US" sz="5300" b="1" dirty="0" smtClean="0">
                <a:solidFill>
                  <a:srgbClr val="FF0000"/>
                </a:solidFill>
              </a:rPr>
              <a:t/>
            </a:r>
            <a:br>
              <a:rPr lang="en-US" sz="5300" b="1" dirty="0" smtClean="0">
                <a:solidFill>
                  <a:srgbClr val="FF0000"/>
                </a:solidFill>
              </a:rPr>
            </a:br>
            <a:r>
              <a:rPr lang="en-US" sz="5300" b="1" dirty="0" smtClean="0">
                <a:solidFill>
                  <a:srgbClr val="FF0000"/>
                </a:solidFill>
              </a:rPr>
              <a:t>2</a:t>
            </a:r>
            <a:r>
              <a:rPr lang="en-US" sz="5300" b="1" dirty="0">
                <a:solidFill>
                  <a:srgbClr val="FF0000"/>
                </a:solidFill>
              </a:rPr>
              <a:t>. Take Action To Make A Change</a:t>
            </a:r>
            <a:r>
              <a:rPr lang="en-US" b="1" dirty="0"/>
              <a:t/>
            </a:r>
            <a:br>
              <a:rPr lang="en-US" b="1" dirty="0"/>
            </a:br>
            <a:endParaRPr lang="en-IN" dirty="0"/>
          </a:p>
        </p:txBody>
      </p:sp>
      <p:pic>
        <p:nvPicPr>
          <p:cNvPr id="7172" name="Picture 4" descr="Coach Quotes (@CoachQoutes) | Twitter">
            <a:extLst>
              <a:ext uri="{FF2B5EF4-FFF2-40B4-BE49-F238E27FC236}">
                <a16:creationId xmlns:a16="http://schemas.microsoft.com/office/drawing/2014/main" xmlns="" id="{F0BA5D18-A725-42F5-863B-3246B51E9B1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80606" y="1959429"/>
            <a:ext cx="9065624" cy="35530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287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FB8A0-5375-48CE-9AC8-1682E9327AA9}"/>
              </a:ext>
            </a:extLst>
          </p:cNvPr>
          <p:cNvSpPr>
            <a:spLocks noGrp="1"/>
          </p:cNvSpPr>
          <p:nvPr>
            <p:ph type="title"/>
          </p:nvPr>
        </p:nvSpPr>
        <p:spPr/>
        <p:txBody>
          <a:bodyPr/>
          <a:lstStyle/>
          <a:p>
            <a:pPr algn="ctr"/>
            <a:r>
              <a:rPr lang="en-IN" b="1" dirty="0">
                <a:solidFill>
                  <a:srgbClr val="FF0000"/>
                </a:solidFill>
              </a:rPr>
              <a:t>3. Stop Comparing Yourself To Others</a:t>
            </a:r>
            <a:r>
              <a:rPr lang="en-IN" dirty="0">
                <a:solidFill>
                  <a:srgbClr val="FF0000"/>
                </a:solidFill>
              </a:rPr>
              <a:t/>
            </a:r>
            <a:br>
              <a:rPr lang="en-IN" dirty="0">
                <a:solidFill>
                  <a:srgbClr val="FF0000"/>
                </a:solidFill>
              </a:rPr>
            </a:br>
            <a:endParaRPr lang="en-IN" dirty="0">
              <a:solidFill>
                <a:srgbClr val="FF0000"/>
              </a:solidFill>
            </a:endParaRPr>
          </a:p>
        </p:txBody>
      </p:sp>
      <p:pic>
        <p:nvPicPr>
          <p:cNvPr id="4" name="Picture 2" descr="Social Cognitive View - Personality">
            <a:extLst>
              <a:ext uri="{FF2B5EF4-FFF2-40B4-BE49-F238E27FC236}">
                <a16:creationId xmlns:a16="http://schemas.microsoft.com/office/drawing/2014/main" xmlns="" id="{8D9C7AC8-85B9-4967-AFE3-8A0A8A983C10}"/>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914400" y="1789611"/>
            <a:ext cx="10424160" cy="44936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05592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458</Words>
  <Application>Microsoft Office PowerPoint</Application>
  <PresentationFormat>Custom</PresentationFormat>
  <Paragraphs>58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Mechanism for developing personality of KHO-KHO  Coach and Players</vt:lpstr>
      <vt:lpstr>PERSONALITY TYPES</vt:lpstr>
      <vt:lpstr>1.  Personality Development Tips   Most Important Improvement Tips </vt:lpstr>
      <vt:lpstr> Mechanism  CHANGE YOUR HABITS  </vt:lpstr>
      <vt:lpstr>9 Things To Do To Improve Your Personality &amp; Be The Best Version Of Yourself </vt:lpstr>
      <vt:lpstr>   1.Recognize The Difference Between Who You Are &amp; Who You Want To Be  </vt:lpstr>
      <vt:lpstr> 2. Take Action To Make A Change </vt:lpstr>
      <vt:lpstr>3. Stop Comparing Yourself To Others </vt:lpstr>
      <vt:lpstr>4. Accept Your Personality Type &amp; Know Yourself </vt:lpstr>
      <vt:lpstr>5. Empathize With Others </vt:lpstr>
      <vt:lpstr>6. Make An Effort To Add Positivity &amp; Depth To Your Interactions </vt:lpstr>
      <vt:lpstr>7. Find Confidence Within </vt:lpstr>
      <vt:lpstr>Slide 14</vt:lpstr>
      <vt:lpstr> 8. Be Ready &amp; Willing To Open Up At Any Moment  </vt:lpstr>
      <vt:lpstr> 9. Promote Your Assets 2026 Asian games is going to be rock in Our Game KHO -KHO </vt:lpstr>
      <vt:lpstr>  IOA HOPES TO HAVE KHO KHO INCLUDED IN THE ASIAN GAMES ROSTER </vt:lpstr>
      <vt:lpstr>Kho-Kho is going to Rock</vt:lpstr>
      <vt:lpstr>Kho kho hopes to make it big </vt:lpstr>
      <vt:lpstr>Sarika Kale, captain of India’s women’s kho-kho team recently led the national team to clinch a gold at the 12th South Asian Games (SAG) in Guwahati.</vt:lpstr>
      <vt:lpstr>Pankaj Malhotra, He was the captain of Jammu Kashmir State Kho Kho Team and represented​ India in the India- Nepal Kho-Kho 5-Match Test Series, being held in India from May 22, 2018.</vt:lpstr>
      <vt:lpstr> Kho Kho Team Captain Living In “Very Poor Condition” Under Lockdown   Nasreen Sheikh, Indian women’s Kho Kho team Captain, and her family are struggling for survival under the coronavirus lockdown. A 2019 gold medalist Nasreen’s  </vt:lpstr>
      <vt:lpstr>Slide 23</vt:lpstr>
      <vt:lpstr> Move from  Taker to  Giver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Alok Pandey</dc:creator>
  <cp:lastModifiedBy>admin</cp:lastModifiedBy>
  <cp:revision>23</cp:revision>
  <dcterms:created xsi:type="dcterms:W3CDTF">2020-05-13T12:36:22Z</dcterms:created>
  <dcterms:modified xsi:type="dcterms:W3CDTF">2020-05-14T18:53:55Z</dcterms:modified>
</cp:coreProperties>
</file>