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2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0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2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8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6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3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8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1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7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4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FF31-0847-4432-BE55-CC15C6161B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AD5A-67E5-435A-82B6-DD242C346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4917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</a:rPr>
              <a:t>LECTURE 1</a:t>
            </a:r>
            <a:br>
              <a:rPr lang="en-US" sz="1800" b="1" dirty="0" smtClean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/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 smtClean="0">
                <a:solidFill>
                  <a:srgbClr val="FF0000"/>
                </a:solidFill>
              </a:rPr>
              <a:t>BASIC INTODUCTION OF C++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40042"/>
            <a:ext cx="10515600" cy="4636921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accent5"/>
                </a:solidFill>
              </a:rPr>
              <a:t>C++</a:t>
            </a:r>
            <a:r>
              <a:rPr lang="en-US" sz="1600" dirty="0">
                <a:solidFill>
                  <a:schemeClr val="accent5"/>
                </a:solidFill>
              </a:rPr>
              <a:t> is a middle-level programming language developed by </a:t>
            </a:r>
            <a:r>
              <a:rPr lang="en-US" sz="1600" dirty="0" err="1">
                <a:solidFill>
                  <a:schemeClr val="accent5"/>
                </a:solidFill>
              </a:rPr>
              <a:t>Bjarne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err="1">
                <a:solidFill>
                  <a:schemeClr val="accent5"/>
                </a:solidFill>
              </a:rPr>
              <a:t>Stroustrup</a:t>
            </a:r>
            <a:r>
              <a:rPr lang="en-US" sz="1600" dirty="0">
                <a:solidFill>
                  <a:schemeClr val="accent5"/>
                </a:solidFill>
              </a:rPr>
              <a:t> starting in 1979 at Bell Labs. </a:t>
            </a:r>
            <a:r>
              <a:rPr lang="en-US" sz="1600" b="1" dirty="0">
                <a:solidFill>
                  <a:schemeClr val="accent5"/>
                </a:solidFill>
              </a:rPr>
              <a:t>C++</a:t>
            </a:r>
            <a:r>
              <a:rPr lang="en-US" sz="1600" dirty="0">
                <a:solidFill>
                  <a:schemeClr val="accent5"/>
                </a:solidFill>
              </a:rPr>
              <a:t> runs on a variety of platforms, such as Windows, Mac OS, and the various versions of UNIX. This </a:t>
            </a:r>
            <a:r>
              <a:rPr lang="en-US" sz="1600" b="1" dirty="0">
                <a:solidFill>
                  <a:schemeClr val="accent5"/>
                </a:solidFill>
              </a:rPr>
              <a:t>C++</a:t>
            </a:r>
            <a:r>
              <a:rPr lang="en-US" sz="1600" dirty="0">
                <a:solidFill>
                  <a:schemeClr val="accent5"/>
                </a:solidFill>
              </a:rPr>
              <a:t> tutorial adopts a simple and practical approach to describe the concepts of </a:t>
            </a:r>
            <a:r>
              <a:rPr lang="en-US" sz="1600" b="1" dirty="0">
                <a:solidFill>
                  <a:schemeClr val="accent5"/>
                </a:solidFill>
              </a:rPr>
              <a:t>C++</a:t>
            </a:r>
            <a:r>
              <a:rPr lang="en-US" sz="1600" dirty="0">
                <a:solidFill>
                  <a:schemeClr val="accent5"/>
                </a:solidFill>
              </a:rPr>
              <a:t> for beginners to </a:t>
            </a:r>
            <a:r>
              <a:rPr lang="en-US" sz="1600" dirty="0" err="1">
                <a:solidFill>
                  <a:schemeClr val="accent5"/>
                </a:solidFill>
              </a:rPr>
              <a:t>advanded</a:t>
            </a:r>
            <a:r>
              <a:rPr lang="en-US" sz="1600" dirty="0">
                <a:solidFill>
                  <a:schemeClr val="accent5"/>
                </a:solidFill>
              </a:rPr>
              <a:t> software engineers</a:t>
            </a:r>
            <a:r>
              <a:rPr lang="en-US" sz="1600" dirty="0" smtClean="0">
                <a:solidFill>
                  <a:schemeClr val="accent5"/>
                </a:solidFill>
              </a:rPr>
              <a:t>.</a:t>
            </a:r>
          </a:p>
          <a:p>
            <a:endParaRPr lang="en-US" sz="1600" dirty="0">
              <a:solidFill>
                <a:schemeClr val="accent5"/>
              </a:solidFill>
            </a:endParaRPr>
          </a:p>
          <a:p>
            <a:r>
              <a:rPr lang="en-US" sz="1600" dirty="0">
                <a:solidFill>
                  <a:schemeClr val="accent5"/>
                </a:solidFill>
              </a:rPr>
              <a:t>C++ is very close to hardware, so you get a chance to work at a low level which gives you lot of control in terms of memory management, better performance and finally a robust software development</a:t>
            </a:r>
            <a:r>
              <a:rPr lang="en-US" sz="1600" dirty="0" smtClean="0">
                <a:solidFill>
                  <a:schemeClr val="accent5"/>
                </a:solidFill>
              </a:rPr>
              <a:t>.</a:t>
            </a:r>
          </a:p>
          <a:p>
            <a:endParaRPr lang="en-US" sz="1600" dirty="0">
              <a:solidFill>
                <a:schemeClr val="accent5"/>
              </a:solidFill>
            </a:endParaRPr>
          </a:p>
          <a:p>
            <a:r>
              <a:rPr lang="en-US" sz="1600" b="1" dirty="0">
                <a:solidFill>
                  <a:schemeClr val="accent5"/>
                </a:solidFill>
              </a:rPr>
              <a:t>C++ programming</a:t>
            </a:r>
            <a:r>
              <a:rPr lang="en-US" sz="1600" dirty="0">
                <a:solidFill>
                  <a:schemeClr val="accent5"/>
                </a:solidFill>
              </a:rPr>
              <a:t> gives you a clear understanding about Object Oriented Programming. You will understand low level implementation of polymorphism when you will implement virtual tables and virtual table pointers, or dynamic type identification</a:t>
            </a:r>
            <a:r>
              <a:rPr lang="en-US" sz="1600" dirty="0" smtClean="0">
                <a:solidFill>
                  <a:schemeClr val="accent5"/>
                </a:solidFill>
              </a:rPr>
              <a:t>.</a:t>
            </a:r>
          </a:p>
          <a:p>
            <a:endParaRPr lang="en-US" sz="1600" dirty="0">
              <a:solidFill>
                <a:schemeClr val="accent5"/>
              </a:solidFill>
            </a:endParaRPr>
          </a:p>
          <a:p>
            <a:r>
              <a:rPr lang="en-US" sz="1600" dirty="0">
                <a:solidFill>
                  <a:schemeClr val="accent5"/>
                </a:solidFill>
              </a:rPr>
              <a:t>C++ is the most widely used programming languages in application and system programming. So you can choose your area of interest of software development.</a:t>
            </a:r>
          </a:p>
          <a:p>
            <a:r>
              <a:rPr lang="en-US" sz="1600" dirty="0">
                <a:solidFill>
                  <a:schemeClr val="accent5"/>
                </a:solidFill>
              </a:rPr>
              <a:t>C++ really teaches you the difference between compiler, linker and loader, different data types, storage classes, variable types their scopes </a:t>
            </a:r>
            <a:r>
              <a:rPr lang="en-US" sz="1600" dirty="0" err="1">
                <a:solidFill>
                  <a:schemeClr val="accent5"/>
                </a:solidFill>
              </a:rPr>
              <a:t>etc</a:t>
            </a:r>
            <a:r>
              <a:rPr lang="en-US" sz="1600" dirty="0" smtClean="0">
                <a:solidFill>
                  <a:schemeClr val="accent5"/>
                </a:solidFill>
              </a:rPr>
              <a:t/>
            </a:r>
            <a:br>
              <a:rPr lang="en-US" sz="1600" dirty="0" smtClean="0">
                <a:solidFill>
                  <a:schemeClr val="accent5"/>
                </a:solidFill>
              </a:rPr>
            </a:br>
            <a:r>
              <a:rPr lang="en-US" sz="1600" dirty="0" smtClean="0">
                <a:solidFill>
                  <a:schemeClr val="accent5"/>
                </a:solidFill>
              </a:rPr>
              <a:t/>
            </a:r>
            <a:br>
              <a:rPr lang="en-US" sz="1600" dirty="0" smtClean="0">
                <a:solidFill>
                  <a:schemeClr val="accent5"/>
                </a:solidFill>
              </a:rPr>
            </a:br>
            <a:r>
              <a:rPr lang="en-US" sz="1600" dirty="0" smtClean="0">
                <a:solidFill>
                  <a:schemeClr val="accent5"/>
                </a:solidFill>
              </a:rPr>
              <a:t/>
            </a:r>
            <a:br>
              <a:rPr lang="en-US" sz="1600" dirty="0" smtClean="0">
                <a:solidFill>
                  <a:schemeClr val="accent5"/>
                </a:solidFill>
              </a:rPr>
            </a:br>
            <a:r>
              <a:rPr lang="en-US" sz="1600" dirty="0" smtClean="0">
                <a:solidFill>
                  <a:schemeClr val="accent5"/>
                </a:solidFill>
              </a:rPr>
              <a:t/>
            </a:r>
            <a:br>
              <a:rPr lang="en-US" sz="1600" dirty="0" smtClean="0">
                <a:solidFill>
                  <a:schemeClr val="accent5"/>
                </a:solidFill>
              </a:rPr>
            </a:br>
            <a:endParaRPr lang="en-US" sz="16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82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25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6726"/>
            <a:ext cx="10515600" cy="59002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</a:t>
            </a:r>
            <a:r>
              <a:rPr lang="en-US" sz="3300" dirty="0">
                <a:solidFill>
                  <a:srgbClr val="C00000"/>
                </a:solidFill>
              </a:rPr>
              <a:t>C vs. C</a:t>
            </a:r>
            <a:r>
              <a:rPr lang="en-US" sz="3300" dirty="0" smtClean="0">
                <a:solidFill>
                  <a:srgbClr val="C00000"/>
                </a:solidFill>
              </a:rPr>
              <a:t>++</a:t>
            </a:r>
          </a:p>
          <a:p>
            <a:pPr marL="0" indent="0">
              <a:buNone/>
            </a:pPr>
            <a:endParaRPr lang="en-US" sz="3300" dirty="0">
              <a:solidFill>
                <a:srgbClr val="C00000"/>
              </a:solidFill>
            </a:endParaRPr>
          </a:p>
          <a:p>
            <a:r>
              <a:rPr lang="en-US" sz="2900" b="1" dirty="0"/>
              <a:t>The following are the differences between C and C++:</a:t>
            </a:r>
            <a:endParaRPr lang="en-US" sz="2900" dirty="0"/>
          </a:p>
          <a:p>
            <a:r>
              <a:rPr lang="en-US" sz="2900" b="1" dirty="0"/>
              <a:t>Definition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C is a structural programming language, and it does not support classes and objects, while C++ is an object-oriented programming language that supports the concept of classes and objects.</a:t>
            </a:r>
          </a:p>
          <a:p>
            <a:r>
              <a:rPr lang="en-US" sz="2900" b="1" dirty="0"/>
              <a:t>Type of programming language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C supports the structural programming language where the code is checked line by line, while C++ is an object-oriented programming language that supports the concept of classes and objects.</a:t>
            </a:r>
          </a:p>
          <a:p>
            <a:r>
              <a:rPr lang="en-US" sz="2900" b="1" dirty="0"/>
              <a:t>Developer of the language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Dennis Ritchie developed C language at Bell Laboratories while </a:t>
            </a:r>
            <a:r>
              <a:rPr lang="en-US" sz="2900" dirty="0" err="1"/>
              <a:t>Bjarne</a:t>
            </a:r>
            <a:r>
              <a:rPr lang="en-US" sz="2900" dirty="0"/>
              <a:t> </a:t>
            </a:r>
            <a:r>
              <a:rPr lang="en-US" sz="2900" dirty="0" err="1"/>
              <a:t>Stroustrup</a:t>
            </a:r>
            <a:r>
              <a:rPr lang="en-US" sz="2900" dirty="0"/>
              <a:t> developed the C++ language at Bell Labs circa 1980.</a:t>
            </a:r>
          </a:p>
          <a:p>
            <a:r>
              <a:rPr lang="en-US" sz="2900" b="1" dirty="0"/>
              <a:t>Subset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C++ is a superset of C programming language. C++ can run 99% of C code but C language cannot run C++ code.</a:t>
            </a:r>
          </a:p>
          <a:p>
            <a:r>
              <a:rPr lang="en-US" sz="2900" b="1" dirty="0"/>
              <a:t>Type of approach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C follows the top-down approach, while C++ follows the bottom-up approach. The top-down approach breaks the main modules into tasks; these tasks are broken into sub-tasks, and so on. The bottom-down approach develops the lower level modules first and then the next level modules.</a:t>
            </a:r>
          </a:p>
          <a:p>
            <a:r>
              <a:rPr lang="en-US" sz="2900" b="1" dirty="0"/>
              <a:t>Security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In C, the data can be easily manipulated by the outsiders as it does not support the encapsulation and information hiding while C++ is a very secure language, i.e., no outsiders can manipulate its data as it supports both encapsulation and data hiding. In C language, functions and data are the free entities, and in C++ language, all the functions and data are encapsulated in the form of objects.</a:t>
            </a:r>
          </a:p>
          <a:p>
            <a:r>
              <a:rPr lang="en-US" sz="2900" b="1" dirty="0"/>
              <a:t>Function Overloading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/>
              <a:t>Function overloading is a feature that allows you to have more than one function with the same name but varies in the parameters. C does not support the function overloading, while C++ supports the function overloading</a:t>
            </a:r>
            <a:r>
              <a:rPr lang="en-US" sz="2900" dirty="0" smtClean="0"/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63488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348"/>
            <a:ext cx="10515600" cy="421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454"/>
            <a:ext cx="10515600" cy="5623510"/>
          </a:xfrm>
        </p:spPr>
        <p:txBody>
          <a:bodyPr>
            <a:noAutofit/>
          </a:bodyPr>
          <a:lstStyle/>
          <a:p>
            <a:r>
              <a:rPr lang="en-US" sz="1600" b="1" dirty="0"/>
              <a:t>Reference variables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 does not support the reference variables, while C++ supports the reference variables.</a:t>
            </a:r>
          </a:p>
          <a:p>
            <a:r>
              <a:rPr lang="en-US" sz="1600" b="1" dirty="0"/>
              <a:t>Keywords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 contains 32 keywords, and C++ supports 52 keywords.</a:t>
            </a:r>
          </a:p>
          <a:p>
            <a:r>
              <a:rPr lang="en-US" sz="1600" b="1" dirty="0"/>
              <a:t>Namespace feature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 namespace is a feature that groups the entities like classes, objects, and functions under some specific name. C does not contain the namespace feature, while C++ supports the namespace feature that avoids the name collisions.</a:t>
            </a:r>
          </a:p>
          <a:p>
            <a:r>
              <a:rPr lang="en-US" sz="1600" b="1" dirty="0"/>
              <a:t>Exception handling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 does not provide direct support to the exception handling; it needs to use functions that support exception handling. C++ provides direct support to exception handling by using a try-catch block.</a:t>
            </a:r>
          </a:p>
          <a:p>
            <a:r>
              <a:rPr lang="en-US" sz="1600" b="1" dirty="0" err="1"/>
              <a:t>Input/Output</a:t>
            </a:r>
            <a:r>
              <a:rPr lang="en-US" sz="1600" b="1" dirty="0"/>
              <a:t> functions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In C, </a:t>
            </a:r>
            <a:r>
              <a:rPr lang="en-US" sz="1600" dirty="0" err="1"/>
              <a:t>scanf</a:t>
            </a:r>
            <a:r>
              <a:rPr lang="en-US" sz="1600" dirty="0"/>
              <a:t> and </a:t>
            </a:r>
            <a:r>
              <a:rPr lang="en-US" sz="1600" dirty="0" err="1"/>
              <a:t>printf</a:t>
            </a:r>
            <a:r>
              <a:rPr lang="en-US" sz="1600" dirty="0"/>
              <a:t> functions are used for input and output operations, respectively, while in C++, </a:t>
            </a:r>
            <a:r>
              <a:rPr lang="en-US" sz="1600" dirty="0" err="1"/>
              <a:t>cin</a:t>
            </a:r>
            <a:r>
              <a:rPr lang="en-US" sz="1600" dirty="0"/>
              <a:t> and </a:t>
            </a:r>
            <a:r>
              <a:rPr lang="en-US" sz="1600" dirty="0" err="1"/>
              <a:t>cout</a:t>
            </a:r>
            <a:r>
              <a:rPr lang="en-US" sz="1600" dirty="0"/>
              <a:t> are used for input and output operations, respectively.</a:t>
            </a:r>
          </a:p>
          <a:p>
            <a:r>
              <a:rPr lang="en-US" sz="1600" b="1" dirty="0"/>
              <a:t>Memory allocation and de-allocation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 supports </a:t>
            </a:r>
            <a:r>
              <a:rPr lang="en-US" sz="1600" dirty="0" err="1"/>
              <a:t>calloc</a:t>
            </a:r>
            <a:r>
              <a:rPr lang="en-US" sz="1600" dirty="0"/>
              <a:t>() and </a:t>
            </a:r>
            <a:r>
              <a:rPr lang="en-US" sz="1600" dirty="0" err="1"/>
              <a:t>malloc</a:t>
            </a:r>
            <a:r>
              <a:rPr lang="en-US" sz="1600" dirty="0"/>
              <a:t>() functions for the memory allocation, and free() function for the memory de-allocation. C++ supports a new operator for the memory allocation and delete operator for the memory de-allocation.</a:t>
            </a:r>
          </a:p>
          <a:p>
            <a:r>
              <a:rPr lang="en-US" sz="1600" b="1" dirty="0"/>
              <a:t>Inheritance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Inheritance</a:t>
            </a:r>
            <a:r>
              <a:rPr lang="en-US" sz="1600" dirty="0"/>
              <a:t> is a feature that allows the child class to reuse the properties of the parent class. C language does not support the inheritance while C++ supports the inheritance.</a:t>
            </a:r>
          </a:p>
          <a:p>
            <a:r>
              <a:rPr lang="en-US" sz="1600" b="1" dirty="0"/>
              <a:t>Header file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C program uses </a:t>
            </a:r>
            <a:r>
              <a:rPr lang="en-US" sz="1600" b="1" dirty="0"/>
              <a:t>&lt;</a:t>
            </a:r>
            <a:r>
              <a:rPr lang="en-US" sz="1600" b="1" dirty="0" err="1"/>
              <a:t>stdio.h</a:t>
            </a:r>
            <a:r>
              <a:rPr lang="en-US" sz="1600" b="1" dirty="0"/>
              <a:t>&gt;</a:t>
            </a:r>
            <a:r>
              <a:rPr lang="en-US" sz="1600" dirty="0"/>
              <a:t> header file while C++ program uses </a:t>
            </a:r>
            <a:r>
              <a:rPr lang="en-US" sz="1600" b="1" dirty="0"/>
              <a:t>&lt;</a:t>
            </a:r>
            <a:r>
              <a:rPr lang="en-US" sz="1600" b="1" dirty="0" err="1"/>
              <a:t>iostream.h</a:t>
            </a:r>
            <a:r>
              <a:rPr lang="en-US" sz="1600" b="1" dirty="0"/>
              <a:t>&gt;</a:t>
            </a:r>
            <a:r>
              <a:rPr lang="en-US" sz="1600" dirty="0"/>
              <a:t> header file.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883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853"/>
            <a:ext cx="10515600" cy="9264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</a:t>
            </a:r>
            <a:r>
              <a:rPr lang="en-US" dirty="0">
                <a:solidFill>
                  <a:srgbClr val="C00000"/>
                </a:solidFill>
              </a:rPr>
              <a:t>C++ </a:t>
            </a:r>
            <a:r>
              <a:rPr lang="en-US" dirty="0" smtClean="0">
                <a:solidFill>
                  <a:srgbClr val="C00000"/>
                </a:solidFill>
              </a:rPr>
              <a:t>Program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8306"/>
            <a:ext cx="10515600" cy="529865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Before </a:t>
            </a:r>
            <a:r>
              <a:rPr lang="en-US" sz="1600" dirty="0"/>
              <a:t>starting the </a:t>
            </a:r>
            <a:r>
              <a:rPr lang="en-US" sz="1600" dirty="0" err="1"/>
              <a:t>abcd</a:t>
            </a:r>
            <a:r>
              <a:rPr lang="en-US" sz="1600" dirty="0"/>
              <a:t> of C++ language, you need to learn how to write, compile and run the first C++ program.</a:t>
            </a:r>
          </a:p>
          <a:p>
            <a:r>
              <a:rPr lang="en-US" sz="1600" dirty="0"/>
              <a:t>To write the first C++ program, open the C++ console and write the following code:</a:t>
            </a:r>
          </a:p>
          <a:p>
            <a:r>
              <a:rPr lang="en-US" sz="1600" dirty="0"/>
              <a:t>#include &lt;</a:t>
            </a:r>
            <a:r>
              <a:rPr lang="en-US" sz="1600" dirty="0" err="1"/>
              <a:t>iostream.h</a:t>
            </a:r>
            <a:r>
              <a:rPr lang="en-US" sz="1600" dirty="0"/>
              <a:t>&gt;  </a:t>
            </a:r>
          </a:p>
          <a:p>
            <a:r>
              <a:rPr lang="en-US" sz="1600" dirty="0"/>
              <a:t>#include&lt;</a:t>
            </a:r>
            <a:r>
              <a:rPr lang="en-US" sz="1600" dirty="0" err="1"/>
              <a:t>conio.h</a:t>
            </a:r>
            <a:r>
              <a:rPr lang="en-US" sz="1600" dirty="0"/>
              <a:t>&gt;  </a:t>
            </a:r>
          </a:p>
          <a:p>
            <a:r>
              <a:rPr lang="en-US" sz="1600" b="1" dirty="0"/>
              <a:t>void</a:t>
            </a:r>
            <a:r>
              <a:rPr lang="en-US" sz="1600" dirty="0"/>
              <a:t> main() {  </a:t>
            </a:r>
          </a:p>
          <a:p>
            <a:r>
              <a:rPr lang="en-US" sz="1600" dirty="0"/>
              <a:t>   </a:t>
            </a:r>
            <a:r>
              <a:rPr lang="en-US" sz="1600" dirty="0" err="1"/>
              <a:t>clrscr</a:t>
            </a:r>
            <a:r>
              <a:rPr lang="en-US" sz="1600" dirty="0"/>
              <a:t>();  </a:t>
            </a:r>
          </a:p>
          <a:p>
            <a:r>
              <a:rPr lang="en-US" sz="1600" dirty="0"/>
              <a:t>   </a:t>
            </a:r>
            <a:r>
              <a:rPr lang="en-US" sz="1600" dirty="0" err="1"/>
              <a:t>cout</a:t>
            </a:r>
            <a:r>
              <a:rPr lang="en-US" sz="1600" dirty="0"/>
              <a:t> &lt;&lt; "Welcome to C++ Programming.";   </a:t>
            </a:r>
          </a:p>
          <a:p>
            <a:r>
              <a:rPr lang="en-US" sz="1600" dirty="0"/>
              <a:t>   </a:t>
            </a:r>
            <a:r>
              <a:rPr lang="en-US" sz="1600" dirty="0" err="1"/>
              <a:t>getch</a:t>
            </a:r>
            <a:r>
              <a:rPr lang="en-US" sz="1600" dirty="0"/>
              <a:t>();  </a:t>
            </a:r>
          </a:p>
          <a:p>
            <a:r>
              <a:rPr lang="en-US" sz="1600" dirty="0"/>
              <a:t>}  </a:t>
            </a:r>
          </a:p>
          <a:p>
            <a:r>
              <a:rPr lang="en-US" sz="1600" b="1" dirty="0"/>
              <a:t>#include&lt;</a:t>
            </a:r>
            <a:r>
              <a:rPr lang="en-US" sz="1600" b="1" dirty="0" err="1"/>
              <a:t>iostream.h</a:t>
            </a:r>
            <a:r>
              <a:rPr lang="en-US" sz="1600" b="1" dirty="0"/>
              <a:t>&gt;</a:t>
            </a:r>
            <a:r>
              <a:rPr lang="en-US" sz="1600" dirty="0"/>
              <a:t> includes the </a:t>
            </a:r>
            <a:r>
              <a:rPr lang="en-US" sz="1600" b="1" dirty="0"/>
              <a:t>standard input output</a:t>
            </a:r>
            <a:r>
              <a:rPr lang="en-US" sz="1600" dirty="0"/>
              <a:t> library functions. It provides </a:t>
            </a:r>
            <a:r>
              <a:rPr lang="en-US" sz="1600" b="1" dirty="0" err="1"/>
              <a:t>cin</a:t>
            </a:r>
            <a:r>
              <a:rPr lang="en-US" sz="1600" dirty="0"/>
              <a:t> and </a:t>
            </a:r>
            <a:r>
              <a:rPr lang="en-US" sz="1600" b="1" dirty="0" err="1"/>
              <a:t>cout</a:t>
            </a:r>
            <a:r>
              <a:rPr lang="en-US" sz="1600" dirty="0"/>
              <a:t> methods for reading from input and writing to output respectively.</a:t>
            </a:r>
          </a:p>
          <a:p>
            <a:r>
              <a:rPr lang="en-US" sz="1600" b="1" dirty="0"/>
              <a:t>#include &lt;</a:t>
            </a:r>
            <a:r>
              <a:rPr lang="en-US" sz="1600" b="1" dirty="0" err="1"/>
              <a:t>conio.h</a:t>
            </a:r>
            <a:r>
              <a:rPr lang="en-US" sz="1600" b="1" dirty="0"/>
              <a:t>&gt;</a:t>
            </a:r>
            <a:r>
              <a:rPr lang="en-US" sz="1600" dirty="0"/>
              <a:t> includes the </a:t>
            </a:r>
            <a:r>
              <a:rPr lang="en-US" sz="1600" b="1" dirty="0"/>
              <a:t>console input output</a:t>
            </a:r>
            <a:r>
              <a:rPr lang="en-US" sz="1600" dirty="0"/>
              <a:t> library functions. The </a:t>
            </a:r>
            <a:r>
              <a:rPr lang="en-US" sz="1600" dirty="0" err="1"/>
              <a:t>getch</a:t>
            </a:r>
            <a:r>
              <a:rPr lang="en-US" sz="1600" dirty="0"/>
              <a:t>() function is defined in </a:t>
            </a:r>
            <a:r>
              <a:rPr lang="en-US" sz="1600" dirty="0" err="1"/>
              <a:t>conio.h</a:t>
            </a:r>
            <a:r>
              <a:rPr lang="en-US" sz="1600" dirty="0"/>
              <a:t> file.</a:t>
            </a:r>
          </a:p>
          <a:p>
            <a:r>
              <a:rPr lang="en-US" sz="1600" b="1" dirty="0"/>
              <a:t>void main()</a:t>
            </a:r>
            <a:r>
              <a:rPr lang="en-US" sz="1600" dirty="0"/>
              <a:t> The </a:t>
            </a:r>
            <a:r>
              <a:rPr lang="en-US" sz="1600" b="1" dirty="0"/>
              <a:t>main() function is the entry point of every program</a:t>
            </a:r>
            <a:r>
              <a:rPr lang="en-US" sz="1600" dirty="0"/>
              <a:t> in C++ language. The void keyword specifies that it returns no value.</a:t>
            </a:r>
          </a:p>
          <a:p>
            <a:r>
              <a:rPr lang="en-US" sz="1600" b="1" dirty="0" err="1"/>
              <a:t>cout</a:t>
            </a:r>
            <a:r>
              <a:rPr lang="en-US" sz="1600" b="1" dirty="0"/>
              <a:t> &lt;&lt; "Welcome to C++ Programming."</a:t>
            </a:r>
            <a:r>
              <a:rPr lang="en-US" sz="1600" dirty="0"/>
              <a:t> is </a:t>
            </a:r>
            <a:r>
              <a:rPr lang="en-US" sz="1600" b="1" dirty="0"/>
              <a:t>used to print the data "Welcome to C++ Programming."</a:t>
            </a:r>
            <a:r>
              <a:rPr lang="en-US" sz="1600" dirty="0"/>
              <a:t> on the console.</a:t>
            </a:r>
          </a:p>
          <a:p>
            <a:r>
              <a:rPr lang="en-US" sz="1600" b="1" dirty="0" err="1"/>
              <a:t>getch</a:t>
            </a:r>
            <a:r>
              <a:rPr lang="en-US" sz="1600" b="1" dirty="0"/>
              <a:t>()</a:t>
            </a:r>
            <a:r>
              <a:rPr lang="en-US" sz="1600" dirty="0"/>
              <a:t> The </a:t>
            </a:r>
            <a:r>
              <a:rPr lang="en-US" sz="1600" dirty="0" err="1"/>
              <a:t>getch</a:t>
            </a:r>
            <a:r>
              <a:rPr lang="en-US" sz="1600" dirty="0"/>
              <a:t>() function </a:t>
            </a:r>
            <a:r>
              <a:rPr lang="en-US" sz="1600" b="1" dirty="0"/>
              <a:t>asks for a single character</a:t>
            </a:r>
            <a:r>
              <a:rPr lang="en-US" sz="1600" dirty="0"/>
              <a:t>. Until you press any key, it blocks the screen.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69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LECTURE 1  BASIC INTODUCTION OF C++</vt:lpstr>
      <vt:lpstr> </vt:lpstr>
      <vt:lpstr>                                    continue…</vt:lpstr>
      <vt:lpstr>                                   C++ Program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Amit Virmani</dc:creator>
  <cp:lastModifiedBy>Amit Virmani</cp:lastModifiedBy>
  <cp:revision>6</cp:revision>
  <dcterms:created xsi:type="dcterms:W3CDTF">2022-02-17T09:51:42Z</dcterms:created>
  <dcterms:modified xsi:type="dcterms:W3CDTF">2022-02-22T06:52:59Z</dcterms:modified>
</cp:coreProperties>
</file>