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6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2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5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5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5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6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7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A84D3-7E6F-4D08-A5A9-24E707AD4E28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86C-414E-4E3E-8861-ECEF9C42A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9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70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LECTURE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2212"/>
            <a:ext cx="10515600" cy="53347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</a:t>
            </a:r>
            <a:r>
              <a:rPr lang="en-US" sz="1900" dirty="0" smtClean="0">
                <a:solidFill>
                  <a:srgbClr val="C00000"/>
                </a:solidFill>
              </a:rPr>
              <a:t>C++ Basic </a:t>
            </a:r>
            <a:r>
              <a:rPr lang="en-US" sz="1900" dirty="0" err="1" smtClean="0">
                <a:solidFill>
                  <a:srgbClr val="C00000"/>
                </a:solidFill>
              </a:rPr>
              <a:t>Input/Output</a:t>
            </a:r>
            <a:endParaRPr lang="en-US" sz="1900" dirty="0" smtClean="0">
              <a:solidFill>
                <a:srgbClr val="C00000"/>
              </a:solidFill>
            </a:endParaRPr>
          </a:p>
          <a:p>
            <a:r>
              <a:rPr lang="en-US" sz="1600" dirty="0" smtClean="0"/>
              <a:t>C++ I/O operation is using the stream concept. Stream is the sequence of bytes or flow of data. It makes the performance fast.</a:t>
            </a:r>
          </a:p>
          <a:p>
            <a:r>
              <a:rPr lang="en-US" sz="1600" dirty="0" smtClean="0"/>
              <a:t>If bytes flow from main memory to device like printer, display screen, or a network connection, </a:t>
            </a:r>
            <a:r>
              <a:rPr lang="en-US" sz="1600" dirty="0" err="1" smtClean="0"/>
              <a:t>etc</a:t>
            </a:r>
            <a:r>
              <a:rPr lang="en-US" sz="1600" dirty="0" smtClean="0"/>
              <a:t>, this is called as output operation.</a:t>
            </a:r>
          </a:p>
          <a:p>
            <a:r>
              <a:rPr lang="en-US" sz="1600" dirty="0" smtClean="0"/>
              <a:t>If bytes flow from device like printer, display screen, or a network connection, </a:t>
            </a:r>
            <a:r>
              <a:rPr lang="en-US" sz="1600" dirty="0" err="1" smtClean="0"/>
              <a:t>etc</a:t>
            </a:r>
            <a:r>
              <a:rPr lang="en-US" sz="1600" dirty="0" smtClean="0"/>
              <a:t> to main memory, this is called as input operation.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2100" dirty="0" smtClean="0">
                <a:solidFill>
                  <a:srgbClr val="002060"/>
                </a:solidFill>
              </a:rPr>
              <a:t>                                                           I/O Library Header Files</a:t>
            </a:r>
          </a:p>
          <a:p>
            <a:r>
              <a:rPr lang="en-US" sz="2100" dirty="0" smtClean="0"/>
              <a:t>Let us see the common header files used in C++ programming are:</a:t>
            </a:r>
          </a:p>
          <a:p>
            <a:endParaRPr lang="en-US" sz="2100" dirty="0" smtClean="0"/>
          </a:p>
          <a:p>
            <a:r>
              <a:rPr lang="en-US" sz="2100" dirty="0" smtClean="0"/>
              <a:t>Header File	Function and Description</a:t>
            </a:r>
          </a:p>
          <a:p>
            <a:r>
              <a:rPr lang="en-US" sz="2100" dirty="0" smtClean="0"/>
              <a:t>&lt;</a:t>
            </a:r>
            <a:r>
              <a:rPr lang="en-US" sz="2100" dirty="0" err="1" smtClean="0"/>
              <a:t>iostream</a:t>
            </a:r>
            <a:r>
              <a:rPr lang="en-US" sz="2100" dirty="0" smtClean="0"/>
              <a:t>&gt;	It is used to define the </a:t>
            </a:r>
            <a:r>
              <a:rPr lang="en-US" sz="2100" dirty="0" err="1" smtClean="0"/>
              <a:t>cout</a:t>
            </a:r>
            <a:r>
              <a:rPr lang="en-US" sz="2100" dirty="0" smtClean="0"/>
              <a:t>, </a:t>
            </a:r>
            <a:r>
              <a:rPr lang="en-US" sz="2100" dirty="0" err="1" smtClean="0"/>
              <a:t>cin</a:t>
            </a:r>
            <a:r>
              <a:rPr lang="en-US" sz="2100" dirty="0" smtClean="0"/>
              <a:t> and </a:t>
            </a:r>
            <a:r>
              <a:rPr lang="en-US" sz="2100" dirty="0" err="1" smtClean="0"/>
              <a:t>cerr</a:t>
            </a:r>
            <a:r>
              <a:rPr lang="en-US" sz="2100" dirty="0" smtClean="0"/>
              <a:t> objects, which correspond to standard output    stream, standard input stream and standard error stream, respectively.</a:t>
            </a:r>
          </a:p>
          <a:p>
            <a:r>
              <a:rPr lang="en-US" sz="2100" dirty="0" smtClean="0"/>
              <a:t>&lt;</a:t>
            </a:r>
            <a:r>
              <a:rPr lang="en-US" sz="2100" dirty="0" err="1" smtClean="0"/>
              <a:t>iomanip</a:t>
            </a:r>
            <a:r>
              <a:rPr lang="en-US" sz="2100" dirty="0" smtClean="0"/>
              <a:t>&gt;	It is used to declare services useful for performing formatted I/O, such as </a:t>
            </a:r>
            <a:r>
              <a:rPr lang="en-US" sz="2100" dirty="0" err="1" smtClean="0"/>
              <a:t>setprecision</a:t>
            </a:r>
            <a:r>
              <a:rPr lang="en-US" sz="2100" dirty="0" smtClean="0"/>
              <a:t> and </a:t>
            </a:r>
            <a:r>
              <a:rPr lang="en-US" sz="2100" dirty="0" err="1" smtClean="0"/>
              <a:t>setw</a:t>
            </a:r>
            <a:r>
              <a:rPr lang="en-US" sz="2100" dirty="0" smtClean="0"/>
              <a:t>.</a:t>
            </a:r>
          </a:p>
          <a:p>
            <a:r>
              <a:rPr lang="en-US" sz="2100" dirty="0" smtClean="0"/>
              <a:t>&lt;</a:t>
            </a:r>
            <a:r>
              <a:rPr lang="en-US" sz="2100" dirty="0" err="1" smtClean="0"/>
              <a:t>fstream</a:t>
            </a:r>
            <a:r>
              <a:rPr lang="en-US" sz="2100" dirty="0" smtClean="0"/>
              <a:t>&gt;	It is used to declare services for user-controlled file processing.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08790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63" y="156411"/>
            <a:ext cx="11101137" cy="6737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                                                                  Standard input stream (</a:t>
            </a:r>
            <a:r>
              <a:rPr lang="en-US" sz="2000" dirty="0" err="1" smtClean="0"/>
              <a:t>cin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0180"/>
            <a:ext cx="10515600" cy="5678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The </a:t>
            </a:r>
            <a:r>
              <a:rPr lang="en-US" sz="1600" dirty="0" err="1" smtClean="0"/>
              <a:t>cin</a:t>
            </a:r>
            <a:r>
              <a:rPr lang="en-US" sz="1600" dirty="0" smtClean="0"/>
              <a:t> is a predefined object of </a:t>
            </a:r>
            <a:r>
              <a:rPr lang="en-US" sz="1600" dirty="0" err="1" smtClean="0"/>
              <a:t>istream</a:t>
            </a:r>
            <a:r>
              <a:rPr lang="en-US" sz="1600" dirty="0" smtClean="0"/>
              <a:t> class. It is connected with the standard input device, which is usually a keyboard. The </a:t>
            </a:r>
            <a:r>
              <a:rPr lang="en-US" sz="1600" dirty="0" err="1" smtClean="0"/>
              <a:t>cin</a:t>
            </a:r>
            <a:r>
              <a:rPr lang="en-US" sz="1600" dirty="0" smtClean="0"/>
              <a:t> is used in conjunction with stream extraction operator (&gt;&gt;) to read the input from a console.</a:t>
            </a:r>
          </a:p>
          <a:p>
            <a:endParaRPr lang="en-US" sz="1600" dirty="0" smtClean="0"/>
          </a:p>
          <a:p>
            <a:r>
              <a:rPr lang="en-US" sz="1600" dirty="0" smtClean="0"/>
              <a:t>Let's see the simple example of standard input stream (</a:t>
            </a:r>
            <a:r>
              <a:rPr lang="en-US" sz="1600" dirty="0" err="1" smtClean="0"/>
              <a:t>cin</a:t>
            </a:r>
            <a:r>
              <a:rPr lang="en-US" sz="1600" dirty="0" smtClean="0"/>
              <a:t>):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#include &lt;</a:t>
            </a:r>
            <a:r>
              <a:rPr lang="en-US" sz="1600" dirty="0" err="1" smtClean="0"/>
              <a:t>iostream</a:t>
            </a:r>
            <a:r>
              <a:rPr lang="en-US" sz="1600" dirty="0" smtClean="0"/>
              <a:t>&gt;  </a:t>
            </a:r>
          </a:p>
          <a:p>
            <a:r>
              <a:rPr lang="en-US" sz="1600" dirty="0" smtClean="0"/>
              <a:t>using namespace </a:t>
            </a:r>
            <a:r>
              <a:rPr lang="en-US" sz="1600" dirty="0" err="1" smtClean="0"/>
              <a:t>std</a:t>
            </a:r>
            <a:r>
              <a:rPr lang="en-US" sz="1600" dirty="0" smtClean="0"/>
              <a:t>;  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main( ) {  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age;  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"Enter your age: ";  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cin</a:t>
            </a:r>
            <a:r>
              <a:rPr lang="en-US" sz="1600" dirty="0" smtClean="0"/>
              <a:t> &gt;&gt; age;  </a:t>
            </a:r>
          </a:p>
          <a:p>
            <a:r>
              <a:rPr lang="en-US" sz="1600" dirty="0" smtClean="0"/>
              <a:t>   </a:t>
            </a:r>
            <a:r>
              <a:rPr lang="en-US" sz="1600" dirty="0" err="1" smtClean="0"/>
              <a:t>cout</a:t>
            </a:r>
            <a:r>
              <a:rPr lang="en-US" sz="1600" dirty="0" smtClean="0"/>
              <a:t> &lt;&lt; "Your age is: " &lt;&lt; age &lt;&lt; </a:t>
            </a:r>
            <a:r>
              <a:rPr lang="en-US" sz="1600" dirty="0" err="1" smtClean="0"/>
              <a:t>endl</a:t>
            </a:r>
            <a:r>
              <a:rPr lang="en-US" sz="1600" dirty="0" smtClean="0"/>
              <a:t>;  </a:t>
            </a:r>
          </a:p>
          <a:p>
            <a:r>
              <a:rPr lang="en-US" sz="1600" dirty="0" smtClean="0"/>
              <a:t>}  </a:t>
            </a:r>
          </a:p>
          <a:p>
            <a:r>
              <a:rPr lang="en-US" sz="1600" dirty="0" smtClean="0"/>
              <a:t>Output:</a:t>
            </a:r>
          </a:p>
          <a:p>
            <a:endParaRPr lang="en-US" sz="1600" dirty="0" smtClean="0"/>
          </a:p>
          <a:p>
            <a:r>
              <a:rPr lang="en-US" sz="1600" dirty="0" smtClean="0"/>
              <a:t>Enter your age: 22</a:t>
            </a:r>
          </a:p>
          <a:p>
            <a:r>
              <a:rPr lang="en-US" sz="1600" dirty="0" smtClean="0"/>
              <a:t>Your age is: 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59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2"/>
            <a:ext cx="10515600" cy="541422"/>
          </a:xfrm>
        </p:spPr>
        <p:txBody>
          <a:bodyPr>
            <a:noAutofit/>
          </a:bodyPr>
          <a:lstStyle/>
          <a:p>
            <a:r>
              <a:rPr lang="en-US" sz="1800" dirty="0" smtClean="0"/>
              <a:t>                                                               </a:t>
            </a:r>
            <a:r>
              <a:rPr lang="en-US" sz="2000" dirty="0" smtClean="0">
                <a:solidFill>
                  <a:schemeClr val="accent5"/>
                </a:solidFill>
              </a:rPr>
              <a:t>Standard end line (</a:t>
            </a:r>
            <a:r>
              <a:rPr lang="en-US" sz="2000" dirty="0" err="1" smtClean="0">
                <a:solidFill>
                  <a:schemeClr val="accent5"/>
                </a:solidFill>
              </a:rPr>
              <a:t>endl</a:t>
            </a:r>
            <a:r>
              <a:rPr lang="en-US" sz="2000" dirty="0" smtClean="0">
                <a:solidFill>
                  <a:schemeClr val="accent5"/>
                </a:solidFill>
              </a:rPr>
              <a:t>)</a:t>
            </a:r>
            <a:br>
              <a:rPr lang="en-US" sz="2000" dirty="0" smtClean="0">
                <a:solidFill>
                  <a:schemeClr val="accent5"/>
                </a:solidFill>
              </a:rPr>
            </a:br>
            <a:endParaRPr lang="en-US" sz="20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6274"/>
            <a:ext cx="10515600" cy="53106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endl</a:t>
            </a:r>
            <a:r>
              <a:rPr lang="en-US" dirty="0" smtClean="0">
                <a:solidFill>
                  <a:srgbClr val="C00000"/>
                </a:solidFill>
              </a:rPr>
              <a:t> is a predefined object of </a:t>
            </a:r>
            <a:r>
              <a:rPr lang="en-US" dirty="0" err="1" smtClean="0">
                <a:solidFill>
                  <a:srgbClr val="C00000"/>
                </a:solidFill>
              </a:rPr>
              <a:t>ostream</a:t>
            </a:r>
            <a:r>
              <a:rPr lang="en-US" dirty="0" smtClean="0">
                <a:solidFill>
                  <a:srgbClr val="C00000"/>
                </a:solidFill>
              </a:rPr>
              <a:t> class. It is used to insert a new line characters and flushes the stream.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Let's see the simple example of standard end line (</a:t>
            </a:r>
            <a:r>
              <a:rPr lang="en-US" dirty="0" err="1" smtClean="0">
                <a:solidFill>
                  <a:srgbClr val="C00000"/>
                </a:solidFill>
              </a:rPr>
              <a:t>endl</a:t>
            </a:r>
            <a:r>
              <a:rPr lang="en-US" dirty="0" smtClean="0">
                <a:solidFill>
                  <a:srgbClr val="C00000"/>
                </a:solidFill>
              </a:rPr>
              <a:t>):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#include &lt;</a:t>
            </a:r>
            <a:r>
              <a:rPr lang="en-US" dirty="0" err="1" smtClean="0">
                <a:solidFill>
                  <a:srgbClr val="C00000"/>
                </a:solidFill>
              </a:rPr>
              <a:t>iostream</a:t>
            </a:r>
            <a:r>
              <a:rPr lang="en-US" dirty="0" smtClean="0">
                <a:solidFill>
                  <a:srgbClr val="C00000"/>
                </a:solidFill>
              </a:rPr>
              <a:t>&gt;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namespace </a:t>
            </a:r>
            <a:r>
              <a:rPr lang="en-US" dirty="0" err="1" smtClean="0">
                <a:solidFill>
                  <a:srgbClr val="C00000"/>
                </a:solidFill>
              </a:rPr>
              <a:t>std</a:t>
            </a:r>
            <a:r>
              <a:rPr lang="en-US" dirty="0" smtClean="0">
                <a:solidFill>
                  <a:srgbClr val="C00000"/>
                </a:solidFill>
              </a:rPr>
              <a:t>; 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main( ) { 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cout</a:t>
            </a:r>
            <a:r>
              <a:rPr lang="en-US" dirty="0" smtClean="0">
                <a:solidFill>
                  <a:srgbClr val="C00000"/>
                </a:solidFill>
              </a:rPr>
              <a:t> &lt;&lt; "C++ Tutorial";    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cout</a:t>
            </a:r>
            <a:r>
              <a:rPr lang="en-US" dirty="0" smtClean="0">
                <a:solidFill>
                  <a:srgbClr val="C00000"/>
                </a:solidFill>
              </a:rPr>
              <a:t> &lt;&lt; " PROGRAMMING"&lt;&lt;</a:t>
            </a:r>
            <a:r>
              <a:rPr lang="en-US" dirty="0" err="1" smtClean="0">
                <a:solidFill>
                  <a:srgbClr val="C00000"/>
                </a:solidFill>
              </a:rPr>
              <a:t>endl</a:t>
            </a:r>
            <a:r>
              <a:rPr lang="en-US" dirty="0" smtClean="0">
                <a:solidFill>
                  <a:srgbClr val="C00000"/>
                </a:solidFill>
              </a:rPr>
              <a:t>;  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cout</a:t>
            </a:r>
            <a:r>
              <a:rPr lang="en-US" dirty="0" smtClean="0">
                <a:solidFill>
                  <a:srgbClr val="C00000"/>
                </a:solidFill>
              </a:rPr>
              <a:t> &lt;&lt; "End of line"&lt;&lt;</a:t>
            </a:r>
            <a:r>
              <a:rPr lang="en-US" dirty="0" err="1" smtClean="0">
                <a:solidFill>
                  <a:srgbClr val="C00000"/>
                </a:solidFill>
              </a:rPr>
              <a:t>endl</a:t>
            </a:r>
            <a:r>
              <a:rPr lang="en-US" dirty="0" smtClean="0">
                <a:solidFill>
                  <a:srgbClr val="C00000"/>
                </a:solidFill>
              </a:rPr>
              <a:t>; 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} 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Output: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C++ Tutorial POGRAMMING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End of line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1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24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/>
                </a:solidFill>
              </a:rPr>
              <a:t>                                </a:t>
            </a:r>
            <a:r>
              <a:rPr lang="en-US" sz="2200" b="1" dirty="0" smtClean="0">
                <a:solidFill>
                  <a:schemeClr val="accent5"/>
                </a:solidFill>
              </a:rPr>
              <a:t>C++ Keywords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2368"/>
            <a:ext cx="10515600" cy="5274595"/>
          </a:xfrm>
        </p:spPr>
        <p:txBody>
          <a:bodyPr/>
          <a:lstStyle/>
          <a:p>
            <a:r>
              <a:rPr lang="en-US" sz="1800" dirty="0" smtClean="0"/>
              <a:t>A keyword is a reserved word. You cannot use it as a variable name, constant name etc. A list of 32 Keywords in C++ Language which are also available in C language are given below.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56921"/>
              </p:ext>
            </p:extLst>
          </p:nvPr>
        </p:nvGraphicFramePr>
        <p:xfrm>
          <a:off x="838200" y="2634916"/>
          <a:ext cx="10515600" cy="2791326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1181580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auto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break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case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char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const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continue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default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536582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double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else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enum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extern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float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for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goto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if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582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int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long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register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return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short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signed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sizeof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static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1EB"/>
                    </a:solidFill>
                  </a:tcPr>
                </a:tc>
              </a:tr>
              <a:tr h="536582"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struct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switch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typedef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union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unsigned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void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volatile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>
                          <a:solidFill>
                            <a:srgbClr val="333333"/>
                          </a:solidFill>
                          <a:effectLst/>
                          <a:latin typeface="inter-regular"/>
                        </a:rPr>
                        <a:t>while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7CCB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84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401</Words>
  <Application>Microsoft Office PowerPoint</Application>
  <PresentationFormat>Widescreen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inter-regular</vt:lpstr>
      <vt:lpstr>Office Theme</vt:lpstr>
      <vt:lpstr>                                      LECTURE 2</vt:lpstr>
      <vt:lpstr>                                                                   Standard input stream (cin) </vt:lpstr>
      <vt:lpstr>                                                               Standard end line (endl) </vt:lpstr>
      <vt:lpstr>                                C++ Keywords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Amit Virmani</dc:creator>
  <cp:lastModifiedBy>Amit Virmani</cp:lastModifiedBy>
  <cp:revision>4</cp:revision>
  <dcterms:created xsi:type="dcterms:W3CDTF">2022-02-22T06:56:55Z</dcterms:created>
  <dcterms:modified xsi:type="dcterms:W3CDTF">2022-02-22T07:24:21Z</dcterms:modified>
</cp:coreProperties>
</file>