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96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8D22-99E9-4F08-9C30-702976CCDBF3}" type="datetimeFigureOut">
              <a:rPr lang="en-IN" smtClean="0"/>
              <a:pPr/>
              <a:t>16-02-2023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D0E7-CF35-449E-AB60-D2A997D5F3F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1022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8D22-99E9-4F08-9C30-702976CCDBF3}" type="datetimeFigureOut">
              <a:rPr lang="en-IN" smtClean="0"/>
              <a:pPr/>
              <a:t>16-02-2023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D0E7-CF35-449E-AB60-D2A997D5F3F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6503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8D22-99E9-4F08-9C30-702976CCDBF3}" type="datetimeFigureOut">
              <a:rPr lang="en-IN" smtClean="0"/>
              <a:pPr/>
              <a:t>16-02-2023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D0E7-CF35-449E-AB60-D2A997D5F3F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69507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8D22-99E9-4F08-9C30-702976CCDBF3}" type="datetimeFigureOut">
              <a:rPr lang="en-IN" smtClean="0"/>
              <a:pPr/>
              <a:t>16-02-2023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D0E7-CF35-449E-AB60-D2A997D5F3F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01217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8D22-99E9-4F08-9C30-702976CCDBF3}" type="datetimeFigureOut">
              <a:rPr lang="en-IN" smtClean="0"/>
              <a:pPr/>
              <a:t>16-02-2023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D0E7-CF35-449E-AB60-D2A997D5F3F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17801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8D22-99E9-4F08-9C30-702976CCDBF3}" type="datetimeFigureOut">
              <a:rPr lang="en-IN" smtClean="0"/>
              <a:pPr/>
              <a:t>16-02-2023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D0E7-CF35-449E-AB60-D2A997D5F3F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08047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8D22-99E9-4F08-9C30-702976CCDBF3}" type="datetimeFigureOut">
              <a:rPr lang="en-IN" smtClean="0"/>
              <a:pPr/>
              <a:t>16-02-2023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D0E7-CF35-449E-AB60-D2A997D5F3F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71409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8D22-99E9-4F08-9C30-702976CCDBF3}" type="datetimeFigureOut">
              <a:rPr lang="en-IN" smtClean="0"/>
              <a:pPr/>
              <a:t>16-02-2023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D0E7-CF35-449E-AB60-D2A997D5F3F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8002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F5D8D22-99E9-4F08-9C30-702976CCDBF3}" type="datetimeFigureOut">
              <a:rPr lang="en-IN" smtClean="0"/>
              <a:pPr/>
              <a:t>16-02-2023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121D0E7-CF35-449E-AB60-D2A997D5F3F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542248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F5D8D22-99E9-4F08-9C30-702976CCDBF3}" type="datetimeFigureOut">
              <a:rPr lang="en-IN" smtClean="0"/>
              <a:pPr/>
              <a:t>16-02-2023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121D0E7-CF35-449E-AB60-D2A997D5F3F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1117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8D22-99E9-4F08-9C30-702976CCDBF3}" type="datetimeFigureOut">
              <a:rPr lang="en-IN" smtClean="0"/>
              <a:pPr/>
              <a:t>16-02-2023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D0E7-CF35-449E-AB60-D2A997D5F3F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8995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8D22-99E9-4F08-9C30-702976CCDBF3}" type="datetimeFigureOut">
              <a:rPr lang="en-IN" smtClean="0"/>
              <a:pPr/>
              <a:t>16-02-2023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D0E7-CF35-449E-AB60-D2A997D5F3F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342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8D22-99E9-4F08-9C30-702976CCDBF3}" type="datetimeFigureOut">
              <a:rPr lang="en-IN" smtClean="0"/>
              <a:pPr/>
              <a:t>16-02-2023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D0E7-CF35-449E-AB60-D2A997D5F3F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0951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8D22-99E9-4F08-9C30-702976CCDBF3}" type="datetimeFigureOut">
              <a:rPr lang="en-IN" smtClean="0"/>
              <a:pPr/>
              <a:t>16-02-2023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D0E7-CF35-449E-AB60-D2A997D5F3F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980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8D22-99E9-4F08-9C30-702976CCDBF3}" type="datetimeFigureOut">
              <a:rPr lang="en-IN" smtClean="0"/>
              <a:pPr/>
              <a:t>16-02-2023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D0E7-CF35-449E-AB60-D2A997D5F3F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7304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8D22-99E9-4F08-9C30-702976CCDBF3}" type="datetimeFigureOut">
              <a:rPr lang="en-IN" smtClean="0"/>
              <a:pPr/>
              <a:t>16-02-2023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D0E7-CF35-449E-AB60-D2A997D5F3F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1861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8D22-99E9-4F08-9C30-702976CCDBF3}" type="datetimeFigureOut">
              <a:rPr lang="en-IN" smtClean="0"/>
              <a:pPr/>
              <a:t>16-02-2023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D0E7-CF35-449E-AB60-D2A997D5F3F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237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D0E7-CF35-449E-AB60-D2A997D5F3F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D8D22-99E9-4F08-9C30-702976CCDBF3}" type="datetimeFigureOut">
              <a:rPr lang="en-IN" smtClean="0"/>
              <a:pPr/>
              <a:t>16-02-2023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8673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D8D22-99E9-4F08-9C30-702976CCDBF3}" type="datetimeFigureOut">
              <a:rPr lang="en-IN" smtClean="0"/>
              <a:pPr/>
              <a:t>16-02-2023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21D0E7-CF35-449E-AB60-D2A997D5F3F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9048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0" r:id="rId1"/>
    <p:sldLayoutId id="2147484351" r:id="rId2"/>
    <p:sldLayoutId id="2147484352" r:id="rId3"/>
    <p:sldLayoutId id="2147484353" r:id="rId4"/>
    <p:sldLayoutId id="2147484354" r:id="rId5"/>
    <p:sldLayoutId id="2147484355" r:id="rId6"/>
    <p:sldLayoutId id="2147484356" r:id="rId7"/>
    <p:sldLayoutId id="2147484357" r:id="rId8"/>
    <p:sldLayoutId id="2147484358" r:id="rId9"/>
    <p:sldLayoutId id="2147484359" r:id="rId10"/>
    <p:sldLayoutId id="2147484360" r:id="rId11"/>
    <p:sldLayoutId id="2147484361" r:id="rId12"/>
    <p:sldLayoutId id="2147484362" r:id="rId13"/>
    <p:sldLayoutId id="2147484363" r:id="rId14"/>
    <p:sldLayoutId id="2147484364" r:id="rId15"/>
    <p:sldLayoutId id="2147484365" r:id="rId16"/>
    <p:sldLayoutId id="2147484366" r:id="rId17"/>
    <p:sldLayoutId id="2147484367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4B7B22-98D5-4C29-AD4D-82B394714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577" y="609600"/>
            <a:ext cx="11269015" cy="23241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4900" b="1" dirty="0">
                <a:latin typeface="Arial" panose="020B0604020202020204" pitchFamily="34" charset="0"/>
                <a:cs typeface="Arial" panose="020B0604020202020204" pitchFamily="34" charset="0"/>
              </a:rPr>
              <a:t>Introduction to Linear programming</a:t>
            </a:r>
            <a:br>
              <a:rPr lang="en-US" sz="4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60C6E3-B608-4C52-A541-628A0DF9B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000" y="2425700"/>
            <a:ext cx="10106159" cy="36195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General linear programming problem(LPP)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Mathematical formulation of an LPP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Requirements for formulating an LPP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Procedure for Mathematical Formulation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Illustrative Examples</a:t>
            </a:r>
            <a:b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tx1"/>
                </a:solidFill>
                <a:latin typeface="Elephant" panose="02020904090505020303" pitchFamily="18" charset="0"/>
                <a:ea typeface="+mj-ea"/>
                <a:cs typeface="+mj-cs"/>
              </a:rPr>
              <a:t/>
            </a:r>
            <a:br>
              <a:rPr lang="en-US" sz="3000" b="1" dirty="0">
                <a:solidFill>
                  <a:schemeClr val="tx1"/>
                </a:solidFill>
                <a:latin typeface="Elephant" panose="02020904090505020303" pitchFamily="18" charset="0"/>
                <a:ea typeface="+mj-ea"/>
                <a:cs typeface="+mj-cs"/>
              </a:rPr>
            </a:br>
            <a:endParaRPr lang="en-IN" sz="3000" dirty="0">
              <a:solidFill>
                <a:schemeClr val="tx1"/>
              </a:solidFill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7436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DDB2AD-CED1-4989-BDC2-2D1268335E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5000" y="762001"/>
            <a:ext cx="10896600" cy="48514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Therefore, </a:t>
            </a: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z=(2,000X1 +2,250X2 +2,000X3) – {(50X1 + 50X2 + 25X3) + (100X1 + 120X2 + 100X3)},</a:t>
            </a: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i.e.,</a:t>
            </a: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z=1,850X1 + 2,080X2 + 1,875X3.</a:t>
            </a:r>
          </a:p>
          <a:p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the objective of the farmer is to maximize the profit , the required LPP is :</a:t>
            </a:r>
          </a:p>
          <a:p>
            <a:endParaRPr lang="en-IN" sz="2000" dirty="0">
              <a:latin typeface="Elephant" panose="02020904090505020303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29B783F-83ED-48B8-9537-1F786693022E}"/>
              </a:ext>
            </a:extLst>
          </p:cNvPr>
          <p:cNvSpPr/>
          <p:nvPr/>
        </p:nvSpPr>
        <p:spPr>
          <a:xfrm>
            <a:off x="2197100" y="3784598"/>
            <a:ext cx="6299200" cy="2311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Maximize z=1,850X1 + 2,080X2 + 1,875X3</a:t>
            </a:r>
          </a:p>
          <a:p>
            <a:pPr algn="just"/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Subject to the constraints</a:t>
            </a:r>
          </a:p>
          <a:p>
            <a:pPr algn="just"/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X1 + X2 + X3 &lt;=100</a:t>
            </a:r>
          </a:p>
          <a:p>
            <a:pPr algn="just"/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5X1 + 6X2 + 5X3 &lt;=400</a:t>
            </a:r>
          </a:p>
          <a:p>
            <a:pPr algn="just"/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the non-negativity conditions</a:t>
            </a:r>
          </a:p>
          <a:p>
            <a:pPr algn="just"/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X1&gt;=0,X2&gt;=0,X3&gt;=0</a:t>
            </a:r>
            <a:endParaRPr lang="en-IN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2033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D9FC824-29C9-42A1-91A7-60D191F8BA1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8380" y="5232399"/>
            <a:ext cx="10815222" cy="44449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C6CE4230-519D-4AE0-9064-72EC4549B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200" y="177800"/>
            <a:ext cx="11772900" cy="6134100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2.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firm manufactures three products A , B and C . The products are Rs. 2 and Rs. 4 respectively . The firm has two machines M1 and M2 and below is the required processing time in minutes for each machine or products:</a:t>
            </a:r>
          </a:p>
          <a:p>
            <a:pPr algn="l"/>
            <a:endParaRPr lang="en-IN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IN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IN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IN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IN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I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Machines M1 and M2 have 2,000 and 2,500 machine minutes respectively . The firm must manufacture 100 A’s , 200 B’s and 50 C’s , but not more than A’s.</a:t>
            </a:r>
          </a:p>
          <a:p>
            <a:pPr algn="l"/>
            <a:r>
              <a:rPr lang="en-I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 up an LPP to maximize profit 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6B2E8C4-E466-425F-A40E-6F88A8076D5C}"/>
              </a:ext>
            </a:extLst>
          </p:cNvPr>
          <p:cNvSpPr/>
          <p:nvPr/>
        </p:nvSpPr>
        <p:spPr>
          <a:xfrm>
            <a:off x="2095500" y="2146301"/>
            <a:ext cx="6718300" cy="18923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000" dirty="0">
              <a:solidFill>
                <a:schemeClr val="tx1"/>
              </a:solidFill>
              <a:latin typeface="Elephant" panose="02020904090505020303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Machine                                            Product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A                     B                       C</a:t>
            </a:r>
          </a:p>
          <a:p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M1                                4                        3                        5</a:t>
            </a:r>
          </a:p>
          <a:p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M2                               2                        2                        4 </a:t>
            </a:r>
          </a:p>
          <a:p>
            <a:endParaRPr lang="en-US" sz="2000" dirty="0">
              <a:solidFill>
                <a:schemeClr val="tx1"/>
              </a:solidFill>
              <a:latin typeface="Elephant" panose="02020904090505020303" pitchFamily="18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7023BEF0-A993-4E89-89C1-D4465D8C9DE3}"/>
              </a:ext>
            </a:extLst>
          </p:cNvPr>
          <p:cNvCxnSpPr/>
          <p:nvPr/>
        </p:nvCxnSpPr>
        <p:spPr>
          <a:xfrm>
            <a:off x="3987800" y="2146301"/>
            <a:ext cx="0" cy="1892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8957A23A-85B8-4B4F-A9AE-FE9973DEAF06}"/>
              </a:ext>
            </a:extLst>
          </p:cNvPr>
          <p:cNvCxnSpPr>
            <a:cxnSpLocks/>
          </p:cNvCxnSpPr>
          <p:nvPr/>
        </p:nvCxnSpPr>
        <p:spPr>
          <a:xfrm>
            <a:off x="2095500" y="2832100"/>
            <a:ext cx="67183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53726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BA3FD17-8766-4F47-8001-D6E16F9BE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6400" y="444500"/>
            <a:ext cx="11163300" cy="58801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 :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the number of products A, B and C manufactured by the firm be X1 , X2 and X3 respectively .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the profits on products A , B and C are Rs. 3 , Rs. 2 and Rs. 4 respectively , the total profit ( in rupees ) on the products manufactured by firm is given by 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z=3X1 + 2X2 + 4X3,                                ……….(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to be maximized.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the total processing time ( in minutes ) required to manufacture X1 , X2 , X3 units of the products A , B and C respectively is as follows :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on machine   M1: 4X1+3X2+5X3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       on machine   M2: 2X1+2X2+4X3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machines M1 and M2 have 2,000 and 2,500 machine minutes respectively . Therefore 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4X1 + 3X2 + 5X3 &lt;= 2,000                            ………(ii)</a:t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2X1 + 2X2 + 4X3 &lt;= 2,500                            ………(iii)</a:t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IN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687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57695D50-B932-4979-B63B-16850DECA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533400"/>
            <a:ext cx="10828338" cy="60706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, since the firm must manufacture 100 A’s , 200 B’s and 50 C’s but    more than 150 A’s , we have 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100&lt;=X1&lt;=50,  X2&gt;=200 and  X3&gt;=50.                       ………(iv)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Thus we have determined the objective function given by (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all the constraints given by (ii) , (iii) and (iv) .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Hence the required LPP is :</a:t>
            </a:r>
          </a:p>
          <a:p>
            <a:pPr algn="l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Remark. In the given LPP we have not mentioned the non-negativity conditions X1&gt;=0, X2&gt;=0, and X3&gt;=0 as they implied by the inequalities given by (iv).</a:t>
            </a:r>
          </a:p>
          <a:p>
            <a:pPr algn="l"/>
            <a:endParaRPr lang="en-I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97C10B9-AB7D-4B9A-9425-7C172C9E50A5}"/>
              </a:ext>
            </a:extLst>
          </p:cNvPr>
          <p:cNvSpPr/>
          <p:nvPr/>
        </p:nvSpPr>
        <p:spPr>
          <a:xfrm>
            <a:off x="2705100" y="3276600"/>
            <a:ext cx="6273800" cy="20701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Maximize z = 3X1 + 2X2 + 4X3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 to the constraints 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4X1 + 3X2 + 5X3 &lt;=2,000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2X1 + 2X2 + 4X3 &lt;=2,500</a:t>
            </a:r>
          </a:p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100&lt;=X1&lt;=150,  X2&gt;=200, X3&gt;=50. </a:t>
            </a:r>
            <a:endParaRPr lang="en-IN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7165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38098D-C43F-4026-9D0D-9EE09084F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03925" y="531432"/>
            <a:ext cx="11217498" cy="81137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lgerian" panose="04020705040A02060702" pitchFamily="82" charset="0"/>
              </a:rPr>
              <a:t> 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General Linear programming (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lp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) problem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5C3D918-A9D4-4D94-81B7-B3720D8CD8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6175" y="1678904"/>
            <a:ext cx="10073425" cy="4520485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maximization or minimization of some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quatity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the objective in all linear programming problems.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LP problems have constraints that limit the degree to which the objective can be pursed.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feasible solution satisfies all the problem’s constraints.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optimal solution is a feasible solution that results in the largest possible objective function value when maximizing (or smallest when minimizing).\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graphical solution method can be used to solve a linear program with two variables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54207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5EF01025-2135-4DF7-97FE-637F5F4CE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577" y="393700"/>
            <a:ext cx="11121623" cy="1041400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General Linear programming (LP) problem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62CB71DA-8896-4FE7-A79D-62E9321DF2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6656" y="1893194"/>
            <a:ext cx="10073425" cy="396669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both the objective function and the constraints are linear , the problem is referred to as a linear programming problem.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Linear functions are in which each variable appears in a sperate term raised to the first power and is multiplied by a constant (which could be 0).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Linear constraints are linear functions that are restricted to be “less than or equal to” , “equal to” , “greater than or equal to” a constant .</a:t>
            </a:r>
            <a:endParaRPr lang="en-IN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9049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FE0024-EA00-4550-A2B6-D4274397A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1152541"/>
          </a:xfrm>
        </p:spPr>
        <p:txBody>
          <a:bodyPr>
            <a:no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Mathematical formulation of an LPP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FC03563-47E8-4527-9565-B772A3882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800" y="2189408"/>
            <a:ext cx="10469183" cy="249689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usefulness of linear programming as a tool for optical allocation limited resources requires, as a first step , the mathematical formulation of the problem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80508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32E13D-75B5-4A2D-9CC5-F1AB0CAE5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083" y="486833"/>
            <a:ext cx="11119834" cy="66886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Requirements for formulating of an LPP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8C56AF-7EF7-4EFB-A357-EA432041F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86366" y="1244600"/>
            <a:ext cx="10575434" cy="5613401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objective function must be well-defined and should be capable being expressed as a linear function of decision variables.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decision variable should be interlinked so that a mathematical relationship among them can be established . Further , since linear programming deals with the real life situations, these variables should be non-negative as negative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quatities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are generally not logical.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constraints must be capable of  being expressed as linear equation or linear inequalities 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Alternative resources or courses of action must be available that the problem of choosing the best may arise.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resources must be finite and having measurable quantities. </a:t>
            </a:r>
          </a:p>
          <a:p>
            <a:endParaRPr lang="en-US" sz="2400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6117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9BE964-8909-40EB-B13A-3D9E20330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533401"/>
            <a:ext cx="11633200" cy="99906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Procedure for mathematical formulation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67BEC69-CE56-4C05-963E-7E33B11CF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3200" y="1651000"/>
            <a:ext cx="11633200" cy="4800599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STEP-1. Detect the decision variables (which are to be determined ) in the problem and assign symbols to them . The symbols x1,x2,….are generally used for this purpose. Sometimes the symbols x , y , z are also used in problems of two or three variables 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STEP-2. Identify all the constraints in the problem and express it as a linear function of linear equations or inequalities , as the case may be , of decision variables.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STEP-3. Express the non-negativity conditions of decision variables such as x1&gt;=0 , x2&gt;=0 etc.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STEP-4. Identify the objective of the problem and express it as a linear function of decision variables . Objective function is generally denoted by z . All note whether the objective function is to be maximized or minimized . 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2476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F74B86A0-5DA0-47B9-8D8B-DCDF36E3E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600" y="1765301"/>
            <a:ext cx="11760200" cy="2705100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state the problem in the </a:t>
            </a:r>
            <a:r>
              <a:rPr lang="en-US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formate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general LPP given in Section 2 . 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now present some examples to illustrate the entire procedure for formulating the mathematical model of an LPP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9372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9F6D3C-3B2E-49CD-9A93-CBD9B97CB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1"/>
            <a:ext cx="10972800" cy="660399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Illustrative examples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C8D843-A936-4384-B3EB-EF0913742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900" y="1422400"/>
            <a:ext cx="11171767" cy="4673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Example-1.</a:t>
            </a:r>
          </a:p>
          <a:p>
            <a:pPr algn="just"/>
            <a:r>
              <a:rPr lang="en-I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farmer has a 100 acre farm. He can sell all the tomatoes , lettuces or radishes he can raise. The price he can obtain is Rs. 1 per kg. for tomatoes , Rs. 0.75 per head for lettuce and Rs. 2 per kg. for radishes. The average yield per acre is 2,000 kgs. of tomatoes, 3,000 heads of lettuce and 1,000 kgs. of radishes . Fertilizer is available at Rs. 0.50 per kg. and the amount required per acre is 100 kgs. each for tomatoes and lettuce, and 50 kgs. for radishes . Labour required for sowing , cultivating and harvesting per acre is 5 man-days for tomatoes and radishes and 6 man-days for lettuce. A total of 400 man-days of labour are available at Rs. 20 per man-day.</a:t>
            </a:r>
          </a:p>
          <a:p>
            <a:pPr algn="just"/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Formulate this problem as a linear programming model to maximize the farmer’s total profit.</a:t>
            </a:r>
          </a:p>
        </p:txBody>
      </p:sp>
    </p:spTree>
    <p:extLst>
      <p:ext uri="{BB962C8B-B14F-4D97-AF65-F5344CB8AC3E}">
        <p14:creationId xmlns:p14="http://schemas.microsoft.com/office/powerpoint/2010/main" xmlns="" val="985618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134BCA-C807-4E03-8489-9ED094CD2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1450" y="228600"/>
            <a:ext cx="11849100" cy="63373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Solution:</a:t>
            </a:r>
          </a:p>
          <a:p>
            <a:pPr algn="l"/>
            <a:r>
              <a:rPr lang="en-IN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the farmer decide to allot x1,x2,and x3 acre of his farm to grow tomatoes , lettuce and radishes respectively. Obviously,</a:t>
            </a:r>
          </a:p>
          <a:p>
            <a:pPr algn="l"/>
            <a:r>
              <a:rPr lang="en-IN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X1&gt;=0,X2&gt;=0,X3&gt;=0</a:t>
            </a:r>
          </a:p>
          <a:p>
            <a:pPr algn="l"/>
            <a:r>
              <a:rPr lang="en-IN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the total area of farm is 100 acre ,we must have</a:t>
            </a:r>
          </a:p>
          <a:p>
            <a:pPr algn="l"/>
            <a:r>
              <a:rPr lang="en-IN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X1+X2+X3&lt;=100                                     ……..(</a:t>
            </a:r>
            <a:r>
              <a:rPr lang="en-IN" sz="8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IN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/>
            <a:r>
              <a:rPr lang="en-IN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total labour (in man-days) required is 5X1+6X2+5X3 . Since the total labour available is 400 man-days, we have </a:t>
            </a:r>
          </a:p>
          <a:p>
            <a:pPr algn="l"/>
            <a:r>
              <a:rPr lang="en-IN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5X1+6X2+5X3&lt;=400                             ………(ii)</a:t>
            </a:r>
          </a:p>
          <a:p>
            <a:pPr algn="l"/>
            <a:r>
              <a:rPr lang="en-IN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Thus the constraints are given by (</a:t>
            </a:r>
            <a:r>
              <a:rPr lang="en-IN" sz="8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IN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and (ii) . Now to obtain the objective function , let z be the total profit ( in rupees ) of the farmer . Then </a:t>
            </a:r>
          </a:p>
          <a:p>
            <a:pPr algn="l"/>
            <a:r>
              <a:rPr lang="en-IN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Z=total sale – total expenditure </a:t>
            </a:r>
          </a:p>
          <a:p>
            <a:pPr algn="l"/>
            <a:r>
              <a:rPr lang="en-IN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,  </a:t>
            </a:r>
          </a:p>
          <a:p>
            <a:pPr algn="l"/>
            <a:r>
              <a:rPr lang="en-IN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sale    = Rs. (2,000X1 + 0.75 * 3,000X2 + 2 * 1,000X3)</a:t>
            </a:r>
            <a:br>
              <a:rPr lang="en-IN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= Rs. (2,000X1 +2,250X2 + 2,000X3),</a:t>
            </a:r>
          </a:p>
          <a:p>
            <a:pPr algn="l"/>
            <a:r>
              <a:rPr lang="en-IN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Fertilizer expenditure  = Rs. [0.50 {100(X1+X2) +50X3}]</a:t>
            </a:r>
          </a:p>
          <a:p>
            <a:pPr algn="l"/>
            <a:r>
              <a:rPr lang="en-IN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= Rs. (50X1 + 50X2 +50X3)</a:t>
            </a:r>
          </a:p>
          <a:p>
            <a:pPr algn="l"/>
            <a:r>
              <a:rPr lang="en-IN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labour expenditure = Rs. 20*(5X1+6X2+5X3)</a:t>
            </a:r>
          </a:p>
          <a:p>
            <a:pPr algn="l"/>
            <a:r>
              <a:rPr lang="en-IN" sz="8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= Rs. (100X1+120X2+100X3).</a:t>
            </a:r>
          </a:p>
          <a:p>
            <a:pPr algn="l"/>
            <a:r>
              <a:rPr lang="en-IN" sz="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9245733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460</TotalTime>
  <Words>1329</Words>
  <Application>Microsoft Office PowerPoint</Application>
  <PresentationFormat>Custom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          An Introduction to Linear programming  </vt:lpstr>
      <vt:lpstr>  General Linear programming (lp) problem</vt:lpstr>
      <vt:lpstr>General Linear programming (LP) problem</vt:lpstr>
      <vt:lpstr>Mathematical formulation of an LPP</vt:lpstr>
      <vt:lpstr>Requirements for formulating of an LPP</vt:lpstr>
      <vt:lpstr>Procedure for mathematical formulation</vt:lpstr>
      <vt:lpstr>Slide 7</vt:lpstr>
      <vt:lpstr>Illustrative examples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Programming Pri</dc:title>
  <dc:creator>Pragati Tiwari</dc:creator>
  <cp:lastModifiedBy>user</cp:lastModifiedBy>
  <cp:revision>48</cp:revision>
  <dcterms:created xsi:type="dcterms:W3CDTF">2022-04-30T14:59:26Z</dcterms:created>
  <dcterms:modified xsi:type="dcterms:W3CDTF">2023-02-16T05:05:50Z</dcterms:modified>
</cp:coreProperties>
</file>