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5" r:id="rId4"/>
    <p:sldId id="274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7500" autoAdjust="0"/>
    <p:restoredTop sz="94660"/>
  </p:normalViewPr>
  <p:slideViewPr>
    <p:cSldViewPr>
      <p:cViewPr>
        <p:scale>
          <a:sx n="75" d="100"/>
          <a:sy n="75" d="100"/>
        </p:scale>
        <p:origin x="-11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Today we will learn </a:t>
            </a:r>
            <a:r>
              <a:rPr lang="en-US" sz="3200" b="1" dirty="0" smtClean="0"/>
              <a:t>graphical method </a:t>
            </a:r>
            <a:r>
              <a:rPr lang="en-US" sz="3200" dirty="0" smtClean="0"/>
              <a:t>for velocity analysis of Any planar mechanism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244262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Practice problem -1</a:t>
            </a:r>
            <a:r>
              <a:rPr lang="en-US" dirty="0" smtClean="0"/>
              <a:t>: In a slider – crank mechanism, the crank is 480 mm long and rotates at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20 </a:t>
            </a:r>
            <a:r>
              <a:rPr lang="en-US" dirty="0" err="1" smtClean="0"/>
              <a:t>rad</a:t>
            </a:r>
            <a:r>
              <a:rPr lang="en-US" dirty="0" smtClean="0"/>
              <a:t>/s in the counter-clockwise direction. The length of the connecting rod is 1.6 m. When the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Crank turns 60</a:t>
            </a:r>
            <a:r>
              <a:rPr lang="en-US" baseline="30000" dirty="0" smtClean="0"/>
              <a:t>0</a:t>
            </a:r>
            <a:r>
              <a:rPr lang="en-US" dirty="0" smtClean="0"/>
              <a:t> from the inner-dead centre, determine the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the slider                             (answer : 9.7 m/s)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a point E located at a distance 450 mm on the connecting rod extended  </a:t>
            </a:r>
          </a:p>
          <a:p>
            <a:pPr marL="400050" indent="-400050" algn="just">
              <a:lnSpc>
                <a:spcPct val="150000"/>
              </a:lnSpc>
            </a:pPr>
            <a:r>
              <a:rPr lang="en-US" dirty="0" smtClean="0"/>
              <a:t>								 (answer : 10.2 m/s)</a:t>
            </a:r>
          </a:p>
          <a:p>
            <a:pPr marL="400050" indent="-400050" algn="just">
              <a:lnSpc>
                <a:spcPct val="150000"/>
              </a:lnSpc>
            </a:pPr>
            <a:r>
              <a:rPr lang="en-US" dirty="0" smtClean="0"/>
              <a:t>(iii) Angular velocity of the connecting rod     (answer: 3.28 </a:t>
            </a:r>
            <a:r>
              <a:rPr lang="en-US" dirty="0" err="1" smtClean="0"/>
              <a:t>rad</a:t>
            </a:r>
            <a:r>
              <a:rPr lang="en-US" dirty="0" smtClean="0"/>
              <a:t>/s clockwise)</a:t>
            </a:r>
          </a:p>
          <a:p>
            <a:pPr marL="400050" indent="-400050" algn="just"/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 l="46486" t="59375" r="34187" b="23958"/>
          <a:stretch>
            <a:fillRect/>
          </a:stretch>
        </p:blipFill>
        <p:spPr bwMode="auto">
          <a:xfrm>
            <a:off x="1066800" y="3657600"/>
            <a:ext cx="644366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 l="46486" t="59375" r="34187" b="23958"/>
          <a:stretch>
            <a:fillRect/>
          </a:stretch>
        </p:blipFill>
        <p:spPr bwMode="auto">
          <a:xfrm>
            <a:off x="152401" y="0"/>
            <a:ext cx="487203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5257800" y="4114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57800" y="41910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7639" y="1828800"/>
            <a:ext cx="684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of A = angular velocity of OA x OA = 20 </a:t>
            </a:r>
            <a:r>
              <a:rPr lang="en-US" dirty="0" err="1" smtClean="0"/>
              <a:t>rad</a:t>
            </a:r>
            <a:r>
              <a:rPr lang="en-US" dirty="0" smtClean="0"/>
              <a:t>/s x 0.48 m =9.6 m/s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1295400" y="2286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2514600"/>
            <a:ext cx="369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define a scale: </a:t>
            </a:r>
            <a:r>
              <a:rPr lang="en-US" b="1" dirty="0" smtClean="0"/>
              <a:t>9.6 m/s = 5 cm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343400" y="34290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3528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cm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81000" y="533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5"/>
          </p:cNvCxnSpPr>
          <p:nvPr/>
        </p:nvCxnSpPr>
        <p:spPr>
          <a:xfrm rot="16200000" flipH="1">
            <a:off x="6465841" y="3036840"/>
            <a:ext cx="11159" cy="2297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20336034">
            <a:off x="4671556" y="3833355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638800" y="36576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124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114800" y="4191000"/>
            <a:ext cx="1154159" cy="11159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581400" y="1752600"/>
            <a:ext cx="11430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14800" y="2362200"/>
            <a:ext cx="54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B/A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3853680" y="3690122"/>
            <a:ext cx="761999" cy="239759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200" y="4191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419100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3505200"/>
            <a:ext cx="54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B/A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95800" y="4724400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 = 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90600" y="5105400"/>
            <a:ext cx="263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of B = (9.6 /5 ) *x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5410200"/>
            <a:ext cx="428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of B with respect to A = (9.6 /5 ) *y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819400" y="34290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</a:t>
            </a:r>
            <a:r>
              <a:rPr lang="en-US" dirty="0" smtClean="0"/>
              <a:t> = 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429000" y="6248400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speed of AB =( relative velocity of B/A )/ AB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256829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Practice problem -2</a:t>
            </a:r>
            <a:r>
              <a:rPr lang="en-US" dirty="0" smtClean="0"/>
              <a:t>: A mechanism in which OA = QC = 100 mm, AB = QB = 300 mm and CD = 250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mm. The crank OA rotates at 150 rpm in the clockwise direction. Determine the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the slider at D                                             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= 0.56 m/s)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Angular velocities of links QB and AB                         (</a:t>
            </a:r>
            <a:r>
              <a:rPr lang="el-GR" dirty="0" smtClean="0"/>
              <a:t>ω</a:t>
            </a:r>
            <a:r>
              <a:rPr lang="en-US" baseline="-25000" dirty="0" err="1" smtClean="0"/>
              <a:t>bq</a:t>
            </a:r>
            <a:r>
              <a:rPr lang="en-US" dirty="0" smtClean="0"/>
              <a:t> = 5.63 </a:t>
            </a:r>
            <a:r>
              <a:rPr lang="en-US" dirty="0" err="1" smtClean="0"/>
              <a:t>rad</a:t>
            </a:r>
            <a:r>
              <a:rPr lang="en-US" dirty="0" smtClean="0"/>
              <a:t>/s, </a:t>
            </a:r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r>
              <a:rPr lang="en-US" dirty="0" smtClean="0"/>
              <a:t> = 6.3 </a:t>
            </a:r>
            <a:r>
              <a:rPr lang="en-US" dirty="0" err="1" smtClean="0"/>
              <a:t>rad</a:t>
            </a:r>
            <a:r>
              <a:rPr lang="en-US" dirty="0" smtClean="0"/>
              <a:t>/s)</a:t>
            </a:r>
          </a:p>
          <a:p>
            <a:pPr marL="400050" indent="-400050" algn="just">
              <a:lnSpc>
                <a:spcPct val="150000"/>
              </a:lnSpc>
            </a:pPr>
            <a:endParaRPr lang="en-US" dirty="0" smtClean="0"/>
          </a:p>
          <a:p>
            <a:pPr marL="400050" indent="-400050"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4599" t="63542" r="34773" b="16667"/>
          <a:stretch>
            <a:fillRect/>
          </a:stretch>
        </p:blipFill>
        <p:spPr bwMode="auto">
          <a:xfrm>
            <a:off x="990600" y="1981200"/>
            <a:ext cx="649794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256829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Practice problem -2</a:t>
            </a:r>
            <a:r>
              <a:rPr lang="en-US" dirty="0" smtClean="0"/>
              <a:t>: A mechanism in which OA = QC = 100 mm, AB = QB = 300 mm and CD = 250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mm. The crank OA rotates at 150 rpm in the clockwise direction. Determine the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the slider at D                                             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= 0.56 m/s)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Angular velocities of links QB and AB                         (</a:t>
            </a:r>
            <a:r>
              <a:rPr lang="el-GR" dirty="0" smtClean="0"/>
              <a:t>ω</a:t>
            </a:r>
            <a:r>
              <a:rPr lang="en-US" baseline="-25000" dirty="0" err="1" smtClean="0"/>
              <a:t>bq</a:t>
            </a:r>
            <a:r>
              <a:rPr lang="en-US" dirty="0" smtClean="0"/>
              <a:t> = 5.63 </a:t>
            </a:r>
            <a:r>
              <a:rPr lang="en-US" dirty="0" err="1" smtClean="0"/>
              <a:t>rad</a:t>
            </a:r>
            <a:r>
              <a:rPr lang="en-US" dirty="0" smtClean="0"/>
              <a:t>/s, </a:t>
            </a:r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r>
              <a:rPr lang="en-US" dirty="0" smtClean="0"/>
              <a:t> = 6.3 </a:t>
            </a:r>
            <a:r>
              <a:rPr lang="en-US" dirty="0" err="1" smtClean="0"/>
              <a:t>rad</a:t>
            </a:r>
            <a:r>
              <a:rPr lang="en-US" dirty="0" smtClean="0"/>
              <a:t>/s)</a:t>
            </a:r>
          </a:p>
          <a:p>
            <a:pPr marL="400050" indent="-400050" algn="just">
              <a:lnSpc>
                <a:spcPct val="150000"/>
              </a:lnSpc>
            </a:pPr>
            <a:endParaRPr lang="en-US" dirty="0" smtClean="0"/>
          </a:p>
          <a:p>
            <a:pPr marL="400050" indent="-400050"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4599" t="63542" r="34773" b="16667"/>
          <a:stretch>
            <a:fillRect/>
          </a:stretch>
        </p:blipFill>
        <p:spPr bwMode="auto">
          <a:xfrm>
            <a:off x="0" y="1905000"/>
            <a:ext cx="437904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6248400" y="4495800"/>
            <a:ext cx="0" cy="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47244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4724400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 , q, g)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2514600" y="2209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2971800" y="1905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58674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2200" y="4038600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 cm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477000" y="47625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20923784">
            <a:off x="5871738" y="4423937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426720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125</a:t>
            </a:r>
            <a:r>
              <a:rPr lang="en-US" b="1" baseline="30000" dirty="0" smtClean="0"/>
              <a:t>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67400" y="3733800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066800" y="2286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486400" y="4724400"/>
            <a:ext cx="914400" cy="304800"/>
          </a:xfrm>
          <a:prstGeom prst="straightConnector1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" y="2362200"/>
            <a:ext cx="54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B/A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5257800" y="4267200"/>
            <a:ext cx="990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34000" y="5029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67400" y="4953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438400" y="4572000"/>
            <a:ext cx="1813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 cm = 1.571 m/s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438400" y="5029200"/>
            <a:ext cx="2227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 cm = (1.571 /5) m/s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438400" y="5410200"/>
            <a:ext cx="2542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 cm = (1.571 /5) * x m/s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86400" y="4267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438400" y="5867400"/>
            <a:ext cx="2542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 cm = (1.571 /5) * y m/s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40" idx="3"/>
          </p:cNvCxnSpPr>
          <p:nvPr/>
        </p:nvCxnSpPr>
        <p:spPr>
          <a:xfrm flipV="1">
            <a:off x="4981276" y="6019800"/>
            <a:ext cx="657524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18667" y="6172200"/>
            <a:ext cx="384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velocity of B with respect to A.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6248400"/>
            <a:ext cx="384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velocity of B with respect to 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256829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Practice problem -2</a:t>
            </a:r>
            <a:r>
              <a:rPr lang="en-US" dirty="0" smtClean="0"/>
              <a:t>: A mechanism in which OA = QC = 100 mm, AB = QB = 300 mm and CD = 250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mm. The crank OA rotates at 150 rpm in the clockwise direction. Determine the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Velocity of the slider at D                                             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= 0.56 m/s)</a:t>
            </a:r>
          </a:p>
          <a:p>
            <a:pPr marL="400050" indent="-400050" algn="just">
              <a:lnSpc>
                <a:spcPct val="150000"/>
              </a:lnSpc>
              <a:buAutoNum type="romanLcParenBoth"/>
            </a:pPr>
            <a:r>
              <a:rPr lang="en-US" dirty="0" smtClean="0"/>
              <a:t>Angular velocities of links QB and AB                         (</a:t>
            </a:r>
            <a:r>
              <a:rPr lang="el-GR" dirty="0" smtClean="0"/>
              <a:t>ω</a:t>
            </a:r>
            <a:r>
              <a:rPr lang="en-US" baseline="-25000" dirty="0" err="1" smtClean="0"/>
              <a:t>bq</a:t>
            </a:r>
            <a:r>
              <a:rPr lang="en-US" dirty="0" smtClean="0"/>
              <a:t> = 5.63 </a:t>
            </a:r>
            <a:r>
              <a:rPr lang="en-US" dirty="0" err="1" smtClean="0"/>
              <a:t>rad</a:t>
            </a:r>
            <a:r>
              <a:rPr lang="en-US" dirty="0" smtClean="0"/>
              <a:t>/s, </a:t>
            </a:r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r>
              <a:rPr lang="en-US" dirty="0" smtClean="0"/>
              <a:t> = 6.3 </a:t>
            </a:r>
            <a:r>
              <a:rPr lang="en-US" dirty="0" err="1" smtClean="0"/>
              <a:t>rad</a:t>
            </a:r>
            <a:r>
              <a:rPr lang="en-US" dirty="0" smtClean="0"/>
              <a:t>/s)</a:t>
            </a:r>
          </a:p>
          <a:p>
            <a:pPr marL="400050" indent="-400050" algn="just">
              <a:lnSpc>
                <a:spcPct val="150000"/>
              </a:lnSpc>
            </a:pPr>
            <a:endParaRPr lang="en-US" dirty="0" smtClean="0"/>
          </a:p>
          <a:p>
            <a:pPr marL="400050" indent="-400050"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4599" t="63542" r="34773" b="16667"/>
          <a:stretch>
            <a:fillRect/>
          </a:stretch>
        </p:blipFill>
        <p:spPr bwMode="auto">
          <a:xfrm>
            <a:off x="0" y="1905000"/>
            <a:ext cx="437904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6248400" y="4495800"/>
            <a:ext cx="0" cy="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47244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4724400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 , q, g)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2514600" y="2209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2971800" y="1905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58674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2200" y="4038600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 cm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477000" y="47625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20923784">
            <a:off x="5871738" y="4423937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426720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125</a:t>
            </a:r>
            <a:r>
              <a:rPr lang="en-US" b="1" baseline="30000" dirty="0" smtClean="0"/>
              <a:t>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67400" y="3733800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066800" y="2286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486400" y="4724400"/>
            <a:ext cx="914400" cy="304800"/>
          </a:xfrm>
          <a:prstGeom prst="straightConnector1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" y="2362200"/>
            <a:ext cx="54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B/A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334000" y="5029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67400" y="4953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4648200"/>
            <a:ext cx="473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Anugular</a:t>
            </a:r>
            <a:r>
              <a:rPr lang="en-US" dirty="0" smtClean="0"/>
              <a:t> speed of AB = </a:t>
            </a:r>
            <a:r>
              <a:rPr lang="en-US" dirty="0" err="1" smtClean="0"/>
              <a:t>ab</a:t>
            </a:r>
            <a:r>
              <a:rPr lang="en-US" dirty="0" smtClean="0"/>
              <a:t> / AB =( </a:t>
            </a:r>
            <a:r>
              <a:rPr lang="en-US" dirty="0" err="1" smtClean="0"/>
              <a:t>ab</a:t>
            </a:r>
            <a:r>
              <a:rPr lang="en-US" dirty="0" smtClean="0"/>
              <a:t> / 0.3) </a:t>
            </a:r>
            <a:r>
              <a:rPr lang="en-US" dirty="0" err="1" smtClean="0"/>
              <a:t>rad</a:t>
            </a:r>
            <a:r>
              <a:rPr lang="en-US" dirty="0" smtClean="0"/>
              <a:t>/s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5410200"/>
            <a:ext cx="4244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Anugular</a:t>
            </a:r>
            <a:r>
              <a:rPr lang="en-US" dirty="0" smtClean="0"/>
              <a:t> speed of BQ = </a:t>
            </a:r>
            <a:r>
              <a:rPr lang="en-US" b="1" dirty="0" smtClean="0"/>
              <a:t>velocity of B </a:t>
            </a:r>
            <a:r>
              <a:rPr lang="en-US" dirty="0" smtClean="0"/>
              <a:t>/ BQ =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5029200" y="4343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505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Today we will learn graphical method for velocity analysis of Any planar mechanism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142</cp:revision>
  <dcterms:created xsi:type="dcterms:W3CDTF">2020-01-11T05:25:05Z</dcterms:created>
  <dcterms:modified xsi:type="dcterms:W3CDTF">2022-01-24T09:38:10Z</dcterms:modified>
</cp:coreProperties>
</file>