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8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792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ACED53-3BC0-45E9-8F6E-34E0884170AC}" type="datetimeFigureOut">
              <a:rPr lang="en-US" smtClean="0"/>
              <a:t>5/7/2020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0C0B2D-BAD3-4121-BA5A-B61ABE4DDBF9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C0B2D-BAD3-4121-BA5A-B61ABE4DDBF9}" type="slidenum">
              <a:rPr lang="en-IN" smtClean="0"/>
              <a:t>9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76F1B-6C27-4F39-B7F0-0669D98AEB9E}" type="datetime1">
              <a:rPr lang="en-US" smtClean="0"/>
              <a:t>5/7/2020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Lexical Analysis- Dr. Alok Kumar</a:t>
            </a:r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8139-7935-441D-B2BE-28EDF49FD9A1}" type="datetime1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Lexical Analysis- Dr. Alok Kumar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D97AA-2430-4B7C-9F91-63552BB1E387}" type="datetime1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Lexical Analysis- Dr. Alok Kumar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05DC2-3394-418D-86ED-672A50AD0690}" type="datetime1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Lexical Analysis- Dr. Alok Kumar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7C0B-EEBB-4905-A763-FFEE34B412E1}" type="datetime1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kumimoji="0" lang="en-US" smtClean="0"/>
              <a:t>Lexical Analysis- Dr. Alok Kumar</a:t>
            </a:r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1DB3C-1315-4FCE-8A15-69ED0928C564}" type="datetime1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Lexical Analysis- Dr. Alok Kumar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597D-79C7-4C93-950F-BD55E050423F}" type="datetime1">
              <a:rPr lang="en-US" smtClean="0"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Lexical Analysis- Dr. Alok Kumar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33FDB-37C5-416E-832D-1D460B507D94}" type="datetime1">
              <a:rPr lang="en-US" smtClean="0"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Lexical Analysis- Dr. Alok Kumar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1FA2D-BADD-4399-9C2E-5D4F3CB4ED13}" type="datetime1">
              <a:rPr lang="en-US" smtClean="0"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Lexical Analysis- Dr. Alok Kumar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C81FB-6767-4080-A52B-177843ECF871}" type="datetime1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Lexical Analysis- Dr. Alok Kumar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A55F5-F3ED-4DD6-A09F-538EBE8CE33F}" type="datetime1">
              <a:rPr lang="en-US" smtClean="0"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kumimoji="0" lang="en-US" smtClean="0"/>
              <a:t>Lexical Analysis- Dr. Alok Kumar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19311DF-68AC-4EEA-A30B-90E748E3D131}" type="datetime1">
              <a:rPr lang="en-US" smtClean="0"/>
              <a:t>5/7/2020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Lexical Analysis- Dr. Alok Kumar</a:t>
            </a:r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329130"/>
            <a:ext cx="6400800" cy="1600200"/>
          </a:xfrm>
        </p:spPr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Alok</a:t>
            </a:r>
            <a:r>
              <a:rPr lang="en-US" dirty="0" smtClean="0"/>
              <a:t> Kumar</a:t>
            </a:r>
          </a:p>
          <a:p>
            <a:r>
              <a:rPr lang="en-US" dirty="0" smtClean="0"/>
              <a:t>Department of Computer Science and Engineering</a:t>
            </a:r>
          </a:p>
          <a:p>
            <a:r>
              <a:rPr lang="en-US" dirty="0" smtClean="0"/>
              <a:t>UIET, CSJM University, Kanpur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Lexical</a:t>
            </a:r>
            <a:r>
              <a:rPr lang="en-IN" b="1" spc="-25" dirty="0" smtClean="0">
                <a:solidFill>
                  <a:schemeClr val="bg1"/>
                </a:solidFill>
                <a:latin typeface="Century Gothic"/>
                <a:cs typeface="Century Gothic"/>
              </a:rPr>
              <a:t> </a:t>
            </a:r>
            <a:r>
              <a:rPr lang="en-IN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Analysis</a:t>
            </a:r>
            <a:endParaRPr lang="en-IN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spc="-20" dirty="0" smtClean="0">
                <a:solidFill>
                  <a:srgbClr val="C00000"/>
                </a:solidFill>
              </a:rPr>
              <a:t>Error</a:t>
            </a:r>
            <a:r>
              <a:rPr lang="en-IN" b="1" spc="-45" dirty="0" smtClean="0">
                <a:solidFill>
                  <a:srgbClr val="C00000"/>
                </a:solidFill>
              </a:rPr>
              <a:t> </a:t>
            </a:r>
            <a:r>
              <a:rPr lang="en-IN" b="1" spc="-20" dirty="0" smtClean="0">
                <a:solidFill>
                  <a:srgbClr val="C00000"/>
                </a:solidFill>
              </a:rPr>
              <a:t>recovery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55600" marR="82550" indent="-343535">
              <a:lnSpc>
                <a:spcPts val="3240"/>
              </a:lnSpc>
              <a:spcBef>
                <a:spcPts val="5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IN" sz="2800" spc="-15" dirty="0" smtClean="0">
                <a:latin typeface="Calibri"/>
                <a:cs typeface="Calibri"/>
              </a:rPr>
              <a:t>Panic </a:t>
            </a:r>
            <a:r>
              <a:rPr lang="en-IN" sz="2800" dirty="0" smtClean="0">
                <a:latin typeface="Calibri"/>
                <a:cs typeface="Calibri"/>
              </a:rPr>
              <a:t>mode: </a:t>
            </a:r>
            <a:r>
              <a:rPr lang="en-IN" sz="2800" spc="-10" dirty="0" smtClean="0">
                <a:latin typeface="Calibri"/>
                <a:cs typeface="Calibri"/>
              </a:rPr>
              <a:t>successive </a:t>
            </a:r>
            <a:r>
              <a:rPr lang="en-IN" sz="2800" spc="-15" dirty="0" smtClean="0">
                <a:latin typeface="Calibri"/>
                <a:cs typeface="Calibri"/>
              </a:rPr>
              <a:t>characters are </a:t>
            </a:r>
            <a:r>
              <a:rPr lang="en-IN" sz="2800" spc="-10" dirty="0" smtClean="0">
                <a:latin typeface="Calibri"/>
                <a:cs typeface="Calibri"/>
              </a:rPr>
              <a:t>ignored  until </a:t>
            </a:r>
            <a:r>
              <a:rPr lang="en-IN" sz="2800" spc="-15" dirty="0" smtClean="0">
                <a:latin typeface="Calibri"/>
                <a:cs typeface="Calibri"/>
              </a:rPr>
              <a:t>we </a:t>
            </a:r>
            <a:r>
              <a:rPr lang="en-IN" sz="2800" spc="-10" dirty="0" smtClean="0">
                <a:latin typeface="Calibri"/>
                <a:cs typeface="Calibri"/>
              </a:rPr>
              <a:t>reach </a:t>
            </a:r>
            <a:r>
              <a:rPr lang="en-IN" sz="2800" spc="-15" dirty="0" smtClean="0">
                <a:latin typeface="Calibri"/>
                <a:cs typeface="Calibri"/>
              </a:rPr>
              <a:t>to </a:t>
            </a:r>
            <a:r>
              <a:rPr lang="en-IN" sz="2800" dirty="0" smtClean="0">
                <a:latin typeface="Calibri"/>
                <a:cs typeface="Calibri"/>
              </a:rPr>
              <a:t>a </a:t>
            </a:r>
            <a:r>
              <a:rPr lang="en-IN" sz="2800" spc="-10" dirty="0" smtClean="0">
                <a:latin typeface="Calibri"/>
                <a:cs typeface="Calibri"/>
              </a:rPr>
              <a:t>well </a:t>
            </a:r>
            <a:r>
              <a:rPr lang="en-IN" sz="2800" spc="-15" dirty="0" smtClean="0">
                <a:latin typeface="Calibri"/>
                <a:cs typeface="Calibri"/>
              </a:rPr>
              <a:t>formed</a:t>
            </a:r>
            <a:r>
              <a:rPr lang="en-IN" sz="2800" spc="-35" dirty="0" smtClean="0">
                <a:latin typeface="Calibri"/>
                <a:cs typeface="Calibri"/>
              </a:rPr>
              <a:t> </a:t>
            </a:r>
            <a:r>
              <a:rPr lang="en-IN" sz="2800" spc="-25" dirty="0" smtClean="0">
                <a:latin typeface="Calibri"/>
                <a:cs typeface="Calibri"/>
              </a:rPr>
              <a:t>token</a:t>
            </a:r>
            <a:endParaRPr lang="en-IN" sz="2800" dirty="0" smtClean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31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IN" sz="2800" spc="-15" dirty="0" smtClean="0">
                <a:latin typeface="Calibri"/>
                <a:cs typeface="Calibri"/>
              </a:rPr>
              <a:t>Delete </a:t>
            </a:r>
            <a:r>
              <a:rPr lang="en-IN" sz="2800" spc="-5" dirty="0" smtClean="0">
                <a:latin typeface="Calibri"/>
                <a:cs typeface="Calibri"/>
              </a:rPr>
              <a:t>one </a:t>
            </a:r>
            <a:r>
              <a:rPr lang="en-IN" sz="2800" spc="-10" dirty="0" smtClean="0">
                <a:latin typeface="Calibri"/>
                <a:cs typeface="Calibri"/>
              </a:rPr>
              <a:t>character </a:t>
            </a:r>
            <a:r>
              <a:rPr lang="en-IN" sz="2800" spc="-20" dirty="0" smtClean="0">
                <a:latin typeface="Calibri"/>
                <a:cs typeface="Calibri"/>
              </a:rPr>
              <a:t>from </a:t>
            </a:r>
            <a:r>
              <a:rPr lang="en-IN" sz="2800" dirty="0" smtClean="0">
                <a:latin typeface="Calibri"/>
                <a:cs typeface="Calibri"/>
              </a:rPr>
              <a:t>the </a:t>
            </a:r>
            <a:r>
              <a:rPr lang="en-IN" sz="2800" spc="-10" dirty="0" smtClean="0">
                <a:latin typeface="Calibri"/>
                <a:cs typeface="Calibri"/>
              </a:rPr>
              <a:t>remaining</a:t>
            </a:r>
            <a:r>
              <a:rPr lang="en-IN" sz="2800" spc="-35" dirty="0" smtClean="0">
                <a:latin typeface="Calibri"/>
                <a:cs typeface="Calibri"/>
              </a:rPr>
              <a:t> </a:t>
            </a:r>
            <a:r>
              <a:rPr lang="en-IN" sz="2800" spc="-5" dirty="0" smtClean="0">
                <a:latin typeface="Calibri"/>
                <a:cs typeface="Calibri"/>
              </a:rPr>
              <a:t>input</a:t>
            </a:r>
            <a:endParaRPr lang="en-IN" sz="2800" dirty="0" smtClean="0">
              <a:latin typeface="Calibri"/>
              <a:cs typeface="Calibri"/>
            </a:endParaRPr>
          </a:p>
          <a:p>
            <a:pPr marL="355600" marR="326390" indent="-343535">
              <a:lnSpc>
                <a:spcPts val="324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IN" sz="2800" spc="-5" dirty="0" smtClean="0">
                <a:latin typeface="Calibri"/>
                <a:cs typeface="Calibri"/>
              </a:rPr>
              <a:t>Insert </a:t>
            </a:r>
            <a:r>
              <a:rPr lang="en-IN" sz="2800" dirty="0" smtClean="0">
                <a:latin typeface="Calibri"/>
                <a:cs typeface="Calibri"/>
              </a:rPr>
              <a:t>a </a:t>
            </a:r>
            <a:r>
              <a:rPr lang="en-IN" sz="2800" spc="-5" dirty="0" smtClean="0">
                <a:latin typeface="Calibri"/>
                <a:cs typeface="Calibri"/>
              </a:rPr>
              <a:t>missing </a:t>
            </a:r>
            <a:r>
              <a:rPr lang="en-IN" sz="2800" spc="-15" dirty="0" smtClean="0">
                <a:latin typeface="Calibri"/>
                <a:cs typeface="Calibri"/>
              </a:rPr>
              <a:t>character into </a:t>
            </a:r>
            <a:r>
              <a:rPr lang="en-IN" sz="2800" dirty="0" smtClean="0">
                <a:latin typeface="Calibri"/>
                <a:cs typeface="Calibri"/>
              </a:rPr>
              <a:t>the </a:t>
            </a:r>
            <a:r>
              <a:rPr lang="en-IN" sz="2800" spc="-10" dirty="0" smtClean="0">
                <a:latin typeface="Calibri"/>
                <a:cs typeface="Calibri"/>
              </a:rPr>
              <a:t>remaining  </a:t>
            </a:r>
            <a:r>
              <a:rPr lang="en-IN" sz="2800" spc="-5" dirty="0" smtClean="0">
                <a:latin typeface="Calibri"/>
                <a:cs typeface="Calibri"/>
              </a:rPr>
              <a:t>input</a:t>
            </a:r>
            <a:endParaRPr lang="en-IN" sz="2800" dirty="0" smtClean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31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IN" sz="2800" spc="-10" dirty="0" smtClean="0">
                <a:latin typeface="Calibri"/>
                <a:cs typeface="Calibri"/>
              </a:rPr>
              <a:t>Replace </a:t>
            </a:r>
            <a:r>
              <a:rPr lang="en-IN" sz="2800" dirty="0" smtClean="0">
                <a:latin typeface="Calibri"/>
                <a:cs typeface="Calibri"/>
              </a:rPr>
              <a:t>a </a:t>
            </a:r>
            <a:r>
              <a:rPr lang="en-IN" sz="2800" spc="-15" dirty="0" smtClean="0">
                <a:latin typeface="Calibri"/>
                <a:cs typeface="Calibri"/>
              </a:rPr>
              <a:t>character </a:t>
            </a:r>
            <a:r>
              <a:rPr lang="en-IN" sz="2800" spc="-10" dirty="0" smtClean="0">
                <a:latin typeface="Calibri"/>
                <a:cs typeface="Calibri"/>
              </a:rPr>
              <a:t>by </a:t>
            </a:r>
            <a:r>
              <a:rPr lang="en-IN" sz="2800" dirty="0" smtClean="0">
                <a:latin typeface="Calibri"/>
                <a:cs typeface="Calibri"/>
              </a:rPr>
              <a:t>another</a:t>
            </a:r>
            <a:r>
              <a:rPr lang="en-IN" sz="2800" spc="-50" dirty="0" smtClean="0">
                <a:latin typeface="Calibri"/>
                <a:cs typeface="Calibri"/>
              </a:rPr>
              <a:t> </a:t>
            </a:r>
            <a:r>
              <a:rPr lang="en-IN" sz="2800" spc="-10" dirty="0" smtClean="0">
                <a:latin typeface="Calibri"/>
                <a:cs typeface="Calibri"/>
              </a:rPr>
              <a:t>character</a:t>
            </a:r>
            <a:endParaRPr lang="en-IN" sz="2800" dirty="0" smtClean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IN" sz="2800" spc="-30" dirty="0" smtClean="0">
                <a:latin typeface="Calibri"/>
                <a:cs typeface="Calibri"/>
              </a:rPr>
              <a:t>Transpose </a:t>
            </a:r>
            <a:r>
              <a:rPr lang="en-IN" sz="2800" spc="-10" dirty="0" smtClean="0">
                <a:latin typeface="Calibri"/>
                <a:cs typeface="Calibri"/>
              </a:rPr>
              <a:t>two </a:t>
            </a:r>
            <a:r>
              <a:rPr lang="en-IN" sz="2800" spc="-5" dirty="0" smtClean="0">
                <a:latin typeface="Calibri"/>
                <a:cs typeface="Calibri"/>
              </a:rPr>
              <a:t>adjacent</a:t>
            </a:r>
            <a:r>
              <a:rPr lang="en-IN" sz="2800" spc="-10" dirty="0" smtClean="0">
                <a:latin typeface="Calibri"/>
                <a:cs typeface="Calibri"/>
              </a:rPr>
              <a:t> </a:t>
            </a:r>
            <a:r>
              <a:rPr lang="en-IN" sz="2800" spc="-15" dirty="0" smtClean="0">
                <a:latin typeface="Calibri"/>
                <a:cs typeface="Calibri"/>
              </a:rPr>
              <a:t>characters</a:t>
            </a:r>
            <a:endParaRPr lang="en-IN" sz="2800" dirty="0" smtClean="0">
              <a:latin typeface="Calibri"/>
              <a:cs typeface="Calibri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10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Lexical Analysis- Dr. Alok Kumar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spc="-5" dirty="0" smtClean="0">
                <a:solidFill>
                  <a:srgbClr val="C00000"/>
                </a:solidFill>
              </a:rPr>
              <a:t>Input</a:t>
            </a:r>
            <a:r>
              <a:rPr lang="en-IN" b="1" spc="-45" dirty="0" smtClean="0">
                <a:solidFill>
                  <a:srgbClr val="C00000"/>
                </a:solidFill>
              </a:rPr>
              <a:t> </a:t>
            </a:r>
            <a:r>
              <a:rPr lang="en-IN" b="1" spc="-20" dirty="0" smtClean="0">
                <a:solidFill>
                  <a:srgbClr val="C00000"/>
                </a:solidFill>
              </a:rPr>
              <a:t>Buffering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55600" marR="5080" indent="-3435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IN" spc="-5" dirty="0" smtClean="0">
                <a:latin typeface="Calibri"/>
                <a:cs typeface="Calibri"/>
              </a:rPr>
              <a:t>Sometimes </a:t>
            </a:r>
            <a:r>
              <a:rPr lang="en-IN" spc="-10" dirty="0" smtClean="0">
                <a:latin typeface="Calibri"/>
                <a:cs typeface="Calibri"/>
              </a:rPr>
              <a:t>lexical analyzer </a:t>
            </a:r>
            <a:r>
              <a:rPr lang="en-IN" spc="-5" dirty="0" smtClean="0">
                <a:latin typeface="Calibri"/>
                <a:cs typeface="Calibri"/>
              </a:rPr>
              <a:t>needs </a:t>
            </a:r>
            <a:r>
              <a:rPr lang="en-IN" spc="-15" dirty="0" smtClean="0">
                <a:latin typeface="Calibri"/>
                <a:cs typeface="Calibri"/>
              </a:rPr>
              <a:t>to </a:t>
            </a:r>
            <a:r>
              <a:rPr lang="en-IN" spc="-5" dirty="0" smtClean="0">
                <a:latin typeface="Calibri"/>
                <a:cs typeface="Calibri"/>
              </a:rPr>
              <a:t>look </a:t>
            </a:r>
            <a:r>
              <a:rPr lang="en-IN" dirty="0" smtClean="0">
                <a:latin typeface="Calibri"/>
                <a:cs typeface="Calibri"/>
              </a:rPr>
              <a:t>ahead </a:t>
            </a:r>
            <a:r>
              <a:rPr lang="en-IN" spc="-5" dirty="0" smtClean="0">
                <a:latin typeface="Calibri"/>
                <a:cs typeface="Calibri"/>
              </a:rPr>
              <a:t>some  </a:t>
            </a:r>
            <a:r>
              <a:rPr lang="en-IN" spc="-10" dirty="0" smtClean="0">
                <a:latin typeface="Calibri"/>
                <a:cs typeface="Calibri"/>
              </a:rPr>
              <a:t>symbols </a:t>
            </a:r>
            <a:r>
              <a:rPr lang="en-IN" spc="-15" dirty="0" smtClean="0">
                <a:latin typeface="Calibri"/>
                <a:cs typeface="Calibri"/>
              </a:rPr>
              <a:t>to </a:t>
            </a:r>
            <a:r>
              <a:rPr lang="en-IN" spc="-5" dirty="0" smtClean="0">
                <a:latin typeface="Calibri"/>
                <a:cs typeface="Calibri"/>
              </a:rPr>
              <a:t>decide </a:t>
            </a:r>
            <a:r>
              <a:rPr lang="en-IN" dirty="0" smtClean="0">
                <a:latin typeface="Calibri"/>
                <a:cs typeface="Calibri"/>
              </a:rPr>
              <a:t>about the </a:t>
            </a:r>
            <a:r>
              <a:rPr lang="en-IN" spc="-25" dirty="0" smtClean="0">
                <a:latin typeface="Calibri"/>
                <a:cs typeface="Calibri"/>
              </a:rPr>
              <a:t>token </a:t>
            </a:r>
            <a:r>
              <a:rPr lang="en-IN" spc="-15" dirty="0" smtClean="0">
                <a:latin typeface="Calibri"/>
                <a:cs typeface="Calibri"/>
              </a:rPr>
              <a:t>to</a:t>
            </a:r>
            <a:r>
              <a:rPr lang="en-IN" spc="-30" dirty="0" smtClean="0">
                <a:latin typeface="Calibri"/>
                <a:cs typeface="Calibri"/>
              </a:rPr>
              <a:t> </a:t>
            </a:r>
            <a:r>
              <a:rPr lang="en-IN" spc="-10" dirty="0" smtClean="0">
                <a:latin typeface="Calibri"/>
                <a:cs typeface="Calibri"/>
              </a:rPr>
              <a:t>return</a:t>
            </a:r>
            <a:endParaRPr lang="en-IN" dirty="0" smtClean="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55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lang="en-IN" sz="2200" spc="-5" dirty="0" smtClean="0">
                <a:latin typeface="Calibri"/>
                <a:cs typeface="Calibri"/>
              </a:rPr>
              <a:t>In C language: </a:t>
            </a:r>
            <a:r>
              <a:rPr lang="en-IN" sz="2200" spc="-15" dirty="0" smtClean="0">
                <a:latin typeface="Calibri"/>
                <a:cs typeface="Calibri"/>
              </a:rPr>
              <a:t>we </a:t>
            </a:r>
            <a:r>
              <a:rPr lang="en-IN" sz="2200" spc="-10" dirty="0" smtClean="0">
                <a:latin typeface="Calibri"/>
                <a:cs typeface="Calibri"/>
              </a:rPr>
              <a:t>need </a:t>
            </a:r>
            <a:r>
              <a:rPr lang="en-IN" sz="2200" spc="-20" dirty="0" smtClean="0">
                <a:latin typeface="Calibri"/>
                <a:cs typeface="Calibri"/>
              </a:rPr>
              <a:t>to </a:t>
            </a:r>
            <a:r>
              <a:rPr lang="en-IN" sz="2200" dirty="0" smtClean="0">
                <a:latin typeface="Calibri"/>
                <a:cs typeface="Calibri"/>
              </a:rPr>
              <a:t>look </a:t>
            </a:r>
            <a:r>
              <a:rPr lang="en-IN" sz="2200" spc="-10" dirty="0" smtClean="0">
                <a:latin typeface="Calibri"/>
                <a:cs typeface="Calibri"/>
              </a:rPr>
              <a:t>after </a:t>
            </a:r>
            <a:r>
              <a:rPr lang="en-IN" sz="2200" spc="-5" dirty="0" smtClean="0">
                <a:latin typeface="Calibri"/>
                <a:cs typeface="Calibri"/>
              </a:rPr>
              <a:t>-, = </a:t>
            </a:r>
            <a:r>
              <a:rPr lang="en-IN" sz="2200" dirty="0" smtClean="0">
                <a:latin typeface="Calibri"/>
                <a:cs typeface="Calibri"/>
              </a:rPr>
              <a:t>or </a:t>
            </a:r>
            <a:r>
              <a:rPr lang="en-IN" sz="2200" spc="-5" dirty="0" smtClean="0">
                <a:latin typeface="Calibri"/>
                <a:cs typeface="Calibri"/>
              </a:rPr>
              <a:t>&lt; </a:t>
            </a:r>
            <a:r>
              <a:rPr lang="en-IN" sz="2200" spc="-20" dirty="0" smtClean="0">
                <a:latin typeface="Calibri"/>
                <a:cs typeface="Calibri"/>
              </a:rPr>
              <a:t>to </a:t>
            </a:r>
            <a:r>
              <a:rPr lang="en-IN" sz="2200" spc="-5" dirty="0" smtClean="0">
                <a:latin typeface="Calibri"/>
                <a:cs typeface="Calibri"/>
              </a:rPr>
              <a:t>decide</a:t>
            </a:r>
            <a:r>
              <a:rPr lang="en-IN" sz="2200" spc="135" dirty="0" smtClean="0">
                <a:latin typeface="Calibri"/>
                <a:cs typeface="Calibri"/>
              </a:rPr>
              <a:t> </a:t>
            </a:r>
            <a:r>
              <a:rPr lang="en-IN" sz="2200" spc="-10" dirty="0" smtClean="0">
                <a:latin typeface="Calibri"/>
                <a:cs typeface="Calibri"/>
              </a:rPr>
              <a:t>what</a:t>
            </a:r>
            <a:endParaRPr lang="en-IN" sz="2200" dirty="0" smtClean="0">
              <a:latin typeface="Calibri"/>
              <a:cs typeface="Calibri"/>
            </a:endParaRPr>
          </a:p>
          <a:p>
            <a:pPr marL="756285">
              <a:lnSpc>
                <a:spcPct val="100000"/>
              </a:lnSpc>
            </a:pPr>
            <a:r>
              <a:rPr lang="en-IN" sz="2200" spc="-25" dirty="0" smtClean="0">
                <a:latin typeface="Calibri"/>
                <a:cs typeface="Calibri"/>
              </a:rPr>
              <a:t>token </a:t>
            </a:r>
            <a:r>
              <a:rPr lang="en-IN" sz="2200" spc="-20" dirty="0" smtClean="0">
                <a:latin typeface="Calibri"/>
                <a:cs typeface="Calibri"/>
              </a:rPr>
              <a:t>to</a:t>
            </a:r>
            <a:r>
              <a:rPr lang="en-IN" sz="2200" spc="40" dirty="0" smtClean="0">
                <a:latin typeface="Calibri"/>
                <a:cs typeface="Calibri"/>
              </a:rPr>
              <a:t> </a:t>
            </a:r>
            <a:r>
              <a:rPr lang="en-IN" sz="2200" spc="-10" dirty="0" smtClean="0">
                <a:latin typeface="Calibri"/>
                <a:cs typeface="Calibri"/>
              </a:rPr>
              <a:t>return</a:t>
            </a:r>
            <a:endParaRPr lang="en-IN" sz="2200" dirty="0" smtClean="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53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lang="en-IN" sz="2200" spc="-5" dirty="0" smtClean="0">
                <a:latin typeface="Calibri"/>
                <a:cs typeface="Calibri"/>
              </a:rPr>
              <a:t>In </a:t>
            </a:r>
            <a:r>
              <a:rPr lang="en-IN" sz="2200" spc="-15" dirty="0" smtClean="0">
                <a:latin typeface="Calibri"/>
                <a:cs typeface="Calibri"/>
              </a:rPr>
              <a:t>Fortran: </a:t>
            </a:r>
            <a:r>
              <a:rPr lang="en-IN" sz="2200" spc="-10" dirty="0" smtClean="0">
                <a:latin typeface="Calibri"/>
                <a:cs typeface="Calibri"/>
              </a:rPr>
              <a:t>DO </a:t>
            </a:r>
            <a:r>
              <a:rPr lang="en-IN" sz="2200" spc="-5" dirty="0" smtClean="0">
                <a:latin typeface="Calibri"/>
                <a:cs typeface="Calibri"/>
              </a:rPr>
              <a:t>5 I =</a:t>
            </a:r>
            <a:r>
              <a:rPr lang="en-IN" sz="2200" spc="20" dirty="0" smtClean="0">
                <a:latin typeface="Calibri"/>
                <a:cs typeface="Calibri"/>
              </a:rPr>
              <a:t> </a:t>
            </a:r>
            <a:r>
              <a:rPr lang="en-IN" sz="2200" spc="-5" dirty="0" smtClean="0">
                <a:latin typeface="Calibri"/>
                <a:cs typeface="Calibri"/>
              </a:rPr>
              <a:t>1.25</a:t>
            </a:r>
            <a:endParaRPr lang="en-IN" sz="2200" dirty="0" smtClean="0">
              <a:latin typeface="Calibri"/>
              <a:cs typeface="Calibri"/>
            </a:endParaRPr>
          </a:p>
          <a:p>
            <a:pPr marL="355600" marR="92075" indent="-343535">
              <a:lnSpc>
                <a:spcPct val="100000"/>
              </a:lnSpc>
              <a:spcBef>
                <a:spcPts val="59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IN" spc="-50" dirty="0" smtClean="0">
                <a:latin typeface="Calibri"/>
                <a:cs typeface="Calibri"/>
              </a:rPr>
              <a:t>We </a:t>
            </a:r>
            <a:r>
              <a:rPr lang="en-IN" spc="-5" dirty="0" smtClean="0">
                <a:latin typeface="Calibri"/>
                <a:cs typeface="Calibri"/>
              </a:rPr>
              <a:t>need </a:t>
            </a:r>
            <a:r>
              <a:rPr lang="en-IN" spc="-15" dirty="0" smtClean="0">
                <a:latin typeface="Calibri"/>
                <a:cs typeface="Calibri"/>
              </a:rPr>
              <a:t>to </a:t>
            </a:r>
            <a:r>
              <a:rPr lang="en-IN" spc="-10" dirty="0" smtClean="0">
                <a:latin typeface="Calibri"/>
                <a:cs typeface="Calibri"/>
              </a:rPr>
              <a:t>introduce </a:t>
            </a:r>
            <a:r>
              <a:rPr lang="en-IN" dirty="0" smtClean="0">
                <a:latin typeface="Calibri"/>
                <a:cs typeface="Calibri"/>
              </a:rPr>
              <a:t>a </a:t>
            </a:r>
            <a:r>
              <a:rPr lang="en-IN" spc="-10" dirty="0" smtClean="0">
                <a:latin typeface="Calibri"/>
                <a:cs typeface="Calibri"/>
              </a:rPr>
              <a:t>two </a:t>
            </a:r>
            <a:r>
              <a:rPr lang="en-IN" spc="-20" dirty="0" smtClean="0">
                <a:latin typeface="Calibri"/>
                <a:cs typeface="Calibri"/>
              </a:rPr>
              <a:t>buffer </a:t>
            </a:r>
            <a:r>
              <a:rPr lang="en-IN" spc="-5" dirty="0" smtClean="0">
                <a:latin typeface="Calibri"/>
                <a:cs typeface="Calibri"/>
              </a:rPr>
              <a:t>scheme </a:t>
            </a:r>
            <a:r>
              <a:rPr lang="en-IN" spc="-15" dirty="0" smtClean="0">
                <a:latin typeface="Calibri"/>
                <a:cs typeface="Calibri"/>
              </a:rPr>
              <a:t>to </a:t>
            </a:r>
            <a:r>
              <a:rPr lang="en-IN" spc="-5" dirty="0" smtClean="0">
                <a:latin typeface="Calibri"/>
                <a:cs typeface="Calibri"/>
              </a:rPr>
              <a:t>handle  </a:t>
            </a:r>
            <a:r>
              <a:rPr lang="en-IN" spc="-15" dirty="0" smtClean="0">
                <a:latin typeface="Calibri"/>
                <a:cs typeface="Calibri"/>
              </a:rPr>
              <a:t>large </a:t>
            </a:r>
            <a:r>
              <a:rPr lang="en-IN" dirty="0" smtClean="0">
                <a:latin typeface="Calibri"/>
                <a:cs typeface="Calibri"/>
              </a:rPr>
              <a:t>look-</a:t>
            </a:r>
            <a:r>
              <a:rPr lang="en-IN" dirty="0" err="1" smtClean="0">
                <a:latin typeface="Calibri"/>
                <a:cs typeface="Calibri"/>
              </a:rPr>
              <a:t>aheads</a:t>
            </a:r>
            <a:r>
              <a:rPr lang="en-IN" spc="10" dirty="0" smtClean="0">
                <a:latin typeface="Calibri"/>
                <a:cs typeface="Calibri"/>
              </a:rPr>
              <a:t> </a:t>
            </a:r>
            <a:r>
              <a:rPr lang="en-IN" spc="-15" dirty="0" smtClean="0">
                <a:latin typeface="Calibri"/>
                <a:cs typeface="Calibri"/>
              </a:rPr>
              <a:t>safely</a:t>
            </a:r>
            <a:endParaRPr lang="en-IN" dirty="0" smtClean="0">
              <a:latin typeface="Calibri"/>
              <a:cs typeface="Calibri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11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Lexical Analysis- Dr. Alok Kumar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spc="-10" dirty="0" smtClean="0">
                <a:solidFill>
                  <a:srgbClr val="C00000"/>
                </a:solidFill>
              </a:rPr>
              <a:t>Specification </a:t>
            </a:r>
            <a:r>
              <a:rPr lang="en-IN" b="1" spc="-5" dirty="0" smtClean="0">
                <a:solidFill>
                  <a:srgbClr val="C00000"/>
                </a:solidFill>
              </a:rPr>
              <a:t>of</a:t>
            </a:r>
            <a:r>
              <a:rPr lang="en-IN" b="1" spc="-20" dirty="0" smtClean="0">
                <a:solidFill>
                  <a:srgbClr val="C00000"/>
                </a:solidFill>
              </a:rPr>
              <a:t> </a:t>
            </a:r>
            <a:r>
              <a:rPr lang="en-IN" b="1" spc="-30" dirty="0" smtClean="0">
                <a:solidFill>
                  <a:srgbClr val="C00000"/>
                </a:solidFill>
              </a:rPr>
              <a:t>tokens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IN" sz="2400" dirty="0" smtClean="0">
                <a:latin typeface="Calibri"/>
                <a:cs typeface="Calibri"/>
              </a:rPr>
              <a:t>In theory </a:t>
            </a:r>
            <a:r>
              <a:rPr lang="en-IN" sz="2400" spc="-5" dirty="0" smtClean="0">
                <a:latin typeface="Calibri"/>
                <a:cs typeface="Calibri"/>
              </a:rPr>
              <a:t>of compilation regular </a:t>
            </a:r>
            <a:r>
              <a:rPr lang="en-IN" sz="2400" spc="-10" dirty="0" smtClean="0">
                <a:latin typeface="Calibri"/>
                <a:cs typeface="Calibri"/>
              </a:rPr>
              <a:t>expressions are </a:t>
            </a:r>
            <a:r>
              <a:rPr lang="en-IN" sz="2400" spc="-5" dirty="0" smtClean="0">
                <a:latin typeface="Calibri"/>
                <a:cs typeface="Calibri"/>
              </a:rPr>
              <a:t>used </a:t>
            </a:r>
            <a:r>
              <a:rPr lang="en-IN" sz="2400" spc="-15" dirty="0" smtClean="0">
                <a:latin typeface="Calibri"/>
                <a:cs typeface="Calibri"/>
              </a:rPr>
              <a:t>to formalize</a:t>
            </a:r>
            <a:r>
              <a:rPr lang="en-IN" sz="2400" spc="85" dirty="0" smtClean="0">
                <a:latin typeface="Calibri"/>
                <a:cs typeface="Calibri"/>
              </a:rPr>
              <a:t> </a:t>
            </a:r>
            <a:r>
              <a:rPr lang="en-IN" sz="2400" dirty="0" smtClean="0">
                <a:latin typeface="Calibri"/>
                <a:cs typeface="Calibri"/>
              </a:rPr>
              <a:t>the</a:t>
            </a:r>
          </a:p>
          <a:p>
            <a:pPr marL="355600" indent="-3435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IN" sz="2400" spc="-5" dirty="0" smtClean="0">
                <a:latin typeface="Calibri"/>
                <a:cs typeface="Calibri"/>
              </a:rPr>
              <a:t>specification </a:t>
            </a:r>
            <a:r>
              <a:rPr lang="en-IN" sz="2400" dirty="0" smtClean="0">
                <a:latin typeface="Calibri"/>
                <a:cs typeface="Calibri"/>
              </a:rPr>
              <a:t>of </a:t>
            </a:r>
            <a:r>
              <a:rPr lang="en-IN" sz="2400" spc="-15" dirty="0" smtClean="0">
                <a:latin typeface="Calibri"/>
                <a:cs typeface="Calibri"/>
              </a:rPr>
              <a:t>tokens</a:t>
            </a:r>
            <a:endParaRPr lang="en-IN" sz="2400" dirty="0" smtClean="0">
              <a:latin typeface="Calibri"/>
              <a:cs typeface="Calibri"/>
            </a:endParaRPr>
          </a:p>
          <a:p>
            <a:pPr marL="629920" lvl="1" indent="-343535">
              <a:spcBef>
                <a:spcPts val="4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IN" sz="2200" spc="-5" dirty="0" smtClean="0">
                <a:latin typeface="Calibri"/>
                <a:cs typeface="Calibri"/>
              </a:rPr>
              <a:t>Regular </a:t>
            </a:r>
            <a:r>
              <a:rPr lang="en-IN" sz="2200" spc="-10" dirty="0" smtClean="0">
                <a:latin typeface="Calibri"/>
                <a:cs typeface="Calibri"/>
              </a:rPr>
              <a:t>expressions are </a:t>
            </a:r>
            <a:r>
              <a:rPr lang="en-IN" sz="2200" dirty="0" smtClean="0">
                <a:latin typeface="Calibri"/>
                <a:cs typeface="Calibri"/>
              </a:rPr>
              <a:t>means </a:t>
            </a:r>
            <a:r>
              <a:rPr lang="en-IN" sz="2200" spc="-15" dirty="0" smtClean="0">
                <a:latin typeface="Calibri"/>
                <a:cs typeface="Calibri"/>
              </a:rPr>
              <a:t>for </a:t>
            </a:r>
            <a:r>
              <a:rPr lang="en-IN" sz="2200" spc="-5" dirty="0" smtClean="0">
                <a:latin typeface="Calibri"/>
                <a:cs typeface="Calibri"/>
              </a:rPr>
              <a:t>specifying regular</a:t>
            </a:r>
            <a:r>
              <a:rPr lang="en-IN" sz="2200" spc="30" dirty="0" smtClean="0">
                <a:latin typeface="Calibri"/>
                <a:cs typeface="Calibri"/>
              </a:rPr>
              <a:t> </a:t>
            </a:r>
            <a:r>
              <a:rPr lang="en-IN" sz="2200" dirty="0" smtClean="0">
                <a:latin typeface="Calibri"/>
                <a:cs typeface="Calibri"/>
              </a:rPr>
              <a:t>languages</a:t>
            </a:r>
          </a:p>
          <a:p>
            <a:pPr marL="629920" lvl="1" indent="-343535">
              <a:spcBef>
                <a:spcPts val="4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IN" sz="2200" spc="-5" dirty="0" smtClean="0">
                <a:latin typeface="Calibri"/>
                <a:cs typeface="Calibri"/>
              </a:rPr>
              <a:t>Example:</a:t>
            </a:r>
            <a:endParaRPr lang="en-IN" sz="2200" dirty="0" smtClean="0">
              <a:latin typeface="Calibri"/>
              <a:cs typeface="Calibri"/>
            </a:endParaRPr>
          </a:p>
          <a:p>
            <a:pPr marL="1155700" lvl="1" indent="-229235">
              <a:lnSpc>
                <a:spcPct val="100000"/>
              </a:lnSpc>
              <a:spcBef>
                <a:spcPts val="409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lang="en-IN" spc="-10" dirty="0" smtClean="0">
                <a:latin typeface="Calibri"/>
                <a:cs typeface="Calibri"/>
              </a:rPr>
              <a:t>letter(letter </a:t>
            </a:r>
            <a:r>
              <a:rPr lang="en-IN" spc="-5" dirty="0" smtClean="0">
                <a:latin typeface="Calibri"/>
                <a:cs typeface="Calibri"/>
              </a:rPr>
              <a:t>|</a:t>
            </a:r>
            <a:r>
              <a:rPr lang="en-IN" spc="25" dirty="0" smtClean="0">
                <a:latin typeface="Calibri"/>
                <a:cs typeface="Calibri"/>
              </a:rPr>
              <a:t> </a:t>
            </a:r>
            <a:r>
              <a:rPr lang="en-IN" spc="-5" dirty="0" smtClean="0">
                <a:latin typeface="Calibri"/>
                <a:cs typeface="Calibri"/>
              </a:rPr>
              <a:t>digit)*</a:t>
            </a:r>
            <a:endParaRPr lang="en-IN" dirty="0" smtClean="0">
              <a:latin typeface="Calibri"/>
              <a:cs typeface="Calibri"/>
            </a:endParaRPr>
          </a:p>
          <a:p>
            <a:pPr marL="629920" lvl="1" indent="-343535">
              <a:spcBef>
                <a:spcPts val="45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IN" sz="2200" spc="-10" dirty="0" smtClean="0">
                <a:latin typeface="Calibri"/>
                <a:cs typeface="Calibri"/>
              </a:rPr>
              <a:t>Each </a:t>
            </a:r>
            <a:r>
              <a:rPr lang="en-IN" sz="2200" spc="-5" dirty="0" smtClean="0">
                <a:latin typeface="Calibri"/>
                <a:cs typeface="Calibri"/>
              </a:rPr>
              <a:t>regular </a:t>
            </a:r>
            <a:r>
              <a:rPr lang="en-IN" sz="2200" spc="-10" dirty="0" smtClean="0">
                <a:latin typeface="Calibri"/>
                <a:cs typeface="Calibri"/>
              </a:rPr>
              <a:t>expression </a:t>
            </a:r>
            <a:r>
              <a:rPr lang="en-IN" sz="2200" dirty="0" smtClean="0">
                <a:latin typeface="Calibri"/>
                <a:cs typeface="Calibri"/>
              </a:rPr>
              <a:t>is a </a:t>
            </a:r>
            <a:r>
              <a:rPr lang="en-IN" sz="2200" spc="-10" dirty="0" smtClean="0">
                <a:latin typeface="Calibri"/>
                <a:cs typeface="Calibri"/>
              </a:rPr>
              <a:t>pattern </a:t>
            </a:r>
            <a:r>
              <a:rPr lang="en-IN" sz="2200" spc="-5" dirty="0" smtClean="0">
                <a:latin typeface="Calibri"/>
                <a:cs typeface="Calibri"/>
              </a:rPr>
              <a:t>specifying </a:t>
            </a:r>
            <a:r>
              <a:rPr lang="en-IN" sz="2200" dirty="0" smtClean="0">
                <a:latin typeface="Calibri"/>
                <a:cs typeface="Calibri"/>
              </a:rPr>
              <a:t>the </a:t>
            </a:r>
            <a:r>
              <a:rPr lang="en-IN" sz="2200" spc="-10" dirty="0" smtClean="0">
                <a:latin typeface="Calibri"/>
                <a:cs typeface="Calibri"/>
              </a:rPr>
              <a:t>form </a:t>
            </a:r>
            <a:r>
              <a:rPr lang="en-IN" sz="2200" spc="-5" dirty="0" smtClean="0">
                <a:latin typeface="Calibri"/>
                <a:cs typeface="Calibri"/>
              </a:rPr>
              <a:t>of</a:t>
            </a:r>
            <a:r>
              <a:rPr lang="en-IN" sz="2200" spc="20" dirty="0" smtClean="0">
                <a:latin typeface="Calibri"/>
                <a:cs typeface="Calibri"/>
              </a:rPr>
              <a:t> </a:t>
            </a:r>
            <a:r>
              <a:rPr lang="en-IN" sz="2200" spc="-5" dirty="0" smtClean="0">
                <a:latin typeface="Calibri"/>
                <a:cs typeface="Calibri"/>
              </a:rPr>
              <a:t>strings</a:t>
            </a:r>
            <a:endParaRPr lang="en-IN" sz="2200" dirty="0" smtClean="0">
              <a:latin typeface="Calibri"/>
              <a:cs typeface="Calibri"/>
            </a:endParaRPr>
          </a:p>
          <a:p>
            <a:endParaRPr lang="en-IN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12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Lexical Analysis- Dr. Alok Kumar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spc="-10" dirty="0" smtClean="0">
                <a:solidFill>
                  <a:srgbClr val="C00000"/>
                </a:solidFill>
              </a:rPr>
              <a:t>Regular</a:t>
            </a:r>
            <a:r>
              <a:rPr lang="en-IN" b="1" spc="-80" dirty="0" smtClean="0">
                <a:solidFill>
                  <a:srgbClr val="C00000"/>
                </a:solidFill>
              </a:rPr>
              <a:t> </a:t>
            </a:r>
            <a:r>
              <a:rPr lang="en-IN" b="1" spc="-5" dirty="0" smtClean="0">
                <a:solidFill>
                  <a:srgbClr val="C00000"/>
                </a:solidFill>
              </a:rPr>
              <a:t>Expressions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55600" marR="5080" indent="-342900">
              <a:lnSpc>
                <a:spcPct val="80000"/>
              </a:lnSpc>
              <a:spcBef>
                <a:spcPts val="550"/>
              </a:spcBef>
              <a:buSzPct val="105263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IN" sz="2000" spc="-5" dirty="0" smtClean="0">
                <a:latin typeface="Calibri"/>
                <a:cs typeface="Calibri"/>
              </a:rPr>
              <a:t>Ɛ is a </a:t>
            </a:r>
            <a:r>
              <a:rPr lang="en-IN" sz="2000" spc="-10" dirty="0" smtClean="0">
                <a:latin typeface="Calibri"/>
                <a:cs typeface="Calibri"/>
              </a:rPr>
              <a:t>regular expression denoting </a:t>
            </a:r>
            <a:r>
              <a:rPr lang="en-IN" sz="2000" spc="-5" dirty="0" smtClean="0">
                <a:latin typeface="Calibri"/>
                <a:cs typeface="Calibri"/>
              </a:rPr>
              <a:t>the language L(Ɛ) = {Ɛ}, </a:t>
            </a:r>
            <a:r>
              <a:rPr lang="en-IN" sz="2000" spc="-10" dirty="0" smtClean="0">
                <a:latin typeface="Calibri"/>
                <a:cs typeface="Calibri"/>
              </a:rPr>
              <a:t>containing only </a:t>
            </a:r>
            <a:r>
              <a:rPr lang="en-IN" sz="2000" spc="-5" dirty="0" smtClean="0">
                <a:latin typeface="Calibri"/>
                <a:cs typeface="Calibri"/>
              </a:rPr>
              <a:t>the  </a:t>
            </a:r>
            <a:r>
              <a:rPr lang="en-IN" sz="2000" spc="-10" dirty="0" smtClean="0">
                <a:latin typeface="Calibri"/>
                <a:cs typeface="Calibri"/>
              </a:rPr>
              <a:t>empty</a:t>
            </a:r>
            <a:r>
              <a:rPr lang="en-IN" sz="2000" spc="-5" dirty="0" smtClean="0">
                <a:latin typeface="Calibri"/>
                <a:cs typeface="Calibri"/>
              </a:rPr>
              <a:t> string</a:t>
            </a:r>
            <a:endParaRPr lang="en-IN" sz="2000" dirty="0" smtClean="0">
              <a:latin typeface="Calibri"/>
              <a:cs typeface="Calibri"/>
            </a:endParaRPr>
          </a:p>
          <a:p>
            <a:pPr marL="355600" indent="-342900">
              <a:lnSpc>
                <a:spcPts val="239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IN" sz="2400" dirty="0" smtClean="0">
                <a:latin typeface="Calibri"/>
                <a:cs typeface="Calibri"/>
              </a:rPr>
              <a:t>If </a:t>
            </a:r>
            <a:r>
              <a:rPr lang="en-IN" sz="2400" i="1" dirty="0" smtClean="0">
                <a:latin typeface="Calibri"/>
                <a:cs typeface="Calibri"/>
              </a:rPr>
              <a:t>a </a:t>
            </a:r>
            <a:r>
              <a:rPr lang="en-IN" sz="2400" dirty="0" smtClean="0">
                <a:latin typeface="Calibri"/>
                <a:cs typeface="Calibri"/>
              </a:rPr>
              <a:t>is a </a:t>
            </a:r>
            <a:r>
              <a:rPr lang="en-IN" sz="2400" spc="-10" dirty="0" smtClean="0">
                <a:latin typeface="Calibri"/>
                <a:cs typeface="Calibri"/>
              </a:rPr>
              <a:t>symbol </a:t>
            </a:r>
            <a:r>
              <a:rPr lang="en-IN" sz="2400" dirty="0" smtClean="0">
                <a:latin typeface="Calibri"/>
                <a:cs typeface="Calibri"/>
              </a:rPr>
              <a:t>in </a:t>
            </a:r>
            <a:r>
              <a:rPr lang="en-IN" sz="2400" dirty="0" smtClean="0">
                <a:latin typeface="MS Mincho"/>
                <a:cs typeface="MS Mincho"/>
              </a:rPr>
              <a:t>∑</a:t>
            </a:r>
            <a:r>
              <a:rPr lang="en-IN" sz="2400" dirty="0" smtClean="0">
                <a:latin typeface="Calibri"/>
                <a:cs typeface="Calibri"/>
              </a:rPr>
              <a:t>then </a:t>
            </a:r>
            <a:r>
              <a:rPr lang="en-IN" sz="2400" i="1" dirty="0" smtClean="0">
                <a:latin typeface="Calibri"/>
                <a:cs typeface="Calibri"/>
              </a:rPr>
              <a:t>a </a:t>
            </a:r>
            <a:r>
              <a:rPr lang="en-IN" sz="2400" dirty="0" smtClean="0">
                <a:latin typeface="Calibri"/>
                <a:cs typeface="Calibri"/>
              </a:rPr>
              <a:t>is a </a:t>
            </a:r>
            <a:r>
              <a:rPr lang="en-IN" sz="2400" spc="-5" dirty="0" smtClean="0">
                <a:latin typeface="Calibri"/>
                <a:cs typeface="Calibri"/>
              </a:rPr>
              <a:t>regular </a:t>
            </a:r>
            <a:r>
              <a:rPr lang="en-IN" sz="2400" spc="-10" dirty="0" smtClean="0">
                <a:latin typeface="Calibri"/>
                <a:cs typeface="Calibri"/>
              </a:rPr>
              <a:t>expression, </a:t>
            </a:r>
            <a:r>
              <a:rPr lang="en-IN" sz="2400" dirty="0" smtClean="0">
                <a:latin typeface="Calibri"/>
                <a:cs typeface="Calibri"/>
              </a:rPr>
              <a:t>L(</a:t>
            </a:r>
            <a:r>
              <a:rPr lang="en-IN" sz="2400" i="1" dirty="0" smtClean="0">
                <a:latin typeface="Calibri"/>
                <a:cs typeface="Calibri"/>
              </a:rPr>
              <a:t>a</a:t>
            </a:r>
            <a:r>
              <a:rPr lang="en-IN" sz="2400" dirty="0" smtClean="0">
                <a:latin typeface="Calibri"/>
                <a:cs typeface="Calibri"/>
              </a:rPr>
              <a:t>) =</a:t>
            </a:r>
            <a:r>
              <a:rPr lang="en-IN" sz="2400" spc="-40" dirty="0" smtClean="0">
                <a:latin typeface="Calibri"/>
                <a:cs typeface="Calibri"/>
              </a:rPr>
              <a:t> </a:t>
            </a:r>
            <a:r>
              <a:rPr lang="en-IN" sz="2400" dirty="0" smtClean="0">
                <a:latin typeface="Calibri"/>
                <a:cs typeface="Calibri"/>
              </a:rPr>
              <a:t>{</a:t>
            </a:r>
            <a:r>
              <a:rPr lang="en-IN" sz="2400" i="1" dirty="0" smtClean="0">
                <a:latin typeface="Calibri"/>
                <a:cs typeface="Calibri"/>
              </a:rPr>
              <a:t>a</a:t>
            </a:r>
            <a:r>
              <a:rPr lang="en-IN" sz="2400" dirty="0" smtClean="0">
                <a:latin typeface="Calibri"/>
                <a:cs typeface="Calibri"/>
              </a:rPr>
              <a:t>}</a:t>
            </a: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IN" sz="2400" dirty="0" smtClean="0">
                <a:latin typeface="Calibri"/>
                <a:cs typeface="Calibri"/>
              </a:rPr>
              <a:t>If </a:t>
            </a:r>
            <a:r>
              <a:rPr lang="en-IN" sz="2400" i="1" dirty="0" smtClean="0">
                <a:latin typeface="Calibri"/>
                <a:cs typeface="Calibri"/>
              </a:rPr>
              <a:t>r </a:t>
            </a:r>
            <a:r>
              <a:rPr lang="en-IN" sz="2400" dirty="0" smtClean="0">
                <a:latin typeface="Calibri"/>
                <a:cs typeface="Calibri"/>
              </a:rPr>
              <a:t>and </a:t>
            </a:r>
            <a:r>
              <a:rPr lang="en-IN" sz="2400" i="1" dirty="0" smtClean="0">
                <a:latin typeface="Calibri"/>
                <a:cs typeface="Calibri"/>
              </a:rPr>
              <a:t>s </a:t>
            </a:r>
            <a:r>
              <a:rPr lang="en-IN" sz="2400" spc="-10" dirty="0" smtClean="0">
                <a:latin typeface="Calibri"/>
                <a:cs typeface="Calibri"/>
              </a:rPr>
              <a:t>are two </a:t>
            </a:r>
            <a:r>
              <a:rPr lang="en-IN" sz="2400" spc="-5" dirty="0" smtClean="0">
                <a:latin typeface="Calibri"/>
                <a:cs typeface="Calibri"/>
              </a:rPr>
              <a:t>regular </a:t>
            </a:r>
            <a:r>
              <a:rPr lang="en-IN" sz="2400" spc="-10" dirty="0" smtClean="0">
                <a:latin typeface="Calibri"/>
                <a:cs typeface="Calibri"/>
              </a:rPr>
              <a:t>expressions </a:t>
            </a:r>
            <a:r>
              <a:rPr lang="en-IN" sz="2400" dirty="0" smtClean="0">
                <a:latin typeface="Calibri"/>
                <a:cs typeface="Calibri"/>
              </a:rPr>
              <a:t>with languages L(</a:t>
            </a:r>
            <a:r>
              <a:rPr lang="en-IN" sz="2400" i="1" dirty="0" smtClean="0">
                <a:latin typeface="Calibri"/>
                <a:cs typeface="Calibri"/>
              </a:rPr>
              <a:t>r</a:t>
            </a:r>
            <a:r>
              <a:rPr lang="en-IN" sz="2400" dirty="0" smtClean="0">
                <a:latin typeface="Calibri"/>
                <a:cs typeface="Calibri"/>
              </a:rPr>
              <a:t>) and </a:t>
            </a:r>
            <a:r>
              <a:rPr lang="en-IN" sz="2400" spc="-5" dirty="0" smtClean="0">
                <a:latin typeface="Calibri"/>
                <a:cs typeface="Calibri"/>
              </a:rPr>
              <a:t>L(</a:t>
            </a:r>
            <a:r>
              <a:rPr lang="en-IN" sz="2400" i="1" spc="-5" dirty="0" smtClean="0">
                <a:latin typeface="Calibri"/>
                <a:cs typeface="Calibri"/>
              </a:rPr>
              <a:t>s</a:t>
            </a:r>
            <a:r>
              <a:rPr lang="en-IN" sz="2400" spc="-5" dirty="0" smtClean="0">
                <a:latin typeface="Calibri"/>
                <a:cs typeface="Calibri"/>
              </a:rPr>
              <a:t>),</a:t>
            </a:r>
            <a:r>
              <a:rPr lang="en-IN" sz="2400" spc="-50" dirty="0" smtClean="0">
                <a:latin typeface="Calibri"/>
                <a:cs typeface="Calibri"/>
              </a:rPr>
              <a:t> </a:t>
            </a:r>
            <a:r>
              <a:rPr lang="en-IN" sz="2400" dirty="0" smtClean="0">
                <a:latin typeface="Calibri"/>
                <a:cs typeface="Calibri"/>
              </a:rPr>
              <a:t>then</a:t>
            </a:r>
          </a:p>
          <a:p>
            <a:pPr marL="756285" marR="374015" lvl="1" indent="-287020">
              <a:lnSpc>
                <a:spcPct val="80000"/>
              </a:lnSpc>
              <a:spcBef>
                <a:spcPts val="44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lang="en-IN" sz="2000" i="1" spc="-5" dirty="0" err="1" smtClean="0">
                <a:latin typeface="Calibri"/>
                <a:cs typeface="Calibri"/>
              </a:rPr>
              <a:t>r</a:t>
            </a:r>
            <a:r>
              <a:rPr lang="en-IN" sz="2000" spc="-5" dirty="0" err="1" smtClean="0">
                <a:latin typeface="Calibri"/>
                <a:cs typeface="Calibri"/>
              </a:rPr>
              <a:t>|</a:t>
            </a:r>
            <a:r>
              <a:rPr lang="en-IN" sz="2000" i="1" spc="-5" dirty="0" err="1" smtClean="0">
                <a:latin typeface="Calibri"/>
                <a:cs typeface="Calibri"/>
              </a:rPr>
              <a:t>s</a:t>
            </a:r>
            <a:r>
              <a:rPr lang="en-IN" sz="2000" i="1" spc="-5" dirty="0" smtClean="0">
                <a:latin typeface="Calibri"/>
                <a:cs typeface="Calibri"/>
              </a:rPr>
              <a:t> </a:t>
            </a:r>
            <a:r>
              <a:rPr lang="en-IN" sz="2000" spc="-5" dirty="0" smtClean="0">
                <a:latin typeface="Calibri"/>
                <a:cs typeface="Calibri"/>
              </a:rPr>
              <a:t>is </a:t>
            </a:r>
            <a:r>
              <a:rPr lang="en-IN" sz="2000" dirty="0" smtClean="0">
                <a:latin typeface="Calibri"/>
                <a:cs typeface="Calibri"/>
              </a:rPr>
              <a:t>a </a:t>
            </a:r>
            <a:r>
              <a:rPr lang="en-IN" sz="2000" spc="-5" dirty="0" smtClean="0">
                <a:latin typeface="Calibri"/>
                <a:cs typeface="Calibri"/>
              </a:rPr>
              <a:t>regular </a:t>
            </a:r>
            <a:r>
              <a:rPr lang="en-IN" sz="2000" spc="-10" dirty="0" smtClean="0">
                <a:latin typeface="Calibri"/>
                <a:cs typeface="Calibri"/>
              </a:rPr>
              <a:t>expression </a:t>
            </a:r>
            <a:r>
              <a:rPr lang="en-IN" sz="2000" spc="-5" dirty="0" smtClean="0">
                <a:latin typeface="Calibri"/>
                <a:cs typeface="Calibri"/>
              </a:rPr>
              <a:t>denoting </a:t>
            </a:r>
            <a:r>
              <a:rPr lang="en-IN" sz="2000" dirty="0" smtClean="0">
                <a:latin typeface="Calibri"/>
                <a:cs typeface="Calibri"/>
              </a:rPr>
              <a:t>the </a:t>
            </a:r>
            <a:r>
              <a:rPr lang="en-IN" sz="2000" spc="-5" dirty="0" smtClean="0">
                <a:latin typeface="Calibri"/>
                <a:cs typeface="Calibri"/>
              </a:rPr>
              <a:t>language L(</a:t>
            </a:r>
            <a:r>
              <a:rPr lang="en-IN" sz="2000" i="1" spc="-5" dirty="0" smtClean="0">
                <a:latin typeface="Calibri"/>
                <a:cs typeface="Calibri"/>
              </a:rPr>
              <a:t>r</a:t>
            </a:r>
            <a:r>
              <a:rPr lang="en-IN" sz="2000" spc="-5" dirty="0" smtClean="0">
                <a:latin typeface="Calibri"/>
                <a:cs typeface="Calibri"/>
              </a:rPr>
              <a:t>)</a:t>
            </a:r>
            <a:r>
              <a:rPr lang="en-IN" sz="2000" spc="-5" dirty="0" smtClean="0">
                <a:latin typeface="MS Mincho"/>
                <a:cs typeface="MS Mincho"/>
              </a:rPr>
              <a:t>∪</a:t>
            </a:r>
            <a:r>
              <a:rPr lang="en-IN" sz="2000" spc="-5" dirty="0" smtClean="0">
                <a:latin typeface="Calibri"/>
                <a:cs typeface="Calibri"/>
              </a:rPr>
              <a:t>L(</a:t>
            </a:r>
            <a:r>
              <a:rPr lang="en-IN" sz="2000" i="1" spc="-5" dirty="0" smtClean="0">
                <a:latin typeface="Calibri"/>
                <a:cs typeface="Calibri"/>
              </a:rPr>
              <a:t>s</a:t>
            </a:r>
            <a:r>
              <a:rPr lang="en-IN" sz="2000" spc="-5" dirty="0" smtClean="0">
                <a:latin typeface="Calibri"/>
                <a:cs typeface="Calibri"/>
              </a:rPr>
              <a:t>), </a:t>
            </a:r>
            <a:r>
              <a:rPr lang="en-IN" sz="2000" spc="-10" dirty="0" smtClean="0">
                <a:latin typeface="Calibri"/>
                <a:cs typeface="Calibri"/>
              </a:rPr>
              <a:t>containing </a:t>
            </a:r>
            <a:r>
              <a:rPr lang="en-IN" sz="2000" dirty="0" smtClean="0">
                <a:latin typeface="Calibri"/>
                <a:cs typeface="Calibri"/>
              </a:rPr>
              <a:t>all  </a:t>
            </a:r>
            <a:r>
              <a:rPr lang="en-IN" sz="2000" spc="-10" dirty="0" smtClean="0">
                <a:latin typeface="Calibri"/>
                <a:cs typeface="Calibri"/>
              </a:rPr>
              <a:t>strings </a:t>
            </a:r>
            <a:r>
              <a:rPr lang="en-IN" sz="2000" spc="-5" dirty="0" smtClean="0">
                <a:latin typeface="Calibri"/>
                <a:cs typeface="Calibri"/>
              </a:rPr>
              <a:t>of L(r) </a:t>
            </a:r>
            <a:r>
              <a:rPr lang="en-IN" sz="2000" dirty="0" smtClean="0">
                <a:latin typeface="Calibri"/>
                <a:cs typeface="Calibri"/>
              </a:rPr>
              <a:t>and</a:t>
            </a:r>
            <a:r>
              <a:rPr lang="en-IN" sz="2000" spc="40" dirty="0" smtClean="0">
                <a:latin typeface="Calibri"/>
                <a:cs typeface="Calibri"/>
              </a:rPr>
              <a:t> </a:t>
            </a:r>
            <a:r>
              <a:rPr lang="en-IN" sz="2000" spc="-5" dirty="0" smtClean="0">
                <a:latin typeface="Calibri"/>
                <a:cs typeface="Calibri"/>
              </a:rPr>
              <a:t>L(s)</a:t>
            </a:r>
            <a:endParaRPr lang="en-IN" sz="2000" dirty="0" smtClean="0">
              <a:latin typeface="Calibri"/>
              <a:cs typeface="Calibri"/>
            </a:endParaRPr>
          </a:p>
          <a:p>
            <a:pPr marL="807720" lvl="1" indent="-338455">
              <a:lnSpc>
                <a:spcPts val="1945"/>
              </a:lnSpc>
              <a:buFont typeface="Arial"/>
              <a:buChar char="–"/>
              <a:tabLst>
                <a:tab pos="807720" algn="l"/>
                <a:tab pos="808355" algn="l"/>
              </a:tabLst>
            </a:pPr>
            <a:r>
              <a:rPr lang="en-IN" sz="2000" i="1" spc="-5" dirty="0" err="1" smtClean="0">
                <a:latin typeface="Calibri"/>
                <a:cs typeface="Calibri"/>
              </a:rPr>
              <a:t>rs</a:t>
            </a:r>
            <a:r>
              <a:rPr lang="en-IN" sz="2000" i="1" spc="-5" dirty="0" smtClean="0">
                <a:latin typeface="Calibri"/>
                <a:cs typeface="Calibri"/>
              </a:rPr>
              <a:t> </a:t>
            </a:r>
            <a:r>
              <a:rPr lang="en-IN" sz="2000" spc="-5" dirty="0" smtClean="0">
                <a:latin typeface="Calibri"/>
                <a:cs typeface="Calibri"/>
              </a:rPr>
              <a:t>is </a:t>
            </a:r>
            <a:r>
              <a:rPr lang="en-IN" sz="2000" dirty="0" smtClean="0">
                <a:latin typeface="Calibri"/>
                <a:cs typeface="Calibri"/>
              </a:rPr>
              <a:t>a </a:t>
            </a:r>
            <a:r>
              <a:rPr lang="en-IN" sz="2000" spc="-5" dirty="0" smtClean="0">
                <a:latin typeface="Calibri"/>
                <a:cs typeface="Calibri"/>
              </a:rPr>
              <a:t>regular </a:t>
            </a:r>
            <a:r>
              <a:rPr lang="en-IN" sz="2000" spc="-10" dirty="0" smtClean="0">
                <a:latin typeface="Calibri"/>
                <a:cs typeface="Calibri"/>
              </a:rPr>
              <a:t>expression </a:t>
            </a:r>
            <a:r>
              <a:rPr lang="en-IN" sz="2000" spc="-5" dirty="0" smtClean="0">
                <a:latin typeface="Calibri"/>
                <a:cs typeface="Calibri"/>
              </a:rPr>
              <a:t>denoting </a:t>
            </a:r>
            <a:r>
              <a:rPr lang="en-IN" sz="2000" dirty="0" smtClean="0">
                <a:latin typeface="Calibri"/>
                <a:cs typeface="Calibri"/>
              </a:rPr>
              <a:t>the </a:t>
            </a:r>
            <a:r>
              <a:rPr lang="en-IN" sz="2000" spc="-5" dirty="0" smtClean="0">
                <a:latin typeface="Calibri"/>
                <a:cs typeface="Calibri"/>
              </a:rPr>
              <a:t>language L(</a:t>
            </a:r>
            <a:r>
              <a:rPr lang="en-IN" sz="2000" i="1" spc="-5" dirty="0" smtClean="0">
                <a:latin typeface="Calibri"/>
                <a:cs typeface="Calibri"/>
              </a:rPr>
              <a:t>r</a:t>
            </a:r>
            <a:r>
              <a:rPr lang="en-IN" sz="2000" spc="-5" dirty="0" smtClean="0">
                <a:latin typeface="Calibri"/>
                <a:cs typeface="Calibri"/>
              </a:rPr>
              <a:t>)L(</a:t>
            </a:r>
            <a:r>
              <a:rPr lang="en-IN" sz="2000" i="1" spc="-5" dirty="0" smtClean="0">
                <a:latin typeface="Calibri"/>
                <a:cs typeface="Calibri"/>
              </a:rPr>
              <a:t>s</a:t>
            </a:r>
            <a:r>
              <a:rPr lang="en-IN" sz="2000" spc="-5" dirty="0" smtClean="0">
                <a:latin typeface="Calibri"/>
                <a:cs typeface="Calibri"/>
              </a:rPr>
              <a:t>), </a:t>
            </a:r>
            <a:r>
              <a:rPr lang="en-IN" sz="2000" spc="-10" dirty="0" smtClean="0">
                <a:latin typeface="Calibri"/>
                <a:cs typeface="Calibri"/>
              </a:rPr>
              <a:t>created</a:t>
            </a:r>
            <a:r>
              <a:rPr lang="en-IN" sz="2000" spc="130" dirty="0" smtClean="0">
                <a:latin typeface="Calibri"/>
                <a:cs typeface="Calibri"/>
              </a:rPr>
              <a:t> </a:t>
            </a:r>
            <a:r>
              <a:rPr lang="en-IN" sz="2000" spc="-5" dirty="0" smtClean="0">
                <a:latin typeface="Calibri"/>
                <a:cs typeface="Calibri"/>
              </a:rPr>
              <a:t>by</a:t>
            </a:r>
            <a:endParaRPr lang="en-IN" sz="2000" dirty="0" smtClean="0">
              <a:latin typeface="Calibri"/>
              <a:cs typeface="Calibri"/>
            </a:endParaRPr>
          </a:p>
          <a:p>
            <a:pPr marL="756285">
              <a:lnSpc>
                <a:spcPts val="1945"/>
              </a:lnSpc>
            </a:pPr>
            <a:r>
              <a:rPr lang="en-IN" sz="2000" spc="-10" dirty="0" smtClean="0">
                <a:latin typeface="Calibri"/>
                <a:cs typeface="Calibri"/>
              </a:rPr>
              <a:t>concatenating </a:t>
            </a:r>
            <a:r>
              <a:rPr lang="en-IN" sz="2000" dirty="0" smtClean="0">
                <a:latin typeface="Calibri"/>
                <a:cs typeface="Calibri"/>
              </a:rPr>
              <a:t>the </a:t>
            </a:r>
            <a:r>
              <a:rPr lang="en-IN" sz="2000" spc="-10" dirty="0" smtClean="0">
                <a:latin typeface="Calibri"/>
                <a:cs typeface="Calibri"/>
              </a:rPr>
              <a:t>strings </a:t>
            </a:r>
            <a:r>
              <a:rPr lang="en-IN" sz="2000" spc="-5" dirty="0" smtClean="0">
                <a:latin typeface="Calibri"/>
                <a:cs typeface="Calibri"/>
              </a:rPr>
              <a:t>of L(</a:t>
            </a:r>
            <a:r>
              <a:rPr lang="en-IN" sz="2000" i="1" spc="-5" dirty="0" smtClean="0">
                <a:latin typeface="Calibri"/>
                <a:cs typeface="Calibri"/>
              </a:rPr>
              <a:t>s</a:t>
            </a:r>
            <a:r>
              <a:rPr lang="en-IN" sz="2000" spc="-5" dirty="0" smtClean="0">
                <a:latin typeface="Calibri"/>
                <a:cs typeface="Calibri"/>
              </a:rPr>
              <a:t>) </a:t>
            </a:r>
            <a:r>
              <a:rPr lang="en-IN" sz="2000" spc="-10" dirty="0" smtClean="0">
                <a:latin typeface="Calibri"/>
                <a:cs typeface="Calibri"/>
              </a:rPr>
              <a:t>to</a:t>
            </a:r>
            <a:r>
              <a:rPr lang="en-IN" sz="2000" spc="70" dirty="0" smtClean="0">
                <a:latin typeface="Calibri"/>
                <a:cs typeface="Calibri"/>
              </a:rPr>
              <a:t> </a:t>
            </a:r>
            <a:r>
              <a:rPr lang="en-IN" sz="2000" spc="-5" dirty="0" smtClean="0">
                <a:latin typeface="Calibri"/>
                <a:cs typeface="Calibri"/>
              </a:rPr>
              <a:t>L(</a:t>
            </a:r>
            <a:r>
              <a:rPr lang="en-IN" sz="2000" i="1" spc="-5" dirty="0" smtClean="0">
                <a:latin typeface="Calibri"/>
                <a:cs typeface="Calibri"/>
              </a:rPr>
              <a:t>r</a:t>
            </a:r>
            <a:r>
              <a:rPr lang="en-IN" sz="2000" spc="-5" dirty="0" smtClean="0">
                <a:latin typeface="Calibri"/>
                <a:cs typeface="Calibri"/>
              </a:rPr>
              <a:t>)</a:t>
            </a:r>
            <a:endParaRPr lang="en-IN" sz="2000" dirty="0" smtClean="0">
              <a:latin typeface="Calibri"/>
              <a:cs typeface="Calibri"/>
            </a:endParaRPr>
          </a:p>
          <a:p>
            <a:pPr marL="756285" marR="337185" lvl="1" indent="-287020">
              <a:lnSpc>
                <a:spcPct val="80000"/>
              </a:lnSpc>
              <a:spcBef>
                <a:spcPts val="434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lang="en-IN" sz="2000" i="1" spc="-5" dirty="0" smtClean="0">
                <a:latin typeface="Calibri"/>
                <a:cs typeface="Calibri"/>
              </a:rPr>
              <a:t>r* </a:t>
            </a:r>
            <a:r>
              <a:rPr lang="en-IN" sz="2000" spc="-5" dirty="0" smtClean="0">
                <a:latin typeface="Calibri"/>
                <a:cs typeface="Calibri"/>
              </a:rPr>
              <a:t>is </a:t>
            </a:r>
            <a:r>
              <a:rPr lang="en-IN" sz="2000" dirty="0" smtClean="0">
                <a:latin typeface="Calibri"/>
                <a:cs typeface="Calibri"/>
              </a:rPr>
              <a:t>a </a:t>
            </a:r>
            <a:r>
              <a:rPr lang="en-IN" sz="2000" spc="-10" dirty="0" smtClean="0">
                <a:latin typeface="Calibri"/>
                <a:cs typeface="Calibri"/>
              </a:rPr>
              <a:t>regular expression </a:t>
            </a:r>
            <a:r>
              <a:rPr lang="en-IN" sz="2000" spc="-5" dirty="0" smtClean="0">
                <a:latin typeface="Calibri"/>
                <a:cs typeface="Calibri"/>
              </a:rPr>
              <a:t>denoting (L(</a:t>
            </a:r>
            <a:r>
              <a:rPr lang="en-IN" sz="2000" i="1" spc="-5" dirty="0" smtClean="0">
                <a:latin typeface="Calibri"/>
                <a:cs typeface="Calibri"/>
              </a:rPr>
              <a:t>r</a:t>
            </a:r>
            <a:r>
              <a:rPr lang="en-IN" sz="2000" spc="-5" dirty="0" smtClean="0">
                <a:latin typeface="Calibri"/>
                <a:cs typeface="Calibri"/>
              </a:rPr>
              <a:t>))</a:t>
            </a:r>
            <a:r>
              <a:rPr lang="en-IN" sz="2000" i="1" spc="-5" dirty="0" smtClean="0">
                <a:latin typeface="Calibri"/>
                <a:cs typeface="Calibri"/>
              </a:rPr>
              <a:t>*</a:t>
            </a:r>
            <a:r>
              <a:rPr lang="en-IN" sz="2000" spc="-5" dirty="0" smtClean="0">
                <a:latin typeface="Calibri"/>
                <a:cs typeface="Calibri"/>
              </a:rPr>
              <a:t>, </a:t>
            </a:r>
            <a:r>
              <a:rPr lang="en-IN" sz="2000" dirty="0" smtClean="0">
                <a:latin typeface="Calibri"/>
                <a:cs typeface="Calibri"/>
              </a:rPr>
              <a:t>the </a:t>
            </a:r>
            <a:r>
              <a:rPr lang="en-IN" sz="2000" spc="-5" dirty="0" smtClean="0">
                <a:latin typeface="Calibri"/>
                <a:cs typeface="Calibri"/>
              </a:rPr>
              <a:t>set </a:t>
            </a:r>
            <a:r>
              <a:rPr lang="en-IN" sz="2000" spc="-10" dirty="0" smtClean="0">
                <a:latin typeface="Calibri"/>
                <a:cs typeface="Calibri"/>
              </a:rPr>
              <a:t>containing </a:t>
            </a:r>
            <a:r>
              <a:rPr lang="en-IN" sz="2000" spc="-20" dirty="0" smtClean="0">
                <a:latin typeface="Calibri"/>
                <a:cs typeface="Calibri"/>
              </a:rPr>
              <a:t>zero </a:t>
            </a:r>
            <a:r>
              <a:rPr lang="en-IN" sz="2000" spc="-5" dirty="0" smtClean="0">
                <a:latin typeface="Calibri"/>
                <a:cs typeface="Calibri"/>
              </a:rPr>
              <a:t>or </a:t>
            </a:r>
            <a:r>
              <a:rPr lang="en-IN" sz="2000" spc="-10" dirty="0" smtClean="0">
                <a:latin typeface="Calibri"/>
                <a:cs typeface="Calibri"/>
              </a:rPr>
              <a:t>more  occurrences </a:t>
            </a:r>
            <a:r>
              <a:rPr lang="en-IN" sz="2000" spc="-5" dirty="0" smtClean="0">
                <a:latin typeface="Calibri"/>
                <a:cs typeface="Calibri"/>
              </a:rPr>
              <a:t>of </a:t>
            </a:r>
            <a:r>
              <a:rPr lang="en-IN" sz="2000" dirty="0" smtClean="0">
                <a:latin typeface="Calibri"/>
                <a:cs typeface="Calibri"/>
              </a:rPr>
              <a:t>the </a:t>
            </a:r>
            <a:r>
              <a:rPr lang="en-IN" sz="2000" spc="-10" dirty="0" smtClean="0">
                <a:latin typeface="Calibri"/>
                <a:cs typeface="Calibri"/>
              </a:rPr>
              <a:t>strings </a:t>
            </a:r>
            <a:r>
              <a:rPr lang="en-IN" sz="2000" spc="-5" dirty="0" smtClean="0">
                <a:latin typeface="Calibri"/>
                <a:cs typeface="Calibri"/>
              </a:rPr>
              <a:t>of</a:t>
            </a:r>
            <a:r>
              <a:rPr lang="en-IN" sz="2000" spc="50" dirty="0" smtClean="0">
                <a:latin typeface="Calibri"/>
                <a:cs typeface="Calibri"/>
              </a:rPr>
              <a:t> </a:t>
            </a:r>
            <a:r>
              <a:rPr lang="en-IN" sz="2000" dirty="0" smtClean="0">
                <a:latin typeface="Calibri"/>
                <a:cs typeface="Calibri"/>
              </a:rPr>
              <a:t>L(</a:t>
            </a:r>
            <a:r>
              <a:rPr lang="en-IN" sz="2000" i="1" dirty="0" smtClean="0">
                <a:latin typeface="Calibri"/>
                <a:cs typeface="Calibri"/>
              </a:rPr>
              <a:t>r</a:t>
            </a:r>
            <a:r>
              <a:rPr lang="en-IN" sz="2000" dirty="0" smtClean="0">
                <a:latin typeface="Calibri"/>
                <a:cs typeface="Calibri"/>
              </a:rPr>
              <a:t>)</a:t>
            </a: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lang="en-IN" sz="2000" spc="-5" dirty="0" smtClean="0">
                <a:latin typeface="Calibri"/>
                <a:cs typeface="Calibri"/>
              </a:rPr>
              <a:t>(</a:t>
            </a:r>
            <a:r>
              <a:rPr lang="en-IN" sz="2000" i="1" spc="-5" dirty="0" smtClean="0">
                <a:latin typeface="Calibri"/>
                <a:cs typeface="Calibri"/>
              </a:rPr>
              <a:t>r</a:t>
            </a:r>
            <a:r>
              <a:rPr lang="en-IN" sz="2000" spc="-5" dirty="0" smtClean="0">
                <a:latin typeface="Calibri"/>
                <a:cs typeface="Calibri"/>
              </a:rPr>
              <a:t>) </a:t>
            </a:r>
            <a:r>
              <a:rPr lang="en-IN" sz="2000" dirty="0" smtClean="0">
                <a:latin typeface="Calibri"/>
                <a:cs typeface="Calibri"/>
              </a:rPr>
              <a:t>is a </a:t>
            </a:r>
            <a:r>
              <a:rPr lang="en-IN" sz="2000" spc="-5" dirty="0" smtClean="0">
                <a:latin typeface="Calibri"/>
                <a:cs typeface="Calibri"/>
              </a:rPr>
              <a:t>regular expression corresponding </a:t>
            </a:r>
            <a:r>
              <a:rPr lang="en-IN" sz="2000" spc="-10" dirty="0" smtClean="0">
                <a:latin typeface="Calibri"/>
                <a:cs typeface="Calibri"/>
              </a:rPr>
              <a:t>to </a:t>
            </a:r>
            <a:r>
              <a:rPr lang="en-IN" sz="2000" dirty="0" smtClean="0">
                <a:latin typeface="Calibri"/>
                <a:cs typeface="Calibri"/>
              </a:rPr>
              <a:t>the language</a:t>
            </a:r>
            <a:r>
              <a:rPr lang="en-IN" sz="2000" spc="100" dirty="0" smtClean="0">
                <a:latin typeface="Calibri"/>
                <a:cs typeface="Calibri"/>
              </a:rPr>
              <a:t> </a:t>
            </a:r>
            <a:r>
              <a:rPr lang="en-IN" sz="2000" spc="-30" dirty="0" smtClean="0">
                <a:latin typeface="Calibri"/>
                <a:cs typeface="Calibri"/>
              </a:rPr>
              <a:t>L(</a:t>
            </a:r>
            <a:r>
              <a:rPr lang="en-IN" sz="2000" i="1" spc="-30" dirty="0" smtClean="0">
                <a:latin typeface="Calibri"/>
                <a:cs typeface="Calibri"/>
              </a:rPr>
              <a:t>r</a:t>
            </a:r>
            <a:r>
              <a:rPr lang="en-IN" sz="2000" spc="-30" dirty="0" smtClean="0">
                <a:latin typeface="Calibri"/>
                <a:cs typeface="Calibri"/>
              </a:rPr>
              <a:t>)</a:t>
            </a:r>
            <a:endParaRPr lang="en-IN" sz="2000" dirty="0" smtClean="0">
              <a:latin typeface="Calibri"/>
              <a:cs typeface="Calibri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13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Lexical Analysis- Dr. Alok Kumar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spc="-10" dirty="0" smtClean="0">
                <a:solidFill>
                  <a:srgbClr val="C00000"/>
                </a:solidFill>
              </a:rPr>
              <a:t>Regular</a:t>
            </a:r>
            <a:r>
              <a:rPr lang="en-IN" b="1" spc="-50" dirty="0" smtClean="0">
                <a:solidFill>
                  <a:srgbClr val="C00000"/>
                </a:solidFill>
              </a:rPr>
              <a:t> </a:t>
            </a:r>
            <a:r>
              <a:rPr lang="en-IN" b="1" spc="-10" dirty="0" smtClean="0">
                <a:solidFill>
                  <a:srgbClr val="C00000"/>
                </a:solidFill>
              </a:rPr>
              <a:t>definitions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2700" marR="3910965">
              <a:lnSpc>
                <a:spcPct val="100000"/>
              </a:lnSpc>
              <a:spcBef>
                <a:spcPts val="95"/>
              </a:spcBef>
            </a:pPr>
            <a:r>
              <a:rPr lang="en-IN" sz="3200" spc="-5" dirty="0" smtClean="0">
                <a:latin typeface="Calibri"/>
                <a:cs typeface="Calibri"/>
              </a:rPr>
              <a:t>d1 -&gt;</a:t>
            </a:r>
            <a:r>
              <a:rPr lang="en-IN" sz="3200" spc="-90" dirty="0" smtClean="0">
                <a:latin typeface="Calibri"/>
                <a:cs typeface="Calibri"/>
              </a:rPr>
              <a:t> </a:t>
            </a:r>
            <a:r>
              <a:rPr lang="en-IN" sz="3200" dirty="0" smtClean="0">
                <a:latin typeface="Calibri"/>
                <a:cs typeface="Calibri"/>
              </a:rPr>
              <a:t>r1  </a:t>
            </a:r>
            <a:endParaRPr lang="en-IN" sz="3200" dirty="0" smtClean="0">
              <a:latin typeface="Calibri"/>
              <a:cs typeface="Calibri"/>
            </a:endParaRPr>
          </a:p>
          <a:p>
            <a:pPr marL="12700" marR="3910965">
              <a:lnSpc>
                <a:spcPct val="100000"/>
              </a:lnSpc>
              <a:spcBef>
                <a:spcPts val="95"/>
              </a:spcBef>
            </a:pPr>
            <a:r>
              <a:rPr lang="en-IN" sz="3200" spc="-5" dirty="0" smtClean="0">
                <a:latin typeface="Calibri"/>
                <a:cs typeface="Calibri"/>
              </a:rPr>
              <a:t>d2 </a:t>
            </a:r>
            <a:r>
              <a:rPr lang="en-IN" sz="3200" spc="-5" dirty="0" smtClean="0">
                <a:latin typeface="Calibri"/>
                <a:cs typeface="Calibri"/>
              </a:rPr>
              <a:t>-&gt;</a:t>
            </a:r>
            <a:r>
              <a:rPr lang="en-IN" sz="3200" spc="-95" dirty="0" smtClean="0">
                <a:latin typeface="Calibri"/>
                <a:cs typeface="Calibri"/>
              </a:rPr>
              <a:t> </a:t>
            </a:r>
            <a:r>
              <a:rPr lang="en-IN" sz="3200" dirty="0" smtClean="0">
                <a:latin typeface="Calibri"/>
                <a:cs typeface="Calibri"/>
              </a:rPr>
              <a:t>r2</a:t>
            </a:r>
          </a:p>
          <a:p>
            <a:pPr marL="12700">
              <a:lnSpc>
                <a:spcPct val="100000"/>
              </a:lnSpc>
            </a:pPr>
            <a:r>
              <a:rPr lang="en-IN" sz="3200" spc="-5" dirty="0" smtClean="0">
                <a:latin typeface="Calibri"/>
                <a:cs typeface="Calibri"/>
              </a:rPr>
              <a:t>…</a:t>
            </a:r>
            <a:endParaRPr lang="en-IN" sz="3200" dirty="0" smtClean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lang="en-IN" sz="3200" spc="-5" dirty="0" err="1" smtClean="0">
                <a:latin typeface="Calibri"/>
                <a:cs typeface="Calibri"/>
              </a:rPr>
              <a:t>dn</a:t>
            </a:r>
            <a:r>
              <a:rPr lang="en-IN" sz="3200" spc="-5" dirty="0" smtClean="0">
                <a:latin typeface="Calibri"/>
                <a:cs typeface="Calibri"/>
              </a:rPr>
              <a:t> -&gt;</a:t>
            </a:r>
            <a:r>
              <a:rPr lang="en-IN" sz="3200" spc="-90" dirty="0" smtClean="0">
                <a:latin typeface="Calibri"/>
                <a:cs typeface="Calibri"/>
              </a:rPr>
              <a:t> </a:t>
            </a:r>
            <a:r>
              <a:rPr lang="en-IN" sz="3200" dirty="0" err="1" smtClean="0">
                <a:latin typeface="Calibri"/>
                <a:cs typeface="Calibri"/>
              </a:rPr>
              <a:t>rn</a:t>
            </a:r>
            <a:endParaRPr lang="en-IN" sz="3200" dirty="0" smtClean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lang="en-IN" sz="3200" dirty="0" smtClean="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527685" algn="l"/>
                <a:tab pos="528320" algn="l"/>
              </a:tabLst>
            </a:pPr>
            <a:r>
              <a:rPr lang="en-IN" sz="3200" spc="-10" dirty="0" smtClean="0">
                <a:latin typeface="Calibri"/>
                <a:cs typeface="Calibri"/>
              </a:rPr>
              <a:t>Example:</a:t>
            </a:r>
            <a:endParaRPr lang="en-IN" sz="3200" dirty="0" smtClean="0">
              <a:latin typeface="Calibri"/>
              <a:cs typeface="Calibri"/>
            </a:endParaRPr>
          </a:p>
          <a:p>
            <a:pPr marL="379730" marR="5080">
              <a:lnSpc>
                <a:spcPct val="100000"/>
              </a:lnSpc>
              <a:spcBef>
                <a:spcPts val="10"/>
              </a:spcBef>
              <a:tabLst>
                <a:tab pos="1195070" algn="l"/>
              </a:tabLst>
            </a:pPr>
            <a:r>
              <a:rPr lang="en-IN" sz="2800" spc="-15" dirty="0" smtClean="0">
                <a:latin typeface="Calibri"/>
                <a:cs typeface="Calibri"/>
              </a:rPr>
              <a:t>letter_ </a:t>
            </a:r>
            <a:r>
              <a:rPr lang="en-IN" sz="2800" spc="-5" dirty="0" smtClean="0">
                <a:latin typeface="Calibri"/>
                <a:cs typeface="Calibri"/>
              </a:rPr>
              <a:t>-&gt; A | B | … | Z | a | b | … | Z | _  </a:t>
            </a:r>
            <a:endParaRPr lang="en-IN" sz="2800" spc="-5" dirty="0" smtClean="0">
              <a:latin typeface="Calibri"/>
              <a:cs typeface="Calibri"/>
            </a:endParaRPr>
          </a:p>
          <a:p>
            <a:pPr marL="379730" marR="5080">
              <a:lnSpc>
                <a:spcPct val="100000"/>
              </a:lnSpc>
              <a:spcBef>
                <a:spcPts val="10"/>
              </a:spcBef>
              <a:tabLst>
                <a:tab pos="1195070" algn="l"/>
              </a:tabLst>
            </a:pPr>
            <a:r>
              <a:rPr lang="en-IN" sz="2800" spc="-10" dirty="0" smtClean="0">
                <a:latin typeface="Calibri"/>
                <a:cs typeface="Calibri"/>
              </a:rPr>
              <a:t>digit</a:t>
            </a:r>
            <a:r>
              <a:rPr lang="en-IN" sz="2800" spc="-10" dirty="0" smtClean="0">
                <a:latin typeface="Calibri"/>
                <a:cs typeface="Calibri"/>
              </a:rPr>
              <a:t>	</a:t>
            </a:r>
            <a:r>
              <a:rPr lang="en-IN" sz="2800" spc="-5" dirty="0" smtClean="0">
                <a:latin typeface="Calibri"/>
                <a:cs typeface="Calibri"/>
              </a:rPr>
              <a:t>-&gt; 0 | 1 | … |</a:t>
            </a:r>
            <a:r>
              <a:rPr lang="en-IN" sz="2800" spc="45" dirty="0" smtClean="0">
                <a:latin typeface="Calibri"/>
                <a:cs typeface="Calibri"/>
              </a:rPr>
              <a:t> </a:t>
            </a:r>
            <a:r>
              <a:rPr lang="en-IN" sz="2800" spc="-5" dirty="0" smtClean="0">
                <a:latin typeface="Calibri"/>
                <a:cs typeface="Calibri"/>
              </a:rPr>
              <a:t>9</a:t>
            </a:r>
            <a:endParaRPr lang="en-IN" sz="2800" dirty="0" smtClean="0">
              <a:latin typeface="Calibri"/>
              <a:cs typeface="Calibri"/>
            </a:endParaRPr>
          </a:p>
          <a:p>
            <a:pPr marL="379730">
              <a:lnSpc>
                <a:spcPct val="100000"/>
              </a:lnSpc>
              <a:spcBef>
                <a:spcPts val="5"/>
              </a:spcBef>
              <a:tabLst>
                <a:tab pos="1224280" algn="l"/>
              </a:tabLst>
            </a:pPr>
            <a:r>
              <a:rPr lang="en-IN" sz="2800" spc="-5" dirty="0" smtClean="0">
                <a:latin typeface="Calibri"/>
                <a:cs typeface="Calibri"/>
              </a:rPr>
              <a:t>Id  -&gt; </a:t>
            </a:r>
            <a:r>
              <a:rPr lang="en-IN" sz="2800" spc="-15" dirty="0" smtClean="0">
                <a:latin typeface="Calibri"/>
                <a:cs typeface="Calibri"/>
              </a:rPr>
              <a:t>letter_ (letter_ </a:t>
            </a:r>
            <a:r>
              <a:rPr lang="en-IN" sz="2800" spc="-5" dirty="0" smtClean="0">
                <a:latin typeface="Calibri"/>
                <a:cs typeface="Calibri"/>
              </a:rPr>
              <a:t>|</a:t>
            </a:r>
            <a:r>
              <a:rPr lang="en-IN" sz="2800" spc="110" dirty="0" smtClean="0">
                <a:latin typeface="Calibri"/>
                <a:cs typeface="Calibri"/>
              </a:rPr>
              <a:t> </a:t>
            </a:r>
            <a:r>
              <a:rPr lang="en-IN" sz="2800" spc="-10" dirty="0" smtClean="0">
                <a:latin typeface="Calibri"/>
                <a:cs typeface="Calibri"/>
              </a:rPr>
              <a:t>digit)*</a:t>
            </a:r>
            <a:endParaRPr lang="en-IN" sz="2800" dirty="0" smtClean="0">
              <a:latin typeface="Calibri"/>
              <a:cs typeface="Calibri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14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Lexical Analysis- Dr. Alok Kumar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spc="-5" dirty="0" smtClean="0">
                <a:solidFill>
                  <a:srgbClr val="C00000"/>
                </a:solidFill>
              </a:rPr>
              <a:t>Extensions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IN" sz="2400" spc="-5" dirty="0" smtClean="0">
                <a:latin typeface="Calibri"/>
                <a:cs typeface="Calibri"/>
              </a:rPr>
              <a:t>One or </a:t>
            </a:r>
            <a:r>
              <a:rPr lang="en-IN" sz="2400" spc="-10" dirty="0" smtClean="0">
                <a:latin typeface="Calibri"/>
                <a:cs typeface="Calibri"/>
              </a:rPr>
              <a:t>more instances:</a:t>
            </a:r>
            <a:r>
              <a:rPr lang="en-IN" sz="2400" spc="-85" dirty="0" smtClean="0">
                <a:latin typeface="Calibri"/>
                <a:cs typeface="Calibri"/>
              </a:rPr>
              <a:t> </a:t>
            </a:r>
            <a:r>
              <a:rPr lang="en-IN" sz="2400" spc="-10" dirty="0" smtClean="0">
                <a:latin typeface="Calibri"/>
                <a:cs typeface="Calibri"/>
              </a:rPr>
              <a:t>(r)+</a:t>
            </a:r>
            <a:endParaRPr lang="en-IN" sz="2400" dirty="0" smtClean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IN" sz="2400" spc="-30" dirty="0" smtClean="0">
                <a:latin typeface="Calibri"/>
                <a:cs typeface="Calibri"/>
              </a:rPr>
              <a:t>Zero </a:t>
            </a:r>
            <a:r>
              <a:rPr lang="en-IN" sz="2400" dirty="0" smtClean="0">
                <a:latin typeface="Calibri"/>
                <a:cs typeface="Calibri"/>
              </a:rPr>
              <a:t>of </a:t>
            </a:r>
            <a:r>
              <a:rPr lang="en-IN" sz="2400" spc="-5" dirty="0" smtClean="0">
                <a:latin typeface="Calibri"/>
                <a:cs typeface="Calibri"/>
              </a:rPr>
              <a:t>one </a:t>
            </a:r>
            <a:r>
              <a:rPr lang="en-IN" sz="2400" spc="-10" dirty="0" smtClean="0">
                <a:latin typeface="Calibri"/>
                <a:cs typeface="Calibri"/>
              </a:rPr>
              <a:t>instances:</a:t>
            </a:r>
            <a:r>
              <a:rPr lang="en-IN" sz="2400" spc="-55" dirty="0" smtClean="0">
                <a:latin typeface="Calibri"/>
                <a:cs typeface="Calibri"/>
              </a:rPr>
              <a:t> </a:t>
            </a:r>
            <a:r>
              <a:rPr lang="en-IN" sz="2400" dirty="0" smtClean="0">
                <a:latin typeface="Calibri"/>
                <a:cs typeface="Calibri"/>
              </a:rPr>
              <a:t>r?</a:t>
            </a: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IN" sz="2400" spc="-15" dirty="0" smtClean="0">
                <a:latin typeface="Calibri"/>
                <a:cs typeface="Calibri"/>
              </a:rPr>
              <a:t>Character </a:t>
            </a:r>
            <a:r>
              <a:rPr lang="en-IN" sz="2400" dirty="0" smtClean="0">
                <a:latin typeface="Calibri"/>
                <a:cs typeface="Calibri"/>
              </a:rPr>
              <a:t>classes:</a:t>
            </a:r>
            <a:r>
              <a:rPr lang="en-IN" sz="2400" spc="-65" dirty="0" smtClean="0">
                <a:latin typeface="Calibri"/>
                <a:cs typeface="Calibri"/>
              </a:rPr>
              <a:t> </a:t>
            </a:r>
            <a:r>
              <a:rPr lang="en-IN" sz="2400" spc="-5" dirty="0" smtClean="0">
                <a:latin typeface="Calibri"/>
                <a:cs typeface="Calibri"/>
              </a:rPr>
              <a:t>[</a:t>
            </a:r>
            <a:r>
              <a:rPr lang="en-IN" sz="2400" spc="-5" dirty="0" err="1" smtClean="0">
                <a:latin typeface="Calibri"/>
                <a:cs typeface="Calibri"/>
              </a:rPr>
              <a:t>abc</a:t>
            </a:r>
            <a:r>
              <a:rPr lang="en-IN" sz="2400" spc="-5" dirty="0" smtClean="0">
                <a:latin typeface="Calibri"/>
                <a:cs typeface="Calibri"/>
              </a:rPr>
              <a:t>]</a:t>
            </a:r>
            <a:endParaRPr lang="en-IN" sz="2400" dirty="0" smtClean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lang="en-IN" sz="2400" dirty="0" smtClean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IN" sz="2400" spc="-10" dirty="0" smtClean="0">
                <a:latin typeface="Calibri"/>
                <a:cs typeface="Calibri"/>
              </a:rPr>
              <a:t>Example</a:t>
            </a:r>
            <a:r>
              <a:rPr lang="en-IN" sz="2400" spc="-10" dirty="0" smtClean="0">
                <a:latin typeface="Calibri"/>
                <a:cs typeface="Calibri"/>
              </a:rPr>
              <a:t>:</a:t>
            </a:r>
          </a:p>
          <a:p>
            <a:pPr marL="355600" indent="-34353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IN" sz="2400" spc="-10" dirty="0" smtClean="0">
                <a:latin typeface="Calibri"/>
                <a:cs typeface="Calibri"/>
              </a:rPr>
              <a:t>letter_</a:t>
            </a:r>
            <a:r>
              <a:rPr lang="en-IN" sz="2400" spc="-5" dirty="0" smtClean="0">
                <a:latin typeface="Calibri"/>
                <a:cs typeface="Calibri"/>
              </a:rPr>
              <a:t>-&gt; </a:t>
            </a:r>
            <a:r>
              <a:rPr lang="en-IN" sz="2400" spc="-5" dirty="0" smtClean="0">
                <a:latin typeface="Calibri"/>
                <a:cs typeface="Calibri"/>
              </a:rPr>
              <a:t>[A-</a:t>
            </a:r>
            <a:r>
              <a:rPr lang="en-IN" sz="2400" spc="-5" dirty="0" err="1" smtClean="0">
                <a:latin typeface="Calibri"/>
                <a:cs typeface="Calibri"/>
              </a:rPr>
              <a:t>Za</a:t>
            </a:r>
            <a:r>
              <a:rPr lang="en-IN" sz="2400" spc="-5" dirty="0" smtClean="0">
                <a:latin typeface="Calibri"/>
                <a:cs typeface="Calibri"/>
              </a:rPr>
              <a:t>-z</a:t>
            </a:r>
            <a:r>
              <a:rPr lang="en-IN" sz="2400" spc="-5" dirty="0" smtClean="0">
                <a:latin typeface="Calibri"/>
                <a:cs typeface="Calibri"/>
              </a:rPr>
              <a:t>_]</a:t>
            </a:r>
          </a:p>
          <a:p>
            <a:pPr marL="355600" indent="-34353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IN" sz="2400" spc="-5" dirty="0" smtClean="0">
                <a:latin typeface="Calibri"/>
                <a:cs typeface="Calibri"/>
              </a:rPr>
              <a:t>digit-</a:t>
            </a:r>
            <a:r>
              <a:rPr lang="en-IN" sz="2400" spc="-5" dirty="0" smtClean="0">
                <a:latin typeface="Calibri"/>
                <a:cs typeface="Calibri"/>
              </a:rPr>
              <a:t>&gt; </a:t>
            </a:r>
            <a:r>
              <a:rPr lang="en-IN" sz="2400" spc="-10" dirty="0" smtClean="0">
                <a:latin typeface="Calibri"/>
                <a:cs typeface="Calibri"/>
              </a:rPr>
              <a:t>[</a:t>
            </a:r>
            <a:r>
              <a:rPr lang="en-IN" sz="2400" spc="-10" dirty="0" smtClean="0">
                <a:latin typeface="Calibri"/>
                <a:cs typeface="Calibri"/>
              </a:rPr>
              <a:t>0-9]</a:t>
            </a:r>
          </a:p>
          <a:p>
            <a:pPr marL="355600" indent="-34353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IN" sz="2400" spc="-5" dirty="0" smtClean="0">
                <a:latin typeface="Calibri"/>
                <a:cs typeface="Calibri"/>
              </a:rPr>
              <a:t>ID-&gt;</a:t>
            </a:r>
            <a:r>
              <a:rPr lang="en-IN" sz="2400" spc="-25" dirty="0" smtClean="0">
                <a:latin typeface="Calibri"/>
                <a:cs typeface="Calibri"/>
              </a:rPr>
              <a:t> </a:t>
            </a:r>
            <a:r>
              <a:rPr lang="en-IN" sz="2400" spc="-10" dirty="0" smtClean="0">
                <a:latin typeface="Calibri"/>
                <a:cs typeface="Calibri"/>
              </a:rPr>
              <a:t>letter_(</a:t>
            </a:r>
            <a:r>
              <a:rPr lang="en-IN" sz="2400" spc="-10" dirty="0" err="1" smtClean="0">
                <a:latin typeface="Calibri"/>
                <a:cs typeface="Calibri"/>
              </a:rPr>
              <a:t>letter_|digit</a:t>
            </a:r>
            <a:r>
              <a:rPr lang="en-IN" sz="2400" spc="-10" dirty="0" smtClean="0">
                <a:latin typeface="Calibri"/>
                <a:cs typeface="Calibri"/>
              </a:rPr>
              <a:t>)*</a:t>
            </a:r>
            <a:endParaRPr lang="en-IN" sz="2400" dirty="0" smtClean="0">
              <a:latin typeface="Calibri"/>
              <a:cs typeface="Calibri"/>
            </a:endParaRPr>
          </a:p>
          <a:p>
            <a:endParaRPr lang="en-IN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15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Lexical Analysis- Dr. Alok Kumar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spc="-10" dirty="0" smtClean="0">
                <a:solidFill>
                  <a:srgbClr val="C00000"/>
                </a:solidFill>
              </a:rPr>
              <a:t>Examples </a:t>
            </a:r>
            <a:r>
              <a:rPr lang="en-IN" b="1" spc="-5" dirty="0" smtClean="0">
                <a:solidFill>
                  <a:srgbClr val="C00000"/>
                </a:solidFill>
              </a:rPr>
              <a:t>with </a:t>
            </a:r>
            <a:r>
              <a:rPr lang="en-IN" b="1" dirty="0" smtClean="0">
                <a:solidFill>
                  <a:srgbClr val="C00000"/>
                </a:solidFill>
                <a:latin typeface="MS Mincho"/>
                <a:cs typeface="MS Mincho"/>
              </a:rPr>
              <a:t>∑=</a:t>
            </a:r>
            <a:r>
              <a:rPr lang="en-IN" b="1" spc="-60" dirty="0" smtClean="0">
                <a:solidFill>
                  <a:srgbClr val="C00000"/>
                </a:solidFill>
                <a:latin typeface="MS Mincho"/>
                <a:cs typeface="MS Mincho"/>
              </a:rPr>
              <a:t> </a:t>
            </a:r>
            <a:r>
              <a:rPr lang="en-IN" b="1" dirty="0" smtClean="0">
                <a:solidFill>
                  <a:srgbClr val="C00000"/>
                </a:solidFill>
                <a:latin typeface="MS Mincho"/>
                <a:cs typeface="MS Mincho"/>
              </a:rPr>
              <a:t>{0,1}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355600" indent="-343535"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IN" sz="2800" spc="-5" dirty="0" smtClean="0">
                <a:latin typeface="Calibri"/>
                <a:cs typeface="Calibri"/>
              </a:rPr>
              <a:t>(0|1)*: </a:t>
            </a:r>
            <a:r>
              <a:rPr lang="en-IN" sz="2800" dirty="0" smtClean="0">
                <a:latin typeface="Calibri"/>
                <a:cs typeface="Calibri"/>
              </a:rPr>
              <a:t>All binary </a:t>
            </a:r>
            <a:r>
              <a:rPr lang="en-IN" sz="2800" spc="-5" dirty="0" smtClean="0">
                <a:latin typeface="Calibri"/>
                <a:cs typeface="Calibri"/>
              </a:rPr>
              <a:t>strings </a:t>
            </a:r>
            <a:r>
              <a:rPr lang="en-IN" sz="2800" dirty="0" smtClean="0">
                <a:latin typeface="Calibri"/>
                <a:cs typeface="Calibri"/>
              </a:rPr>
              <a:t>including the empty</a:t>
            </a:r>
            <a:r>
              <a:rPr lang="en-IN" sz="2800" spc="-35" dirty="0" smtClean="0">
                <a:latin typeface="Calibri"/>
                <a:cs typeface="Calibri"/>
              </a:rPr>
              <a:t> </a:t>
            </a:r>
            <a:r>
              <a:rPr lang="en-IN" sz="2800" spc="-10" dirty="0" smtClean="0">
                <a:latin typeface="Calibri"/>
                <a:cs typeface="Calibri"/>
              </a:rPr>
              <a:t>string</a:t>
            </a:r>
            <a:endParaRPr lang="en-IN" sz="2800" dirty="0" smtClean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IN" sz="2800" dirty="0" smtClean="0">
                <a:latin typeface="Calibri"/>
                <a:cs typeface="Calibri"/>
              </a:rPr>
              <a:t>(0|1)(0|1)*: All </a:t>
            </a:r>
            <a:r>
              <a:rPr lang="en-IN" sz="2800" spc="-5" dirty="0" smtClean="0">
                <a:latin typeface="Calibri"/>
                <a:cs typeface="Calibri"/>
              </a:rPr>
              <a:t>nonempty binary</a:t>
            </a:r>
            <a:r>
              <a:rPr lang="en-IN" sz="2800" spc="-65" dirty="0" smtClean="0">
                <a:latin typeface="Calibri"/>
                <a:cs typeface="Calibri"/>
              </a:rPr>
              <a:t> </a:t>
            </a:r>
            <a:r>
              <a:rPr lang="en-IN" sz="2800" spc="-5" dirty="0" smtClean="0">
                <a:latin typeface="Calibri"/>
                <a:cs typeface="Calibri"/>
              </a:rPr>
              <a:t>strings</a:t>
            </a:r>
            <a:endParaRPr lang="en-IN" sz="2800" dirty="0" smtClean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IN" sz="2800" dirty="0" smtClean="0">
                <a:latin typeface="Calibri"/>
                <a:cs typeface="Calibri"/>
              </a:rPr>
              <a:t>0(0|1)*0: All </a:t>
            </a:r>
            <a:r>
              <a:rPr lang="en-IN" sz="2800" spc="-5" dirty="0" smtClean="0">
                <a:latin typeface="Calibri"/>
                <a:cs typeface="Calibri"/>
              </a:rPr>
              <a:t>binary strings of length </a:t>
            </a:r>
            <a:r>
              <a:rPr lang="en-IN" sz="2800" spc="-15" dirty="0" smtClean="0">
                <a:latin typeface="Calibri"/>
                <a:cs typeface="Calibri"/>
              </a:rPr>
              <a:t>at </a:t>
            </a:r>
            <a:r>
              <a:rPr lang="en-IN" sz="2800" spc="-5" dirty="0" smtClean="0">
                <a:latin typeface="Calibri"/>
                <a:cs typeface="Calibri"/>
              </a:rPr>
              <a:t>least </a:t>
            </a:r>
            <a:r>
              <a:rPr lang="en-IN" sz="2800" dirty="0" smtClean="0">
                <a:latin typeface="Calibri"/>
                <a:cs typeface="Calibri"/>
              </a:rPr>
              <a:t>2, </a:t>
            </a:r>
            <a:r>
              <a:rPr lang="en-IN" sz="2800" spc="-10" dirty="0" smtClean="0">
                <a:latin typeface="Calibri"/>
                <a:cs typeface="Calibri"/>
              </a:rPr>
              <a:t>starting </a:t>
            </a:r>
            <a:r>
              <a:rPr lang="en-IN" sz="2800" dirty="0" smtClean="0">
                <a:latin typeface="Calibri"/>
                <a:cs typeface="Calibri"/>
              </a:rPr>
              <a:t>and ending </a:t>
            </a:r>
            <a:r>
              <a:rPr lang="en-IN" sz="2800" spc="-5" dirty="0" smtClean="0">
                <a:latin typeface="Calibri"/>
                <a:cs typeface="Calibri"/>
              </a:rPr>
              <a:t>with</a:t>
            </a:r>
            <a:r>
              <a:rPr lang="en-IN" sz="2800" spc="30" dirty="0" smtClean="0">
                <a:latin typeface="Calibri"/>
                <a:cs typeface="Calibri"/>
              </a:rPr>
              <a:t> </a:t>
            </a:r>
            <a:r>
              <a:rPr lang="en-IN" sz="2800" dirty="0" smtClean="0">
                <a:latin typeface="Calibri"/>
                <a:cs typeface="Calibri"/>
              </a:rPr>
              <a:t>0s</a:t>
            </a:r>
          </a:p>
          <a:p>
            <a:pPr marL="355600" marR="116205" indent="-34353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IN" sz="2800" spc="-5" dirty="0" smtClean="0">
                <a:latin typeface="Calibri"/>
                <a:cs typeface="Calibri"/>
              </a:rPr>
              <a:t>(0|1)*0(0|1)(0|1)(0|1): </a:t>
            </a:r>
            <a:r>
              <a:rPr lang="en-IN" sz="2800" dirty="0" smtClean="0">
                <a:latin typeface="Calibri"/>
                <a:cs typeface="Calibri"/>
              </a:rPr>
              <a:t>All binary </a:t>
            </a:r>
            <a:r>
              <a:rPr lang="en-IN" sz="2800" spc="-5" dirty="0" smtClean="0">
                <a:latin typeface="Calibri"/>
                <a:cs typeface="Calibri"/>
              </a:rPr>
              <a:t>strings with </a:t>
            </a:r>
            <a:r>
              <a:rPr lang="en-IN" sz="2800" spc="-15" dirty="0" smtClean="0">
                <a:latin typeface="Calibri"/>
                <a:cs typeface="Calibri"/>
              </a:rPr>
              <a:t>at </a:t>
            </a:r>
            <a:r>
              <a:rPr lang="en-IN" sz="2800" spc="-5" dirty="0" smtClean="0">
                <a:latin typeface="Calibri"/>
                <a:cs typeface="Calibri"/>
              </a:rPr>
              <a:t>least three </a:t>
            </a:r>
            <a:r>
              <a:rPr lang="en-IN" sz="2800" spc="-10" dirty="0" smtClean="0">
                <a:latin typeface="Calibri"/>
                <a:cs typeface="Calibri"/>
              </a:rPr>
              <a:t>characters </a:t>
            </a:r>
            <a:r>
              <a:rPr lang="en-IN" sz="2800" dirty="0" smtClean="0">
                <a:latin typeface="Calibri"/>
                <a:cs typeface="Calibri"/>
              </a:rPr>
              <a:t>in  which the </a:t>
            </a:r>
            <a:r>
              <a:rPr lang="en-IN" sz="2800" spc="-10" dirty="0" smtClean="0">
                <a:latin typeface="Calibri"/>
                <a:cs typeface="Calibri"/>
              </a:rPr>
              <a:t>third-last </a:t>
            </a:r>
            <a:r>
              <a:rPr lang="en-IN" sz="2800" spc="-5" dirty="0" smtClean="0">
                <a:latin typeface="Calibri"/>
                <a:cs typeface="Calibri"/>
              </a:rPr>
              <a:t>character is </a:t>
            </a:r>
            <a:r>
              <a:rPr lang="en-IN" sz="2800" spc="-15" dirty="0" smtClean="0">
                <a:latin typeface="Calibri"/>
                <a:cs typeface="Calibri"/>
              </a:rPr>
              <a:t>always</a:t>
            </a:r>
            <a:r>
              <a:rPr lang="en-IN" sz="2800" spc="20" dirty="0" smtClean="0">
                <a:latin typeface="Calibri"/>
                <a:cs typeface="Calibri"/>
              </a:rPr>
              <a:t> </a:t>
            </a:r>
            <a:r>
              <a:rPr lang="en-IN" sz="2800" dirty="0" smtClean="0">
                <a:latin typeface="Calibri"/>
                <a:cs typeface="Calibri"/>
              </a:rPr>
              <a:t>0</a:t>
            </a:r>
          </a:p>
          <a:p>
            <a:pPr marL="355600" indent="-34353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IN" sz="2800" dirty="0" smtClean="0">
                <a:latin typeface="Calibri"/>
                <a:cs typeface="Calibri"/>
              </a:rPr>
              <a:t>0*10*10*10*: All </a:t>
            </a:r>
            <a:r>
              <a:rPr lang="en-IN" sz="2800" spc="-5" dirty="0" smtClean="0">
                <a:latin typeface="Calibri"/>
                <a:cs typeface="Calibri"/>
              </a:rPr>
              <a:t>binary strings possessing </a:t>
            </a:r>
            <a:r>
              <a:rPr lang="en-IN" sz="2800" spc="-10" dirty="0" smtClean="0">
                <a:latin typeface="Calibri"/>
                <a:cs typeface="Calibri"/>
              </a:rPr>
              <a:t>exactly </a:t>
            </a:r>
            <a:r>
              <a:rPr lang="en-IN" sz="2800" spc="-5" dirty="0" smtClean="0">
                <a:latin typeface="Calibri"/>
                <a:cs typeface="Calibri"/>
              </a:rPr>
              <a:t>three</a:t>
            </a:r>
            <a:r>
              <a:rPr lang="en-IN" sz="2800" spc="-15" dirty="0" smtClean="0">
                <a:latin typeface="Calibri"/>
                <a:cs typeface="Calibri"/>
              </a:rPr>
              <a:t> </a:t>
            </a:r>
            <a:r>
              <a:rPr lang="en-IN" sz="2800" dirty="0" smtClean="0">
                <a:latin typeface="Calibri"/>
                <a:cs typeface="Calibri"/>
              </a:rPr>
              <a:t>1s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16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Lexical Analysis- Dr. Alok Kumar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spc="-15" dirty="0" smtClean="0">
                <a:solidFill>
                  <a:srgbClr val="C00000"/>
                </a:solidFill>
              </a:rPr>
              <a:t>Recognition </a:t>
            </a:r>
            <a:r>
              <a:rPr lang="en-IN" b="1" spc="-5" dirty="0" smtClean="0">
                <a:solidFill>
                  <a:srgbClr val="C00000"/>
                </a:solidFill>
              </a:rPr>
              <a:t>of</a:t>
            </a:r>
            <a:r>
              <a:rPr lang="en-IN" b="1" dirty="0" smtClean="0">
                <a:solidFill>
                  <a:srgbClr val="C00000"/>
                </a:solidFill>
              </a:rPr>
              <a:t> </a:t>
            </a:r>
            <a:r>
              <a:rPr lang="en-IN" b="1" spc="-35" dirty="0" smtClean="0">
                <a:solidFill>
                  <a:srgbClr val="C00000"/>
                </a:solidFill>
              </a:rPr>
              <a:t>tokens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55600" marR="5080" indent="-343535">
              <a:lnSpc>
                <a:spcPts val="2590"/>
              </a:lnSpc>
              <a:spcBef>
                <a:spcPts val="72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IN" sz="2400" spc="-10" dirty="0" smtClean="0">
                <a:latin typeface="Calibri"/>
                <a:cs typeface="Calibri"/>
              </a:rPr>
              <a:t>Starting point </a:t>
            </a:r>
            <a:r>
              <a:rPr lang="en-IN" sz="2400" dirty="0" smtClean="0">
                <a:latin typeface="Calibri"/>
                <a:cs typeface="Calibri"/>
              </a:rPr>
              <a:t>is the </a:t>
            </a:r>
            <a:r>
              <a:rPr lang="en-IN" sz="2400" spc="-5" dirty="0" smtClean="0">
                <a:latin typeface="Calibri"/>
                <a:cs typeface="Calibri"/>
              </a:rPr>
              <a:t>language </a:t>
            </a:r>
            <a:r>
              <a:rPr lang="en-IN" sz="2400" spc="-10" dirty="0" smtClean="0">
                <a:latin typeface="Calibri"/>
                <a:cs typeface="Calibri"/>
              </a:rPr>
              <a:t>grammar </a:t>
            </a:r>
            <a:r>
              <a:rPr lang="en-IN" sz="2400" spc="-15" dirty="0" smtClean="0">
                <a:latin typeface="Calibri"/>
                <a:cs typeface="Calibri"/>
              </a:rPr>
              <a:t>to </a:t>
            </a:r>
            <a:r>
              <a:rPr lang="en-IN" sz="2400" spc="-20" dirty="0" smtClean="0">
                <a:latin typeface="Calibri"/>
                <a:cs typeface="Calibri"/>
              </a:rPr>
              <a:t>understand  </a:t>
            </a:r>
            <a:r>
              <a:rPr lang="en-IN" sz="2400" dirty="0" smtClean="0">
                <a:latin typeface="Calibri"/>
                <a:cs typeface="Calibri"/>
              </a:rPr>
              <a:t>the</a:t>
            </a:r>
            <a:r>
              <a:rPr lang="en-IN" sz="2400" spc="-25" dirty="0" smtClean="0">
                <a:latin typeface="Calibri"/>
                <a:cs typeface="Calibri"/>
              </a:rPr>
              <a:t> </a:t>
            </a:r>
            <a:r>
              <a:rPr lang="en-IN" sz="2400" spc="-20" dirty="0" smtClean="0">
                <a:latin typeface="Calibri"/>
                <a:cs typeface="Calibri"/>
              </a:rPr>
              <a:t>tokens:</a:t>
            </a:r>
            <a:endParaRPr lang="en-IN" sz="2400" dirty="0" smtClean="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40"/>
              </a:spcBef>
            </a:pPr>
            <a:r>
              <a:rPr lang="en-IN" sz="2000" spc="-15" dirty="0" smtClean="0">
                <a:latin typeface="Calibri"/>
                <a:cs typeface="Calibri"/>
              </a:rPr>
              <a:t>stmt </a:t>
            </a:r>
            <a:r>
              <a:rPr lang="en-IN" sz="2000" spc="-5" dirty="0" smtClean="0">
                <a:latin typeface="Calibri"/>
                <a:cs typeface="Calibri"/>
              </a:rPr>
              <a:t>-&gt; </a:t>
            </a:r>
            <a:r>
              <a:rPr lang="en-IN" sz="2000" b="1" spc="-5" dirty="0" smtClean="0">
                <a:latin typeface="Calibri"/>
                <a:cs typeface="Calibri"/>
              </a:rPr>
              <a:t>if </a:t>
            </a:r>
            <a:r>
              <a:rPr lang="en-IN" sz="2000" spc="-15" dirty="0" err="1" smtClean="0">
                <a:latin typeface="Calibri"/>
                <a:cs typeface="Calibri"/>
              </a:rPr>
              <a:t>expr</a:t>
            </a:r>
            <a:r>
              <a:rPr lang="en-IN" sz="2000" spc="-15" dirty="0" smtClean="0">
                <a:latin typeface="Calibri"/>
                <a:cs typeface="Calibri"/>
              </a:rPr>
              <a:t> </a:t>
            </a:r>
            <a:r>
              <a:rPr lang="en-IN" sz="2000" b="1" spc="-5" dirty="0" smtClean="0">
                <a:latin typeface="Calibri"/>
                <a:cs typeface="Calibri"/>
              </a:rPr>
              <a:t>then</a:t>
            </a:r>
            <a:r>
              <a:rPr lang="en-IN" sz="2000" b="1" dirty="0" smtClean="0">
                <a:latin typeface="Calibri"/>
                <a:cs typeface="Calibri"/>
              </a:rPr>
              <a:t> </a:t>
            </a:r>
            <a:r>
              <a:rPr lang="en-IN" sz="2000" spc="-15" dirty="0" smtClean="0">
                <a:latin typeface="Calibri"/>
                <a:cs typeface="Calibri"/>
              </a:rPr>
              <a:t>stmt</a:t>
            </a:r>
            <a:endParaRPr lang="en-IN" sz="2000" dirty="0" smtClean="0">
              <a:latin typeface="Calibri"/>
              <a:cs typeface="Calibri"/>
            </a:endParaRPr>
          </a:p>
          <a:p>
            <a:pPr marL="1221105">
              <a:lnSpc>
                <a:spcPct val="100000"/>
              </a:lnSpc>
              <a:buNone/>
              <a:tabLst>
                <a:tab pos="1496695" algn="l"/>
              </a:tabLst>
            </a:pPr>
            <a:r>
              <a:rPr lang="en-IN" sz="2000" dirty="0" smtClean="0">
                <a:latin typeface="Calibri"/>
                <a:cs typeface="Calibri"/>
              </a:rPr>
              <a:t>	|</a:t>
            </a:r>
            <a:r>
              <a:rPr lang="en-IN" sz="2000" dirty="0" smtClean="0">
                <a:latin typeface="Calibri"/>
                <a:cs typeface="Calibri"/>
              </a:rPr>
              <a:t>	</a:t>
            </a:r>
            <a:r>
              <a:rPr lang="en-IN" sz="2000" b="1" spc="-5" dirty="0" smtClean="0">
                <a:latin typeface="Calibri"/>
                <a:cs typeface="Calibri"/>
              </a:rPr>
              <a:t>if </a:t>
            </a:r>
            <a:r>
              <a:rPr lang="en-IN" sz="2000" spc="-10" dirty="0" err="1" smtClean="0">
                <a:latin typeface="Calibri"/>
                <a:cs typeface="Calibri"/>
              </a:rPr>
              <a:t>expr</a:t>
            </a:r>
            <a:r>
              <a:rPr lang="en-IN" sz="2000" spc="-10" dirty="0" smtClean="0">
                <a:latin typeface="Calibri"/>
                <a:cs typeface="Calibri"/>
              </a:rPr>
              <a:t> </a:t>
            </a:r>
            <a:r>
              <a:rPr lang="en-IN" sz="2000" b="1" spc="-5" dirty="0" smtClean="0">
                <a:latin typeface="Calibri"/>
                <a:cs typeface="Calibri"/>
              </a:rPr>
              <a:t>then </a:t>
            </a:r>
            <a:r>
              <a:rPr lang="en-IN" sz="2000" spc="-15" dirty="0" smtClean="0">
                <a:latin typeface="Calibri"/>
                <a:cs typeface="Calibri"/>
              </a:rPr>
              <a:t>stmt </a:t>
            </a:r>
            <a:r>
              <a:rPr lang="en-IN" sz="2000" b="1" spc="-5" dirty="0" smtClean="0">
                <a:latin typeface="Calibri"/>
                <a:cs typeface="Calibri"/>
              </a:rPr>
              <a:t>else</a:t>
            </a:r>
            <a:r>
              <a:rPr lang="en-IN" sz="2000" b="1" spc="5" dirty="0" smtClean="0">
                <a:latin typeface="Calibri"/>
                <a:cs typeface="Calibri"/>
              </a:rPr>
              <a:t> </a:t>
            </a:r>
            <a:r>
              <a:rPr lang="en-IN" sz="2000" spc="-15" dirty="0" smtClean="0">
                <a:latin typeface="Calibri"/>
                <a:cs typeface="Calibri"/>
              </a:rPr>
              <a:t>stmt</a:t>
            </a:r>
            <a:endParaRPr lang="en-IN" sz="2000" dirty="0" smtClean="0">
              <a:latin typeface="Calibri"/>
              <a:cs typeface="Calibri"/>
            </a:endParaRPr>
          </a:p>
          <a:p>
            <a:pPr marL="1221105">
              <a:lnSpc>
                <a:spcPct val="100000"/>
              </a:lnSpc>
              <a:buNone/>
            </a:pPr>
            <a:r>
              <a:rPr lang="en-IN" sz="2000" dirty="0" smtClean="0">
                <a:latin typeface="Calibri"/>
                <a:cs typeface="Calibri"/>
              </a:rPr>
              <a:t>	|</a:t>
            </a:r>
            <a:r>
              <a:rPr lang="en-IN" sz="2000" spc="-25" dirty="0" smtClean="0">
                <a:latin typeface="Calibri"/>
                <a:cs typeface="Calibri"/>
              </a:rPr>
              <a:t> </a:t>
            </a:r>
            <a:r>
              <a:rPr lang="en-IN" sz="1200" dirty="0" smtClean="0">
                <a:latin typeface="Calibri"/>
                <a:cs typeface="Calibri"/>
              </a:rPr>
              <a:t>Ɛ</a:t>
            </a:r>
          </a:p>
          <a:p>
            <a:pPr marL="469900">
              <a:lnSpc>
                <a:spcPct val="100000"/>
              </a:lnSpc>
            </a:pPr>
            <a:r>
              <a:rPr lang="en-IN" sz="2000" spc="-15" dirty="0" err="1" smtClean="0">
                <a:latin typeface="Calibri"/>
                <a:cs typeface="Calibri"/>
              </a:rPr>
              <a:t>expr</a:t>
            </a:r>
            <a:r>
              <a:rPr lang="en-IN" sz="2000" spc="-15" dirty="0" smtClean="0">
                <a:latin typeface="Calibri"/>
                <a:cs typeface="Calibri"/>
              </a:rPr>
              <a:t> </a:t>
            </a:r>
            <a:r>
              <a:rPr lang="en-IN" sz="2000" spc="-5" dirty="0" smtClean="0">
                <a:latin typeface="Calibri"/>
                <a:cs typeface="Calibri"/>
              </a:rPr>
              <a:t>-&gt; </a:t>
            </a:r>
            <a:r>
              <a:rPr lang="en-IN" sz="2000" spc="-10" dirty="0" smtClean="0">
                <a:latin typeface="Calibri"/>
                <a:cs typeface="Calibri"/>
              </a:rPr>
              <a:t>term </a:t>
            </a:r>
            <a:r>
              <a:rPr lang="en-IN" sz="2000" b="1" spc="-10" dirty="0" err="1" smtClean="0">
                <a:latin typeface="Calibri"/>
                <a:cs typeface="Calibri"/>
              </a:rPr>
              <a:t>relop</a:t>
            </a:r>
            <a:r>
              <a:rPr lang="en-IN" sz="2000" b="1" spc="-15" dirty="0" smtClean="0">
                <a:latin typeface="Calibri"/>
                <a:cs typeface="Calibri"/>
              </a:rPr>
              <a:t> </a:t>
            </a:r>
            <a:r>
              <a:rPr lang="en-IN" sz="2000" spc="-10" dirty="0" smtClean="0">
                <a:latin typeface="Calibri"/>
                <a:cs typeface="Calibri"/>
              </a:rPr>
              <a:t>term</a:t>
            </a:r>
            <a:endParaRPr lang="en-IN" sz="2000" dirty="0" smtClean="0">
              <a:latin typeface="Calibri"/>
              <a:cs typeface="Calibri"/>
            </a:endParaRPr>
          </a:p>
          <a:p>
            <a:pPr marL="469900" marR="5702935" indent="751205">
              <a:lnSpc>
                <a:spcPct val="100000"/>
              </a:lnSpc>
              <a:buNone/>
              <a:tabLst>
                <a:tab pos="1497330" algn="l"/>
              </a:tabLst>
            </a:pPr>
            <a:r>
              <a:rPr lang="en-IN" sz="2000" dirty="0" smtClean="0">
                <a:latin typeface="Calibri"/>
                <a:cs typeface="Calibri"/>
              </a:rPr>
              <a:t>|</a:t>
            </a:r>
            <a:r>
              <a:rPr lang="en-IN" sz="2000" spc="-30" dirty="0" smtClean="0">
                <a:latin typeface="Calibri"/>
                <a:cs typeface="Calibri"/>
              </a:rPr>
              <a:t>t</a:t>
            </a:r>
            <a:r>
              <a:rPr lang="en-IN" sz="2000" dirty="0" smtClean="0">
                <a:latin typeface="Calibri"/>
                <a:cs typeface="Calibri"/>
              </a:rPr>
              <a:t>e</a:t>
            </a:r>
            <a:r>
              <a:rPr lang="en-IN" sz="2000" spc="5" dirty="0" smtClean="0">
                <a:latin typeface="Calibri"/>
                <a:cs typeface="Calibri"/>
              </a:rPr>
              <a:t>r</a:t>
            </a:r>
            <a:r>
              <a:rPr lang="en-IN" sz="2000" dirty="0" smtClean="0">
                <a:latin typeface="Calibri"/>
                <a:cs typeface="Calibri"/>
              </a:rPr>
              <a:t>m  </a:t>
            </a:r>
            <a:r>
              <a:rPr lang="en-IN" sz="2000" spc="-5" dirty="0" err="1" smtClean="0">
                <a:latin typeface="Calibri"/>
                <a:cs typeface="Calibri"/>
              </a:rPr>
              <a:t>term</a:t>
            </a:r>
            <a:r>
              <a:rPr lang="en-IN" sz="2000" spc="-5" dirty="0" smtClean="0">
                <a:latin typeface="Calibri"/>
                <a:cs typeface="Calibri"/>
              </a:rPr>
              <a:t> -&gt;</a:t>
            </a:r>
            <a:r>
              <a:rPr lang="en-IN" sz="2000" spc="-35" dirty="0" smtClean="0">
                <a:latin typeface="Calibri"/>
                <a:cs typeface="Calibri"/>
              </a:rPr>
              <a:t> </a:t>
            </a:r>
            <a:r>
              <a:rPr lang="en-IN" sz="2000" b="1" spc="-5" dirty="0" smtClean="0">
                <a:latin typeface="Calibri"/>
                <a:cs typeface="Calibri"/>
              </a:rPr>
              <a:t>id</a:t>
            </a:r>
            <a:endParaRPr lang="en-IN" sz="2000" dirty="0" smtClean="0">
              <a:latin typeface="Calibri"/>
              <a:cs typeface="Calibri"/>
            </a:endParaRPr>
          </a:p>
          <a:p>
            <a:pPr marL="1221105">
              <a:lnSpc>
                <a:spcPct val="100000"/>
              </a:lnSpc>
              <a:spcBef>
                <a:spcPts val="5"/>
              </a:spcBef>
              <a:buNone/>
              <a:tabLst>
                <a:tab pos="1496695" algn="l"/>
              </a:tabLst>
            </a:pPr>
            <a:r>
              <a:rPr lang="en-IN" sz="2000" dirty="0" smtClean="0">
                <a:latin typeface="Calibri"/>
                <a:cs typeface="Calibri"/>
              </a:rPr>
              <a:t>	|</a:t>
            </a:r>
            <a:r>
              <a:rPr lang="en-IN" sz="2000" dirty="0" smtClean="0">
                <a:latin typeface="Calibri"/>
                <a:cs typeface="Calibri"/>
              </a:rPr>
              <a:t>	</a:t>
            </a:r>
            <a:r>
              <a:rPr lang="en-IN" sz="2000" b="1" spc="-5" dirty="0" smtClean="0">
                <a:latin typeface="Calibri"/>
                <a:cs typeface="Calibri"/>
              </a:rPr>
              <a:t>number</a:t>
            </a:r>
            <a:endParaRPr lang="en-IN" sz="2000" dirty="0" smtClean="0">
              <a:latin typeface="Calibri"/>
              <a:cs typeface="Calibri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17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Lexical Analysis- Dr. Alok Kumar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spc="-15" dirty="0" smtClean="0">
                <a:solidFill>
                  <a:srgbClr val="C00000"/>
                </a:solidFill>
              </a:rPr>
              <a:t>Recognition </a:t>
            </a:r>
            <a:r>
              <a:rPr lang="en-IN" b="1" spc="-5" dirty="0" smtClean="0">
                <a:solidFill>
                  <a:srgbClr val="C00000"/>
                </a:solidFill>
              </a:rPr>
              <a:t>of </a:t>
            </a:r>
            <a:r>
              <a:rPr lang="en-IN" b="1" spc="-35" dirty="0" smtClean="0">
                <a:solidFill>
                  <a:srgbClr val="C00000"/>
                </a:solidFill>
              </a:rPr>
              <a:t>tokens</a:t>
            </a:r>
            <a:r>
              <a:rPr lang="en-IN" b="1" spc="5" dirty="0" smtClean="0">
                <a:solidFill>
                  <a:srgbClr val="C00000"/>
                </a:solidFill>
              </a:rPr>
              <a:t> </a:t>
            </a:r>
            <a:r>
              <a:rPr lang="en-IN" b="1" spc="-15" dirty="0" smtClean="0">
                <a:solidFill>
                  <a:srgbClr val="C00000"/>
                </a:solidFill>
              </a:rPr>
              <a:t>(cont.)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355600" indent="-343535">
              <a:lnSpc>
                <a:spcPct val="100000"/>
              </a:lnSpc>
              <a:spcBef>
                <a:spcPts val="55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IN" sz="4400" spc="-5" dirty="0" smtClean="0">
                <a:latin typeface="Calibri"/>
                <a:cs typeface="Calibri"/>
              </a:rPr>
              <a:t>The </a:t>
            </a:r>
            <a:r>
              <a:rPr lang="en-IN" sz="4400" spc="-15" dirty="0" smtClean="0">
                <a:latin typeface="Calibri"/>
                <a:cs typeface="Calibri"/>
              </a:rPr>
              <a:t>next </a:t>
            </a:r>
            <a:r>
              <a:rPr lang="en-IN" sz="4400" spc="-20" dirty="0" smtClean="0">
                <a:latin typeface="Calibri"/>
                <a:cs typeface="Calibri"/>
              </a:rPr>
              <a:t>step </a:t>
            </a:r>
            <a:r>
              <a:rPr lang="en-IN" sz="4400" dirty="0" smtClean="0">
                <a:latin typeface="Calibri"/>
                <a:cs typeface="Calibri"/>
              </a:rPr>
              <a:t>is </a:t>
            </a:r>
            <a:r>
              <a:rPr lang="en-IN" sz="4400" spc="-20" dirty="0" smtClean="0">
                <a:latin typeface="Calibri"/>
                <a:cs typeface="Calibri"/>
              </a:rPr>
              <a:t>to </a:t>
            </a:r>
            <a:r>
              <a:rPr lang="en-IN" sz="4400" spc="-15" dirty="0" smtClean="0">
                <a:latin typeface="Calibri"/>
                <a:cs typeface="Calibri"/>
              </a:rPr>
              <a:t>formalize </a:t>
            </a:r>
            <a:r>
              <a:rPr lang="en-IN" sz="4400" dirty="0" smtClean="0">
                <a:latin typeface="Calibri"/>
                <a:cs typeface="Calibri"/>
              </a:rPr>
              <a:t>the</a:t>
            </a:r>
            <a:r>
              <a:rPr lang="en-IN" sz="4400" spc="-50" dirty="0" smtClean="0">
                <a:latin typeface="Calibri"/>
                <a:cs typeface="Calibri"/>
              </a:rPr>
              <a:t> </a:t>
            </a:r>
            <a:r>
              <a:rPr lang="en-IN" sz="4400" spc="-15" dirty="0" smtClean="0">
                <a:latin typeface="Calibri"/>
                <a:cs typeface="Calibri"/>
              </a:rPr>
              <a:t>patterns:</a:t>
            </a:r>
            <a:endParaRPr lang="en-IN" sz="4400" dirty="0" smtClean="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254"/>
              </a:spcBef>
              <a:buNone/>
              <a:tabLst>
                <a:tab pos="1033780" algn="l"/>
              </a:tabLst>
            </a:pPr>
            <a:r>
              <a:rPr lang="en-IN" sz="2800" i="1" spc="-5" dirty="0" smtClean="0">
                <a:latin typeface="Calibri"/>
                <a:cs typeface="Calibri"/>
              </a:rPr>
              <a:t>	digit</a:t>
            </a:r>
            <a:r>
              <a:rPr lang="en-IN" sz="2800" i="1" spc="-5" dirty="0" smtClean="0">
                <a:latin typeface="Calibri"/>
                <a:cs typeface="Calibri"/>
              </a:rPr>
              <a:t>	</a:t>
            </a:r>
            <a:r>
              <a:rPr lang="en-IN" sz="2800" spc="-5" dirty="0" smtClean="0">
                <a:latin typeface="Calibri"/>
                <a:cs typeface="Calibri"/>
              </a:rPr>
              <a:t>-&gt;</a:t>
            </a:r>
            <a:r>
              <a:rPr lang="en-IN" sz="2800" spc="-95" dirty="0" smtClean="0">
                <a:latin typeface="Calibri"/>
                <a:cs typeface="Calibri"/>
              </a:rPr>
              <a:t> </a:t>
            </a:r>
            <a:r>
              <a:rPr lang="en-IN" sz="2800" spc="-5" dirty="0" smtClean="0">
                <a:latin typeface="Calibri"/>
                <a:cs typeface="Calibri"/>
              </a:rPr>
              <a:t>[0-9]</a:t>
            </a:r>
            <a:endParaRPr lang="en-IN" sz="2800" dirty="0" smtClean="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180"/>
              </a:spcBef>
              <a:buNone/>
              <a:tabLst>
                <a:tab pos="1041400" algn="l"/>
              </a:tabLst>
            </a:pPr>
            <a:r>
              <a:rPr lang="en-IN" sz="2800" i="1" spc="-5" dirty="0" smtClean="0">
                <a:latin typeface="Calibri"/>
                <a:cs typeface="Calibri"/>
              </a:rPr>
              <a:t>	Digits</a:t>
            </a:r>
            <a:r>
              <a:rPr lang="en-IN" sz="2800" i="1" spc="-5" dirty="0" smtClean="0">
                <a:latin typeface="Calibri"/>
                <a:cs typeface="Calibri"/>
              </a:rPr>
              <a:t>	</a:t>
            </a:r>
            <a:r>
              <a:rPr lang="en-IN" sz="2800" spc="-5" dirty="0" smtClean="0">
                <a:latin typeface="Calibri"/>
                <a:cs typeface="Calibri"/>
              </a:rPr>
              <a:t>-&gt; </a:t>
            </a:r>
            <a:r>
              <a:rPr lang="en-IN" sz="2800" dirty="0" smtClean="0">
                <a:latin typeface="Calibri"/>
                <a:cs typeface="Calibri"/>
              </a:rPr>
              <a:t>digit+</a:t>
            </a:r>
          </a:p>
          <a:p>
            <a:pPr marL="469900">
              <a:lnSpc>
                <a:spcPct val="100000"/>
              </a:lnSpc>
              <a:spcBef>
                <a:spcPts val="180"/>
              </a:spcBef>
              <a:buNone/>
            </a:pPr>
            <a:r>
              <a:rPr lang="en-IN" sz="2800" i="1" spc="-5" dirty="0" smtClean="0">
                <a:latin typeface="Calibri"/>
                <a:cs typeface="Calibri"/>
              </a:rPr>
              <a:t>	number </a:t>
            </a:r>
            <a:r>
              <a:rPr lang="en-IN" sz="2800" spc="-5" dirty="0" smtClean="0">
                <a:latin typeface="Calibri"/>
                <a:cs typeface="Calibri"/>
              </a:rPr>
              <a:t>-&gt; digit(.digits)? (E[+-]?</a:t>
            </a:r>
            <a:r>
              <a:rPr lang="en-IN" sz="2800" spc="10" dirty="0" smtClean="0">
                <a:latin typeface="Calibri"/>
                <a:cs typeface="Calibri"/>
              </a:rPr>
              <a:t> </a:t>
            </a:r>
            <a:r>
              <a:rPr lang="en-IN" sz="2800" spc="-5" dirty="0" smtClean="0">
                <a:latin typeface="Calibri"/>
                <a:cs typeface="Calibri"/>
              </a:rPr>
              <a:t>Digit)?</a:t>
            </a:r>
            <a:endParaRPr lang="en-IN" sz="2800" dirty="0" smtClean="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180"/>
              </a:spcBef>
              <a:buNone/>
            </a:pPr>
            <a:r>
              <a:rPr lang="en-IN" sz="2800" i="1" spc="-10" dirty="0" smtClean="0">
                <a:latin typeface="Calibri"/>
                <a:cs typeface="Calibri"/>
              </a:rPr>
              <a:t>	letter </a:t>
            </a:r>
            <a:r>
              <a:rPr lang="en-IN" sz="2800" spc="-5" dirty="0" smtClean="0">
                <a:latin typeface="Calibri"/>
                <a:cs typeface="Calibri"/>
              </a:rPr>
              <a:t>-&gt;</a:t>
            </a:r>
            <a:r>
              <a:rPr lang="en-IN" sz="2800" spc="-15" dirty="0" smtClean="0">
                <a:latin typeface="Calibri"/>
                <a:cs typeface="Calibri"/>
              </a:rPr>
              <a:t> </a:t>
            </a:r>
            <a:r>
              <a:rPr lang="en-IN" sz="2800" spc="-5" dirty="0" smtClean="0">
                <a:latin typeface="Calibri"/>
                <a:cs typeface="Calibri"/>
              </a:rPr>
              <a:t>[A-</a:t>
            </a:r>
            <a:r>
              <a:rPr lang="en-IN" sz="2800" spc="-5" dirty="0" err="1" smtClean="0">
                <a:latin typeface="Calibri"/>
                <a:cs typeface="Calibri"/>
              </a:rPr>
              <a:t>Za</a:t>
            </a:r>
            <a:r>
              <a:rPr lang="en-IN" sz="2800" spc="-5" dirty="0" smtClean="0">
                <a:latin typeface="Calibri"/>
                <a:cs typeface="Calibri"/>
              </a:rPr>
              <a:t>-z_]</a:t>
            </a:r>
            <a:endParaRPr lang="en-IN" sz="2800" dirty="0" smtClean="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180"/>
              </a:spcBef>
              <a:buNone/>
              <a:tabLst>
                <a:tab pos="1041400" algn="l"/>
              </a:tabLst>
            </a:pPr>
            <a:r>
              <a:rPr lang="en-IN" sz="2800" i="1" dirty="0" smtClean="0">
                <a:latin typeface="Calibri"/>
                <a:cs typeface="Calibri"/>
              </a:rPr>
              <a:t>	id</a:t>
            </a:r>
            <a:r>
              <a:rPr lang="en-IN" sz="2800" i="1" dirty="0" smtClean="0">
                <a:latin typeface="Calibri"/>
                <a:cs typeface="Calibri"/>
              </a:rPr>
              <a:t>	</a:t>
            </a:r>
            <a:r>
              <a:rPr lang="en-IN" sz="2800" spc="-5" dirty="0" smtClean="0">
                <a:latin typeface="Calibri"/>
                <a:cs typeface="Calibri"/>
              </a:rPr>
              <a:t>-&gt; </a:t>
            </a:r>
            <a:r>
              <a:rPr lang="en-IN" sz="2800" spc="-10" dirty="0" smtClean="0">
                <a:latin typeface="Calibri"/>
                <a:cs typeface="Calibri"/>
              </a:rPr>
              <a:t>letter</a:t>
            </a:r>
            <a:r>
              <a:rPr lang="en-IN" sz="2800" spc="10" dirty="0" smtClean="0">
                <a:latin typeface="Calibri"/>
                <a:cs typeface="Calibri"/>
              </a:rPr>
              <a:t> </a:t>
            </a:r>
            <a:r>
              <a:rPr lang="en-IN" sz="2800" spc="-5" dirty="0" smtClean="0">
                <a:latin typeface="Calibri"/>
                <a:cs typeface="Calibri"/>
              </a:rPr>
              <a:t>(</a:t>
            </a:r>
            <a:r>
              <a:rPr lang="en-IN" sz="2800" spc="-5" dirty="0" err="1" smtClean="0">
                <a:latin typeface="Calibri"/>
                <a:cs typeface="Calibri"/>
              </a:rPr>
              <a:t>letter|digit</a:t>
            </a:r>
            <a:r>
              <a:rPr lang="en-IN" sz="2800" spc="-5" dirty="0" smtClean="0">
                <a:latin typeface="Calibri"/>
                <a:cs typeface="Calibri"/>
              </a:rPr>
              <a:t>)*</a:t>
            </a:r>
            <a:endParaRPr lang="en-IN" sz="2800" dirty="0" smtClean="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180"/>
              </a:spcBef>
              <a:buNone/>
              <a:tabLst>
                <a:tab pos="1047115" algn="l"/>
              </a:tabLst>
            </a:pPr>
            <a:r>
              <a:rPr lang="en-IN" sz="2800" i="1" dirty="0" smtClean="0">
                <a:latin typeface="Calibri"/>
                <a:cs typeface="Calibri"/>
              </a:rPr>
              <a:t>	If</a:t>
            </a:r>
            <a:r>
              <a:rPr lang="en-IN" sz="2800" i="1" dirty="0" smtClean="0">
                <a:latin typeface="Calibri"/>
                <a:cs typeface="Calibri"/>
              </a:rPr>
              <a:t>	</a:t>
            </a:r>
            <a:r>
              <a:rPr lang="en-IN" sz="2800" spc="-5" dirty="0" smtClean="0">
                <a:latin typeface="Calibri"/>
                <a:cs typeface="Calibri"/>
              </a:rPr>
              <a:t>-&gt; </a:t>
            </a:r>
            <a:r>
              <a:rPr lang="en-IN" sz="2800" dirty="0" smtClean="0">
                <a:latin typeface="Calibri"/>
                <a:cs typeface="Calibri"/>
              </a:rPr>
              <a:t>if</a:t>
            </a:r>
          </a:p>
          <a:p>
            <a:pPr marL="469900">
              <a:lnSpc>
                <a:spcPct val="100000"/>
              </a:lnSpc>
              <a:spcBef>
                <a:spcPts val="185"/>
              </a:spcBef>
              <a:buNone/>
              <a:tabLst>
                <a:tab pos="1064260" algn="l"/>
              </a:tabLst>
            </a:pPr>
            <a:r>
              <a:rPr lang="en-IN" sz="2800" i="1" spc="-5" dirty="0" smtClean="0">
                <a:latin typeface="Calibri"/>
                <a:cs typeface="Calibri"/>
              </a:rPr>
              <a:t>	Then</a:t>
            </a:r>
            <a:r>
              <a:rPr lang="en-IN" sz="2800" i="1" spc="-5" dirty="0" smtClean="0">
                <a:latin typeface="Calibri"/>
                <a:cs typeface="Calibri"/>
              </a:rPr>
              <a:t>	</a:t>
            </a:r>
            <a:r>
              <a:rPr lang="en-IN" sz="2800" spc="-5" dirty="0" smtClean="0">
                <a:latin typeface="Calibri"/>
                <a:cs typeface="Calibri"/>
              </a:rPr>
              <a:t>-&gt; </a:t>
            </a:r>
            <a:r>
              <a:rPr lang="en-IN" sz="2800" dirty="0" smtClean="0">
                <a:latin typeface="Calibri"/>
                <a:cs typeface="Calibri"/>
              </a:rPr>
              <a:t>then</a:t>
            </a:r>
          </a:p>
          <a:p>
            <a:pPr marL="469900">
              <a:lnSpc>
                <a:spcPct val="100000"/>
              </a:lnSpc>
              <a:spcBef>
                <a:spcPts val="180"/>
              </a:spcBef>
              <a:buNone/>
              <a:tabLst>
                <a:tab pos="1073150" algn="l"/>
              </a:tabLst>
            </a:pPr>
            <a:r>
              <a:rPr lang="en-IN" sz="2800" i="1" spc="-5" dirty="0" smtClean="0">
                <a:latin typeface="Calibri"/>
                <a:cs typeface="Calibri"/>
              </a:rPr>
              <a:t>	Else</a:t>
            </a:r>
            <a:r>
              <a:rPr lang="en-IN" sz="2800" i="1" spc="-5" dirty="0" smtClean="0">
                <a:latin typeface="Calibri"/>
                <a:cs typeface="Calibri"/>
              </a:rPr>
              <a:t>	</a:t>
            </a:r>
            <a:r>
              <a:rPr lang="en-IN" sz="2800" spc="-5" dirty="0" smtClean="0">
                <a:latin typeface="Calibri"/>
                <a:cs typeface="Calibri"/>
              </a:rPr>
              <a:t>-&gt; </a:t>
            </a:r>
            <a:r>
              <a:rPr lang="en-IN" sz="2800" dirty="0" smtClean="0">
                <a:latin typeface="Calibri"/>
                <a:cs typeface="Calibri"/>
              </a:rPr>
              <a:t>else</a:t>
            </a:r>
          </a:p>
          <a:p>
            <a:pPr marL="469900">
              <a:lnSpc>
                <a:spcPct val="100000"/>
              </a:lnSpc>
              <a:spcBef>
                <a:spcPts val="180"/>
              </a:spcBef>
              <a:buNone/>
              <a:tabLst>
                <a:tab pos="1073150" algn="l"/>
              </a:tabLst>
            </a:pPr>
            <a:r>
              <a:rPr lang="en-IN" sz="2800" i="1" spc="-5" dirty="0" smtClean="0">
                <a:latin typeface="Calibri"/>
                <a:cs typeface="Calibri"/>
              </a:rPr>
              <a:t>	</a:t>
            </a:r>
            <a:r>
              <a:rPr lang="en-IN" sz="2800" i="1" spc="-5" dirty="0" err="1" smtClean="0">
                <a:latin typeface="Calibri"/>
                <a:cs typeface="Calibri"/>
              </a:rPr>
              <a:t>Relop</a:t>
            </a:r>
            <a:r>
              <a:rPr lang="en-IN" sz="2800" i="1" spc="-5" dirty="0" smtClean="0">
                <a:latin typeface="Calibri"/>
                <a:cs typeface="Calibri"/>
              </a:rPr>
              <a:t>	</a:t>
            </a:r>
            <a:r>
              <a:rPr lang="en-IN" sz="2800" spc="-5" dirty="0" smtClean="0">
                <a:latin typeface="Calibri"/>
                <a:cs typeface="Calibri"/>
              </a:rPr>
              <a:t>-&gt; </a:t>
            </a:r>
            <a:r>
              <a:rPr lang="en-IN" sz="2800" dirty="0" smtClean="0">
                <a:latin typeface="Calibri"/>
                <a:cs typeface="Calibri"/>
              </a:rPr>
              <a:t>&lt; | &gt; | </a:t>
            </a:r>
            <a:r>
              <a:rPr lang="en-IN" sz="2800" spc="-5" dirty="0" smtClean="0">
                <a:latin typeface="Calibri"/>
                <a:cs typeface="Calibri"/>
              </a:rPr>
              <a:t>&lt;= </a:t>
            </a:r>
            <a:r>
              <a:rPr lang="en-IN" sz="2800" dirty="0" smtClean="0">
                <a:latin typeface="Calibri"/>
                <a:cs typeface="Calibri"/>
              </a:rPr>
              <a:t>| </a:t>
            </a:r>
            <a:r>
              <a:rPr lang="en-IN" sz="2800" spc="-5" dirty="0" smtClean="0">
                <a:latin typeface="Calibri"/>
                <a:cs typeface="Calibri"/>
              </a:rPr>
              <a:t>&gt;= </a:t>
            </a:r>
            <a:r>
              <a:rPr lang="en-IN" sz="2800" dirty="0" smtClean="0">
                <a:latin typeface="Calibri"/>
                <a:cs typeface="Calibri"/>
              </a:rPr>
              <a:t>| = |</a:t>
            </a:r>
            <a:r>
              <a:rPr lang="en-IN" sz="2800" spc="-55" dirty="0" smtClean="0">
                <a:latin typeface="Calibri"/>
                <a:cs typeface="Calibri"/>
              </a:rPr>
              <a:t> </a:t>
            </a:r>
            <a:r>
              <a:rPr lang="en-IN" sz="2800" spc="-5" dirty="0" smtClean="0">
                <a:latin typeface="Calibri"/>
                <a:cs typeface="Calibri"/>
              </a:rPr>
              <a:t>&lt;&gt;</a:t>
            </a:r>
            <a:endParaRPr lang="en-IN" sz="2800" dirty="0" smtClean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204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IN" sz="3600" spc="-35" dirty="0" smtClean="0">
                <a:latin typeface="Calibri"/>
                <a:cs typeface="Calibri"/>
              </a:rPr>
              <a:t>We </a:t>
            </a:r>
            <a:r>
              <a:rPr lang="en-IN" sz="3600" spc="-5" dirty="0" smtClean="0">
                <a:latin typeface="Calibri"/>
                <a:cs typeface="Calibri"/>
              </a:rPr>
              <a:t>also need </a:t>
            </a:r>
            <a:r>
              <a:rPr lang="en-IN" sz="3600" spc="-10" dirty="0" smtClean="0">
                <a:latin typeface="Calibri"/>
                <a:cs typeface="Calibri"/>
              </a:rPr>
              <a:t>to </a:t>
            </a:r>
            <a:r>
              <a:rPr lang="en-IN" sz="3600" dirty="0" smtClean="0">
                <a:latin typeface="Calibri"/>
                <a:cs typeface="Calibri"/>
              </a:rPr>
              <a:t>handle </a:t>
            </a:r>
            <a:r>
              <a:rPr lang="en-IN" sz="3600" spc="-5" dirty="0" smtClean="0">
                <a:latin typeface="Calibri"/>
                <a:cs typeface="Calibri"/>
              </a:rPr>
              <a:t>whitespaces:</a:t>
            </a:r>
            <a:endParaRPr lang="en-IN" sz="3600" dirty="0" smtClean="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235"/>
              </a:spcBef>
              <a:buNone/>
            </a:pPr>
            <a:r>
              <a:rPr lang="en-IN" sz="3600" i="1" spc="-5" dirty="0" smtClean="0">
                <a:latin typeface="Calibri"/>
                <a:cs typeface="Calibri"/>
              </a:rPr>
              <a:t> 	</a:t>
            </a:r>
            <a:r>
              <a:rPr lang="en-IN" sz="3600" i="1" spc="-5" dirty="0" err="1" smtClean="0">
                <a:latin typeface="Calibri"/>
                <a:cs typeface="Calibri"/>
              </a:rPr>
              <a:t>ws</a:t>
            </a:r>
            <a:r>
              <a:rPr lang="en-IN" sz="3600" i="1" spc="-5" dirty="0" smtClean="0">
                <a:latin typeface="Calibri"/>
                <a:cs typeface="Calibri"/>
              </a:rPr>
              <a:t> </a:t>
            </a:r>
            <a:r>
              <a:rPr lang="en-IN" sz="3600" spc="-5" dirty="0" smtClean="0">
                <a:latin typeface="Calibri"/>
                <a:cs typeface="Calibri"/>
              </a:rPr>
              <a:t>-&gt; </a:t>
            </a:r>
            <a:r>
              <a:rPr lang="en-IN" sz="3600" spc="-10" dirty="0" smtClean="0">
                <a:latin typeface="Calibri"/>
                <a:cs typeface="Calibri"/>
              </a:rPr>
              <a:t>(blank </a:t>
            </a:r>
            <a:r>
              <a:rPr lang="en-IN" sz="3600" spc="-5" dirty="0" smtClean="0">
                <a:latin typeface="Calibri"/>
                <a:cs typeface="Calibri"/>
              </a:rPr>
              <a:t>| </a:t>
            </a:r>
            <a:r>
              <a:rPr lang="en-IN" sz="3600" spc="-15" dirty="0" smtClean="0">
                <a:latin typeface="Calibri"/>
                <a:cs typeface="Calibri"/>
              </a:rPr>
              <a:t>tab </a:t>
            </a:r>
            <a:r>
              <a:rPr lang="en-IN" sz="3600" spc="-5" dirty="0" smtClean="0">
                <a:latin typeface="Calibri"/>
                <a:cs typeface="Calibri"/>
              </a:rPr>
              <a:t>|</a:t>
            </a:r>
            <a:r>
              <a:rPr lang="en-IN" sz="3600" spc="40" dirty="0" smtClean="0">
                <a:latin typeface="Calibri"/>
                <a:cs typeface="Calibri"/>
              </a:rPr>
              <a:t> </a:t>
            </a:r>
            <a:r>
              <a:rPr lang="en-IN" sz="3600" spc="-10" dirty="0" smtClean="0">
                <a:latin typeface="Calibri"/>
                <a:cs typeface="Calibri"/>
              </a:rPr>
              <a:t>newline)+</a:t>
            </a:r>
            <a:endParaRPr lang="en-IN" sz="3600" dirty="0" smtClean="0">
              <a:latin typeface="Calibri"/>
              <a:cs typeface="Calibri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18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Lexical Analysis- Dr. Alok Kumar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spc="-35" dirty="0" smtClean="0">
                <a:solidFill>
                  <a:srgbClr val="C00000"/>
                </a:solidFill>
              </a:rPr>
              <a:t>Transition</a:t>
            </a:r>
            <a:r>
              <a:rPr lang="en-IN" b="1" spc="-55" dirty="0" smtClean="0">
                <a:solidFill>
                  <a:srgbClr val="C00000"/>
                </a:solidFill>
              </a:rPr>
              <a:t> </a:t>
            </a:r>
            <a:r>
              <a:rPr lang="en-IN" b="1" spc="-15" dirty="0" smtClean="0">
                <a:solidFill>
                  <a:srgbClr val="C00000"/>
                </a:solidFill>
              </a:rPr>
              <a:t>diagrams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sz="2800" spc="-30" dirty="0" smtClean="0">
                <a:latin typeface="Calibri"/>
                <a:cs typeface="Calibri"/>
              </a:rPr>
              <a:t>Transition </a:t>
            </a:r>
            <a:r>
              <a:rPr lang="en-IN" sz="2800" spc="-15" dirty="0" smtClean="0">
                <a:latin typeface="Calibri"/>
                <a:cs typeface="Calibri"/>
              </a:rPr>
              <a:t>diagram </a:t>
            </a:r>
            <a:r>
              <a:rPr lang="en-IN" sz="2800" spc="-30" dirty="0" smtClean="0">
                <a:latin typeface="Calibri"/>
                <a:cs typeface="Calibri"/>
              </a:rPr>
              <a:t>for</a:t>
            </a:r>
            <a:r>
              <a:rPr lang="en-IN" sz="2800" spc="75" dirty="0" smtClean="0">
                <a:latin typeface="Calibri"/>
                <a:cs typeface="Calibri"/>
              </a:rPr>
              <a:t> </a:t>
            </a:r>
            <a:r>
              <a:rPr lang="en-IN" sz="2800" spc="-10" dirty="0" err="1" smtClean="0">
                <a:latin typeface="Calibri"/>
                <a:cs typeface="Calibri"/>
              </a:rPr>
              <a:t>relop</a:t>
            </a:r>
            <a:endParaRPr lang="en-IN" sz="2800" dirty="0" smtClean="0">
              <a:latin typeface="Calibri"/>
              <a:cs typeface="Calibri"/>
            </a:endParaRPr>
          </a:p>
          <a:p>
            <a:pPr>
              <a:buNone/>
            </a:pPr>
            <a:endParaRPr lang="en-IN" dirty="0"/>
          </a:p>
        </p:txBody>
      </p:sp>
      <p:sp>
        <p:nvSpPr>
          <p:cNvPr id="4" name="object 4"/>
          <p:cNvSpPr/>
          <p:nvPr/>
        </p:nvSpPr>
        <p:spPr>
          <a:xfrm>
            <a:off x="1714480" y="2071678"/>
            <a:ext cx="6500858" cy="42148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19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Lexical Analysis- Dr. Alok Kumar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Topic Covered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tabLst>
                <a:tab pos="355600" algn="l"/>
              </a:tabLst>
            </a:pPr>
            <a:r>
              <a:rPr lang="en-IN" sz="2800" spc="-10" dirty="0" smtClean="0">
                <a:latin typeface="Calibri"/>
                <a:cs typeface="Calibri"/>
              </a:rPr>
              <a:t>Role </a:t>
            </a:r>
            <a:r>
              <a:rPr lang="en-IN" sz="2800" spc="-5" dirty="0" smtClean="0">
                <a:latin typeface="Calibri"/>
                <a:cs typeface="Calibri"/>
              </a:rPr>
              <a:t>of </a:t>
            </a:r>
            <a:r>
              <a:rPr lang="en-IN" sz="2800" spc="-10" dirty="0" smtClean="0">
                <a:latin typeface="Calibri"/>
                <a:cs typeface="Calibri"/>
              </a:rPr>
              <a:t>Lexical Analyzer</a:t>
            </a:r>
            <a:endParaRPr lang="en-IN" sz="2800" dirty="0" smtClean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tabLst>
                <a:tab pos="355600" algn="l"/>
              </a:tabLst>
            </a:pPr>
            <a:r>
              <a:rPr lang="en-IN" sz="2800" spc="-35" dirty="0" smtClean="0">
                <a:latin typeface="Calibri"/>
                <a:cs typeface="Calibri"/>
              </a:rPr>
              <a:t>Tokens, </a:t>
            </a:r>
            <a:r>
              <a:rPr lang="en-IN" sz="2800" spc="-15" dirty="0" smtClean="0">
                <a:latin typeface="Calibri"/>
                <a:cs typeface="Calibri"/>
              </a:rPr>
              <a:t>Patterns,</a:t>
            </a:r>
            <a:r>
              <a:rPr lang="en-IN" sz="2800" spc="10" dirty="0" smtClean="0">
                <a:latin typeface="Calibri"/>
                <a:cs typeface="Calibri"/>
              </a:rPr>
              <a:t> </a:t>
            </a:r>
            <a:r>
              <a:rPr lang="en-IN" sz="2800" spc="-15" dirty="0" smtClean="0">
                <a:latin typeface="Calibri"/>
                <a:cs typeface="Calibri"/>
              </a:rPr>
              <a:t>Lexemes</a:t>
            </a:r>
            <a:endParaRPr lang="en-IN" sz="2800" dirty="0" smtClean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tabLst>
                <a:tab pos="355600" algn="l"/>
              </a:tabLst>
            </a:pPr>
            <a:r>
              <a:rPr lang="en-IN" sz="2800" spc="-10" dirty="0" smtClean="0">
                <a:latin typeface="Calibri"/>
                <a:cs typeface="Calibri"/>
              </a:rPr>
              <a:t>Lexical </a:t>
            </a:r>
            <a:r>
              <a:rPr lang="en-IN" sz="2800" spc="-15" dirty="0" smtClean="0">
                <a:latin typeface="Calibri"/>
                <a:cs typeface="Calibri"/>
              </a:rPr>
              <a:t>Errors </a:t>
            </a:r>
            <a:r>
              <a:rPr lang="en-IN" sz="2800" dirty="0" smtClean="0">
                <a:latin typeface="Calibri"/>
                <a:cs typeface="Calibri"/>
              </a:rPr>
              <a:t>and</a:t>
            </a:r>
            <a:r>
              <a:rPr lang="en-IN" sz="2800" spc="-50" dirty="0" smtClean="0">
                <a:latin typeface="Calibri"/>
                <a:cs typeface="Calibri"/>
              </a:rPr>
              <a:t> </a:t>
            </a:r>
            <a:r>
              <a:rPr lang="en-IN" sz="2800" spc="-10" dirty="0" smtClean="0">
                <a:latin typeface="Calibri"/>
                <a:cs typeface="Calibri"/>
              </a:rPr>
              <a:t>Recovery</a:t>
            </a:r>
            <a:endParaRPr lang="en-IN" sz="2800" dirty="0" smtClean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tabLst>
                <a:tab pos="355600" algn="l"/>
              </a:tabLst>
            </a:pPr>
            <a:r>
              <a:rPr lang="en-IN" sz="2800" spc="-5" dirty="0" smtClean="0">
                <a:latin typeface="Calibri"/>
                <a:cs typeface="Calibri"/>
              </a:rPr>
              <a:t>Specification of</a:t>
            </a:r>
            <a:r>
              <a:rPr lang="en-IN" sz="2800" spc="-10" dirty="0" smtClean="0">
                <a:latin typeface="Calibri"/>
                <a:cs typeface="Calibri"/>
              </a:rPr>
              <a:t> </a:t>
            </a:r>
            <a:r>
              <a:rPr lang="en-IN" sz="2800" spc="-45" dirty="0" smtClean="0">
                <a:latin typeface="Calibri"/>
                <a:cs typeface="Calibri"/>
              </a:rPr>
              <a:t>Tokens</a:t>
            </a:r>
            <a:endParaRPr lang="en-IN" sz="2800" dirty="0" smtClean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tabLst>
                <a:tab pos="355600" algn="l"/>
              </a:tabLst>
            </a:pPr>
            <a:r>
              <a:rPr lang="en-IN" sz="2800" spc="-5" dirty="0" smtClean="0">
                <a:latin typeface="Calibri"/>
                <a:cs typeface="Calibri"/>
              </a:rPr>
              <a:t>Recognition of</a:t>
            </a:r>
            <a:r>
              <a:rPr lang="en-IN" sz="2800" spc="-50" dirty="0" smtClean="0">
                <a:latin typeface="Calibri"/>
                <a:cs typeface="Calibri"/>
              </a:rPr>
              <a:t> </a:t>
            </a:r>
            <a:r>
              <a:rPr lang="en-IN" sz="2800" spc="-45" dirty="0" smtClean="0">
                <a:latin typeface="Calibri"/>
                <a:cs typeface="Calibri"/>
              </a:rPr>
              <a:t>Tokens</a:t>
            </a:r>
            <a:endParaRPr lang="en-IN" sz="2800" dirty="0" smtClean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tabLst>
                <a:tab pos="355600" algn="l"/>
              </a:tabLst>
            </a:pPr>
            <a:r>
              <a:rPr lang="en-IN" sz="2800" spc="-10" dirty="0" smtClean="0">
                <a:latin typeface="Calibri"/>
                <a:cs typeface="Calibri"/>
              </a:rPr>
              <a:t>Finite</a:t>
            </a:r>
            <a:r>
              <a:rPr lang="en-IN" sz="2800" spc="5" dirty="0" smtClean="0">
                <a:latin typeface="Calibri"/>
                <a:cs typeface="Calibri"/>
              </a:rPr>
              <a:t> </a:t>
            </a:r>
            <a:r>
              <a:rPr lang="en-IN" sz="2800" spc="-10" dirty="0" smtClean="0">
                <a:latin typeface="Calibri"/>
                <a:cs typeface="Calibri"/>
              </a:rPr>
              <a:t>Automata</a:t>
            </a:r>
            <a:endParaRPr lang="en-IN" sz="2800" dirty="0" smtClean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tabLst>
                <a:tab pos="355600" algn="l"/>
              </a:tabLst>
            </a:pPr>
            <a:r>
              <a:rPr lang="en-IN" sz="2800" spc="-50" dirty="0" smtClean="0">
                <a:latin typeface="Calibri"/>
                <a:cs typeface="Calibri"/>
              </a:rPr>
              <a:t>Tool</a:t>
            </a:r>
            <a:r>
              <a:rPr lang="en-IN" sz="2800" spc="-20" dirty="0" smtClean="0">
                <a:latin typeface="Calibri"/>
                <a:cs typeface="Calibri"/>
              </a:rPr>
              <a:t> </a:t>
            </a:r>
            <a:r>
              <a:rPr lang="en-IN" sz="2800" spc="-15" dirty="0" err="1" smtClean="0">
                <a:latin typeface="Calibri"/>
                <a:cs typeface="Calibri"/>
              </a:rPr>
              <a:t>lex</a:t>
            </a:r>
            <a:endParaRPr lang="en-IN" sz="2800" dirty="0" smtClean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tabLst>
                <a:tab pos="355600" algn="l"/>
              </a:tabLst>
            </a:pPr>
            <a:r>
              <a:rPr lang="en-IN" sz="2800" spc="-5" dirty="0" smtClean="0">
                <a:latin typeface="Calibri"/>
                <a:cs typeface="Calibri"/>
              </a:rPr>
              <a:t>Conclusion</a:t>
            </a:r>
            <a:endParaRPr lang="en-IN" sz="2800" dirty="0" smtClean="0">
              <a:latin typeface="Calibri"/>
              <a:cs typeface="Calibri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2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Lexical Analysis- Dr. Alok Kumar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spc="-35" dirty="0" smtClean="0">
                <a:solidFill>
                  <a:srgbClr val="C00000"/>
                </a:solidFill>
              </a:rPr>
              <a:t>Transition </a:t>
            </a:r>
            <a:r>
              <a:rPr lang="en-IN" b="1" spc="-15" dirty="0" smtClean="0">
                <a:solidFill>
                  <a:srgbClr val="C00000"/>
                </a:solidFill>
              </a:rPr>
              <a:t>diagrams</a:t>
            </a:r>
            <a:r>
              <a:rPr lang="en-IN" b="1" spc="-20" dirty="0" smtClean="0">
                <a:solidFill>
                  <a:srgbClr val="C00000"/>
                </a:solidFill>
              </a:rPr>
              <a:t> </a:t>
            </a:r>
            <a:r>
              <a:rPr lang="en-IN" b="1" spc="-10" dirty="0" smtClean="0">
                <a:solidFill>
                  <a:srgbClr val="C00000"/>
                </a:solidFill>
              </a:rPr>
              <a:t>(cont.)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sz="2800" spc="-30" dirty="0" smtClean="0">
                <a:latin typeface="Calibri"/>
                <a:cs typeface="Calibri"/>
              </a:rPr>
              <a:t>Transition </a:t>
            </a:r>
            <a:r>
              <a:rPr lang="en-IN" sz="2800" spc="-15" dirty="0" smtClean="0">
                <a:latin typeface="Calibri"/>
                <a:cs typeface="Calibri"/>
              </a:rPr>
              <a:t>diagram </a:t>
            </a:r>
            <a:r>
              <a:rPr lang="en-IN" sz="2800" spc="-30" dirty="0" smtClean="0">
                <a:latin typeface="Calibri"/>
                <a:cs typeface="Calibri"/>
              </a:rPr>
              <a:t>for </a:t>
            </a:r>
            <a:r>
              <a:rPr lang="en-IN" sz="2800" spc="-10" dirty="0" smtClean="0">
                <a:latin typeface="Calibri"/>
                <a:cs typeface="Calibri"/>
              </a:rPr>
              <a:t>reserved </a:t>
            </a:r>
            <a:r>
              <a:rPr lang="en-IN" sz="2800" spc="-15" dirty="0" smtClean="0">
                <a:latin typeface="Calibri"/>
                <a:cs typeface="Calibri"/>
              </a:rPr>
              <a:t>words </a:t>
            </a:r>
            <a:r>
              <a:rPr lang="en-IN" sz="2800" dirty="0" smtClean="0">
                <a:latin typeface="Calibri"/>
                <a:cs typeface="Calibri"/>
              </a:rPr>
              <a:t>and  </a:t>
            </a:r>
            <a:r>
              <a:rPr lang="en-IN" sz="2800" spc="-10" dirty="0" smtClean="0">
                <a:latin typeface="Calibri"/>
                <a:cs typeface="Calibri"/>
              </a:rPr>
              <a:t>identifiers</a:t>
            </a:r>
          </a:p>
          <a:p>
            <a:endParaRPr lang="en-US" sz="2800" spc="-10" dirty="0" smtClean="0">
              <a:latin typeface="Calibri"/>
              <a:cs typeface="Calibri"/>
            </a:endParaRPr>
          </a:p>
          <a:p>
            <a:endParaRPr lang="en-US" sz="2800" spc="-10" dirty="0" smtClean="0">
              <a:latin typeface="Calibri"/>
              <a:cs typeface="Calibri"/>
            </a:endParaRPr>
          </a:p>
          <a:p>
            <a:r>
              <a:rPr lang="en-IN" sz="2800" spc="-30" dirty="0" smtClean="0">
                <a:latin typeface="Calibri"/>
                <a:cs typeface="Calibri"/>
              </a:rPr>
              <a:t>Transition </a:t>
            </a:r>
            <a:r>
              <a:rPr lang="en-IN" sz="2800" spc="-15" dirty="0" smtClean="0">
                <a:latin typeface="Calibri"/>
                <a:cs typeface="Calibri"/>
              </a:rPr>
              <a:t>diagram </a:t>
            </a:r>
            <a:r>
              <a:rPr lang="en-IN" sz="2800" spc="-30" dirty="0" smtClean="0">
                <a:latin typeface="Calibri"/>
                <a:cs typeface="Calibri"/>
              </a:rPr>
              <a:t>for </a:t>
            </a:r>
            <a:r>
              <a:rPr lang="en-IN" sz="2800" spc="-5" dirty="0" smtClean="0">
                <a:latin typeface="Calibri"/>
                <a:cs typeface="Calibri"/>
              </a:rPr>
              <a:t>unsigned</a:t>
            </a:r>
            <a:r>
              <a:rPr lang="en-IN" sz="2800" spc="145" dirty="0" smtClean="0">
                <a:latin typeface="Calibri"/>
                <a:cs typeface="Calibri"/>
              </a:rPr>
              <a:t> </a:t>
            </a:r>
            <a:r>
              <a:rPr lang="en-IN" sz="2800" spc="-15" dirty="0" smtClean="0">
                <a:latin typeface="Calibri"/>
                <a:cs typeface="Calibri"/>
              </a:rPr>
              <a:t>numbers</a:t>
            </a:r>
            <a:endParaRPr lang="en-IN" sz="2800" dirty="0" smtClean="0">
              <a:latin typeface="Calibri"/>
              <a:cs typeface="Calibri"/>
            </a:endParaRPr>
          </a:p>
          <a:p>
            <a:endParaRPr lang="en-IN" sz="2800" dirty="0" smtClean="0">
              <a:latin typeface="Calibri"/>
              <a:cs typeface="Calibri"/>
            </a:endParaRPr>
          </a:p>
          <a:p>
            <a:endParaRPr lang="en-IN" dirty="0"/>
          </a:p>
        </p:txBody>
      </p:sp>
      <p:sp>
        <p:nvSpPr>
          <p:cNvPr id="4" name="object 4"/>
          <p:cNvSpPr/>
          <p:nvPr/>
        </p:nvSpPr>
        <p:spPr>
          <a:xfrm>
            <a:off x="1239011" y="2464688"/>
            <a:ext cx="6667500" cy="8214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4"/>
          <p:cNvSpPr/>
          <p:nvPr/>
        </p:nvSpPr>
        <p:spPr>
          <a:xfrm>
            <a:off x="1442307" y="4250836"/>
            <a:ext cx="7487411" cy="18928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20</a:t>
            </a:fld>
            <a:endParaRPr kumimoji="0"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Lexical Analysis- Dr. Alok Kumar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spc="-10" dirty="0" smtClean="0">
                <a:solidFill>
                  <a:srgbClr val="C00000"/>
                </a:solidFill>
              </a:rPr>
              <a:t>Architecture </a:t>
            </a:r>
            <a:r>
              <a:rPr lang="en-IN" b="1" spc="-5" dirty="0" smtClean="0">
                <a:solidFill>
                  <a:srgbClr val="C00000"/>
                </a:solidFill>
              </a:rPr>
              <a:t>of </a:t>
            </a:r>
            <a:r>
              <a:rPr lang="en-IN" b="1" dirty="0" smtClean="0">
                <a:solidFill>
                  <a:srgbClr val="C00000"/>
                </a:solidFill>
              </a:rPr>
              <a:t>a </a:t>
            </a:r>
            <a:r>
              <a:rPr lang="en-IN" b="1" spc="-10" dirty="0" smtClean="0">
                <a:solidFill>
                  <a:srgbClr val="C00000"/>
                </a:solidFill>
              </a:rPr>
              <a:t>transition-diagram-based lexical</a:t>
            </a:r>
            <a:r>
              <a:rPr lang="en-IN" b="1" spc="45" dirty="0" smtClean="0">
                <a:solidFill>
                  <a:srgbClr val="C00000"/>
                </a:solidFill>
              </a:rPr>
              <a:t> </a:t>
            </a:r>
            <a:r>
              <a:rPr lang="en-IN" b="1" spc="-10" dirty="0" smtClean="0">
                <a:solidFill>
                  <a:srgbClr val="C00000"/>
                </a:solidFill>
              </a:rPr>
              <a:t>analyzer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  <a:buNone/>
            </a:pPr>
            <a:r>
              <a:rPr lang="en-IN" sz="2800" spc="-5" dirty="0" smtClean="0">
                <a:latin typeface="Calibri"/>
                <a:cs typeface="Calibri"/>
              </a:rPr>
              <a:t>TOKEN</a:t>
            </a:r>
            <a:r>
              <a:rPr lang="en-IN" sz="2800" spc="-10" dirty="0" smtClean="0">
                <a:latin typeface="Calibri"/>
                <a:cs typeface="Calibri"/>
              </a:rPr>
              <a:t> </a:t>
            </a:r>
            <a:r>
              <a:rPr lang="en-IN" sz="2800" dirty="0" err="1" smtClean="0">
                <a:latin typeface="Calibri"/>
                <a:cs typeface="Calibri"/>
              </a:rPr>
              <a:t>getRelop</a:t>
            </a:r>
            <a:r>
              <a:rPr lang="en-IN" sz="2800" dirty="0" smtClean="0">
                <a:latin typeface="Calibri"/>
                <a:cs typeface="Calibri"/>
              </a:rPr>
              <a:t>()</a:t>
            </a:r>
          </a:p>
          <a:p>
            <a:pPr marL="12700">
              <a:lnSpc>
                <a:spcPct val="100000"/>
              </a:lnSpc>
              <a:spcBef>
                <a:spcPts val="250"/>
              </a:spcBef>
              <a:buNone/>
            </a:pPr>
            <a:r>
              <a:rPr lang="en-IN" sz="2800" dirty="0" smtClean="0">
                <a:latin typeface="Calibri"/>
                <a:cs typeface="Calibri"/>
              </a:rPr>
              <a:t>{</a:t>
            </a:r>
          </a:p>
          <a:p>
            <a:pPr marL="355600">
              <a:lnSpc>
                <a:spcPct val="100000"/>
              </a:lnSpc>
              <a:spcBef>
                <a:spcPts val="254"/>
              </a:spcBef>
              <a:buNone/>
            </a:pPr>
            <a:r>
              <a:rPr lang="en-IN" sz="2800" spc="-5" dirty="0" smtClean="0">
                <a:latin typeface="Calibri"/>
                <a:cs typeface="Calibri"/>
              </a:rPr>
              <a:t>TOKEN </a:t>
            </a:r>
            <a:r>
              <a:rPr lang="en-IN" sz="2800" dirty="0" err="1" smtClean="0">
                <a:latin typeface="Calibri"/>
                <a:cs typeface="Calibri"/>
              </a:rPr>
              <a:t>retToken</a:t>
            </a:r>
            <a:r>
              <a:rPr lang="en-IN" sz="2800" dirty="0" smtClean="0">
                <a:latin typeface="Calibri"/>
                <a:cs typeface="Calibri"/>
              </a:rPr>
              <a:t> = new</a:t>
            </a:r>
            <a:r>
              <a:rPr lang="en-IN" sz="2800" spc="-50" dirty="0" smtClean="0">
                <a:latin typeface="Calibri"/>
                <a:cs typeface="Calibri"/>
              </a:rPr>
              <a:t> </a:t>
            </a:r>
            <a:r>
              <a:rPr lang="en-IN" sz="2800" spc="-5" dirty="0" smtClean="0">
                <a:latin typeface="Calibri"/>
                <a:cs typeface="Calibri"/>
              </a:rPr>
              <a:t>(RELOP)</a:t>
            </a:r>
            <a:endParaRPr lang="en-IN" sz="2800" dirty="0" smtClean="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250"/>
              </a:spcBef>
              <a:buNone/>
            </a:pPr>
            <a:r>
              <a:rPr lang="en-IN" sz="2800" dirty="0" smtClean="0">
                <a:latin typeface="Calibri"/>
                <a:cs typeface="Calibri"/>
              </a:rPr>
              <a:t>while (1) { /* repeat character </a:t>
            </a:r>
            <a:r>
              <a:rPr lang="en-IN" sz="2800" spc="-5" dirty="0" smtClean="0">
                <a:latin typeface="Calibri"/>
                <a:cs typeface="Calibri"/>
              </a:rPr>
              <a:t>processing until</a:t>
            </a:r>
            <a:r>
              <a:rPr lang="en-IN" sz="2800" spc="-120" dirty="0" smtClean="0">
                <a:latin typeface="Calibri"/>
                <a:cs typeface="Calibri"/>
              </a:rPr>
              <a:t> </a:t>
            </a:r>
            <a:r>
              <a:rPr lang="en-IN" sz="2800" dirty="0" smtClean="0">
                <a:latin typeface="Calibri"/>
                <a:cs typeface="Calibri"/>
              </a:rPr>
              <a:t>a</a:t>
            </a:r>
          </a:p>
          <a:p>
            <a:pPr marL="2756535">
              <a:lnSpc>
                <a:spcPct val="100000"/>
              </a:lnSpc>
              <a:spcBef>
                <a:spcPts val="250"/>
              </a:spcBef>
              <a:buNone/>
              <a:tabLst>
                <a:tab pos="4585335" algn="l"/>
              </a:tabLst>
            </a:pPr>
            <a:r>
              <a:rPr lang="en-IN" sz="2800" dirty="0" smtClean="0">
                <a:latin typeface="Calibri"/>
                <a:cs typeface="Calibri"/>
              </a:rPr>
              <a:t>re</a:t>
            </a:r>
            <a:r>
              <a:rPr lang="en-IN" sz="2800" spc="-5" dirty="0" smtClean="0">
                <a:latin typeface="Calibri"/>
                <a:cs typeface="Calibri"/>
              </a:rPr>
              <a:t>tur</a:t>
            </a:r>
            <a:r>
              <a:rPr lang="en-IN" sz="2800" dirty="0" smtClean="0">
                <a:latin typeface="Calibri"/>
                <a:cs typeface="Calibri"/>
              </a:rPr>
              <a:t>n</a:t>
            </a:r>
            <a:r>
              <a:rPr lang="en-IN" sz="2800" spc="-25" dirty="0" smtClean="0">
                <a:latin typeface="Calibri"/>
                <a:cs typeface="Calibri"/>
              </a:rPr>
              <a:t> </a:t>
            </a:r>
            <a:r>
              <a:rPr lang="en-IN" sz="2800" spc="-5" dirty="0" smtClean="0">
                <a:latin typeface="Calibri"/>
                <a:cs typeface="Calibri"/>
              </a:rPr>
              <a:t>o</a:t>
            </a:r>
            <a:r>
              <a:rPr lang="en-IN" sz="2800" dirty="0" smtClean="0">
                <a:latin typeface="Calibri"/>
                <a:cs typeface="Calibri"/>
              </a:rPr>
              <a:t>r</a:t>
            </a:r>
            <a:r>
              <a:rPr lang="en-IN" sz="2800" spc="-10" dirty="0" smtClean="0">
                <a:latin typeface="Calibri"/>
                <a:cs typeface="Calibri"/>
              </a:rPr>
              <a:t> </a:t>
            </a:r>
            <a:r>
              <a:rPr lang="en-IN" sz="2800" spc="-5" dirty="0" smtClean="0">
                <a:latin typeface="Calibri"/>
                <a:cs typeface="Calibri"/>
              </a:rPr>
              <a:t>fai</a:t>
            </a:r>
            <a:r>
              <a:rPr lang="en-IN" sz="2800" spc="-10" dirty="0" smtClean="0">
                <a:latin typeface="Calibri"/>
                <a:cs typeface="Calibri"/>
              </a:rPr>
              <a:t>l</a:t>
            </a:r>
            <a:r>
              <a:rPr lang="en-IN" sz="2800" spc="-5" dirty="0" smtClean="0">
                <a:latin typeface="Calibri"/>
                <a:cs typeface="Calibri"/>
              </a:rPr>
              <a:t>ur</a:t>
            </a:r>
            <a:r>
              <a:rPr lang="en-IN" sz="2800" dirty="0" smtClean="0">
                <a:latin typeface="Calibri"/>
                <a:cs typeface="Calibri"/>
              </a:rPr>
              <a:t>e</a:t>
            </a:r>
            <a:r>
              <a:rPr lang="en-IN" sz="2800" spc="-20" dirty="0" smtClean="0">
                <a:latin typeface="Calibri"/>
                <a:cs typeface="Calibri"/>
              </a:rPr>
              <a:t> </a:t>
            </a:r>
            <a:r>
              <a:rPr lang="en-IN" sz="2800" spc="-5" dirty="0" smtClean="0">
                <a:latin typeface="Calibri"/>
                <a:cs typeface="Calibri"/>
              </a:rPr>
              <a:t>o</a:t>
            </a:r>
            <a:r>
              <a:rPr lang="en-IN" sz="2800" dirty="0" smtClean="0">
                <a:latin typeface="Calibri"/>
                <a:cs typeface="Calibri"/>
              </a:rPr>
              <a:t>c</a:t>
            </a:r>
            <a:r>
              <a:rPr lang="en-IN" sz="2800" spc="-10" dirty="0" smtClean="0">
                <a:latin typeface="Calibri"/>
                <a:cs typeface="Calibri"/>
              </a:rPr>
              <a:t>c</a:t>
            </a:r>
            <a:r>
              <a:rPr lang="en-IN" sz="2800" spc="-5" dirty="0" smtClean="0">
                <a:latin typeface="Calibri"/>
                <a:cs typeface="Calibri"/>
              </a:rPr>
              <a:t>ur</a:t>
            </a:r>
            <a:r>
              <a:rPr lang="en-IN" sz="2800" dirty="0" smtClean="0">
                <a:latin typeface="Calibri"/>
                <a:cs typeface="Calibri"/>
              </a:rPr>
              <a:t>s	*/</a:t>
            </a:r>
          </a:p>
          <a:p>
            <a:pPr marL="355600">
              <a:lnSpc>
                <a:spcPct val="100000"/>
              </a:lnSpc>
              <a:spcBef>
                <a:spcPts val="254"/>
              </a:spcBef>
              <a:buNone/>
            </a:pPr>
            <a:r>
              <a:rPr lang="en-IN" sz="2800" spc="-5" dirty="0" smtClean="0">
                <a:latin typeface="Calibri"/>
                <a:cs typeface="Calibri"/>
              </a:rPr>
              <a:t>switch(state)</a:t>
            </a:r>
            <a:r>
              <a:rPr lang="en-IN" sz="2800" spc="-25" dirty="0" smtClean="0">
                <a:latin typeface="Calibri"/>
                <a:cs typeface="Calibri"/>
              </a:rPr>
              <a:t> </a:t>
            </a:r>
            <a:r>
              <a:rPr lang="en-IN" sz="2800" dirty="0" smtClean="0">
                <a:latin typeface="Calibri"/>
                <a:cs typeface="Calibri"/>
              </a:rPr>
              <a:t>{</a:t>
            </a:r>
          </a:p>
          <a:p>
            <a:pPr marL="927100">
              <a:lnSpc>
                <a:spcPct val="100000"/>
              </a:lnSpc>
              <a:spcBef>
                <a:spcPts val="254"/>
              </a:spcBef>
              <a:buNone/>
            </a:pPr>
            <a:r>
              <a:rPr lang="en-IN" sz="2800" spc="-5" dirty="0" smtClean="0">
                <a:latin typeface="Calibri"/>
                <a:cs typeface="Calibri"/>
              </a:rPr>
              <a:t>case </a:t>
            </a:r>
            <a:r>
              <a:rPr lang="en-IN" sz="2800" dirty="0" smtClean="0">
                <a:latin typeface="Calibri"/>
                <a:cs typeface="Calibri"/>
              </a:rPr>
              <a:t>0: c=</a:t>
            </a:r>
            <a:r>
              <a:rPr lang="en-IN" sz="2800" spc="-5" dirty="0" smtClean="0">
                <a:latin typeface="Calibri"/>
                <a:cs typeface="Calibri"/>
              </a:rPr>
              <a:t> </a:t>
            </a:r>
            <a:r>
              <a:rPr lang="en-IN" sz="2800" spc="-5" dirty="0" err="1" smtClean="0">
                <a:latin typeface="Calibri"/>
                <a:cs typeface="Calibri"/>
              </a:rPr>
              <a:t>nextchar</a:t>
            </a:r>
            <a:r>
              <a:rPr lang="en-IN" sz="2800" spc="-5" dirty="0" smtClean="0">
                <a:latin typeface="Calibri"/>
                <a:cs typeface="Calibri"/>
              </a:rPr>
              <a:t>();</a:t>
            </a:r>
            <a:endParaRPr lang="en-IN" sz="2800" dirty="0" smtClean="0">
              <a:latin typeface="Calibri"/>
              <a:cs typeface="Calibri"/>
            </a:endParaRPr>
          </a:p>
          <a:p>
            <a:pPr marL="1903095">
              <a:lnSpc>
                <a:spcPct val="100000"/>
              </a:lnSpc>
              <a:spcBef>
                <a:spcPts val="250"/>
              </a:spcBef>
              <a:buNone/>
            </a:pPr>
            <a:r>
              <a:rPr lang="en-IN" sz="2800" dirty="0" smtClean="0">
                <a:latin typeface="Calibri"/>
                <a:cs typeface="Calibri"/>
              </a:rPr>
              <a:t>if (c == ‘&lt;‘) </a:t>
            </a:r>
            <a:r>
              <a:rPr lang="en-IN" sz="2800" spc="-5" dirty="0" smtClean="0">
                <a:latin typeface="Calibri"/>
                <a:cs typeface="Calibri"/>
              </a:rPr>
              <a:t>state </a:t>
            </a:r>
            <a:r>
              <a:rPr lang="en-IN" sz="2800" dirty="0" smtClean="0">
                <a:latin typeface="Calibri"/>
                <a:cs typeface="Calibri"/>
              </a:rPr>
              <a:t>=</a:t>
            </a:r>
            <a:r>
              <a:rPr lang="en-IN" sz="2800" spc="-45" dirty="0" smtClean="0">
                <a:latin typeface="Calibri"/>
                <a:cs typeface="Calibri"/>
              </a:rPr>
              <a:t> </a:t>
            </a:r>
            <a:r>
              <a:rPr lang="en-IN" sz="2800" dirty="0" smtClean="0">
                <a:latin typeface="Calibri"/>
                <a:cs typeface="Calibri"/>
              </a:rPr>
              <a:t>1;</a:t>
            </a:r>
          </a:p>
          <a:p>
            <a:pPr marL="1903095" marR="1463040">
              <a:lnSpc>
                <a:spcPct val="120000"/>
              </a:lnSpc>
              <a:buNone/>
            </a:pPr>
            <a:r>
              <a:rPr lang="en-IN" sz="2800" dirty="0" smtClean="0">
                <a:latin typeface="Calibri"/>
                <a:cs typeface="Calibri"/>
              </a:rPr>
              <a:t>else if (c == ‘=‘) </a:t>
            </a:r>
            <a:r>
              <a:rPr lang="en-IN" sz="2800" spc="-5" dirty="0" smtClean="0">
                <a:latin typeface="Calibri"/>
                <a:cs typeface="Calibri"/>
              </a:rPr>
              <a:t>state </a:t>
            </a:r>
            <a:r>
              <a:rPr lang="en-IN" sz="2800" dirty="0" smtClean="0">
                <a:latin typeface="Calibri"/>
                <a:cs typeface="Calibri"/>
              </a:rPr>
              <a:t>=</a:t>
            </a:r>
            <a:r>
              <a:rPr lang="en-IN" sz="2800" spc="-105" dirty="0" smtClean="0">
                <a:latin typeface="Calibri"/>
                <a:cs typeface="Calibri"/>
              </a:rPr>
              <a:t> </a:t>
            </a:r>
            <a:r>
              <a:rPr lang="en-IN" sz="2800" dirty="0" smtClean="0">
                <a:latin typeface="Calibri"/>
                <a:cs typeface="Calibri"/>
              </a:rPr>
              <a:t>5;  </a:t>
            </a:r>
            <a:endParaRPr lang="en-IN" sz="2800" dirty="0" smtClean="0">
              <a:latin typeface="Calibri"/>
              <a:cs typeface="Calibri"/>
            </a:endParaRPr>
          </a:p>
          <a:p>
            <a:pPr marL="1903095" marR="1463040">
              <a:lnSpc>
                <a:spcPct val="120000"/>
              </a:lnSpc>
              <a:buNone/>
            </a:pPr>
            <a:r>
              <a:rPr lang="en-IN" sz="2800" dirty="0" smtClean="0">
                <a:latin typeface="Calibri"/>
                <a:cs typeface="Calibri"/>
              </a:rPr>
              <a:t>else </a:t>
            </a:r>
            <a:r>
              <a:rPr lang="en-IN" sz="2800" dirty="0" smtClean="0">
                <a:latin typeface="Calibri"/>
                <a:cs typeface="Calibri"/>
              </a:rPr>
              <a:t>if (c == ‘&gt;’) </a:t>
            </a:r>
            <a:r>
              <a:rPr lang="en-IN" sz="2800" spc="-5" dirty="0" smtClean="0">
                <a:latin typeface="Calibri"/>
                <a:cs typeface="Calibri"/>
              </a:rPr>
              <a:t>state </a:t>
            </a:r>
            <a:r>
              <a:rPr lang="en-IN" sz="2800" dirty="0" smtClean="0">
                <a:latin typeface="Calibri"/>
                <a:cs typeface="Calibri"/>
              </a:rPr>
              <a:t>=</a:t>
            </a:r>
            <a:r>
              <a:rPr lang="en-IN" sz="2800" spc="-105" dirty="0" smtClean="0">
                <a:latin typeface="Calibri"/>
                <a:cs typeface="Calibri"/>
              </a:rPr>
              <a:t> </a:t>
            </a:r>
            <a:r>
              <a:rPr lang="en-IN" sz="2800" spc="-105" dirty="0" smtClean="0">
                <a:latin typeface="Calibri"/>
                <a:cs typeface="Calibri"/>
              </a:rPr>
              <a:t>6</a:t>
            </a:r>
            <a:r>
              <a:rPr lang="en-IN" sz="2800" dirty="0" smtClean="0">
                <a:latin typeface="Calibri"/>
                <a:cs typeface="Calibri"/>
              </a:rPr>
              <a:t>;</a:t>
            </a:r>
            <a:endParaRPr lang="en-IN" sz="2800" dirty="0" smtClean="0">
              <a:latin typeface="Calibri"/>
              <a:cs typeface="Calibri"/>
            </a:endParaRPr>
          </a:p>
          <a:p>
            <a:pPr marL="1903095">
              <a:lnSpc>
                <a:spcPct val="100000"/>
              </a:lnSpc>
              <a:spcBef>
                <a:spcPts val="250"/>
              </a:spcBef>
              <a:buNone/>
              <a:tabLst>
                <a:tab pos="2755900" algn="l"/>
              </a:tabLst>
            </a:pPr>
            <a:r>
              <a:rPr lang="en-IN" sz="2800" dirty="0" smtClean="0">
                <a:latin typeface="Calibri"/>
                <a:cs typeface="Calibri"/>
              </a:rPr>
              <a:t>else</a:t>
            </a:r>
            <a:r>
              <a:rPr lang="en-IN" sz="2800" spc="-5" dirty="0" smtClean="0">
                <a:latin typeface="Calibri"/>
                <a:cs typeface="Calibri"/>
              </a:rPr>
              <a:t> fail();	</a:t>
            </a:r>
            <a:r>
              <a:rPr lang="en-IN" sz="2800" dirty="0" smtClean="0">
                <a:latin typeface="Calibri"/>
                <a:cs typeface="Calibri"/>
              </a:rPr>
              <a:t>/* lexeme is </a:t>
            </a:r>
            <a:r>
              <a:rPr lang="en-IN" sz="2800" spc="-5" dirty="0" smtClean="0">
                <a:latin typeface="Calibri"/>
                <a:cs typeface="Calibri"/>
              </a:rPr>
              <a:t>not </a:t>
            </a:r>
            <a:r>
              <a:rPr lang="en-IN" sz="2800" dirty="0" smtClean="0">
                <a:latin typeface="Calibri"/>
                <a:cs typeface="Calibri"/>
              </a:rPr>
              <a:t>a </a:t>
            </a:r>
            <a:r>
              <a:rPr lang="en-IN" sz="2800" dirty="0" err="1" smtClean="0">
                <a:latin typeface="Calibri"/>
                <a:cs typeface="Calibri"/>
              </a:rPr>
              <a:t>relop</a:t>
            </a:r>
            <a:r>
              <a:rPr lang="en-IN" sz="2800" spc="-90" dirty="0" smtClean="0">
                <a:latin typeface="Calibri"/>
                <a:cs typeface="Calibri"/>
              </a:rPr>
              <a:t> </a:t>
            </a:r>
            <a:r>
              <a:rPr lang="en-IN" sz="2800" dirty="0" smtClean="0">
                <a:latin typeface="Calibri"/>
                <a:cs typeface="Calibri"/>
              </a:rPr>
              <a:t>*/</a:t>
            </a:r>
          </a:p>
          <a:p>
            <a:pPr marL="1903095">
              <a:lnSpc>
                <a:spcPct val="100000"/>
              </a:lnSpc>
              <a:spcBef>
                <a:spcPts val="254"/>
              </a:spcBef>
              <a:buNone/>
            </a:pPr>
            <a:r>
              <a:rPr lang="en-IN" sz="2800" dirty="0" smtClean="0">
                <a:latin typeface="Calibri"/>
                <a:cs typeface="Calibri"/>
              </a:rPr>
              <a:t>break;</a:t>
            </a:r>
          </a:p>
          <a:p>
            <a:pPr marL="927100">
              <a:lnSpc>
                <a:spcPct val="100000"/>
              </a:lnSpc>
              <a:spcBef>
                <a:spcPts val="254"/>
              </a:spcBef>
              <a:buNone/>
            </a:pPr>
            <a:r>
              <a:rPr lang="en-IN" sz="2800" spc="-5" dirty="0" smtClean="0">
                <a:latin typeface="Calibri"/>
                <a:cs typeface="Calibri"/>
              </a:rPr>
              <a:t>case </a:t>
            </a:r>
            <a:r>
              <a:rPr lang="en-IN" sz="2800" dirty="0" smtClean="0">
                <a:latin typeface="Calibri"/>
                <a:cs typeface="Calibri"/>
              </a:rPr>
              <a:t>1:</a:t>
            </a:r>
            <a:r>
              <a:rPr lang="en-IN" sz="2800" spc="-5" dirty="0" smtClean="0">
                <a:latin typeface="Calibri"/>
                <a:cs typeface="Calibri"/>
              </a:rPr>
              <a:t> </a:t>
            </a:r>
            <a:r>
              <a:rPr lang="en-IN" sz="2800" dirty="0" smtClean="0">
                <a:latin typeface="Calibri"/>
                <a:cs typeface="Calibri"/>
              </a:rPr>
              <a:t>…</a:t>
            </a:r>
          </a:p>
          <a:p>
            <a:pPr marL="927100">
              <a:lnSpc>
                <a:spcPct val="100000"/>
              </a:lnSpc>
              <a:spcBef>
                <a:spcPts val="250"/>
              </a:spcBef>
              <a:buNone/>
            </a:pPr>
            <a:r>
              <a:rPr lang="en-IN" sz="2800" dirty="0" smtClean="0">
                <a:latin typeface="Calibri"/>
                <a:cs typeface="Calibri"/>
              </a:rPr>
              <a:t>…</a:t>
            </a:r>
          </a:p>
          <a:p>
            <a:pPr marL="927100">
              <a:lnSpc>
                <a:spcPct val="100000"/>
              </a:lnSpc>
              <a:spcBef>
                <a:spcPts val="250"/>
              </a:spcBef>
              <a:buNone/>
            </a:pPr>
            <a:r>
              <a:rPr lang="en-IN" sz="2800" spc="-5" dirty="0" smtClean="0">
                <a:latin typeface="Calibri"/>
                <a:cs typeface="Calibri"/>
              </a:rPr>
              <a:t>case </a:t>
            </a:r>
            <a:r>
              <a:rPr lang="en-IN" sz="2800" dirty="0" smtClean="0">
                <a:latin typeface="Calibri"/>
                <a:cs typeface="Calibri"/>
              </a:rPr>
              <a:t>8:</a:t>
            </a:r>
            <a:r>
              <a:rPr lang="en-IN" sz="2800" spc="-5" dirty="0" smtClean="0">
                <a:latin typeface="Calibri"/>
                <a:cs typeface="Calibri"/>
              </a:rPr>
              <a:t> retract();</a:t>
            </a:r>
            <a:endParaRPr lang="en-IN" sz="2800" dirty="0" smtClean="0">
              <a:latin typeface="Calibri"/>
              <a:cs typeface="Calibri"/>
            </a:endParaRPr>
          </a:p>
          <a:p>
            <a:pPr marL="1871980" marR="1522730">
              <a:lnSpc>
                <a:spcPts val="1510"/>
              </a:lnSpc>
              <a:spcBef>
                <a:spcPts val="95"/>
              </a:spcBef>
              <a:buNone/>
            </a:pPr>
            <a:r>
              <a:rPr lang="en-IN" sz="2800" spc="-5" dirty="0" err="1" smtClean="0">
                <a:latin typeface="Calibri"/>
                <a:cs typeface="Calibri"/>
              </a:rPr>
              <a:t>retToken.attribute</a:t>
            </a:r>
            <a:r>
              <a:rPr lang="en-IN" sz="2800" spc="-5" dirty="0" smtClean="0">
                <a:latin typeface="Calibri"/>
                <a:cs typeface="Calibri"/>
              </a:rPr>
              <a:t> </a:t>
            </a:r>
            <a:r>
              <a:rPr lang="en-IN" sz="2800" dirty="0" smtClean="0">
                <a:latin typeface="Calibri"/>
                <a:cs typeface="Calibri"/>
              </a:rPr>
              <a:t>=</a:t>
            </a:r>
            <a:r>
              <a:rPr lang="en-IN" sz="2800" spc="-85" dirty="0" smtClean="0">
                <a:latin typeface="Calibri"/>
                <a:cs typeface="Calibri"/>
              </a:rPr>
              <a:t> </a:t>
            </a:r>
            <a:r>
              <a:rPr lang="en-IN" sz="2800" spc="-5" dirty="0" smtClean="0">
                <a:latin typeface="Calibri"/>
                <a:cs typeface="Calibri"/>
              </a:rPr>
              <a:t>GT;  return(</a:t>
            </a:r>
            <a:r>
              <a:rPr lang="en-IN" sz="2800" spc="-5" dirty="0" err="1" smtClean="0">
                <a:latin typeface="Calibri"/>
                <a:cs typeface="Calibri"/>
              </a:rPr>
              <a:t>retToken</a:t>
            </a:r>
            <a:r>
              <a:rPr lang="en-IN" sz="2800" spc="-5" dirty="0" smtClean="0">
                <a:latin typeface="Calibri"/>
                <a:cs typeface="Calibri"/>
              </a:rPr>
              <a:t>);</a:t>
            </a:r>
            <a:endParaRPr lang="en-IN" sz="2800" dirty="0" smtClean="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155"/>
              </a:spcBef>
              <a:buNone/>
            </a:pPr>
            <a:r>
              <a:rPr lang="en-IN" sz="2400" spc="-5" dirty="0" smtClean="0">
                <a:latin typeface="Calibri"/>
                <a:cs typeface="Calibri"/>
              </a:rPr>
              <a:t>}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21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Lexical Analysis- Dr. Alok Kumar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spc="-15" dirty="0" smtClean="0">
                <a:solidFill>
                  <a:srgbClr val="C00000"/>
                </a:solidFill>
              </a:rPr>
              <a:t>Finite</a:t>
            </a:r>
            <a:r>
              <a:rPr lang="en-IN" b="1" spc="-35" dirty="0" smtClean="0">
                <a:solidFill>
                  <a:srgbClr val="C00000"/>
                </a:solidFill>
              </a:rPr>
              <a:t> </a:t>
            </a:r>
            <a:r>
              <a:rPr lang="en-IN" b="1" spc="-20" dirty="0" smtClean="0">
                <a:solidFill>
                  <a:srgbClr val="C00000"/>
                </a:solidFill>
              </a:rPr>
              <a:t>Automata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55600" indent="-34353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IN" sz="2200" spc="-10" dirty="0" smtClean="0">
                <a:latin typeface="Calibri"/>
                <a:cs typeface="Calibri"/>
              </a:rPr>
              <a:t>Regular expressions </a:t>
            </a:r>
            <a:r>
              <a:rPr lang="en-IN" sz="2200" spc="-5" dirty="0" smtClean="0">
                <a:latin typeface="Calibri"/>
                <a:cs typeface="Calibri"/>
              </a:rPr>
              <a:t>= </a:t>
            </a:r>
            <a:r>
              <a:rPr lang="en-IN" sz="2200" spc="-10" dirty="0" smtClean="0">
                <a:latin typeface="Calibri"/>
                <a:cs typeface="Calibri"/>
              </a:rPr>
              <a:t>specification</a:t>
            </a:r>
            <a:endParaRPr lang="en-IN" sz="2200" dirty="0" smtClean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IN" sz="2200" spc="-15" dirty="0" smtClean="0">
                <a:latin typeface="Calibri"/>
                <a:cs typeface="Calibri"/>
              </a:rPr>
              <a:t>Finite automata </a:t>
            </a:r>
            <a:r>
              <a:rPr lang="en-IN" sz="2200" spc="-5" dirty="0" smtClean="0">
                <a:latin typeface="Calibri"/>
                <a:cs typeface="Calibri"/>
              </a:rPr>
              <a:t>=</a:t>
            </a:r>
            <a:r>
              <a:rPr lang="en-IN" sz="2200" spc="25" dirty="0" smtClean="0">
                <a:latin typeface="Calibri"/>
                <a:cs typeface="Calibri"/>
              </a:rPr>
              <a:t> </a:t>
            </a:r>
            <a:r>
              <a:rPr lang="en-IN" sz="2200" spc="-10" dirty="0" smtClean="0">
                <a:latin typeface="Calibri"/>
                <a:cs typeface="Calibri"/>
              </a:rPr>
              <a:t>implementation</a:t>
            </a:r>
            <a:endParaRPr lang="en-IN" sz="2200" dirty="0" smtClean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lang="en-IN" sz="2150" dirty="0" smtClean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IN" sz="2200" spc="-5" dirty="0" smtClean="0">
                <a:latin typeface="Calibri"/>
                <a:cs typeface="Calibri"/>
              </a:rPr>
              <a:t>A </a:t>
            </a:r>
            <a:r>
              <a:rPr lang="en-IN" sz="2200" spc="-10" dirty="0" smtClean="0">
                <a:latin typeface="Calibri"/>
                <a:cs typeface="Calibri"/>
              </a:rPr>
              <a:t>finite </a:t>
            </a:r>
            <a:r>
              <a:rPr lang="en-IN" sz="2200" spc="-15" dirty="0" smtClean="0">
                <a:latin typeface="Calibri"/>
                <a:cs typeface="Calibri"/>
              </a:rPr>
              <a:t>automaton </a:t>
            </a:r>
            <a:r>
              <a:rPr lang="en-IN" sz="2200" spc="-10" dirty="0" smtClean="0">
                <a:latin typeface="Calibri"/>
                <a:cs typeface="Calibri"/>
              </a:rPr>
              <a:t>consists</a:t>
            </a:r>
            <a:r>
              <a:rPr lang="en-IN" sz="2200" spc="20" dirty="0" smtClean="0">
                <a:latin typeface="Calibri"/>
                <a:cs typeface="Calibri"/>
              </a:rPr>
              <a:t> </a:t>
            </a:r>
            <a:r>
              <a:rPr lang="en-IN" sz="2200" spc="-10" dirty="0" smtClean="0">
                <a:latin typeface="Calibri"/>
                <a:cs typeface="Calibri"/>
              </a:rPr>
              <a:t>of</a:t>
            </a:r>
            <a:endParaRPr lang="en-IN" sz="2200" dirty="0" smtClean="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1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lang="en-IN" sz="2000" dirty="0" smtClean="0">
                <a:latin typeface="Calibri"/>
                <a:cs typeface="Calibri"/>
              </a:rPr>
              <a:t>An input </a:t>
            </a:r>
            <a:r>
              <a:rPr lang="en-IN" sz="2000" spc="-5" dirty="0" smtClean="0">
                <a:latin typeface="Calibri"/>
                <a:cs typeface="Calibri"/>
              </a:rPr>
              <a:t>alphabet</a:t>
            </a:r>
            <a:r>
              <a:rPr lang="en-IN" sz="2000" spc="-30" dirty="0" smtClean="0">
                <a:latin typeface="Calibri"/>
                <a:cs typeface="Calibri"/>
              </a:rPr>
              <a:t> </a:t>
            </a:r>
            <a:r>
              <a:rPr lang="en-IN" sz="2000" dirty="0" smtClean="0">
                <a:latin typeface="Symbol"/>
                <a:cs typeface="Symbol"/>
              </a:rPr>
              <a:t></a:t>
            </a: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lang="en-IN" sz="2000" dirty="0" smtClean="0">
                <a:latin typeface="Calibri"/>
                <a:cs typeface="Calibri"/>
              </a:rPr>
              <a:t>A </a:t>
            </a:r>
            <a:r>
              <a:rPr lang="en-IN" sz="2000" spc="-10" dirty="0" smtClean="0">
                <a:latin typeface="Calibri"/>
                <a:cs typeface="Calibri"/>
              </a:rPr>
              <a:t>set </a:t>
            </a:r>
            <a:r>
              <a:rPr lang="en-IN" sz="2000" dirty="0" smtClean="0">
                <a:latin typeface="Calibri"/>
                <a:cs typeface="Calibri"/>
              </a:rPr>
              <a:t>of </a:t>
            </a:r>
            <a:r>
              <a:rPr lang="en-IN" sz="2000" spc="-15" dirty="0" smtClean="0">
                <a:latin typeface="Calibri"/>
                <a:cs typeface="Calibri"/>
              </a:rPr>
              <a:t>states</a:t>
            </a:r>
            <a:r>
              <a:rPr lang="en-IN" sz="2000" spc="15" dirty="0" smtClean="0">
                <a:latin typeface="Calibri"/>
                <a:cs typeface="Calibri"/>
              </a:rPr>
              <a:t> </a:t>
            </a:r>
            <a:r>
              <a:rPr lang="en-IN" sz="2000" dirty="0" smtClean="0">
                <a:latin typeface="Calibri"/>
                <a:cs typeface="Calibri"/>
              </a:rPr>
              <a:t>S</a:t>
            </a: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lang="en-IN" sz="2000" dirty="0" smtClean="0">
                <a:latin typeface="Calibri"/>
                <a:cs typeface="Calibri"/>
              </a:rPr>
              <a:t>A </a:t>
            </a:r>
            <a:r>
              <a:rPr lang="en-IN" sz="2000" spc="-15" dirty="0" smtClean="0">
                <a:latin typeface="Calibri"/>
                <a:cs typeface="Calibri"/>
              </a:rPr>
              <a:t>start </a:t>
            </a:r>
            <a:r>
              <a:rPr lang="en-IN" sz="2000" spc="-20" dirty="0" smtClean="0">
                <a:latin typeface="Calibri"/>
                <a:cs typeface="Calibri"/>
              </a:rPr>
              <a:t>state</a:t>
            </a:r>
            <a:r>
              <a:rPr lang="en-IN" sz="2000" spc="50" dirty="0" smtClean="0">
                <a:latin typeface="Calibri"/>
                <a:cs typeface="Calibri"/>
              </a:rPr>
              <a:t> </a:t>
            </a:r>
            <a:r>
              <a:rPr lang="en-IN" sz="2000" dirty="0" smtClean="0">
                <a:latin typeface="Calibri"/>
                <a:cs typeface="Calibri"/>
              </a:rPr>
              <a:t>n</a:t>
            </a: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lang="en-IN" sz="2000" dirty="0" smtClean="0">
                <a:latin typeface="Calibri"/>
                <a:cs typeface="Calibri"/>
              </a:rPr>
              <a:t>A </a:t>
            </a:r>
            <a:r>
              <a:rPr lang="en-IN" sz="2000" spc="-10" dirty="0" smtClean="0">
                <a:latin typeface="Calibri"/>
                <a:cs typeface="Calibri"/>
              </a:rPr>
              <a:t>set </a:t>
            </a:r>
            <a:r>
              <a:rPr lang="en-IN" sz="2000" spc="-5" dirty="0" smtClean="0">
                <a:latin typeface="Calibri"/>
                <a:cs typeface="Calibri"/>
              </a:rPr>
              <a:t>of </a:t>
            </a:r>
            <a:r>
              <a:rPr lang="en-IN" sz="2000" dirty="0" smtClean="0">
                <a:latin typeface="Calibri"/>
                <a:cs typeface="Calibri"/>
              </a:rPr>
              <a:t>accepting </a:t>
            </a:r>
            <a:r>
              <a:rPr lang="en-IN" sz="2000" spc="-20" dirty="0" smtClean="0">
                <a:latin typeface="Calibri"/>
                <a:cs typeface="Calibri"/>
              </a:rPr>
              <a:t>states </a:t>
            </a:r>
            <a:r>
              <a:rPr lang="en-IN" sz="2000" dirty="0" smtClean="0">
                <a:latin typeface="Calibri"/>
                <a:cs typeface="Calibri"/>
              </a:rPr>
              <a:t>F </a:t>
            </a:r>
            <a:r>
              <a:rPr lang="en-IN" sz="2000" dirty="0" smtClean="0">
                <a:latin typeface="Symbol"/>
                <a:cs typeface="Symbol"/>
              </a:rPr>
              <a:t></a:t>
            </a:r>
            <a:r>
              <a:rPr lang="en-IN" sz="2000" dirty="0" smtClean="0">
                <a:latin typeface="Times New Roman"/>
                <a:cs typeface="Times New Roman"/>
              </a:rPr>
              <a:t> </a:t>
            </a:r>
            <a:r>
              <a:rPr lang="en-IN" sz="2000" dirty="0" smtClean="0">
                <a:latin typeface="Calibri"/>
                <a:cs typeface="Calibri"/>
              </a:rPr>
              <a:t>S</a:t>
            </a:r>
          </a:p>
          <a:p>
            <a:r>
              <a:rPr lang="en-IN" sz="2800" dirty="0" smtClean="0">
                <a:latin typeface="Calibri"/>
                <a:cs typeface="Calibri"/>
              </a:rPr>
              <a:t>A </a:t>
            </a:r>
            <a:r>
              <a:rPr lang="en-IN" sz="2800" spc="-10" dirty="0" smtClean="0">
                <a:latin typeface="Calibri"/>
                <a:cs typeface="Calibri"/>
              </a:rPr>
              <a:t>set </a:t>
            </a:r>
            <a:r>
              <a:rPr lang="en-IN" sz="2800" spc="-5" dirty="0" smtClean="0">
                <a:latin typeface="Calibri"/>
                <a:cs typeface="Calibri"/>
              </a:rPr>
              <a:t>of transitions </a:t>
            </a:r>
            <a:r>
              <a:rPr lang="en-IN" sz="2800" spc="-20" dirty="0" smtClean="0">
                <a:latin typeface="Calibri"/>
                <a:cs typeface="Calibri"/>
              </a:rPr>
              <a:t>state </a:t>
            </a:r>
            <a:r>
              <a:rPr lang="en-IN" sz="2800" dirty="0" smtClean="0">
                <a:latin typeface="Symbol"/>
                <a:cs typeface="Symbol"/>
              </a:rPr>
              <a:t></a:t>
            </a:r>
            <a:r>
              <a:rPr lang="en-IN" sz="2800" spc="-15" dirty="0" smtClean="0">
                <a:latin typeface="Times New Roman"/>
                <a:cs typeface="Times New Roman"/>
              </a:rPr>
              <a:t> </a:t>
            </a:r>
            <a:r>
              <a:rPr lang="en-IN" sz="2800" spc="-20" dirty="0" smtClean="0">
                <a:latin typeface="Calibri"/>
                <a:cs typeface="Calibri"/>
              </a:rPr>
              <a:t>state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22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Lexical Analysis- Dr. Alok Kumar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spc="-20" dirty="0" smtClean="0">
                <a:solidFill>
                  <a:srgbClr val="C00000"/>
                </a:solidFill>
              </a:rPr>
              <a:t>Lexical Analyzer Generator </a:t>
            </a:r>
            <a:r>
              <a:rPr lang="en-IN" b="1" dirty="0" smtClean="0">
                <a:solidFill>
                  <a:srgbClr val="C00000"/>
                </a:solidFill>
              </a:rPr>
              <a:t>-</a:t>
            </a:r>
            <a:r>
              <a:rPr lang="en-IN" b="1" spc="30" dirty="0" smtClean="0">
                <a:solidFill>
                  <a:srgbClr val="C00000"/>
                </a:solidFill>
              </a:rPr>
              <a:t> </a:t>
            </a:r>
            <a:r>
              <a:rPr lang="en-IN" b="1" spc="-25" dirty="0" err="1" smtClean="0">
                <a:solidFill>
                  <a:srgbClr val="C00000"/>
                </a:solidFill>
              </a:rPr>
              <a:t>Lex</a:t>
            </a:r>
            <a:endParaRPr lang="en-IN" b="1" dirty="0">
              <a:solidFill>
                <a:srgbClr val="C00000"/>
              </a:solidFill>
            </a:endParaRPr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l="24081" t="23407" r="12500" b="21010"/>
          <a:stretch>
            <a:fillRect/>
          </a:stretch>
        </p:blipFill>
        <p:spPr bwMode="auto">
          <a:xfrm>
            <a:off x="857224" y="1621308"/>
            <a:ext cx="7437956" cy="3665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23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Lexical Analysis- Dr. Alok Kumar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spc="-10" dirty="0" smtClean="0">
                <a:solidFill>
                  <a:srgbClr val="C00000"/>
                </a:solidFill>
              </a:rPr>
              <a:t>Structure </a:t>
            </a:r>
            <a:r>
              <a:rPr lang="en-IN" b="1" spc="-5" dirty="0" smtClean="0">
                <a:solidFill>
                  <a:srgbClr val="C00000"/>
                </a:solidFill>
              </a:rPr>
              <a:t>of </a:t>
            </a:r>
            <a:r>
              <a:rPr lang="en-IN" b="1" spc="-25" dirty="0" err="1" smtClean="0">
                <a:solidFill>
                  <a:srgbClr val="C00000"/>
                </a:solidFill>
              </a:rPr>
              <a:t>Lex</a:t>
            </a:r>
            <a:r>
              <a:rPr lang="en-IN" b="1" spc="-35" dirty="0" smtClean="0">
                <a:solidFill>
                  <a:srgbClr val="C00000"/>
                </a:solidFill>
              </a:rPr>
              <a:t> </a:t>
            </a:r>
            <a:r>
              <a:rPr lang="en-IN" b="1" spc="-25" dirty="0" smtClean="0">
                <a:solidFill>
                  <a:srgbClr val="C00000"/>
                </a:solidFill>
              </a:rPr>
              <a:t>programs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4" name="object 3"/>
          <p:cNvSpPr txBox="1">
            <a:spLocks noGrp="1"/>
          </p:cNvSpPr>
          <p:nvPr>
            <p:ph sz="quarter" idx="1"/>
          </p:nvPr>
        </p:nvSpPr>
        <p:spPr>
          <a:xfrm>
            <a:off x="785786" y="2214554"/>
            <a:ext cx="2014526" cy="1705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buNone/>
            </a:pPr>
            <a:r>
              <a:rPr sz="1800" b="1" spc="-10" dirty="0">
                <a:latin typeface="Calibri"/>
                <a:cs typeface="Calibri"/>
              </a:rPr>
              <a:t>declarations</a:t>
            </a:r>
            <a:endParaRPr sz="1800" b="1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buNone/>
            </a:pPr>
            <a:r>
              <a:rPr sz="1800" b="1" spc="-5" dirty="0">
                <a:latin typeface="Calibri"/>
                <a:cs typeface="Calibri"/>
              </a:rPr>
              <a:t>%%</a:t>
            </a:r>
            <a:endParaRPr sz="1800" b="1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buNone/>
            </a:pPr>
            <a:r>
              <a:rPr sz="1800" b="1" spc="-10" dirty="0">
                <a:latin typeface="Calibri"/>
                <a:cs typeface="Calibri"/>
              </a:rPr>
              <a:t>translation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rules</a:t>
            </a:r>
            <a:endParaRPr sz="1800" b="1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buNone/>
            </a:pPr>
            <a:r>
              <a:rPr sz="1800" b="1" spc="-5" dirty="0">
                <a:latin typeface="Calibri"/>
                <a:cs typeface="Calibri"/>
              </a:rPr>
              <a:t>%%</a:t>
            </a:r>
            <a:endParaRPr sz="1800" b="1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buNone/>
            </a:pPr>
            <a:r>
              <a:rPr sz="1800" b="1" spc="-5" dirty="0">
                <a:latin typeface="Calibri"/>
                <a:cs typeface="Calibri"/>
              </a:rPr>
              <a:t>auxiliary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functions</a:t>
            </a:r>
            <a:endParaRPr sz="1800" b="1">
              <a:latin typeface="Calibri"/>
              <a:cs typeface="Calibri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571736" y="3071810"/>
            <a:ext cx="207170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714876" y="2928934"/>
            <a:ext cx="1805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Pattern {Action}</a:t>
            </a:r>
            <a:endParaRPr lang="en-IN" b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24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Lexical Analysis- Dr. Alok Kumar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spc="-10" dirty="0" smtClean="0">
                <a:solidFill>
                  <a:srgbClr val="C00000"/>
                </a:solidFill>
              </a:rPr>
              <a:t>E</a:t>
            </a:r>
            <a:r>
              <a:rPr lang="en-IN" b="1" spc="-75" dirty="0" smtClean="0">
                <a:solidFill>
                  <a:srgbClr val="C00000"/>
                </a:solidFill>
              </a:rPr>
              <a:t>x</a:t>
            </a:r>
            <a:r>
              <a:rPr lang="en-IN" b="1" spc="-5" dirty="0" smtClean="0">
                <a:solidFill>
                  <a:srgbClr val="C00000"/>
                </a:solidFill>
              </a:rPr>
              <a:t>ample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.</a:t>
            </a:r>
            <a:endParaRPr lang="en-IN" dirty="0"/>
          </a:p>
        </p:txBody>
      </p:sp>
      <p:sp>
        <p:nvSpPr>
          <p:cNvPr id="14" name="object 11"/>
          <p:cNvSpPr txBox="1">
            <a:spLocks noGrp="1"/>
          </p:cNvSpPr>
          <p:nvPr>
            <p:ph type="sldNum" sz="quarter" idx="4294967295"/>
          </p:nvPr>
        </p:nvSpPr>
        <p:spPr>
          <a:xfrm>
            <a:off x="7621611" y="5889009"/>
            <a:ext cx="30797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pPr marL="38100">
                <a:lnSpc>
                  <a:spcPts val="1810"/>
                </a:lnSpc>
              </a:pPr>
              <a:t>25</a:t>
            </a:fld>
            <a:endParaRPr dirty="0"/>
          </a:p>
        </p:txBody>
      </p:sp>
      <p:sp>
        <p:nvSpPr>
          <p:cNvPr id="15" name="object 3"/>
          <p:cNvSpPr txBox="1"/>
          <p:nvPr/>
        </p:nvSpPr>
        <p:spPr>
          <a:xfrm>
            <a:off x="1321142" y="1550537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libri"/>
                <a:cs typeface="Calibri"/>
              </a:rPr>
              <a:t>%{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6" name="object 4"/>
          <p:cNvSpPr txBox="1"/>
          <p:nvPr/>
        </p:nvSpPr>
        <p:spPr>
          <a:xfrm>
            <a:off x="1664042" y="1733416"/>
            <a:ext cx="237045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58115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/* definitions </a:t>
            </a:r>
            <a:r>
              <a:rPr sz="1200" spc="-5" dirty="0">
                <a:latin typeface="Calibri"/>
                <a:cs typeface="Calibri"/>
              </a:rPr>
              <a:t>of manifest</a:t>
            </a:r>
            <a:r>
              <a:rPr sz="1200" spc="-8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constants  </a:t>
            </a:r>
            <a:r>
              <a:rPr sz="1200" spc="-70" dirty="0">
                <a:latin typeface="Calibri"/>
                <a:cs typeface="Calibri"/>
              </a:rPr>
              <a:t>LT, </a:t>
            </a:r>
            <a:r>
              <a:rPr sz="1200" spc="-5" dirty="0">
                <a:latin typeface="Calibri"/>
                <a:cs typeface="Calibri"/>
              </a:rPr>
              <a:t>LE, </a:t>
            </a:r>
            <a:r>
              <a:rPr sz="1200" spc="10" dirty="0">
                <a:latin typeface="Calibri"/>
                <a:cs typeface="Calibri"/>
              </a:rPr>
              <a:t>EQ, </a:t>
            </a:r>
            <a:r>
              <a:rPr sz="1200" spc="-5" dirty="0">
                <a:latin typeface="Calibri"/>
                <a:cs typeface="Calibri"/>
              </a:rPr>
              <a:t>NE, </a:t>
            </a:r>
            <a:r>
              <a:rPr sz="1200" spc="-40" dirty="0">
                <a:latin typeface="Calibri"/>
                <a:cs typeface="Calibri"/>
              </a:rPr>
              <a:t>GT,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GE,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spc="-45" dirty="0">
                <a:latin typeface="Calibri"/>
                <a:cs typeface="Calibri"/>
              </a:rPr>
              <a:t>IF, </a:t>
            </a:r>
            <a:r>
              <a:rPr sz="1200" spc="-5" dirty="0">
                <a:latin typeface="Calibri"/>
                <a:cs typeface="Calibri"/>
              </a:rPr>
              <a:t>THEN, ELSE, </a:t>
            </a:r>
            <a:r>
              <a:rPr sz="1200" spc="-15" dirty="0">
                <a:latin typeface="Calibri"/>
                <a:cs typeface="Calibri"/>
              </a:rPr>
              <a:t>ID, </a:t>
            </a:r>
            <a:r>
              <a:rPr sz="1200" spc="-5" dirty="0">
                <a:latin typeface="Calibri"/>
                <a:cs typeface="Calibri"/>
              </a:rPr>
              <a:t>NUMBER, </a:t>
            </a:r>
            <a:r>
              <a:rPr sz="1200" spc="-10" dirty="0">
                <a:latin typeface="Calibri"/>
                <a:cs typeface="Calibri"/>
              </a:rPr>
              <a:t>RELOP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*/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5"/>
          <p:cNvSpPr txBox="1"/>
          <p:nvPr/>
        </p:nvSpPr>
        <p:spPr>
          <a:xfrm>
            <a:off x="1321142" y="2282438"/>
            <a:ext cx="13277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libri"/>
                <a:cs typeface="Calibri"/>
              </a:rPr>
              <a:t>%}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/* </a:t>
            </a:r>
            <a:r>
              <a:rPr sz="1200" spc="-5" dirty="0">
                <a:latin typeface="Calibri"/>
                <a:cs typeface="Calibri"/>
              </a:rPr>
              <a:t>regular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definitions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8" name="object 6"/>
          <p:cNvSpPr txBox="1"/>
          <p:nvPr/>
        </p:nvSpPr>
        <p:spPr>
          <a:xfrm>
            <a:off x="2235846" y="2830773"/>
            <a:ext cx="54419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[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\t\n]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spc="-10" dirty="0">
                <a:latin typeface="Calibri"/>
                <a:cs typeface="Calibri"/>
              </a:rPr>
              <a:t>{</a:t>
            </a:r>
            <a:r>
              <a:rPr sz="1200" dirty="0">
                <a:latin typeface="Calibri"/>
                <a:cs typeface="Calibri"/>
              </a:rPr>
              <a:t>deli</a:t>
            </a:r>
            <a:r>
              <a:rPr sz="1200" spc="5" dirty="0">
                <a:latin typeface="Calibri"/>
                <a:cs typeface="Calibri"/>
              </a:rPr>
              <a:t>m</a:t>
            </a:r>
            <a:r>
              <a:rPr sz="1200" spc="-10" dirty="0">
                <a:latin typeface="Calibri"/>
                <a:cs typeface="Calibri"/>
              </a:rPr>
              <a:t>}+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7"/>
          <p:cNvSpPr txBox="1"/>
          <p:nvPr/>
        </p:nvSpPr>
        <p:spPr>
          <a:xfrm>
            <a:off x="1321142" y="2830773"/>
            <a:ext cx="852169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delim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spc="-20" dirty="0">
                <a:latin typeface="Calibri"/>
                <a:cs typeface="Calibri"/>
              </a:rPr>
              <a:t>ws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ett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25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[A-Za-</a:t>
            </a:r>
            <a:r>
              <a:rPr sz="1200" spc="5" dirty="0">
                <a:latin typeface="Calibri"/>
                <a:cs typeface="Calibri"/>
              </a:rPr>
              <a:t>z]  </a:t>
            </a:r>
            <a:r>
              <a:rPr sz="1200" dirty="0">
                <a:latin typeface="Calibri"/>
                <a:cs typeface="Calibri"/>
              </a:rPr>
              <a:t>digit</a:t>
            </a:r>
            <a:r>
              <a:rPr sz="1200" spc="2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[0-9]</a:t>
            </a:r>
            <a:endParaRPr sz="1200">
              <a:latin typeface="Calibri"/>
              <a:cs typeface="Calibri"/>
            </a:endParaRPr>
          </a:p>
          <a:p>
            <a:pPr marL="12700" marR="338455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id  num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dirty="0">
                <a:latin typeface="Calibri"/>
                <a:cs typeface="Calibri"/>
              </a:rPr>
              <a:t>er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0" name="object 8"/>
          <p:cNvSpPr txBox="1"/>
          <p:nvPr/>
        </p:nvSpPr>
        <p:spPr>
          <a:xfrm>
            <a:off x="2235846" y="3562851"/>
            <a:ext cx="21393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libri"/>
                <a:cs typeface="Calibri"/>
              </a:rPr>
              <a:t>{letter}({letter}|{digit})*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{digit}+(\.{digit}+)?(E[+-]?{digit}+)?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" name="object 9"/>
          <p:cNvSpPr txBox="1"/>
          <p:nvPr/>
        </p:nvSpPr>
        <p:spPr>
          <a:xfrm>
            <a:off x="1321142" y="4111745"/>
            <a:ext cx="3743325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libri"/>
                <a:cs typeface="Calibri"/>
              </a:rPr>
              <a:t>%%</a:t>
            </a:r>
            <a:endParaRPr sz="1200">
              <a:latin typeface="Calibri"/>
              <a:cs typeface="Calibri"/>
            </a:endParaRPr>
          </a:p>
          <a:p>
            <a:pPr marL="12700" marR="1481455">
              <a:lnSpc>
                <a:spcPct val="100000"/>
              </a:lnSpc>
              <a:tabLst>
                <a:tab pos="927100" algn="l"/>
              </a:tabLst>
            </a:pPr>
            <a:r>
              <a:rPr sz="1200" spc="-10" dirty="0">
                <a:latin typeface="Calibri"/>
                <a:cs typeface="Calibri"/>
              </a:rPr>
              <a:t>{ws} </a:t>
            </a:r>
            <a:r>
              <a:rPr sz="1200" spc="-5" dirty="0">
                <a:latin typeface="Calibri"/>
                <a:cs typeface="Calibri"/>
              </a:rPr>
              <a:t>{/* </a:t>
            </a:r>
            <a:r>
              <a:rPr sz="1200" dirty="0">
                <a:latin typeface="Calibri"/>
                <a:cs typeface="Calibri"/>
              </a:rPr>
              <a:t>no action and no </a:t>
            </a:r>
            <a:r>
              <a:rPr sz="1200" spc="-5" dirty="0">
                <a:latin typeface="Calibri"/>
                <a:cs typeface="Calibri"/>
              </a:rPr>
              <a:t>return </a:t>
            </a:r>
            <a:r>
              <a:rPr sz="1200" dirty="0">
                <a:latin typeface="Calibri"/>
                <a:cs typeface="Calibri"/>
              </a:rPr>
              <a:t>*/}  if	</a:t>
            </a:r>
            <a:r>
              <a:rPr sz="1200" spc="-5" dirty="0">
                <a:latin typeface="Calibri"/>
                <a:cs typeface="Calibri"/>
              </a:rPr>
              <a:t>{return(IF);}</a:t>
            </a:r>
            <a:endParaRPr sz="1200">
              <a:latin typeface="Calibri"/>
              <a:cs typeface="Calibri"/>
            </a:endParaRPr>
          </a:p>
          <a:p>
            <a:pPr marL="12700" marR="2416175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then </a:t>
            </a:r>
            <a:r>
              <a:rPr sz="1200" spc="-5" dirty="0">
                <a:latin typeface="Calibri"/>
                <a:cs typeface="Calibri"/>
              </a:rPr>
              <a:t>{return(THEN);}  </a:t>
            </a:r>
            <a:r>
              <a:rPr sz="1200" dirty="0">
                <a:latin typeface="Calibri"/>
                <a:cs typeface="Calibri"/>
              </a:rPr>
              <a:t>else</a:t>
            </a:r>
            <a:r>
              <a:rPr sz="1200" spc="19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{return(ELSE);}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200" spc="-5" dirty="0">
                <a:latin typeface="Calibri"/>
                <a:cs typeface="Calibri"/>
              </a:rPr>
              <a:t>{id}	{yylval </a:t>
            </a:r>
            <a:r>
              <a:rPr sz="1200" dirty="0">
                <a:latin typeface="Calibri"/>
                <a:cs typeface="Calibri"/>
              </a:rPr>
              <a:t>= </a:t>
            </a:r>
            <a:r>
              <a:rPr sz="1200" spc="-5" dirty="0">
                <a:latin typeface="Calibri"/>
                <a:cs typeface="Calibri"/>
              </a:rPr>
              <a:t>(int) installID(); return(ID);</a:t>
            </a:r>
            <a:r>
              <a:rPr sz="1200" spc="-7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}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927100" algn="l"/>
              </a:tabLst>
            </a:pPr>
            <a:r>
              <a:rPr sz="1200" spc="-5" dirty="0">
                <a:latin typeface="Calibri"/>
                <a:cs typeface="Calibri"/>
              </a:rPr>
              <a:t>{number}	{yylval </a:t>
            </a:r>
            <a:r>
              <a:rPr sz="1200" dirty="0">
                <a:latin typeface="Calibri"/>
                <a:cs typeface="Calibri"/>
              </a:rPr>
              <a:t>= </a:t>
            </a:r>
            <a:r>
              <a:rPr sz="1200" spc="-5" dirty="0">
                <a:latin typeface="Calibri"/>
                <a:cs typeface="Calibri"/>
              </a:rPr>
              <a:t>(int) installNum();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return(NUMBER);}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…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Lexical Analysis- Dr. Alok Kumar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Conclusion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IN" sz="2800" spc="-25" dirty="0" smtClean="0">
                <a:latin typeface="Calibri"/>
                <a:cs typeface="Calibri"/>
              </a:rPr>
              <a:t>Words </a:t>
            </a:r>
            <a:r>
              <a:rPr lang="en-IN" sz="2800" spc="-5" dirty="0" smtClean="0">
                <a:latin typeface="Calibri"/>
                <a:cs typeface="Calibri"/>
              </a:rPr>
              <a:t>of </a:t>
            </a:r>
            <a:r>
              <a:rPr lang="en-IN" sz="2800" dirty="0" smtClean="0">
                <a:latin typeface="Calibri"/>
                <a:cs typeface="Calibri"/>
              </a:rPr>
              <a:t>a </a:t>
            </a:r>
            <a:r>
              <a:rPr lang="en-IN" sz="2800" spc="-5" dirty="0" smtClean="0">
                <a:latin typeface="Calibri"/>
                <a:cs typeface="Calibri"/>
              </a:rPr>
              <a:t>language </a:t>
            </a:r>
            <a:r>
              <a:rPr lang="en-IN" sz="2800" spc="-10" dirty="0" smtClean="0">
                <a:latin typeface="Calibri"/>
                <a:cs typeface="Calibri"/>
              </a:rPr>
              <a:t>can </a:t>
            </a:r>
            <a:r>
              <a:rPr lang="en-IN" sz="2800" spc="-5" dirty="0" smtClean="0">
                <a:latin typeface="Calibri"/>
                <a:cs typeface="Calibri"/>
              </a:rPr>
              <a:t>be specified using</a:t>
            </a:r>
            <a:r>
              <a:rPr lang="en-IN" sz="2800" spc="95" dirty="0" smtClean="0">
                <a:latin typeface="Calibri"/>
                <a:cs typeface="Calibri"/>
              </a:rPr>
              <a:t> </a:t>
            </a:r>
            <a:r>
              <a:rPr lang="en-IN" sz="2800" spc="-10" dirty="0" smtClean="0">
                <a:latin typeface="Calibri"/>
                <a:cs typeface="Calibri"/>
              </a:rPr>
              <a:t>regular</a:t>
            </a:r>
            <a:endParaRPr lang="en-IN" sz="2800" dirty="0" smtClean="0">
              <a:latin typeface="Calibri"/>
              <a:cs typeface="Calibri"/>
            </a:endParaRPr>
          </a:p>
          <a:p>
            <a:pPr marL="326390">
              <a:lnSpc>
                <a:spcPct val="100000"/>
              </a:lnSpc>
            </a:pPr>
            <a:r>
              <a:rPr lang="en-IN" sz="2800" spc="-10" dirty="0" smtClean="0">
                <a:latin typeface="Calibri"/>
                <a:cs typeface="Calibri"/>
              </a:rPr>
              <a:t>expressions</a:t>
            </a:r>
            <a:endParaRPr lang="en-IN" sz="2800" dirty="0" smtClean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IN" sz="2800" spc="-35" dirty="0" smtClean="0">
                <a:latin typeface="Calibri"/>
                <a:cs typeface="Calibri"/>
              </a:rPr>
              <a:t>NFA </a:t>
            </a:r>
            <a:r>
              <a:rPr lang="en-IN" sz="2800" dirty="0" smtClean="0">
                <a:latin typeface="Calibri"/>
                <a:cs typeface="Calibri"/>
              </a:rPr>
              <a:t>and </a:t>
            </a:r>
            <a:r>
              <a:rPr lang="en-IN" sz="2800" spc="-35" dirty="0" smtClean="0">
                <a:latin typeface="Calibri"/>
                <a:cs typeface="Calibri"/>
              </a:rPr>
              <a:t>DFA </a:t>
            </a:r>
            <a:r>
              <a:rPr lang="en-IN" sz="2800" spc="-10" dirty="0" smtClean="0">
                <a:latin typeface="Calibri"/>
                <a:cs typeface="Calibri"/>
              </a:rPr>
              <a:t>can </a:t>
            </a:r>
            <a:r>
              <a:rPr lang="en-IN" sz="2800" dirty="0" smtClean="0">
                <a:latin typeface="Calibri"/>
                <a:cs typeface="Calibri"/>
              </a:rPr>
              <a:t>act as</a:t>
            </a:r>
            <a:r>
              <a:rPr lang="en-IN" sz="2800" spc="80" dirty="0" smtClean="0">
                <a:latin typeface="Calibri"/>
                <a:cs typeface="Calibri"/>
              </a:rPr>
              <a:t> </a:t>
            </a:r>
            <a:r>
              <a:rPr lang="en-IN" sz="2800" spc="-10" dirty="0" smtClean="0">
                <a:latin typeface="Calibri"/>
                <a:cs typeface="Calibri"/>
              </a:rPr>
              <a:t>acceptors</a:t>
            </a:r>
            <a:endParaRPr lang="en-IN" sz="2800" dirty="0" smtClean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IN" sz="2800" spc="-10" dirty="0" smtClean="0">
                <a:latin typeface="Calibri"/>
                <a:cs typeface="Calibri"/>
              </a:rPr>
              <a:t>Regular expressions can </a:t>
            </a:r>
            <a:r>
              <a:rPr lang="en-IN" sz="2800" spc="-5" dirty="0" smtClean="0">
                <a:latin typeface="Calibri"/>
                <a:cs typeface="Calibri"/>
              </a:rPr>
              <a:t>be </a:t>
            </a:r>
            <a:r>
              <a:rPr lang="en-IN" sz="2800" spc="-10" dirty="0" smtClean="0">
                <a:latin typeface="Calibri"/>
                <a:cs typeface="Calibri"/>
              </a:rPr>
              <a:t>converted to</a:t>
            </a:r>
            <a:r>
              <a:rPr lang="en-IN" sz="2800" spc="55" dirty="0" smtClean="0">
                <a:latin typeface="Calibri"/>
                <a:cs typeface="Calibri"/>
              </a:rPr>
              <a:t> </a:t>
            </a:r>
            <a:r>
              <a:rPr lang="en-IN" sz="2800" spc="-35" dirty="0" smtClean="0">
                <a:latin typeface="Calibri"/>
                <a:cs typeface="Calibri"/>
              </a:rPr>
              <a:t>NFA</a:t>
            </a:r>
            <a:endParaRPr lang="en-IN" sz="2800" dirty="0" smtClean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IN" sz="2800" spc="-35" dirty="0" smtClean="0">
                <a:latin typeface="Calibri"/>
                <a:cs typeface="Calibri"/>
              </a:rPr>
              <a:t>NFA </a:t>
            </a:r>
            <a:r>
              <a:rPr lang="en-IN" sz="2800" spc="-10" dirty="0" smtClean="0">
                <a:latin typeface="Calibri"/>
                <a:cs typeface="Calibri"/>
              </a:rPr>
              <a:t>can </a:t>
            </a:r>
            <a:r>
              <a:rPr lang="en-IN" sz="2800" spc="-5" dirty="0" smtClean="0">
                <a:latin typeface="Calibri"/>
                <a:cs typeface="Calibri"/>
              </a:rPr>
              <a:t>be </a:t>
            </a:r>
            <a:r>
              <a:rPr lang="en-IN" sz="2800" spc="-10" dirty="0" smtClean="0">
                <a:latin typeface="Calibri"/>
                <a:cs typeface="Calibri"/>
              </a:rPr>
              <a:t>converted to</a:t>
            </a:r>
            <a:r>
              <a:rPr lang="en-IN" sz="2800" spc="60" dirty="0" smtClean="0">
                <a:latin typeface="Calibri"/>
                <a:cs typeface="Calibri"/>
              </a:rPr>
              <a:t> </a:t>
            </a:r>
            <a:r>
              <a:rPr lang="en-IN" sz="2800" spc="-40" dirty="0" smtClean="0">
                <a:latin typeface="Calibri"/>
                <a:cs typeface="Calibri"/>
              </a:rPr>
              <a:t>DFA</a:t>
            </a:r>
            <a:endParaRPr lang="en-IN" sz="2800" dirty="0" smtClean="0">
              <a:latin typeface="Calibri"/>
              <a:cs typeface="Calibri"/>
            </a:endParaRPr>
          </a:p>
          <a:p>
            <a:pPr marR="5080" indent="-262255"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IN" sz="2800" spc="-10" dirty="0" smtClean="0">
                <a:latin typeface="Calibri"/>
                <a:cs typeface="Calibri"/>
              </a:rPr>
              <a:t>Automated tool </a:t>
            </a:r>
            <a:r>
              <a:rPr lang="en-IN" sz="2800" spc="-10" dirty="0" err="1" smtClean="0">
                <a:latin typeface="Calibri"/>
                <a:cs typeface="Calibri"/>
              </a:rPr>
              <a:t>lex</a:t>
            </a:r>
            <a:r>
              <a:rPr lang="en-IN" sz="2800" spc="-10" dirty="0" smtClean="0">
                <a:latin typeface="Calibri"/>
                <a:cs typeface="Calibri"/>
              </a:rPr>
              <a:t> can </a:t>
            </a:r>
            <a:r>
              <a:rPr lang="en-IN" sz="2800" spc="-5" dirty="0" smtClean="0">
                <a:latin typeface="Calibri"/>
                <a:cs typeface="Calibri"/>
              </a:rPr>
              <a:t>be used </a:t>
            </a:r>
            <a:r>
              <a:rPr lang="en-IN" sz="2800" spc="-10" dirty="0" smtClean="0">
                <a:latin typeface="Calibri"/>
                <a:cs typeface="Calibri"/>
              </a:rPr>
              <a:t>to </a:t>
            </a:r>
            <a:r>
              <a:rPr lang="en-IN" sz="2800" spc="-15" dirty="0" smtClean="0">
                <a:latin typeface="Calibri"/>
                <a:cs typeface="Calibri"/>
              </a:rPr>
              <a:t>generate </a:t>
            </a:r>
            <a:r>
              <a:rPr lang="en-IN" sz="2800" spc="-10" dirty="0" smtClean="0">
                <a:latin typeface="Calibri"/>
                <a:cs typeface="Calibri"/>
              </a:rPr>
              <a:t>lexical </a:t>
            </a:r>
            <a:r>
              <a:rPr lang="en-IN" sz="2800" spc="-5" dirty="0" smtClean="0">
                <a:latin typeface="Calibri"/>
                <a:cs typeface="Calibri"/>
              </a:rPr>
              <a:t>analyser  </a:t>
            </a:r>
            <a:r>
              <a:rPr lang="en-IN" sz="2800" spc="-15" dirty="0" smtClean="0">
                <a:latin typeface="Calibri"/>
                <a:cs typeface="Calibri"/>
              </a:rPr>
              <a:t>for </a:t>
            </a:r>
            <a:r>
              <a:rPr lang="en-IN" sz="2800" dirty="0" smtClean="0">
                <a:latin typeface="Calibri"/>
                <a:cs typeface="Calibri"/>
              </a:rPr>
              <a:t>a </a:t>
            </a:r>
            <a:r>
              <a:rPr lang="en-IN" sz="2800" spc="-5" dirty="0" smtClean="0">
                <a:latin typeface="Calibri"/>
                <a:cs typeface="Calibri"/>
              </a:rPr>
              <a:t>language</a:t>
            </a:r>
            <a:endParaRPr lang="en-IN" sz="2800" dirty="0" smtClean="0">
              <a:latin typeface="Calibri"/>
              <a:cs typeface="Calibri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26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Lexical Analysis- Dr. Alok Kumar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spc="-15" dirty="0" smtClean="0">
                <a:solidFill>
                  <a:srgbClr val="C00000"/>
                </a:solidFill>
              </a:rPr>
              <a:t>L</a:t>
            </a:r>
            <a:r>
              <a:rPr lang="en-IN" b="1" spc="-15" dirty="0" smtClean="0">
                <a:solidFill>
                  <a:srgbClr val="C00000"/>
                </a:solidFill>
              </a:rPr>
              <a:t>exical</a:t>
            </a:r>
            <a:r>
              <a:rPr lang="en-IN" b="1" spc="-20" dirty="0" smtClean="0">
                <a:solidFill>
                  <a:srgbClr val="C00000"/>
                </a:solidFill>
              </a:rPr>
              <a:t> </a:t>
            </a:r>
            <a:r>
              <a:rPr lang="en-IN" b="1" spc="-20" dirty="0" smtClean="0">
                <a:solidFill>
                  <a:srgbClr val="C00000"/>
                </a:solidFill>
              </a:rPr>
              <a:t>analyzer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IN" dirty="0" smtClean="0"/>
              <a:t>The main task of </a:t>
            </a:r>
            <a:r>
              <a:rPr lang="en-IN" b="1" dirty="0" smtClean="0"/>
              <a:t>lexical analysis</a:t>
            </a:r>
            <a:r>
              <a:rPr lang="en-IN" dirty="0" smtClean="0"/>
              <a:t> is to read input characters in the code and produce tokens. </a:t>
            </a:r>
            <a:endParaRPr lang="en-IN" dirty="0" smtClean="0"/>
          </a:p>
          <a:p>
            <a:pPr algn="just"/>
            <a:r>
              <a:rPr lang="en-IN" dirty="0" smtClean="0"/>
              <a:t>"</a:t>
            </a:r>
            <a:r>
              <a:rPr lang="en-IN" dirty="0" smtClean="0"/>
              <a:t>Get next token" is a command which is sent from the parser to the </a:t>
            </a:r>
            <a:r>
              <a:rPr lang="en-IN" b="1" dirty="0" smtClean="0"/>
              <a:t>lexical analyzer</a:t>
            </a:r>
            <a:r>
              <a:rPr lang="en-IN" dirty="0" smtClean="0"/>
              <a:t>. </a:t>
            </a:r>
            <a:endParaRPr lang="en-IN" dirty="0" smtClean="0"/>
          </a:p>
          <a:p>
            <a:pPr algn="just"/>
            <a:r>
              <a:rPr lang="en-IN" dirty="0" smtClean="0"/>
              <a:t>On </a:t>
            </a:r>
            <a:r>
              <a:rPr lang="en-IN" dirty="0" smtClean="0"/>
              <a:t>receiving this command, the </a:t>
            </a:r>
            <a:r>
              <a:rPr lang="en-IN" b="1" dirty="0" smtClean="0"/>
              <a:t>lexical analyzer</a:t>
            </a:r>
            <a:r>
              <a:rPr lang="en-IN" dirty="0" smtClean="0"/>
              <a:t> scans the input until it finds the next token.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3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Lexical Analysis- Dr. Alok Kumar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spc="-25" dirty="0" smtClean="0">
                <a:solidFill>
                  <a:srgbClr val="C00000"/>
                </a:solidFill>
              </a:rPr>
              <a:t>Role </a:t>
            </a:r>
            <a:r>
              <a:rPr lang="en-IN" b="1" spc="-5" dirty="0" smtClean="0">
                <a:solidFill>
                  <a:srgbClr val="C00000"/>
                </a:solidFill>
              </a:rPr>
              <a:t>of </a:t>
            </a:r>
            <a:r>
              <a:rPr lang="en-IN" b="1" spc="-15" dirty="0" smtClean="0">
                <a:solidFill>
                  <a:srgbClr val="C00000"/>
                </a:solidFill>
              </a:rPr>
              <a:t>lexical</a:t>
            </a:r>
            <a:r>
              <a:rPr lang="en-IN" b="1" spc="-20" dirty="0" smtClean="0">
                <a:solidFill>
                  <a:srgbClr val="C00000"/>
                </a:solidFill>
              </a:rPr>
              <a:t> analyzer</a:t>
            </a:r>
            <a:endParaRPr lang="en-IN" b="1" dirty="0">
              <a:solidFill>
                <a:srgbClr val="C00000"/>
              </a:solidFill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l="29412" t="26157" r="11764" b="19895"/>
          <a:stretch>
            <a:fillRect/>
          </a:stretch>
        </p:blipFill>
        <p:spPr bwMode="auto">
          <a:xfrm>
            <a:off x="285720" y="1643050"/>
            <a:ext cx="8728424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4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Lexical Analysis- Dr. Alok Kumar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b="1" spc="-20" dirty="0" smtClean="0">
                <a:solidFill>
                  <a:srgbClr val="C00000"/>
                </a:solidFill>
              </a:rPr>
              <a:t>Why </a:t>
            </a:r>
            <a:r>
              <a:rPr lang="en-IN" b="1" spc="-25" dirty="0" smtClean="0">
                <a:solidFill>
                  <a:srgbClr val="C00000"/>
                </a:solidFill>
              </a:rPr>
              <a:t>to </a:t>
            </a:r>
            <a:r>
              <a:rPr lang="en-IN" b="1" spc="-20" dirty="0" smtClean="0">
                <a:solidFill>
                  <a:srgbClr val="C00000"/>
                </a:solidFill>
              </a:rPr>
              <a:t>separate </a:t>
            </a:r>
            <a:r>
              <a:rPr lang="en-IN" b="1" spc="-15" dirty="0" smtClean="0">
                <a:solidFill>
                  <a:srgbClr val="C00000"/>
                </a:solidFill>
              </a:rPr>
              <a:t>Lexical </a:t>
            </a:r>
            <a:r>
              <a:rPr lang="en-IN" b="1" spc="-5" dirty="0" smtClean="0">
                <a:solidFill>
                  <a:srgbClr val="C00000"/>
                </a:solidFill>
              </a:rPr>
              <a:t>analysis </a:t>
            </a:r>
            <a:r>
              <a:rPr lang="en-IN" b="1" dirty="0" smtClean="0">
                <a:solidFill>
                  <a:srgbClr val="C00000"/>
                </a:solidFill>
              </a:rPr>
              <a:t>and</a:t>
            </a:r>
            <a:r>
              <a:rPr lang="en-IN" b="1" spc="90" dirty="0" smtClean="0">
                <a:solidFill>
                  <a:srgbClr val="C00000"/>
                </a:solidFill>
              </a:rPr>
              <a:t> </a:t>
            </a:r>
            <a:r>
              <a:rPr lang="en-IN" b="1" spc="-15" dirty="0" smtClean="0">
                <a:solidFill>
                  <a:srgbClr val="C00000"/>
                </a:solidFill>
              </a:rPr>
              <a:t>parsing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69900" indent="-457834">
              <a:lnSpc>
                <a:spcPct val="100000"/>
              </a:lnSpc>
              <a:spcBef>
                <a:spcPts val="385"/>
              </a:spcBef>
              <a:buFont typeface="Wingdings" pitchFamily="2" charset="2"/>
              <a:buChar char="Ø"/>
              <a:tabLst>
                <a:tab pos="469900" algn="l"/>
                <a:tab pos="470534" algn="l"/>
              </a:tabLst>
            </a:pPr>
            <a:r>
              <a:rPr lang="en-IN" sz="4000" spc="-5" dirty="0" smtClean="0">
                <a:latin typeface="Calibri"/>
                <a:cs typeface="Calibri"/>
              </a:rPr>
              <a:t>Simplicity of</a:t>
            </a:r>
            <a:r>
              <a:rPr lang="en-IN" sz="4000" spc="-45" dirty="0" smtClean="0">
                <a:latin typeface="Calibri"/>
                <a:cs typeface="Calibri"/>
              </a:rPr>
              <a:t> </a:t>
            </a:r>
            <a:r>
              <a:rPr lang="en-IN" sz="4000" spc="-5" dirty="0" smtClean="0">
                <a:latin typeface="Calibri"/>
                <a:cs typeface="Calibri"/>
              </a:rPr>
              <a:t>design</a:t>
            </a:r>
            <a:endParaRPr lang="en-IN" sz="4000" dirty="0" smtClean="0">
              <a:latin typeface="Calibri"/>
              <a:cs typeface="Calibri"/>
            </a:endParaRPr>
          </a:p>
          <a:p>
            <a:pPr marL="469900" indent="-457834">
              <a:lnSpc>
                <a:spcPct val="100000"/>
              </a:lnSpc>
              <a:spcBef>
                <a:spcPts val="285"/>
              </a:spcBef>
              <a:buFont typeface="Wingdings" pitchFamily="2" charset="2"/>
              <a:buChar char="Ø"/>
              <a:tabLst>
                <a:tab pos="469900" algn="l"/>
                <a:tab pos="470534" algn="l"/>
              </a:tabLst>
            </a:pPr>
            <a:r>
              <a:rPr lang="en-IN" sz="4000" spc="-10" dirty="0" smtClean="0">
                <a:latin typeface="Calibri"/>
                <a:cs typeface="Calibri"/>
              </a:rPr>
              <a:t>Improving compiler</a:t>
            </a:r>
            <a:r>
              <a:rPr lang="en-IN" sz="4000" spc="-15" dirty="0" smtClean="0">
                <a:latin typeface="Calibri"/>
                <a:cs typeface="Calibri"/>
              </a:rPr>
              <a:t> </a:t>
            </a:r>
            <a:r>
              <a:rPr lang="en-IN" sz="4000" spc="-10" dirty="0" smtClean="0">
                <a:latin typeface="Calibri"/>
                <a:cs typeface="Calibri"/>
              </a:rPr>
              <a:t>efficiency</a:t>
            </a:r>
            <a:endParaRPr lang="en-IN" sz="4000" dirty="0" smtClean="0">
              <a:latin typeface="Calibri"/>
              <a:cs typeface="Calibri"/>
            </a:endParaRPr>
          </a:p>
          <a:p>
            <a:pPr marL="469900" indent="-457834">
              <a:lnSpc>
                <a:spcPct val="100000"/>
              </a:lnSpc>
              <a:spcBef>
                <a:spcPts val="290"/>
              </a:spcBef>
              <a:buFont typeface="Wingdings" pitchFamily="2" charset="2"/>
              <a:buChar char="Ø"/>
              <a:tabLst>
                <a:tab pos="469900" algn="l"/>
                <a:tab pos="470534" algn="l"/>
              </a:tabLst>
            </a:pPr>
            <a:r>
              <a:rPr lang="en-IN" sz="4000" spc="-5" dirty="0" smtClean="0">
                <a:latin typeface="Calibri"/>
                <a:cs typeface="Calibri"/>
              </a:rPr>
              <a:t>Enhancing </a:t>
            </a:r>
            <a:r>
              <a:rPr lang="en-IN" sz="4000" spc="-10" dirty="0" smtClean="0">
                <a:latin typeface="Calibri"/>
                <a:cs typeface="Calibri"/>
              </a:rPr>
              <a:t>compiler</a:t>
            </a:r>
            <a:r>
              <a:rPr lang="en-IN" sz="4000" spc="-70" dirty="0" smtClean="0">
                <a:latin typeface="Calibri"/>
                <a:cs typeface="Calibri"/>
              </a:rPr>
              <a:t> </a:t>
            </a:r>
            <a:r>
              <a:rPr lang="en-IN" sz="4000" spc="-5" dirty="0" smtClean="0">
                <a:latin typeface="Calibri"/>
                <a:cs typeface="Calibri"/>
              </a:rPr>
              <a:t>portability</a:t>
            </a:r>
            <a:endParaRPr lang="en-IN" sz="4000" dirty="0" smtClean="0">
              <a:latin typeface="Calibri"/>
              <a:cs typeface="Calibri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5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Lexical Analysis- Dr. Alok Kumar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spc="-80" dirty="0" smtClean="0">
                <a:solidFill>
                  <a:srgbClr val="C00000"/>
                </a:solidFill>
              </a:rPr>
              <a:t>Tokens, </a:t>
            </a:r>
            <a:r>
              <a:rPr lang="en-IN" b="1" spc="-35" dirty="0" smtClean="0">
                <a:solidFill>
                  <a:srgbClr val="C00000"/>
                </a:solidFill>
              </a:rPr>
              <a:t>Patterns </a:t>
            </a:r>
            <a:r>
              <a:rPr lang="en-IN" b="1" dirty="0" smtClean="0">
                <a:solidFill>
                  <a:srgbClr val="C00000"/>
                </a:solidFill>
              </a:rPr>
              <a:t>and</a:t>
            </a:r>
            <a:r>
              <a:rPr lang="en-IN" b="1" spc="130" dirty="0" smtClean="0">
                <a:solidFill>
                  <a:srgbClr val="C00000"/>
                </a:solidFill>
              </a:rPr>
              <a:t> </a:t>
            </a:r>
            <a:r>
              <a:rPr lang="en-IN" b="1" spc="-30" dirty="0" smtClean="0">
                <a:solidFill>
                  <a:srgbClr val="C00000"/>
                </a:solidFill>
              </a:rPr>
              <a:t>Lexemes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55600" marR="295275" indent="-34353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IN" sz="2400" spc="-5" dirty="0" smtClean="0">
                <a:latin typeface="Calibri"/>
                <a:cs typeface="Calibri"/>
              </a:rPr>
              <a:t>A </a:t>
            </a:r>
            <a:r>
              <a:rPr lang="en-IN" sz="2400" spc="-30" dirty="0" smtClean="0">
                <a:latin typeface="Calibri"/>
                <a:cs typeface="Calibri"/>
              </a:rPr>
              <a:t>token </a:t>
            </a:r>
            <a:r>
              <a:rPr lang="en-IN" sz="2400" spc="-5" dirty="0" smtClean="0">
                <a:latin typeface="Calibri"/>
                <a:cs typeface="Calibri"/>
              </a:rPr>
              <a:t>is a </a:t>
            </a:r>
            <a:r>
              <a:rPr lang="en-IN" sz="2400" spc="-10" dirty="0" smtClean="0">
                <a:latin typeface="Calibri"/>
                <a:cs typeface="Calibri"/>
              </a:rPr>
              <a:t>pair </a:t>
            </a:r>
            <a:r>
              <a:rPr lang="en-IN" sz="2400" spc="-5" dirty="0" smtClean="0">
                <a:latin typeface="Calibri"/>
                <a:cs typeface="Calibri"/>
              </a:rPr>
              <a:t>– a </a:t>
            </a:r>
            <a:r>
              <a:rPr lang="en-IN" sz="2400" spc="-30" dirty="0" smtClean="0">
                <a:latin typeface="Calibri"/>
                <a:cs typeface="Calibri"/>
              </a:rPr>
              <a:t>token </a:t>
            </a:r>
            <a:r>
              <a:rPr lang="en-IN" sz="2400" spc="-10" dirty="0" smtClean="0">
                <a:latin typeface="Calibri"/>
                <a:cs typeface="Calibri"/>
              </a:rPr>
              <a:t>name </a:t>
            </a:r>
            <a:r>
              <a:rPr lang="en-IN" sz="2400" spc="-5" dirty="0" smtClean="0">
                <a:latin typeface="Calibri"/>
                <a:cs typeface="Calibri"/>
              </a:rPr>
              <a:t>and an optional  </a:t>
            </a:r>
            <a:r>
              <a:rPr lang="en-IN" sz="2400" spc="-25" dirty="0" smtClean="0">
                <a:latin typeface="Calibri"/>
                <a:cs typeface="Calibri"/>
              </a:rPr>
              <a:t>token</a:t>
            </a:r>
            <a:r>
              <a:rPr lang="en-IN" sz="2400" spc="-5" dirty="0" smtClean="0">
                <a:latin typeface="Calibri"/>
                <a:cs typeface="Calibri"/>
              </a:rPr>
              <a:t> </a:t>
            </a:r>
            <a:r>
              <a:rPr lang="en-IN" sz="2400" spc="-15" dirty="0" smtClean="0">
                <a:latin typeface="Calibri"/>
                <a:cs typeface="Calibri"/>
              </a:rPr>
              <a:t>value</a:t>
            </a:r>
            <a:endParaRPr lang="en-IN" sz="2400" dirty="0" smtClean="0">
              <a:latin typeface="Calibri"/>
              <a:cs typeface="Calibri"/>
            </a:endParaRPr>
          </a:p>
          <a:p>
            <a:pPr marL="355600" marR="681990" indent="-3435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IN" sz="2400" spc="-5" dirty="0" smtClean="0">
                <a:latin typeface="Calibri"/>
                <a:cs typeface="Calibri"/>
              </a:rPr>
              <a:t>A </a:t>
            </a:r>
            <a:r>
              <a:rPr lang="en-IN" sz="2400" spc="-20" dirty="0" smtClean="0">
                <a:latin typeface="Calibri"/>
                <a:cs typeface="Calibri"/>
              </a:rPr>
              <a:t>pattern </a:t>
            </a:r>
            <a:r>
              <a:rPr lang="en-IN" sz="2400" spc="-10" dirty="0" smtClean="0">
                <a:latin typeface="Calibri"/>
                <a:cs typeface="Calibri"/>
              </a:rPr>
              <a:t>is </a:t>
            </a:r>
            <a:r>
              <a:rPr lang="en-IN" sz="2400" spc="-5" dirty="0" smtClean="0">
                <a:latin typeface="Calibri"/>
                <a:cs typeface="Calibri"/>
              </a:rPr>
              <a:t>a </a:t>
            </a:r>
            <a:r>
              <a:rPr lang="en-IN" sz="2400" spc="-10" dirty="0" smtClean="0">
                <a:latin typeface="Calibri"/>
                <a:cs typeface="Calibri"/>
              </a:rPr>
              <a:t>description </a:t>
            </a:r>
            <a:r>
              <a:rPr lang="en-IN" sz="2400" spc="-5" dirty="0" smtClean="0">
                <a:latin typeface="Calibri"/>
                <a:cs typeface="Calibri"/>
              </a:rPr>
              <a:t>of the </a:t>
            </a:r>
            <a:r>
              <a:rPr lang="en-IN" sz="2400" spc="-25" dirty="0" smtClean="0">
                <a:latin typeface="Calibri"/>
                <a:cs typeface="Calibri"/>
              </a:rPr>
              <a:t>form </a:t>
            </a:r>
            <a:r>
              <a:rPr lang="en-IN" sz="2400" spc="-10" dirty="0" smtClean="0">
                <a:latin typeface="Calibri"/>
                <a:cs typeface="Calibri"/>
              </a:rPr>
              <a:t>that </a:t>
            </a:r>
            <a:r>
              <a:rPr lang="en-IN" sz="2400" spc="-5" dirty="0" smtClean="0">
                <a:latin typeface="Calibri"/>
                <a:cs typeface="Calibri"/>
              </a:rPr>
              <a:t>the  </a:t>
            </a:r>
            <a:r>
              <a:rPr lang="en-IN" sz="2400" spc="-20" dirty="0" smtClean="0">
                <a:latin typeface="Calibri"/>
                <a:cs typeface="Calibri"/>
              </a:rPr>
              <a:t>lexemes </a:t>
            </a:r>
            <a:r>
              <a:rPr lang="en-IN" sz="2400" spc="-5" dirty="0" smtClean="0">
                <a:latin typeface="Calibri"/>
                <a:cs typeface="Calibri"/>
              </a:rPr>
              <a:t>of a </a:t>
            </a:r>
            <a:r>
              <a:rPr lang="en-IN" sz="2400" spc="-25" dirty="0" smtClean="0">
                <a:latin typeface="Calibri"/>
                <a:cs typeface="Calibri"/>
              </a:rPr>
              <a:t>token </a:t>
            </a:r>
            <a:r>
              <a:rPr lang="en-IN" sz="2400" spc="-20" dirty="0" smtClean="0">
                <a:latin typeface="Calibri"/>
                <a:cs typeface="Calibri"/>
              </a:rPr>
              <a:t>may</a:t>
            </a:r>
            <a:r>
              <a:rPr lang="en-IN" sz="2400" spc="30" dirty="0" smtClean="0">
                <a:latin typeface="Calibri"/>
                <a:cs typeface="Calibri"/>
              </a:rPr>
              <a:t> </a:t>
            </a:r>
            <a:r>
              <a:rPr lang="en-IN" sz="2400" spc="-35" dirty="0" smtClean="0">
                <a:latin typeface="Calibri"/>
                <a:cs typeface="Calibri"/>
              </a:rPr>
              <a:t>take</a:t>
            </a:r>
            <a:endParaRPr lang="en-IN" sz="2400" dirty="0" smtClean="0">
              <a:latin typeface="Calibri"/>
              <a:cs typeface="Calibri"/>
            </a:endParaRPr>
          </a:p>
          <a:p>
            <a:pPr marL="355600" marR="5080" indent="-3435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IN" sz="2400" spc="-5" dirty="0" smtClean="0">
                <a:latin typeface="Calibri"/>
                <a:cs typeface="Calibri"/>
              </a:rPr>
              <a:t>A </a:t>
            </a:r>
            <a:r>
              <a:rPr lang="en-IN" sz="2400" spc="-25" dirty="0" smtClean="0">
                <a:latin typeface="Calibri"/>
                <a:cs typeface="Calibri"/>
              </a:rPr>
              <a:t>lexeme </a:t>
            </a:r>
            <a:r>
              <a:rPr lang="en-IN" sz="2400" spc="-5" dirty="0" smtClean="0">
                <a:latin typeface="Calibri"/>
                <a:cs typeface="Calibri"/>
              </a:rPr>
              <a:t>is a </a:t>
            </a:r>
            <a:r>
              <a:rPr lang="en-IN" sz="2400" spc="-10" dirty="0" smtClean="0">
                <a:latin typeface="Calibri"/>
                <a:cs typeface="Calibri"/>
              </a:rPr>
              <a:t>sequence </a:t>
            </a:r>
            <a:r>
              <a:rPr lang="en-IN" sz="2400" spc="-5" dirty="0" smtClean="0">
                <a:latin typeface="Calibri"/>
                <a:cs typeface="Calibri"/>
              </a:rPr>
              <a:t>of </a:t>
            </a:r>
            <a:r>
              <a:rPr lang="en-IN" sz="2400" spc="-20" dirty="0" smtClean="0">
                <a:latin typeface="Calibri"/>
                <a:cs typeface="Calibri"/>
              </a:rPr>
              <a:t>characters </a:t>
            </a:r>
            <a:r>
              <a:rPr lang="en-IN" sz="2400" spc="-5" dirty="0" smtClean="0">
                <a:latin typeface="Calibri"/>
                <a:cs typeface="Calibri"/>
              </a:rPr>
              <a:t>in the </a:t>
            </a:r>
            <a:r>
              <a:rPr lang="en-IN" sz="2400" spc="-15" dirty="0" smtClean="0">
                <a:latin typeface="Calibri"/>
                <a:cs typeface="Calibri"/>
              </a:rPr>
              <a:t>source  </a:t>
            </a:r>
            <a:r>
              <a:rPr lang="en-IN" sz="2400" spc="-25" dirty="0" smtClean="0">
                <a:latin typeface="Calibri"/>
                <a:cs typeface="Calibri"/>
              </a:rPr>
              <a:t>program </a:t>
            </a:r>
            <a:r>
              <a:rPr lang="en-IN" sz="2400" spc="-10" dirty="0" smtClean="0">
                <a:latin typeface="Calibri"/>
                <a:cs typeface="Calibri"/>
              </a:rPr>
              <a:t>that </a:t>
            </a:r>
            <a:r>
              <a:rPr lang="en-IN" sz="2400" spc="-15" dirty="0" smtClean="0">
                <a:latin typeface="Calibri"/>
                <a:cs typeface="Calibri"/>
              </a:rPr>
              <a:t>matches </a:t>
            </a:r>
            <a:r>
              <a:rPr lang="en-IN" sz="2400" spc="-5" dirty="0" smtClean="0">
                <a:latin typeface="Calibri"/>
                <a:cs typeface="Calibri"/>
              </a:rPr>
              <a:t>the </a:t>
            </a:r>
            <a:r>
              <a:rPr lang="en-IN" sz="2400" spc="-20" dirty="0" smtClean="0">
                <a:latin typeface="Calibri"/>
                <a:cs typeface="Calibri"/>
              </a:rPr>
              <a:t>pattern </a:t>
            </a:r>
            <a:r>
              <a:rPr lang="en-IN" sz="2400" spc="-25" dirty="0" smtClean="0">
                <a:latin typeface="Calibri"/>
                <a:cs typeface="Calibri"/>
              </a:rPr>
              <a:t>for </a:t>
            </a:r>
            <a:r>
              <a:rPr lang="en-IN" sz="2400" spc="-5" dirty="0" smtClean="0">
                <a:latin typeface="Calibri"/>
                <a:cs typeface="Calibri"/>
              </a:rPr>
              <a:t>a</a:t>
            </a:r>
            <a:r>
              <a:rPr lang="en-IN" sz="2400" spc="140" dirty="0" smtClean="0">
                <a:latin typeface="Calibri"/>
                <a:cs typeface="Calibri"/>
              </a:rPr>
              <a:t> </a:t>
            </a:r>
            <a:r>
              <a:rPr lang="en-IN" sz="2400" spc="-30" dirty="0" smtClean="0">
                <a:latin typeface="Calibri"/>
                <a:cs typeface="Calibri"/>
              </a:rPr>
              <a:t>token</a:t>
            </a:r>
            <a:endParaRPr lang="en-IN" sz="2400" dirty="0" smtClean="0">
              <a:latin typeface="Calibri"/>
              <a:cs typeface="Calibri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6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Lexical Analysis- Dr. Alok Kumar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spc="-5" dirty="0" smtClean="0">
                <a:solidFill>
                  <a:srgbClr val="C00000"/>
                </a:solidFill>
              </a:rPr>
              <a:t>E</a:t>
            </a:r>
            <a:r>
              <a:rPr lang="en-IN" b="1" spc="-85" dirty="0" smtClean="0">
                <a:solidFill>
                  <a:srgbClr val="C00000"/>
                </a:solidFill>
              </a:rPr>
              <a:t>x</a:t>
            </a:r>
            <a:r>
              <a:rPr lang="en-IN" b="1" dirty="0" smtClean="0">
                <a:solidFill>
                  <a:srgbClr val="C00000"/>
                </a:solidFill>
              </a:rPr>
              <a:t>ample</a:t>
            </a:r>
            <a:endParaRPr lang="en-IN" b="1" dirty="0">
              <a:solidFill>
                <a:srgbClr val="C00000"/>
              </a:solidFill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l="23162" t="25042" r="3308" b="21010"/>
          <a:stretch>
            <a:fillRect/>
          </a:stretch>
        </p:blipFill>
        <p:spPr bwMode="auto">
          <a:xfrm>
            <a:off x="357158" y="1714488"/>
            <a:ext cx="8286808" cy="44291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7</a:t>
            </a:fld>
            <a:endParaRPr kumimoji="0"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Lexical Analysis- Dr. Alok Kumar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spc="-25" dirty="0" smtClean="0">
                <a:solidFill>
                  <a:srgbClr val="C00000"/>
                </a:solidFill>
              </a:rPr>
              <a:t>Attributes </a:t>
            </a:r>
            <a:r>
              <a:rPr lang="en-IN" b="1" spc="-35" dirty="0" smtClean="0">
                <a:solidFill>
                  <a:srgbClr val="C00000"/>
                </a:solidFill>
              </a:rPr>
              <a:t>for</a:t>
            </a:r>
            <a:r>
              <a:rPr lang="en-IN" b="1" spc="-25" dirty="0" smtClean="0">
                <a:solidFill>
                  <a:srgbClr val="C00000"/>
                </a:solidFill>
              </a:rPr>
              <a:t> </a:t>
            </a:r>
            <a:r>
              <a:rPr lang="en-IN" b="1" spc="-30" dirty="0" smtClean="0">
                <a:solidFill>
                  <a:srgbClr val="C00000"/>
                </a:solidFill>
              </a:rPr>
              <a:t>tokens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59715" indent="-247650">
              <a:lnSpc>
                <a:spcPts val="3675"/>
              </a:lnSpc>
              <a:spcBef>
                <a:spcPts val="105"/>
              </a:spcBef>
              <a:buFont typeface="Arial"/>
              <a:buChar char="•"/>
              <a:tabLst>
                <a:tab pos="260350" algn="l"/>
              </a:tabLst>
            </a:pPr>
            <a:r>
              <a:rPr lang="en-IN" sz="3200" dirty="0" smtClean="0">
                <a:latin typeface="Calibri"/>
                <a:cs typeface="Calibri"/>
              </a:rPr>
              <a:t>E = M * C </a:t>
            </a:r>
            <a:r>
              <a:rPr lang="en-IN" sz="3200" spc="-5" dirty="0" smtClean="0">
                <a:latin typeface="Calibri"/>
                <a:cs typeface="Calibri"/>
              </a:rPr>
              <a:t>**</a:t>
            </a:r>
            <a:r>
              <a:rPr lang="en-IN" sz="3200" dirty="0" smtClean="0">
                <a:latin typeface="Calibri"/>
                <a:cs typeface="Calibri"/>
              </a:rPr>
              <a:t> 2</a:t>
            </a:r>
          </a:p>
          <a:p>
            <a:pPr marL="660400" lvl="1" indent="-287020">
              <a:lnSpc>
                <a:spcPts val="3025"/>
              </a:lnSpc>
              <a:buFont typeface="Arial"/>
              <a:buChar char="–"/>
              <a:tabLst>
                <a:tab pos="661035" algn="l"/>
              </a:tabLst>
            </a:pPr>
            <a:r>
              <a:rPr lang="en-IN" sz="2800" spc="-10" dirty="0" smtClean="0">
                <a:latin typeface="Calibri"/>
                <a:cs typeface="Calibri"/>
              </a:rPr>
              <a:t>&lt;id, </a:t>
            </a:r>
            <a:r>
              <a:rPr lang="en-IN" sz="2800" spc="-15" dirty="0" smtClean="0">
                <a:latin typeface="Calibri"/>
                <a:cs typeface="Calibri"/>
              </a:rPr>
              <a:t>pointer </a:t>
            </a:r>
            <a:r>
              <a:rPr lang="en-IN" sz="2800" spc="-20" dirty="0" smtClean="0">
                <a:latin typeface="Calibri"/>
                <a:cs typeface="Calibri"/>
              </a:rPr>
              <a:t>to </a:t>
            </a:r>
            <a:r>
              <a:rPr lang="en-IN" sz="2800" spc="-15" dirty="0" smtClean="0">
                <a:latin typeface="Calibri"/>
                <a:cs typeface="Calibri"/>
              </a:rPr>
              <a:t>symbol table </a:t>
            </a:r>
            <a:r>
              <a:rPr lang="en-IN" sz="2800" spc="-10" dirty="0" smtClean="0">
                <a:latin typeface="Calibri"/>
                <a:cs typeface="Calibri"/>
              </a:rPr>
              <a:t>entry </a:t>
            </a:r>
            <a:r>
              <a:rPr lang="en-IN" sz="2800" spc="-25" dirty="0" smtClean="0">
                <a:latin typeface="Calibri"/>
                <a:cs typeface="Calibri"/>
              </a:rPr>
              <a:t>for</a:t>
            </a:r>
            <a:r>
              <a:rPr lang="en-IN" sz="2800" spc="140" dirty="0" smtClean="0">
                <a:latin typeface="Calibri"/>
                <a:cs typeface="Calibri"/>
              </a:rPr>
              <a:t> </a:t>
            </a:r>
            <a:r>
              <a:rPr lang="en-IN" sz="2800" spc="-10" dirty="0" smtClean="0">
                <a:latin typeface="Calibri"/>
                <a:cs typeface="Calibri"/>
              </a:rPr>
              <a:t>E&gt;</a:t>
            </a:r>
            <a:endParaRPr lang="en-IN" sz="2800" dirty="0" smtClean="0">
              <a:latin typeface="Calibri"/>
              <a:cs typeface="Calibri"/>
            </a:endParaRPr>
          </a:p>
          <a:p>
            <a:pPr marL="660400" lvl="1" indent="-287020">
              <a:lnSpc>
                <a:spcPts val="3025"/>
              </a:lnSpc>
              <a:buFont typeface="Arial"/>
              <a:buChar char="–"/>
              <a:tabLst>
                <a:tab pos="661035" algn="l"/>
              </a:tabLst>
            </a:pPr>
            <a:r>
              <a:rPr lang="en-IN" sz="2800" spc="-10" dirty="0" smtClean="0">
                <a:latin typeface="Calibri"/>
                <a:cs typeface="Calibri"/>
              </a:rPr>
              <a:t>&lt;assign-op&gt;</a:t>
            </a:r>
            <a:endParaRPr lang="en-IN" sz="2800" dirty="0" smtClean="0">
              <a:latin typeface="Calibri"/>
              <a:cs typeface="Calibri"/>
            </a:endParaRPr>
          </a:p>
          <a:p>
            <a:pPr marL="660400" lvl="1" indent="-287020">
              <a:lnSpc>
                <a:spcPts val="3025"/>
              </a:lnSpc>
              <a:buFont typeface="Arial"/>
              <a:buChar char="–"/>
              <a:tabLst>
                <a:tab pos="661035" algn="l"/>
              </a:tabLst>
            </a:pPr>
            <a:r>
              <a:rPr lang="en-IN" sz="2800" spc="-10" dirty="0" smtClean="0">
                <a:latin typeface="Calibri"/>
                <a:cs typeface="Calibri"/>
              </a:rPr>
              <a:t>&lt;id, </a:t>
            </a:r>
            <a:r>
              <a:rPr lang="en-IN" sz="2800" spc="-15" dirty="0" smtClean="0">
                <a:latin typeface="Calibri"/>
                <a:cs typeface="Calibri"/>
              </a:rPr>
              <a:t>pointer </a:t>
            </a:r>
            <a:r>
              <a:rPr lang="en-IN" sz="2800" spc="-20" dirty="0" smtClean="0">
                <a:latin typeface="Calibri"/>
                <a:cs typeface="Calibri"/>
              </a:rPr>
              <a:t>to symbol </a:t>
            </a:r>
            <a:r>
              <a:rPr lang="en-IN" sz="2800" spc="-10" dirty="0" smtClean="0">
                <a:latin typeface="Calibri"/>
                <a:cs typeface="Calibri"/>
              </a:rPr>
              <a:t>table entry </a:t>
            </a:r>
            <a:r>
              <a:rPr lang="en-IN" sz="2800" spc="-25" dirty="0" smtClean="0">
                <a:latin typeface="Calibri"/>
                <a:cs typeface="Calibri"/>
              </a:rPr>
              <a:t>for</a:t>
            </a:r>
            <a:r>
              <a:rPr lang="en-IN" sz="2800" spc="130" dirty="0" smtClean="0">
                <a:latin typeface="Calibri"/>
                <a:cs typeface="Calibri"/>
              </a:rPr>
              <a:t> </a:t>
            </a:r>
            <a:r>
              <a:rPr lang="en-IN" sz="2800" spc="-5" dirty="0" smtClean="0">
                <a:latin typeface="Calibri"/>
                <a:cs typeface="Calibri"/>
              </a:rPr>
              <a:t>M&gt;</a:t>
            </a:r>
            <a:endParaRPr lang="en-IN" sz="2800" dirty="0" smtClean="0">
              <a:latin typeface="Calibri"/>
              <a:cs typeface="Calibri"/>
            </a:endParaRPr>
          </a:p>
          <a:p>
            <a:pPr marL="660400" lvl="1" indent="-287020">
              <a:lnSpc>
                <a:spcPts val="3025"/>
              </a:lnSpc>
              <a:buFont typeface="Arial"/>
              <a:buChar char="–"/>
              <a:tabLst>
                <a:tab pos="661035" algn="l"/>
              </a:tabLst>
            </a:pPr>
            <a:r>
              <a:rPr lang="en-IN" sz="2800" spc="-10" dirty="0" smtClean="0">
                <a:latin typeface="Calibri"/>
                <a:cs typeface="Calibri"/>
              </a:rPr>
              <a:t>&lt;</a:t>
            </a:r>
            <a:r>
              <a:rPr lang="en-IN" sz="2800" spc="-10" dirty="0" err="1" smtClean="0">
                <a:latin typeface="Calibri"/>
                <a:cs typeface="Calibri"/>
              </a:rPr>
              <a:t>mult</a:t>
            </a:r>
            <a:r>
              <a:rPr lang="en-IN" sz="2800" spc="-10" dirty="0" smtClean="0">
                <a:latin typeface="Calibri"/>
                <a:cs typeface="Calibri"/>
              </a:rPr>
              <a:t>-op&gt;</a:t>
            </a:r>
            <a:endParaRPr lang="en-IN" sz="2800" dirty="0" smtClean="0">
              <a:latin typeface="Calibri"/>
              <a:cs typeface="Calibri"/>
            </a:endParaRPr>
          </a:p>
          <a:p>
            <a:pPr marL="660400" lvl="1" indent="-287020">
              <a:lnSpc>
                <a:spcPts val="3025"/>
              </a:lnSpc>
              <a:buFont typeface="Arial"/>
              <a:buChar char="–"/>
              <a:tabLst>
                <a:tab pos="661035" algn="l"/>
              </a:tabLst>
            </a:pPr>
            <a:r>
              <a:rPr lang="en-IN" sz="2800" spc="-10" dirty="0" smtClean="0">
                <a:latin typeface="Calibri"/>
                <a:cs typeface="Calibri"/>
              </a:rPr>
              <a:t>&lt;id, </a:t>
            </a:r>
            <a:r>
              <a:rPr lang="en-IN" sz="2800" spc="-15" dirty="0" smtClean="0">
                <a:latin typeface="Calibri"/>
                <a:cs typeface="Calibri"/>
              </a:rPr>
              <a:t>pointer </a:t>
            </a:r>
            <a:r>
              <a:rPr lang="en-IN" sz="2800" spc="-20" dirty="0" smtClean="0">
                <a:latin typeface="Calibri"/>
                <a:cs typeface="Calibri"/>
              </a:rPr>
              <a:t>to symbol </a:t>
            </a:r>
            <a:r>
              <a:rPr lang="en-IN" sz="2800" spc="-10" dirty="0" smtClean="0">
                <a:latin typeface="Calibri"/>
                <a:cs typeface="Calibri"/>
              </a:rPr>
              <a:t>table entry </a:t>
            </a:r>
            <a:r>
              <a:rPr lang="en-IN" sz="2800" spc="-25" dirty="0" smtClean="0">
                <a:latin typeface="Calibri"/>
                <a:cs typeface="Calibri"/>
              </a:rPr>
              <a:t>for</a:t>
            </a:r>
            <a:r>
              <a:rPr lang="en-IN" sz="2800" spc="135" dirty="0" smtClean="0">
                <a:latin typeface="Calibri"/>
                <a:cs typeface="Calibri"/>
              </a:rPr>
              <a:t> </a:t>
            </a:r>
            <a:r>
              <a:rPr lang="en-IN" sz="2800" spc="-10" dirty="0" smtClean="0">
                <a:latin typeface="Calibri"/>
                <a:cs typeface="Calibri"/>
              </a:rPr>
              <a:t>C&gt;</a:t>
            </a:r>
            <a:endParaRPr lang="en-IN" sz="2800" dirty="0" smtClean="0">
              <a:latin typeface="Calibri"/>
              <a:cs typeface="Calibri"/>
            </a:endParaRPr>
          </a:p>
          <a:p>
            <a:pPr marL="660400" lvl="1" indent="-287020">
              <a:lnSpc>
                <a:spcPts val="3025"/>
              </a:lnSpc>
              <a:buFont typeface="Arial"/>
              <a:buChar char="–"/>
              <a:tabLst>
                <a:tab pos="661035" algn="l"/>
              </a:tabLst>
            </a:pPr>
            <a:r>
              <a:rPr lang="en-IN" sz="2800" spc="-15" dirty="0" smtClean="0">
                <a:latin typeface="Calibri"/>
                <a:cs typeface="Calibri"/>
              </a:rPr>
              <a:t>&lt;exp-op&gt;</a:t>
            </a:r>
            <a:endParaRPr lang="en-IN" sz="2800" dirty="0" smtClean="0">
              <a:latin typeface="Calibri"/>
              <a:cs typeface="Calibri"/>
            </a:endParaRPr>
          </a:p>
          <a:p>
            <a:pPr marL="660400" lvl="1" indent="-287020">
              <a:lnSpc>
                <a:spcPts val="3195"/>
              </a:lnSpc>
              <a:buFont typeface="Arial"/>
              <a:buChar char="–"/>
              <a:tabLst>
                <a:tab pos="661035" algn="l"/>
              </a:tabLst>
            </a:pPr>
            <a:r>
              <a:rPr lang="en-IN" sz="2800" spc="-40" dirty="0" smtClean="0">
                <a:latin typeface="Calibri"/>
                <a:cs typeface="Calibri"/>
              </a:rPr>
              <a:t>&lt;number, </a:t>
            </a:r>
            <a:r>
              <a:rPr lang="en-IN" sz="2800" spc="-15" dirty="0" smtClean="0">
                <a:latin typeface="Calibri"/>
                <a:cs typeface="Calibri"/>
              </a:rPr>
              <a:t>integer </a:t>
            </a:r>
            <a:r>
              <a:rPr lang="en-IN" sz="2800" spc="-10" dirty="0" smtClean="0">
                <a:latin typeface="Calibri"/>
                <a:cs typeface="Calibri"/>
              </a:rPr>
              <a:t>value</a:t>
            </a:r>
            <a:r>
              <a:rPr lang="en-IN" sz="2800" spc="85" dirty="0" smtClean="0">
                <a:latin typeface="Calibri"/>
                <a:cs typeface="Calibri"/>
              </a:rPr>
              <a:t> </a:t>
            </a:r>
            <a:r>
              <a:rPr lang="en-IN" sz="2800" spc="-5" dirty="0" smtClean="0">
                <a:latin typeface="Calibri"/>
                <a:cs typeface="Calibri"/>
              </a:rPr>
              <a:t>2&gt;</a:t>
            </a:r>
            <a:endParaRPr lang="en-IN" sz="2800" dirty="0" smtClean="0">
              <a:latin typeface="Calibri"/>
              <a:cs typeface="Calibri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8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Lexical Analysis- Dr. Alok Kumar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spc="-20" dirty="0" smtClean="0">
                <a:solidFill>
                  <a:srgbClr val="C00000"/>
                </a:solidFill>
              </a:rPr>
              <a:t>Lexical</a:t>
            </a:r>
            <a:r>
              <a:rPr lang="en-IN" b="1" spc="-55" dirty="0" smtClean="0">
                <a:solidFill>
                  <a:srgbClr val="C00000"/>
                </a:solidFill>
              </a:rPr>
              <a:t> </a:t>
            </a:r>
            <a:r>
              <a:rPr lang="en-IN" b="1" spc="-25" dirty="0" smtClean="0">
                <a:solidFill>
                  <a:srgbClr val="C00000"/>
                </a:solidFill>
              </a:rPr>
              <a:t>errors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55600" indent="-343535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IN" sz="2800" spc="-5" dirty="0" smtClean="0">
                <a:latin typeface="Calibri"/>
                <a:cs typeface="Calibri"/>
              </a:rPr>
              <a:t>Some </a:t>
            </a:r>
            <a:r>
              <a:rPr lang="en-IN" sz="2800" spc="-15" dirty="0" smtClean="0">
                <a:latin typeface="Calibri"/>
                <a:cs typeface="Calibri"/>
              </a:rPr>
              <a:t>errors are </a:t>
            </a:r>
            <a:r>
              <a:rPr lang="en-IN" sz="2800" spc="-5" dirty="0" smtClean="0">
                <a:latin typeface="Calibri"/>
                <a:cs typeface="Calibri"/>
              </a:rPr>
              <a:t>out </a:t>
            </a:r>
            <a:r>
              <a:rPr lang="en-IN" sz="2800" spc="-10" dirty="0" smtClean="0">
                <a:latin typeface="Calibri"/>
                <a:cs typeface="Calibri"/>
              </a:rPr>
              <a:t>of </a:t>
            </a:r>
            <a:r>
              <a:rPr lang="en-IN" sz="2800" spc="-15" dirty="0" smtClean="0">
                <a:latin typeface="Calibri"/>
                <a:cs typeface="Calibri"/>
              </a:rPr>
              <a:t>power </a:t>
            </a:r>
            <a:r>
              <a:rPr lang="en-IN" sz="2800" spc="-5" dirty="0" smtClean="0">
                <a:latin typeface="Calibri"/>
                <a:cs typeface="Calibri"/>
              </a:rPr>
              <a:t>of </a:t>
            </a:r>
            <a:r>
              <a:rPr lang="en-IN" sz="2800" spc="-10" dirty="0" smtClean="0">
                <a:latin typeface="Calibri"/>
                <a:cs typeface="Calibri"/>
              </a:rPr>
              <a:t>lexical analyzer </a:t>
            </a:r>
            <a:r>
              <a:rPr lang="en-IN" sz="2800" spc="-15" dirty="0" smtClean="0">
                <a:latin typeface="Calibri"/>
                <a:cs typeface="Calibri"/>
              </a:rPr>
              <a:t>to</a:t>
            </a:r>
            <a:r>
              <a:rPr lang="en-IN" sz="2800" spc="25" dirty="0" smtClean="0">
                <a:latin typeface="Calibri"/>
                <a:cs typeface="Calibri"/>
              </a:rPr>
              <a:t> </a:t>
            </a:r>
            <a:r>
              <a:rPr lang="en-IN" sz="2800" spc="-15" dirty="0" smtClean="0">
                <a:latin typeface="Calibri"/>
                <a:cs typeface="Calibri"/>
              </a:rPr>
              <a:t>recognize:</a:t>
            </a:r>
            <a:endParaRPr lang="en-IN" sz="2800" dirty="0" smtClean="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505"/>
              </a:spcBef>
              <a:tabLst>
                <a:tab pos="756285" algn="l"/>
              </a:tabLst>
            </a:pPr>
            <a:r>
              <a:rPr lang="en-IN" sz="2400" dirty="0" smtClean="0">
                <a:latin typeface="Arial"/>
                <a:cs typeface="Arial"/>
              </a:rPr>
              <a:t>–	</a:t>
            </a:r>
            <a:r>
              <a:rPr lang="en-IN" sz="2400" spc="-5" dirty="0" err="1" smtClean="0">
                <a:latin typeface="Calibri"/>
                <a:cs typeface="Calibri"/>
              </a:rPr>
              <a:t>fi</a:t>
            </a:r>
            <a:r>
              <a:rPr lang="en-IN" sz="2400" spc="-5" dirty="0" smtClean="0">
                <a:latin typeface="Calibri"/>
                <a:cs typeface="Calibri"/>
              </a:rPr>
              <a:t> </a:t>
            </a:r>
            <a:r>
              <a:rPr lang="en-IN" sz="2400" dirty="0" smtClean="0">
                <a:latin typeface="Calibri"/>
                <a:cs typeface="Calibri"/>
              </a:rPr>
              <a:t>(a == </a:t>
            </a:r>
            <a:r>
              <a:rPr lang="en-IN" sz="2400" spc="-5" dirty="0" smtClean="0">
                <a:latin typeface="Calibri"/>
                <a:cs typeface="Calibri"/>
              </a:rPr>
              <a:t>f(x))</a:t>
            </a:r>
            <a:r>
              <a:rPr lang="en-IN" sz="2400" spc="5" dirty="0" smtClean="0">
                <a:latin typeface="Calibri"/>
                <a:cs typeface="Calibri"/>
              </a:rPr>
              <a:t> </a:t>
            </a:r>
            <a:r>
              <a:rPr lang="en-IN" sz="2400" dirty="0" smtClean="0">
                <a:latin typeface="Calibri"/>
                <a:cs typeface="Calibri"/>
              </a:rPr>
              <a:t>…</a:t>
            </a:r>
          </a:p>
          <a:p>
            <a:pPr marL="355600" indent="-343535">
              <a:lnSpc>
                <a:spcPct val="100000"/>
              </a:lnSpc>
              <a:spcBef>
                <a:spcPts val="55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IN" sz="2800" spc="-15" dirty="0" smtClean="0">
                <a:latin typeface="Calibri"/>
                <a:cs typeface="Calibri"/>
              </a:rPr>
              <a:t>However </a:t>
            </a:r>
            <a:r>
              <a:rPr lang="en-IN" sz="2800" dirty="0" smtClean="0">
                <a:latin typeface="Calibri"/>
                <a:cs typeface="Calibri"/>
              </a:rPr>
              <a:t>it </a:t>
            </a:r>
            <a:r>
              <a:rPr lang="en-IN" sz="2800" spc="-15" dirty="0" smtClean="0">
                <a:latin typeface="Calibri"/>
                <a:cs typeface="Calibri"/>
              </a:rPr>
              <a:t>may </a:t>
            </a:r>
            <a:r>
              <a:rPr lang="en-IN" sz="2800" spc="-5" dirty="0" smtClean="0">
                <a:latin typeface="Calibri"/>
                <a:cs typeface="Calibri"/>
              </a:rPr>
              <a:t>be </a:t>
            </a:r>
            <a:r>
              <a:rPr lang="en-IN" sz="2800" dirty="0" smtClean="0">
                <a:latin typeface="Calibri"/>
                <a:cs typeface="Calibri"/>
              </a:rPr>
              <a:t>able </a:t>
            </a:r>
            <a:r>
              <a:rPr lang="en-IN" sz="2800" spc="-15" dirty="0" smtClean="0">
                <a:latin typeface="Calibri"/>
                <a:cs typeface="Calibri"/>
              </a:rPr>
              <a:t>to recognize errors</a:t>
            </a:r>
            <a:r>
              <a:rPr lang="en-IN" sz="2800" spc="-20" dirty="0" smtClean="0">
                <a:latin typeface="Calibri"/>
                <a:cs typeface="Calibri"/>
              </a:rPr>
              <a:t> </a:t>
            </a:r>
            <a:r>
              <a:rPr lang="en-IN" sz="2800" spc="-15" dirty="0" smtClean="0">
                <a:latin typeface="Calibri"/>
                <a:cs typeface="Calibri"/>
              </a:rPr>
              <a:t>like:</a:t>
            </a:r>
            <a:endParaRPr lang="en-IN" sz="2800" dirty="0" smtClean="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509"/>
              </a:spcBef>
              <a:tabLst>
                <a:tab pos="756285" algn="l"/>
              </a:tabLst>
            </a:pPr>
            <a:r>
              <a:rPr lang="en-IN" sz="2400" dirty="0" smtClean="0">
                <a:latin typeface="Arial"/>
                <a:cs typeface="Arial"/>
              </a:rPr>
              <a:t>–	</a:t>
            </a:r>
            <a:r>
              <a:rPr lang="en-IN" sz="2400" dirty="0" smtClean="0">
                <a:latin typeface="Calibri"/>
                <a:cs typeface="Calibri"/>
              </a:rPr>
              <a:t>d =</a:t>
            </a:r>
            <a:r>
              <a:rPr lang="en-IN" sz="2400" spc="-20" dirty="0" smtClean="0">
                <a:latin typeface="Calibri"/>
                <a:cs typeface="Calibri"/>
              </a:rPr>
              <a:t> </a:t>
            </a:r>
            <a:r>
              <a:rPr lang="en-IN" sz="2400" dirty="0" smtClean="0">
                <a:latin typeface="Calibri"/>
                <a:cs typeface="Calibri"/>
              </a:rPr>
              <a:t>2r</a:t>
            </a:r>
          </a:p>
          <a:p>
            <a:pPr marL="355600" marR="838200" indent="-343535">
              <a:lnSpc>
                <a:spcPct val="100000"/>
              </a:lnSpc>
              <a:spcBef>
                <a:spcPts val="55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IN" sz="2800" spc="-5" dirty="0" smtClean="0">
                <a:latin typeface="Calibri"/>
                <a:cs typeface="Calibri"/>
              </a:rPr>
              <a:t>Such </a:t>
            </a:r>
            <a:r>
              <a:rPr lang="en-IN" sz="2800" spc="-15" dirty="0" smtClean="0">
                <a:latin typeface="Calibri"/>
                <a:cs typeface="Calibri"/>
              </a:rPr>
              <a:t>errors are recognized </a:t>
            </a:r>
            <a:r>
              <a:rPr lang="en-IN" sz="2800" dirty="0" smtClean="0">
                <a:latin typeface="Calibri"/>
                <a:cs typeface="Calibri"/>
              </a:rPr>
              <a:t>when </a:t>
            </a:r>
            <a:r>
              <a:rPr lang="en-IN" sz="2800" spc="-5" dirty="0" smtClean="0">
                <a:latin typeface="Calibri"/>
                <a:cs typeface="Calibri"/>
              </a:rPr>
              <a:t>no </a:t>
            </a:r>
            <a:r>
              <a:rPr lang="en-IN" sz="2800" spc="-15" dirty="0" smtClean="0">
                <a:latin typeface="Calibri"/>
                <a:cs typeface="Calibri"/>
              </a:rPr>
              <a:t>pattern </a:t>
            </a:r>
            <a:r>
              <a:rPr lang="en-IN" sz="2800" spc="-20" dirty="0" smtClean="0">
                <a:latin typeface="Calibri"/>
                <a:cs typeface="Calibri"/>
              </a:rPr>
              <a:t>for tokens  </a:t>
            </a:r>
            <a:r>
              <a:rPr lang="en-IN" sz="2800" spc="-10" dirty="0" smtClean="0">
                <a:latin typeface="Calibri"/>
                <a:cs typeface="Calibri"/>
              </a:rPr>
              <a:t>matches </a:t>
            </a:r>
            <a:r>
              <a:rPr lang="en-IN" sz="2800" dirty="0" smtClean="0">
                <a:latin typeface="Calibri"/>
                <a:cs typeface="Calibri"/>
              </a:rPr>
              <a:t>a </a:t>
            </a:r>
            <a:r>
              <a:rPr lang="en-IN" sz="2800" spc="-10" dirty="0" smtClean="0">
                <a:latin typeface="Calibri"/>
                <a:cs typeface="Calibri"/>
              </a:rPr>
              <a:t>character</a:t>
            </a:r>
            <a:r>
              <a:rPr lang="en-IN" sz="2800" spc="-65" dirty="0" smtClean="0">
                <a:latin typeface="Calibri"/>
                <a:cs typeface="Calibri"/>
              </a:rPr>
              <a:t> </a:t>
            </a:r>
            <a:r>
              <a:rPr lang="en-IN" sz="2800" spc="-5" dirty="0" smtClean="0">
                <a:latin typeface="Calibri"/>
                <a:cs typeface="Calibri"/>
              </a:rPr>
              <a:t>sequence</a:t>
            </a:r>
            <a:endParaRPr lang="en-IN" sz="2800" dirty="0" smtClean="0">
              <a:latin typeface="Calibri"/>
              <a:cs typeface="Calibri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9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Lexical Analysis- Dr. Alok Kumar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78</TotalTime>
  <Words>1085</Words>
  <Application>Microsoft Office PowerPoint</Application>
  <PresentationFormat>On-screen Show (4:3)</PresentationFormat>
  <Paragraphs>239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Equity</vt:lpstr>
      <vt:lpstr>Lexical Analysis</vt:lpstr>
      <vt:lpstr>Topic Covered</vt:lpstr>
      <vt:lpstr>Lexical analyzer</vt:lpstr>
      <vt:lpstr>Role of lexical analyzer</vt:lpstr>
      <vt:lpstr>Why to separate Lexical analysis and parsing</vt:lpstr>
      <vt:lpstr>Tokens, Patterns and Lexemes</vt:lpstr>
      <vt:lpstr>Example</vt:lpstr>
      <vt:lpstr>Attributes for tokens</vt:lpstr>
      <vt:lpstr>Lexical errors</vt:lpstr>
      <vt:lpstr>Error recovery</vt:lpstr>
      <vt:lpstr>Input Buffering</vt:lpstr>
      <vt:lpstr>Specification of tokens</vt:lpstr>
      <vt:lpstr>Regular Expressions</vt:lpstr>
      <vt:lpstr>Regular definitions</vt:lpstr>
      <vt:lpstr>Extensions</vt:lpstr>
      <vt:lpstr>Examples with ∑= {0,1}</vt:lpstr>
      <vt:lpstr>Recognition of tokens</vt:lpstr>
      <vt:lpstr>Recognition of tokens (cont.)</vt:lpstr>
      <vt:lpstr>Transition diagrams</vt:lpstr>
      <vt:lpstr>Transition diagrams (cont.)</vt:lpstr>
      <vt:lpstr>Architecture of a transition-diagram-based lexical analyzer</vt:lpstr>
      <vt:lpstr>Finite Automata</vt:lpstr>
      <vt:lpstr>Lexical Analyzer Generator - Lex</vt:lpstr>
      <vt:lpstr>Structure of Lex programs</vt:lpstr>
      <vt:lpstr>Example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Lexical Analysis</dc:title>
  <dc:creator>dell</dc:creator>
  <cp:lastModifiedBy>dell</cp:lastModifiedBy>
  <cp:revision>9</cp:revision>
  <dcterms:created xsi:type="dcterms:W3CDTF">2020-05-07T13:09:27Z</dcterms:created>
  <dcterms:modified xsi:type="dcterms:W3CDTF">2020-05-07T14:28:06Z</dcterms:modified>
</cp:coreProperties>
</file>