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2" r:id="rId1"/>
  </p:sldMasterIdLst>
  <p:notesMasterIdLst>
    <p:notesMasterId r:id="rId25"/>
  </p:notesMasterIdLst>
  <p:sldIdLst>
    <p:sldId id="256" r:id="rId2"/>
    <p:sldId id="267" r:id="rId3"/>
    <p:sldId id="273" r:id="rId4"/>
    <p:sldId id="266" r:id="rId5"/>
    <p:sldId id="257" r:id="rId6"/>
    <p:sldId id="268" r:id="rId7"/>
    <p:sldId id="269" r:id="rId8"/>
    <p:sldId id="274" r:id="rId9"/>
    <p:sldId id="276" r:id="rId10"/>
    <p:sldId id="277" r:id="rId11"/>
    <p:sldId id="283" r:id="rId12"/>
    <p:sldId id="259" r:id="rId13"/>
    <p:sldId id="284" r:id="rId14"/>
    <p:sldId id="264" r:id="rId15"/>
    <p:sldId id="278" r:id="rId16"/>
    <p:sldId id="282" r:id="rId17"/>
    <p:sldId id="286" r:id="rId18"/>
    <p:sldId id="279" r:id="rId19"/>
    <p:sldId id="290" r:id="rId20"/>
    <p:sldId id="262" r:id="rId21"/>
    <p:sldId id="263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S Rafat" initials="DSR" lastIdx="1" clrIdx="0">
    <p:extLst>
      <p:ext uri="{19B8F6BF-5375-455C-9EA6-DF929625EA0E}">
        <p15:presenceInfo xmlns:p15="http://schemas.microsoft.com/office/powerpoint/2012/main" xmlns="" userId="Dr. S Raf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8" autoAdjust="0"/>
    <p:restoredTop sz="94687" autoAdjust="0"/>
  </p:normalViewPr>
  <p:slideViewPr>
    <p:cSldViewPr snapToGrid="0">
      <p:cViewPr varScale="1">
        <p:scale>
          <a:sx n="69" d="100"/>
          <a:sy n="69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650D3-0842-4FC5-A693-D87303F0CABB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A18C-53BC-414B-B66E-61743AA78B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0466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5426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7764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Conservative therapy</a:t>
            </a:r>
          </a:p>
          <a:p>
            <a:r>
              <a:rPr lang="en-GB" dirty="0"/>
              <a:t>Conservative therapy +mobilisation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6840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2947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8808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6802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2637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09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35661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809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1-Eg shoulder joint, hip joint</a:t>
            </a:r>
          </a:p>
          <a:p>
            <a:r>
              <a:rPr lang="en-IN" dirty="0"/>
              <a:t>2-eg. Wrist joint and knee joint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064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Grade 1and2  - for pain</a:t>
            </a:r>
          </a:p>
          <a:p>
            <a:r>
              <a:rPr lang="en-GB" dirty="0"/>
              <a:t>Grade 3 and 4- for increase ROM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A18C-53BC-414B-B66E-61743AA78B34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9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066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327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798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2004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586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22183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351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425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222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634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240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902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6098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3093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840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72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3EE1-A06C-499C-A2CB-AECDB78E418A}" type="datetimeFigureOut">
              <a:rPr lang="en-IN" smtClean="0"/>
              <a:pPr/>
              <a:t>15-02-2022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400B8E-DE4E-42E8-B24C-8FA06A8D089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8438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95" r:id="rId13"/>
    <p:sldLayoutId id="2147484396" r:id="rId14"/>
    <p:sldLayoutId id="2147484397" r:id="rId15"/>
    <p:sldLayoutId id="21474843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A6AE1-A469-44BF-B530-B13A761EF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7" y="1102658"/>
            <a:ext cx="11330392" cy="3245224"/>
          </a:xfrm>
        </p:spPr>
        <p:txBody>
          <a:bodyPr>
            <a:normAutofit fontScale="90000"/>
          </a:bodyPr>
          <a:lstStyle/>
          <a:p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8900" b="1" dirty="0"/>
              <a:t>         </a:t>
            </a:r>
            <a:br>
              <a:rPr lang="en-GB" sz="8900" b="1" dirty="0"/>
            </a:br>
            <a:r>
              <a:rPr lang="en-GB" sz="8900" b="1" dirty="0"/>
              <a:t/>
            </a:r>
            <a:br>
              <a:rPr lang="en-GB" sz="8900" b="1" dirty="0"/>
            </a:br>
            <a:r>
              <a:rPr lang="en-GB" sz="8900" b="1" dirty="0"/>
              <a:t/>
            </a:r>
            <a:br>
              <a:rPr lang="en-GB" sz="8900" b="1" dirty="0"/>
            </a:br>
            <a:r>
              <a:rPr lang="en-GB" sz="8900" b="1" dirty="0"/>
              <a:t>      </a:t>
            </a:r>
            <a:r>
              <a:rPr lang="en-GB" sz="8900" b="1" dirty="0">
                <a:latin typeface="Andalus" panose="02020603050405020304" pitchFamily="18" charset="-78"/>
                <a:cs typeface="Andalus" panose="02020603050405020304" pitchFamily="18" charset="-78"/>
              </a:rPr>
              <a:t>MAITLAND</a:t>
            </a:r>
            <a:br>
              <a:rPr lang="en-GB" sz="89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8900" b="1" dirty="0">
                <a:latin typeface="Andalus" panose="02020603050405020304" pitchFamily="18" charset="-78"/>
                <a:cs typeface="Andalus" panose="02020603050405020304" pitchFamily="18" charset="-78"/>
              </a:rPr>
              <a:t>   MOBILISATION</a:t>
            </a:r>
            <a:r>
              <a:rPr lang="en-GB" sz="6600" dirty="0"/>
              <a:t/>
            </a:r>
            <a:br>
              <a:rPr lang="en-GB" sz="6600" dirty="0"/>
            </a:br>
            <a:r>
              <a:rPr lang="en-GB" sz="8000" dirty="0"/>
              <a:t>               </a:t>
            </a:r>
            <a:endParaRPr lang="en-IN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F54A66-C62C-49F0-AC50-BAA0E2C71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9193" y="106168"/>
            <a:ext cx="2827110" cy="193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CB7EF4-5C13-4DF6-8E00-043C45D79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9193" y="2042544"/>
            <a:ext cx="2827110" cy="2379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647E11-5865-458B-83BC-D059FBD8E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9193" y="4422327"/>
            <a:ext cx="2827110" cy="22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70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18CB5-F2B5-491A-87D0-35F862B7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1" y="624110"/>
            <a:ext cx="9846141" cy="1280890"/>
          </a:xfrm>
        </p:spPr>
        <p:txBody>
          <a:bodyPr>
            <a:normAutofit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METHODS OF MOBILISATION</a:t>
            </a:r>
            <a:endParaRPr lang="en-IN" sz="4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11FA3A-CA8B-49EE-92D9-FFFF0341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753" y="2133599"/>
            <a:ext cx="9917859" cy="4401671"/>
          </a:xfrm>
        </p:spPr>
        <p:txBody>
          <a:bodyPr/>
          <a:lstStyle/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Place joint in resting position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Determine treatment plane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Determine direction of mobilisation using concave convex rule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Patient’s body well supported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Patient and therapist relaxed </a:t>
            </a:r>
          </a:p>
          <a:p>
            <a:endParaRPr lang="en-GB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321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2B2C8-47D3-4EB0-8F72-D0FFD56C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EBBD23-8D93-41DD-BF4C-FCF82AE86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4" y="699247"/>
            <a:ext cx="10076329" cy="5880847"/>
          </a:xfrm>
        </p:spPr>
        <p:txBody>
          <a:bodyPr/>
          <a:lstStyle/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Stabilize one bone and mobilize the other. Usually stabilize proximal bone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Contact should not be painful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Therapist’s hands should be close to joint surfaces as possible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Stop the mobilisation test or treatment if too painful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Initial mobilisation are in the loose pack position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Assess before and after treatment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0052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6446A-760C-4B40-8FD8-B6270E89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708212"/>
            <a:ext cx="9622024" cy="1398494"/>
          </a:xfrm>
        </p:spPr>
        <p:txBody>
          <a:bodyPr>
            <a:normAutofit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CONCAVE CONVEX RULE</a:t>
            </a:r>
            <a:endParaRPr lang="en-IN" sz="4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F626158-28BA-424B-B6E8-76DCCCC0D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036" y="2133274"/>
            <a:ext cx="5351929" cy="4016514"/>
          </a:xfrm>
        </p:spPr>
      </p:pic>
    </p:spTree>
    <p:extLst>
      <p:ext uri="{BB962C8B-B14F-4D97-AF65-F5344CB8AC3E}">
        <p14:creationId xmlns:p14="http://schemas.microsoft.com/office/powerpoint/2010/main" xmlns="" val="358051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5C3D2-7C92-4883-A96C-6E2CD020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622" y="624110"/>
            <a:ext cx="5137990" cy="1276408"/>
          </a:xfrm>
        </p:spPr>
        <p:txBody>
          <a:bodyPr/>
          <a:lstStyle/>
          <a:p>
            <a:r>
              <a:rPr lang="en-GB" dirty="0"/>
              <a:t> 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1DB0BE5-877E-4A7C-B862-8FEBB7343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622" y="2254622"/>
            <a:ext cx="4445654" cy="373828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7EB145-650F-49AF-A53C-463788F76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724" y="2254623"/>
            <a:ext cx="4317492" cy="37382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566625-2868-47E8-A05C-4126760D7071}"/>
              </a:ext>
            </a:extLst>
          </p:cNvPr>
          <p:cNvSpPr/>
          <p:nvPr/>
        </p:nvSpPr>
        <p:spPr>
          <a:xfrm>
            <a:off x="4661647" y="2321857"/>
            <a:ext cx="1035569" cy="941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F0E9491-FA30-4218-8FF4-4A0BB7D50D68}"/>
              </a:ext>
            </a:extLst>
          </p:cNvPr>
          <p:cNvSpPr/>
          <p:nvPr/>
        </p:nvSpPr>
        <p:spPr>
          <a:xfrm>
            <a:off x="6366622" y="4894730"/>
            <a:ext cx="998727" cy="10040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A32B27-F95A-4954-969C-2111DC853F88}"/>
              </a:ext>
            </a:extLst>
          </p:cNvPr>
          <p:cNvSpPr txBox="1"/>
          <p:nvPr/>
        </p:nvSpPr>
        <p:spPr>
          <a:xfrm>
            <a:off x="1379724" y="454400"/>
            <a:ext cx="415962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concave surface is fixed and the convex surface is moving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DA699C9-9362-4232-A26D-844D7A22095E}"/>
              </a:ext>
            </a:extLst>
          </p:cNvPr>
          <p:cNvSpPr txBox="1"/>
          <p:nvPr/>
        </p:nvSpPr>
        <p:spPr>
          <a:xfrm>
            <a:off x="6366622" y="454400"/>
            <a:ext cx="444565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Convex surface is fixed and the concave surface is moving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5202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F1450-47BF-4701-85A0-1FB5224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609601"/>
            <a:ext cx="9905998" cy="3881718"/>
          </a:xfrm>
        </p:spPr>
        <p:txBody>
          <a:bodyPr/>
          <a:lstStyle/>
          <a:p>
            <a:r>
              <a:rPr lang="en-GB" dirty="0"/>
              <a:t>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0B173-BB9B-4BD4-9122-2F8E57511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34" y="1305854"/>
            <a:ext cx="10981765" cy="4736357"/>
          </a:xfrm>
        </p:spPr>
        <p:txBody>
          <a:bodyPr>
            <a:noAutofit/>
          </a:bodyPr>
          <a:lstStyle/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Grade 1 -  Small amplitude movement performed at the beginning of the range 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Grade 2 - large amplitude movement performed within the range 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Grade 3 - large amplitude movement performed up to  the range 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Grade 4 - small amplitude movement performed at the limit of the range 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Grade 5 – high velocity thrust performed at the limit of the range </a:t>
            </a:r>
            <a:endParaRPr lang="en-IN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89D8C5-753B-48CB-BFE2-2814F5D59353}"/>
              </a:ext>
            </a:extLst>
          </p:cNvPr>
          <p:cNvSpPr txBox="1"/>
          <p:nvPr/>
        </p:nvSpPr>
        <p:spPr>
          <a:xfrm>
            <a:off x="1703294" y="304800"/>
            <a:ext cx="9502588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GRADES OF MOBILISATION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8826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616DE-A09A-44C8-981D-E0E3BCCA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C3B957-6E3B-4AEC-84F1-D9559739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3D0478-34BD-42DE-AFF2-EDDF9B62C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20"/>
          <a:stretch/>
        </p:blipFill>
        <p:spPr>
          <a:xfrm>
            <a:off x="1380565" y="1586753"/>
            <a:ext cx="9287435" cy="44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43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14695-2B4F-46A9-8CB6-3057915F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12" y="1066800"/>
            <a:ext cx="10538009" cy="3684494"/>
          </a:xfrm>
        </p:spPr>
        <p:txBody>
          <a:bodyPr>
            <a:normAutofit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INDICATION OF MAITLAND MOBILISATION</a:t>
            </a:r>
            <a:r>
              <a:rPr lang="en-GB" dirty="0"/>
              <a:t/>
            </a:r>
            <a:br>
              <a:rPr lang="en-GB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A80E4-5CB2-4C66-B274-E6FE84A8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7368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0BAB6-BC34-4207-99DF-CCBD7529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80" y="561357"/>
            <a:ext cx="1423263" cy="1280890"/>
          </a:xfrm>
        </p:spPr>
        <p:txBody>
          <a:bodyPr>
            <a:normAutofit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PAIN</a:t>
            </a:r>
            <a:endParaRPr lang="en-IN" sz="4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2A7F0-877F-4A66-937A-4A2CEA70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600873-F30A-4206-85D0-64C40EE0D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35" y="340659"/>
            <a:ext cx="6858000" cy="61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39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2499D-C2E6-4D05-8B14-14E0B0E5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0329"/>
            <a:ext cx="10364451" cy="986119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F9C8B-9EC1-44A2-9356-1D232A8B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304801"/>
            <a:ext cx="10364452" cy="5486400"/>
          </a:xfrm>
        </p:spPr>
        <p:txBody>
          <a:bodyPr/>
          <a:lstStyle/>
          <a:p>
            <a:endParaRPr lang="en-GB" dirty="0"/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  HYPOMOBILITY</a:t>
            </a:r>
            <a:endParaRPr lang="en-IN" sz="4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C0DFEC-9493-4786-B0F7-301CC69E3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284" y="1679130"/>
            <a:ext cx="9345329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07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3DA10-C993-4753-A580-F80CDE1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125E8-68D9-4CAB-AAEC-71EE073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682" y="475129"/>
            <a:ext cx="9899930" cy="6078071"/>
          </a:xfrm>
        </p:spPr>
        <p:txBody>
          <a:bodyPr/>
          <a:lstStyle/>
          <a:p>
            <a:r>
              <a:rPr lang="en-GB" sz="2800" dirty="0"/>
              <a:t>POSTURAL  DYSFUNCTION</a:t>
            </a:r>
          </a:p>
          <a:p>
            <a:endParaRPr lang="en-GB" sz="2800" dirty="0"/>
          </a:p>
          <a:p>
            <a:r>
              <a:rPr lang="en-GB" sz="2800" dirty="0"/>
              <a:t>FOR JOINT MOBILIZATION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905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DF8EA-2CCB-4C98-A731-60577685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95836"/>
            <a:ext cx="9601196" cy="1470212"/>
          </a:xfrm>
        </p:spPr>
        <p:txBody>
          <a:bodyPr>
            <a:normAutofit/>
          </a:bodyPr>
          <a:lstStyle/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</a:t>
            </a:r>
            <a:r>
              <a:rPr lang="en-GB" sz="4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DEFINITION</a:t>
            </a:r>
            <a:r>
              <a:rPr lang="en-GB" dirty="0"/>
              <a:t/>
            </a:r>
            <a:br>
              <a:rPr lang="en-GB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2A20C-4297-4148-B464-8575DFA6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2" y="1165412"/>
            <a:ext cx="8104095" cy="5486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4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GB" sz="5100" dirty="0">
                <a:latin typeface="Andalus" panose="02020603050405020304" pitchFamily="18" charset="-78"/>
                <a:cs typeface="Andalus" panose="02020603050405020304" pitchFamily="18" charset="-78"/>
              </a:rPr>
              <a:t>MOBILISATION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900" i="1" dirty="0">
                <a:latin typeface="Andalus" panose="02020603050405020304" pitchFamily="18" charset="-78"/>
                <a:cs typeface="Andalus" panose="02020603050405020304" pitchFamily="18" charset="-78"/>
              </a:rPr>
              <a:t>Maitland</a:t>
            </a:r>
            <a:r>
              <a:rPr lang="en-GB" sz="3900" dirty="0">
                <a:latin typeface="Andalus" panose="02020603050405020304" pitchFamily="18" charset="-78"/>
                <a:cs typeface="Andalus" panose="02020603050405020304" pitchFamily="18" charset="-78"/>
              </a:rPr>
              <a:t> defines “mobilisation as passive movement that is performed with a rhythm and a grade in a manner in which the patient  is able to prevent the technique from being performed”</a:t>
            </a:r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900" dirty="0">
                <a:latin typeface="Andalus" panose="02020603050405020304" pitchFamily="18" charset="-78"/>
                <a:cs typeface="Andalus" panose="02020603050405020304" pitchFamily="18" charset="-78"/>
              </a:rPr>
              <a:t>Wise C, </a:t>
            </a:r>
            <a:r>
              <a:rPr lang="en-GB" sz="1900" dirty="0" err="1">
                <a:latin typeface="Andalus" panose="02020603050405020304" pitchFamily="18" charset="-78"/>
                <a:cs typeface="Andalus" panose="02020603050405020304" pitchFamily="18" charset="-78"/>
              </a:rPr>
              <a:t>Beatti</a:t>
            </a:r>
            <a:r>
              <a:rPr lang="en-GB" sz="1900" dirty="0">
                <a:latin typeface="Andalus" panose="02020603050405020304" pitchFamily="18" charset="-78"/>
                <a:cs typeface="Andalus" panose="02020603050405020304" pitchFamily="18" charset="-78"/>
              </a:rPr>
              <a:t> P, John </a:t>
            </a:r>
            <a:r>
              <a:rPr lang="en-GB" sz="1900" dirty="0" err="1">
                <a:latin typeface="Andalus" panose="02020603050405020304" pitchFamily="18" charset="-78"/>
                <a:cs typeface="Andalus" panose="02020603050405020304" pitchFamily="18" charset="-78"/>
              </a:rPr>
              <a:t>S,et</a:t>
            </a:r>
            <a:r>
              <a:rPr lang="en-GB" sz="19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1900" dirty="0" err="1">
                <a:latin typeface="Andalus" panose="02020603050405020304" pitchFamily="18" charset="-78"/>
                <a:cs typeface="Andalus" panose="02020603050405020304" pitchFamily="18" charset="-78"/>
              </a:rPr>
              <a:t>ol</a:t>
            </a:r>
            <a:r>
              <a:rPr lang="en-GB" sz="1900" dirty="0">
                <a:latin typeface="Andalus" panose="02020603050405020304" pitchFamily="18" charset="-78"/>
                <a:cs typeface="Andalus" panose="02020603050405020304" pitchFamily="18" charset="-78"/>
              </a:rPr>
              <a:t>. Orthopaedic Manual Physical Therapy from art to evidence.2005;17.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3ED5CB-0716-4894-93F6-D23369930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556" y="1573305"/>
            <a:ext cx="341524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69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47250-8074-4DC3-97B0-6069A0BF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5" y="573740"/>
            <a:ext cx="9923929" cy="762001"/>
          </a:xfrm>
        </p:spPr>
        <p:txBody>
          <a:bodyPr>
            <a:noAutofit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CONTRAINDICATION OF MOBILISATION</a:t>
            </a:r>
            <a:endParaRPr lang="en-IN" sz="4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F52FD-4F7D-4CDA-B1D9-A09669B1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965" y="1335742"/>
            <a:ext cx="8983262" cy="5423646"/>
          </a:xfrm>
        </p:spPr>
        <p:txBody>
          <a:bodyPr>
            <a:normAutofit fontScale="77500" lnSpcReduction="20000"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Malignancy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Unhealed or recent fracture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Excessive pain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Acute inflammation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Osteoporosis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Pregnancy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Hypermobility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Dizziness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Neurological signs</a:t>
            </a:r>
          </a:p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Spondylolisthesis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116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2625D-8447-4230-AF53-9946743D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1" y="663388"/>
            <a:ext cx="10165976" cy="1241612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Andalus" panose="02020603050405020304" pitchFamily="18" charset="-78"/>
                <a:cs typeface="Andalus" panose="02020603050405020304" pitchFamily="18" charset="-78"/>
              </a:rPr>
              <a:t>CONTRAINDICATION OF MANIPULATION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Vertebrobasilar </a:t>
            </a:r>
            <a:b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 insufficiency</a:t>
            </a:r>
            <a:b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Spinal canal stenosis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0EADBB-68C5-489D-895F-E9BBC097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EEBDE2-6914-4314-BF82-8CB61A47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633" y="1364876"/>
            <a:ext cx="6392167" cy="5087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AE2CE0-F6D2-4C56-84B1-29B72460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633" y="6451936"/>
            <a:ext cx="640169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81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0E8AA-C08D-40C1-BAB2-5137266E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REFERENCES</a:t>
            </a:r>
            <a:endParaRPr lang="en-IN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1BF30-74EA-419A-8493-248EE313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35" y="1156447"/>
            <a:ext cx="10446777" cy="5262282"/>
          </a:xfrm>
        </p:spPr>
        <p:txBody>
          <a:bodyPr>
            <a:normAutofit/>
          </a:bodyPr>
          <a:lstStyle/>
          <a:p>
            <a:endParaRPr lang="en-GB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1800" dirty="0">
                <a:latin typeface="Andalus" panose="02020603050405020304" pitchFamily="18" charset="-78"/>
                <a:cs typeface="Andalus" panose="02020603050405020304" pitchFamily="18" charset="-78"/>
              </a:rPr>
              <a:t>Wise C, </a:t>
            </a:r>
            <a:r>
              <a:rPr lang="en-GB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Beatti</a:t>
            </a:r>
            <a:r>
              <a:rPr lang="en-GB" sz="1800" dirty="0">
                <a:latin typeface="Andalus" panose="02020603050405020304" pitchFamily="18" charset="-78"/>
                <a:cs typeface="Andalus" panose="02020603050405020304" pitchFamily="18" charset="-78"/>
              </a:rPr>
              <a:t> P, John S, et 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GB" sz="1800" dirty="0">
                <a:latin typeface="Andalus" panose="02020603050405020304" pitchFamily="18" charset="-78"/>
                <a:cs typeface="Andalus" panose="02020603050405020304" pitchFamily="18" charset="-78"/>
              </a:rPr>
              <a:t>l. Orthopaedic Manual Physical Therapy from art to evidence.2025;17.</a:t>
            </a:r>
          </a:p>
          <a:p>
            <a:r>
              <a:rPr lang="en-GB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Donatelli</a:t>
            </a:r>
            <a:r>
              <a:rPr lang="en-GB" sz="1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A R, Wooden J M. Orthopaedic Physical Therapy. 2001;4</a:t>
            </a:r>
            <a:r>
              <a:rPr lang="en-GB" sz="3200" dirty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Cook  E C. Orthopaedic Manual Therapy An evidence based approach. 2007;1-11.</a:t>
            </a:r>
          </a:p>
          <a:p>
            <a:r>
              <a:rPr lang="en-GB" dirty="0" err="1">
                <a:latin typeface="Andalus" panose="02020603050405020304" pitchFamily="18" charset="-78"/>
                <a:cs typeface="Andalus" panose="02020603050405020304" pitchFamily="18" charset="-78"/>
              </a:rPr>
              <a:t>Hengeveld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E, Banks K. Maitland’s peripheral manipulation. 2005;4:1-25.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Lee K, Lee K. Effect of </a:t>
            </a:r>
            <a:r>
              <a:rPr lang="en-GB" dirty="0" err="1">
                <a:latin typeface="Andalus" panose="02020603050405020304" pitchFamily="18" charset="-78"/>
                <a:cs typeface="Andalus" panose="02020603050405020304" pitchFamily="18" charset="-78"/>
              </a:rPr>
              <a:t>maitland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mobilisation in cervical and thoracic spine and therapeutics exercise and functional </a:t>
            </a:r>
            <a:r>
              <a:rPr lang="en-GB" dirty="0" err="1">
                <a:latin typeface="Andalus" panose="02020603050405020304" pitchFamily="18" charset="-78"/>
                <a:cs typeface="Andalus" panose="02020603050405020304" pitchFamily="18" charset="-78"/>
              </a:rPr>
              <a:t>impairement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in individuals with chronic neck pain. The journal of physical therapy science.2017;29:531-535.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Kerry R, Taylor A ,Mitchell J, et al. Manual therapy and cervical arterial dysfunction , directions for the future: A Clinical perspective. The journal of manual and manipulative therapy. 2008; 16:39-48.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Pozsgai M, </a:t>
            </a:r>
            <a:r>
              <a:rPr lang="en-GB" dirty="0" err="1">
                <a:latin typeface="Andalus" panose="02020603050405020304" pitchFamily="18" charset="-78"/>
                <a:cs typeface="Andalus" panose="02020603050405020304" pitchFamily="18" charset="-78"/>
              </a:rPr>
              <a:t>Kovesdi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E, Nemeth B, et al. clinical effect of end range </a:t>
            </a:r>
            <a:r>
              <a:rPr lang="en-GB" dirty="0" err="1">
                <a:latin typeface="Andalus" panose="02020603050405020304" pitchFamily="18" charset="-78"/>
                <a:cs typeface="Andalus" panose="02020603050405020304" pitchFamily="18" charset="-78"/>
              </a:rPr>
              <a:t>maitland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mobilisation in the management of knee osteoarthritis: A pilot study. In vivo. 2021;35:1661-1668.</a:t>
            </a:r>
          </a:p>
          <a:p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3342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B3522-F4D3-4B29-9854-30DA2A77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237F2-3924-416D-9C03-00AE9062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endParaRPr lang="en-IN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65BBF-358F-414B-B122-A30AD644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9A9CC-1D7F-4DED-82CC-322491F4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756455"/>
            <a:ext cx="7754471" cy="5477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MANIPULATION</a:t>
            </a:r>
          </a:p>
          <a:p>
            <a:pPr marL="0" indent="0">
              <a:buNone/>
            </a:pPr>
            <a:endParaRPr lang="en-GB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Manipulation as “an accurately localized, single, quick and decisive movement of small amplitude following careful positioning of the patient”</a:t>
            </a:r>
          </a:p>
          <a:p>
            <a:pPr marL="0" indent="0">
              <a:buNone/>
            </a:pP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GB" sz="1300" dirty="0">
                <a:latin typeface="Andalus" panose="02020603050405020304" pitchFamily="18" charset="-78"/>
                <a:cs typeface="Andalus" panose="02020603050405020304" pitchFamily="18" charset="-78"/>
              </a:rPr>
              <a:t>Wise C, </a:t>
            </a:r>
            <a:r>
              <a:rPr lang="en-GB" sz="1300" dirty="0" err="1">
                <a:latin typeface="Andalus" panose="02020603050405020304" pitchFamily="18" charset="-78"/>
                <a:cs typeface="Andalus" panose="02020603050405020304" pitchFamily="18" charset="-78"/>
              </a:rPr>
              <a:t>Beatti</a:t>
            </a:r>
            <a:r>
              <a:rPr lang="en-GB" sz="1300" dirty="0">
                <a:latin typeface="Andalus" panose="02020603050405020304" pitchFamily="18" charset="-78"/>
                <a:cs typeface="Andalus" panose="02020603050405020304" pitchFamily="18" charset="-78"/>
              </a:rPr>
              <a:t> P, John </a:t>
            </a:r>
            <a:r>
              <a:rPr lang="en-GB" sz="1300" dirty="0" err="1">
                <a:latin typeface="Andalus" panose="02020603050405020304" pitchFamily="18" charset="-78"/>
                <a:cs typeface="Andalus" panose="02020603050405020304" pitchFamily="18" charset="-78"/>
              </a:rPr>
              <a:t>S,et</a:t>
            </a:r>
            <a:r>
              <a:rPr lang="en-GB" sz="13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1300" dirty="0" err="1">
                <a:latin typeface="Andalus" panose="02020603050405020304" pitchFamily="18" charset="-78"/>
                <a:cs typeface="Andalus" panose="02020603050405020304" pitchFamily="18" charset="-78"/>
              </a:rPr>
              <a:t>ol</a:t>
            </a:r>
            <a:r>
              <a:rPr lang="en-GB" sz="1300" dirty="0">
                <a:latin typeface="Andalus" panose="02020603050405020304" pitchFamily="18" charset="-78"/>
                <a:cs typeface="Andalus" panose="02020603050405020304" pitchFamily="18" charset="-78"/>
              </a:rPr>
              <a:t>. Orthopaedic Manual Physical Therapy from art to evidence.2025;17.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B061A8-83D8-4868-9148-FDAFF5373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565" y="1766047"/>
            <a:ext cx="3263870" cy="31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06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BB1BE-03FE-47FA-973C-5946E263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697749"/>
          </a:xfrm>
        </p:spPr>
        <p:txBody>
          <a:bodyPr>
            <a:normAutofit fontScale="90000"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KEY TERMS</a:t>
            </a:r>
            <a:b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dirty="0"/>
              <a:t/>
            </a:r>
            <a:br>
              <a:rPr lang="en-GB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A3FB9-D6B0-4771-95C0-1E57DE96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624" y="1479176"/>
            <a:ext cx="9630988" cy="4432046"/>
          </a:xfrm>
        </p:spPr>
        <p:txBody>
          <a:bodyPr>
            <a:normAutofit fontScale="92500" lnSpcReduction="20000"/>
          </a:bodyPr>
          <a:lstStyle/>
          <a:p>
            <a:endParaRPr lang="en-GB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Accessory Movement</a:t>
            </a:r>
          </a:p>
          <a:p>
            <a:endParaRPr lang="en-GB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Physiological Movement</a:t>
            </a:r>
          </a:p>
          <a:p>
            <a:endParaRPr lang="en-GB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Injuring Movement</a:t>
            </a:r>
          </a:p>
          <a:p>
            <a:endParaRPr lang="en-GB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Overpressure</a:t>
            </a:r>
            <a:endParaRPr lang="en-IN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59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AA534-090C-4696-9DA2-E7925FEF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129" y="624110"/>
            <a:ext cx="9505483" cy="128089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Andalus" panose="02020603050405020304" pitchFamily="18" charset="-78"/>
                <a:cs typeface="Andalus" panose="02020603050405020304" pitchFamily="18" charset="-78"/>
              </a:rPr>
              <a:t>KEY CONCEPTS OF MAITLAND TECHNIQUES</a:t>
            </a:r>
            <a:br>
              <a:rPr lang="en-GB" sz="4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dirty="0"/>
              <a:t/>
            </a:r>
            <a:br>
              <a:rPr lang="en-GB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B499B-C519-4930-9642-77A60B41B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482" y="2133600"/>
            <a:ext cx="9595130" cy="4392706"/>
          </a:xfrm>
        </p:spPr>
        <p:txBody>
          <a:bodyPr>
            <a:noAutofit/>
          </a:bodyPr>
          <a:lstStyle/>
          <a:p>
            <a:endParaRPr lang="en-GB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Patient  centred approach to dealing with movement disorder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The brick wall approach</a:t>
            </a:r>
          </a:p>
        </p:txBody>
      </p:sp>
    </p:spTree>
    <p:extLst>
      <p:ext uri="{BB962C8B-B14F-4D97-AF65-F5344CB8AC3E}">
        <p14:creationId xmlns:p14="http://schemas.microsoft.com/office/powerpoint/2010/main" xmlns="" val="114053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61BFF-1E61-41DC-8E1F-5943BF1F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>
                <a:latin typeface="Andalus" panose="02020603050405020304" pitchFamily="18" charset="-78"/>
                <a:cs typeface="Andalus" panose="02020603050405020304" pitchFamily="18" charset="-78"/>
              </a:rPr>
              <a:t>THE PATIENT- CENTERED APPROACH TO DEALING WITH MOVEMENT DISORDERS</a:t>
            </a:r>
            <a:r>
              <a:rPr lang="en-GB" sz="3200" dirty="0"/>
              <a:t/>
            </a:r>
            <a:br>
              <a:rPr lang="en-GB" sz="320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A6073B-AD60-44B5-9E66-28F605756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Through the conscious use of communication techniques and respect of the individual experience of a person.</a:t>
            </a:r>
            <a:endParaRPr lang="en-IN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3595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E2A22-4502-40A8-B83B-4CAE9284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7" y="-313765"/>
            <a:ext cx="9905998" cy="1448989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48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      THE BRICK WALL APPROACH</a:t>
            </a:r>
            <a:r>
              <a:rPr lang="en-GB" sz="3200" dirty="0"/>
              <a:t/>
            </a:r>
            <a:br>
              <a:rPr lang="en-GB" sz="3200" dirty="0"/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210084C-935D-4C58-A4FC-FAB2E12DD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3136" y="1362269"/>
            <a:ext cx="6735707" cy="5217825"/>
          </a:xfrm>
        </p:spPr>
      </p:pic>
    </p:spTree>
    <p:extLst>
      <p:ext uri="{BB962C8B-B14F-4D97-AF65-F5344CB8AC3E}">
        <p14:creationId xmlns:p14="http://schemas.microsoft.com/office/powerpoint/2010/main" xmlns="" val="384056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BB8E7-26F6-437B-953C-557A8D2A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83" y="636494"/>
            <a:ext cx="9747530" cy="1268506"/>
          </a:xfrm>
        </p:spPr>
        <p:txBody>
          <a:bodyPr>
            <a:normAutofit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PRINCIPLE OF ASSESSMENT</a:t>
            </a:r>
            <a:endParaRPr lang="en-IN" sz="4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FD8EA1-AE4A-454E-B8BE-28CA1078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3" y="1631576"/>
            <a:ext cx="10452847" cy="4975412"/>
          </a:xfrm>
        </p:spPr>
        <p:txBody>
          <a:bodyPr>
            <a:noAutofit/>
          </a:bodyPr>
          <a:lstStyle/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The continuous  assessment before, during and after the application of each technique during each treatment session to session throughout treatment.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The gentleness of the initial treatment techniques.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The responses, both during and after application of treatment must be assessed and analysed before progressing.</a:t>
            </a:r>
            <a:endParaRPr lang="en-IN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19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53455-ABC3-4127-8320-C062EE81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385482"/>
            <a:ext cx="9801318" cy="1519518"/>
          </a:xfrm>
        </p:spPr>
        <p:txBody>
          <a:bodyPr>
            <a:noAutofit/>
          </a:bodyPr>
          <a:lstStyle/>
          <a:p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PRINCIPLE OF MOBILISATION</a:t>
            </a:r>
            <a:b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4300" dirty="0">
                <a:latin typeface="Andalus" panose="02020603050405020304" pitchFamily="18" charset="-78"/>
                <a:cs typeface="Andalus" panose="02020603050405020304" pitchFamily="18" charset="-78"/>
              </a:rPr>
              <a:t>AND MANIPULATION TECHNIQUES</a:t>
            </a:r>
            <a:endParaRPr lang="en-IN" sz="43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2EDD76-089A-4CB2-AE24-AFA2F18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482" y="2662518"/>
            <a:ext cx="9595131" cy="3809999"/>
          </a:xfrm>
        </p:spPr>
        <p:txBody>
          <a:bodyPr/>
          <a:lstStyle/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Rate of force application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Location in range of available movement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Direction of force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Target of force</a:t>
            </a:r>
          </a:p>
          <a:p>
            <a:r>
              <a:rPr lang="en-GB" sz="3300" dirty="0">
                <a:latin typeface="Andalus" panose="02020603050405020304" pitchFamily="18" charset="-78"/>
                <a:cs typeface="Andalus" panose="02020603050405020304" pitchFamily="18" charset="-78"/>
              </a:rPr>
              <a:t>Patient position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634195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1258</TotalTime>
  <Words>644</Words>
  <Application>Microsoft Office PowerPoint</Application>
  <PresentationFormat>Custom</PresentationFormat>
  <Paragraphs>135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Wisp</vt:lpstr>
      <vt:lpstr>                           MAITLAND    MOBILISATION                </vt:lpstr>
      <vt:lpstr>                          DEFINITION </vt:lpstr>
      <vt:lpstr> </vt:lpstr>
      <vt:lpstr>KEY TERMS  </vt:lpstr>
      <vt:lpstr>KEY CONCEPTS OF MAITLAND TECHNIQUES  </vt:lpstr>
      <vt:lpstr>THE PATIENT- CENTERED APPROACH TO DEALING WITH MOVEMENT DISORDERS </vt:lpstr>
      <vt:lpstr>       THE BRICK WALL APPROACH </vt:lpstr>
      <vt:lpstr>PRINCIPLE OF ASSESSMENT</vt:lpstr>
      <vt:lpstr>PRINCIPLE OF MOBILISATION AND MANIPULATION TECHNIQUES</vt:lpstr>
      <vt:lpstr>METHODS OF MOBILISATION</vt:lpstr>
      <vt:lpstr>  </vt:lpstr>
      <vt:lpstr>CONCAVE CONVEX RULE</vt:lpstr>
      <vt:lpstr>  </vt:lpstr>
      <vt:lpstr>  </vt:lpstr>
      <vt:lpstr>  </vt:lpstr>
      <vt:lpstr>   INDICATION OF MAITLAND MOBILISATION </vt:lpstr>
      <vt:lpstr>PAIN</vt:lpstr>
      <vt:lpstr> </vt:lpstr>
      <vt:lpstr>   </vt:lpstr>
      <vt:lpstr>CONTRAINDICATION OF MOBILISATION</vt:lpstr>
      <vt:lpstr>CONTRAINDICATION OF MANIPULATION   Vertebrobasilar    insufficiency   Spinal canal stenosis</vt:lpstr>
      <vt:lpstr>REFERENCES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MAITLAND  MOBILISATION</dc:title>
  <dc:creator>Dr. S Rafat</dc:creator>
  <cp:lastModifiedBy>Dr Adarsh Srivastav</cp:lastModifiedBy>
  <cp:revision>25</cp:revision>
  <dcterms:created xsi:type="dcterms:W3CDTF">2021-12-06T15:17:00Z</dcterms:created>
  <dcterms:modified xsi:type="dcterms:W3CDTF">2022-02-15T07:11:58Z</dcterms:modified>
</cp:coreProperties>
</file>