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337" r:id="rId2"/>
    <p:sldId id="334" r:id="rId3"/>
    <p:sldId id="330" r:id="rId4"/>
    <p:sldId id="335" r:id="rId5"/>
    <p:sldId id="336" r:id="rId6"/>
    <p:sldId id="332" r:id="rId7"/>
    <p:sldId id="323" r:id="rId8"/>
    <p:sldId id="33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00" autoAdjust="0"/>
    <p:restoredTop sz="94624" autoAdjust="0"/>
  </p:normalViewPr>
  <p:slideViewPr>
    <p:cSldViewPr>
      <p:cViewPr varScale="1">
        <p:scale>
          <a:sx n="69" d="100"/>
          <a:sy n="69" d="100"/>
        </p:scale>
        <p:origin x="-144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294071-20F6-4EC7-9862-0E626DEAB875}" type="datetimeFigureOut">
              <a:rPr lang="en-US" smtClean="0"/>
              <a:pPr/>
              <a:t>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13EAB3-6348-432C-B435-65F662438A3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294071-20F6-4EC7-9862-0E626DEAB875}" type="datetimeFigureOut">
              <a:rPr lang="en-US" smtClean="0"/>
              <a:pPr/>
              <a:t>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13EAB3-6348-432C-B435-65F662438A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294071-20F6-4EC7-9862-0E626DEAB875}" type="datetimeFigureOut">
              <a:rPr lang="en-US" smtClean="0"/>
              <a:pPr/>
              <a:t>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13EAB3-6348-432C-B435-65F662438A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294071-20F6-4EC7-9862-0E626DEAB875}" type="datetimeFigureOut">
              <a:rPr lang="en-US" smtClean="0"/>
              <a:pPr/>
              <a:t>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13EAB3-6348-432C-B435-65F662438A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294071-20F6-4EC7-9862-0E626DEAB875}" type="datetimeFigureOut">
              <a:rPr lang="en-US" smtClean="0"/>
              <a:pPr/>
              <a:t>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13EAB3-6348-432C-B435-65F662438A3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294071-20F6-4EC7-9862-0E626DEAB875}" type="datetimeFigureOut">
              <a:rPr lang="en-US" smtClean="0"/>
              <a:pPr/>
              <a:t>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413EAB3-6348-432C-B435-65F662438A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294071-20F6-4EC7-9862-0E626DEAB875}" type="datetimeFigureOut">
              <a:rPr lang="en-US" smtClean="0"/>
              <a:pPr/>
              <a:t>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413EAB3-6348-432C-B435-65F662438A3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294071-20F6-4EC7-9862-0E626DEAB875}" type="datetimeFigureOut">
              <a:rPr lang="en-US" smtClean="0"/>
              <a:pPr/>
              <a:t>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413EAB3-6348-432C-B435-65F662438A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294071-20F6-4EC7-9862-0E626DEAB875}" type="datetimeFigureOut">
              <a:rPr lang="en-US" smtClean="0"/>
              <a:pPr/>
              <a:t>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413EAB3-6348-432C-B435-65F662438A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294071-20F6-4EC7-9862-0E626DEAB875}" type="datetimeFigureOut">
              <a:rPr lang="en-US" smtClean="0"/>
              <a:pPr/>
              <a:t>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413EAB3-6348-432C-B435-65F662438A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294071-20F6-4EC7-9862-0E626DEAB875}" type="datetimeFigureOut">
              <a:rPr lang="en-US" smtClean="0"/>
              <a:pPr/>
              <a:t>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413EAB3-6348-432C-B435-65F662438A3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294071-20F6-4EC7-9862-0E626DEAB875}" type="datetimeFigureOut">
              <a:rPr lang="en-US" smtClean="0"/>
              <a:pPr/>
              <a:t>2/7/2022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13EAB3-6348-432C-B435-65F662438A3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534400" cy="1828800"/>
          </a:xfrm>
        </p:spPr>
        <p:txBody>
          <a:bodyPr>
            <a:noAutofit/>
          </a:bodyPr>
          <a:lstStyle/>
          <a:p>
            <a:pPr algn="l"/>
            <a:r>
              <a:rPr lang="en-US" sz="2000" b="1" dirty="0" smtClean="0">
                <a:latin typeface="Times New Roman" pitchFamily="18" charset="0"/>
                <a:cs typeface="Times New Roman" pitchFamily="18" charset="0"/>
              </a:rPr>
              <a:t>Subject Name:</a:t>
            </a:r>
            <a:r>
              <a:rPr lang="en-US" sz="2000" b="1" dirty="0" smtClean="0">
                <a:solidFill>
                  <a:srgbClr val="C00000"/>
                </a:solidFill>
                <a:latin typeface="Times New Roman" pitchFamily="18" charset="0"/>
                <a:cs typeface="Times New Roman" pitchFamily="18" charset="0"/>
              </a:rPr>
              <a:t> Machine Learning</a:t>
            </a:r>
            <a:br>
              <a:rPr lang="en-US" sz="2000" b="1" dirty="0" smtClean="0">
                <a:solidFill>
                  <a:srgbClr val="C00000"/>
                </a:solidFill>
                <a:latin typeface="Times New Roman" pitchFamily="18" charset="0"/>
                <a:cs typeface="Times New Roman" pitchFamily="18" charset="0"/>
              </a:rPr>
            </a:br>
            <a:r>
              <a:rPr lang="en-US" sz="2000" b="1" dirty="0" smtClean="0">
                <a:solidFill>
                  <a:srgbClr val="C00000"/>
                </a:solidFill>
                <a:latin typeface="Times New Roman" pitchFamily="18" charset="0"/>
                <a:cs typeface="Times New Roman" pitchFamily="18" charset="0"/>
              </a:rPr>
              <a:t/>
            </a:r>
            <a:br>
              <a:rPr lang="en-US" sz="2000" b="1" dirty="0" smtClean="0">
                <a:solidFill>
                  <a:srgbClr val="C00000"/>
                </a:solidFill>
                <a:latin typeface="Times New Roman" pitchFamily="18" charset="0"/>
                <a:cs typeface="Times New Roman" pitchFamily="18" charset="0"/>
              </a:rPr>
            </a:br>
            <a:r>
              <a:rPr lang="en-US" sz="2000" b="1" dirty="0" smtClean="0">
                <a:latin typeface="Times New Roman" pitchFamily="18" charset="0"/>
                <a:cs typeface="Times New Roman" pitchFamily="18" charset="0"/>
              </a:rPr>
              <a:t>Subject Code:</a:t>
            </a:r>
            <a:r>
              <a:rPr lang="en-US" sz="2000" b="1" dirty="0" smtClean="0">
                <a:solidFill>
                  <a:srgbClr val="C00000"/>
                </a:solidFill>
                <a:latin typeface="Times New Roman" pitchFamily="18" charset="0"/>
                <a:cs typeface="Times New Roman" pitchFamily="18" charset="0"/>
              </a:rPr>
              <a:t> MCA-4014</a:t>
            </a:r>
            <a:br>
              <a:rPr lang="en-US" sz="2000" b="1" dirty="0" smtClean="0">
                <a:solidFill>
                  <a:srgbClr val="C00000"/>
                </a:solidFill>
                <a:latin typeface="Times New Roman" pitchFamily="18" charset="0"/>
                <a:cs typeface="Times New Roman" pitchFamily="18" charset="0"/>
              </a:rPr>
            </a:br>
            <a:r>
              <a:rPr lang="en-US" sz="2000" b="1" dirty="0" smtClean="0">
                <a:solidFill>
                  <a:srgbClr val="C00000"/>
                </a:solidFill>
                <a:latin typeface="Times New Roman" pitchFamily="18" charset="0"/>
                <a:cs typeface="Times New Roman" pitchFamily="18" charset="0"/>
              </a:rPr>
              <a:t/>
            </a:r>
            <a:br>
              <a:rPr lang="en-US" sz="2000" b="1" dirty="0" smtClean="0">
                <a:solidFill>
                  <a:srgbClr val="C00000"/>
                </a:solidFill>
                <a:latin typeface="Times New Roman" pitchFamily="18" charset="0"/>
                <a:cs typeface="Times New Roman" pitchFamily="18" charset="0"/>
              </a:rPr>
            </a:br>
            <a:r>
              <a:rPr lang="en-US" sz="2000" b="1" dirty="0" smtClean="0">
                <a:latin typeface="Times New Roman" pitchFamily="18" charset="0"/>
                <a:cs typeface="Times New Roman" pitchFamily="18" charset="0"/>
              </a:rPr>
              <a:t>Subject Topic:</a:t>
            </a:r>
            <a:r>
              <a:rPr lang="en-US" sz="2000" b="1" dirty="0" smtClean="0">
                <a:solidFill>
                  <a:srgbClr val="C00000"/>
                </a:solidFill>
                <a:latin typeface="Times New Roman" pitchFamily="18" charset="0"/>
                <a:cs typeface="Times New Roman" pitchFamily="18" charset="0"/>
              </a:rPr>
              <a:t> Linear Regression Analysis  </a:t>
            </a:r>
            <a:endParaRPr lang="en-US" sz="2200" b="1" dirty="0">
              <a:solidFill>
                <a:srgbClr val="C00000"/>
              </a:solidFill>
            </a:endParaRPr>
          </a:p>
        </p:txBody>
      </p:sp>
      <p:sp>
        <p:nvSpPr>
          <p:cNvPr id="3" name="Content Placeholder 2"/>
          <p:cNvSpPr>
            <a:spLocks noGrp="1"/>
          </p:cNvSpPr>
          <p:nvPr>
            <p:ph idx="1"/>
          </p:nvPr>
        </p:nvSpPr>
        <p:spPr>
          <a:xfrm>
            <a:off x="457200" y="3505200"/>
            <a:ext cx="8229600" cy="2438400"/>
          </a:xfrm>
        </p:spPr>
        <p:txBody>
          <a:bodyPr/>
          <a:lstStyle/>
          <a:p>
            <a:pPr algn="ctr">
              <a:buNone/>
            </a:pPr>
            <a:r>
              <a:rPr lang="en-US" dirty="0" smtClean="0">
                <a:solidFill>
                  <a:srgbClr val="002060"/>
                </a:solidFill>
                <a:latin typeface="Times New Roman" pitchFamily="18" charset="0"/>
                <a:cs typeface="Times New Roman" pitchFamily="18" charset="0"/>
              </a:rPr>
              <a:t>Abhishek Dwivedi</a:t>
            </a:r>
          </a:p>
          <a:p>
            <a:pPr algn="ctr">
              <a:buNone/>
            </a:pPr>
            <a:r>
              <a:rPr lang="en-US" sz="2200" dirty="0" smtClean="0">
                <a:solidFill>
                  <a:srgbClr val="002060"/>
                </a:solidFill>
                <a:latin typeface="Times New Roman" pitchFamily="18" charset="0"/>
                <a:cs typeface="Times New Roman" pitchFamily="18" charset="0"/>
              </a:rPr>
              <a:t>Assistant Professor</a:t>
            </a:r>
          </a:p>
          <a:p>
            <a:pPr algn="ctr">
              <a:buNone/>
            </a:pPr>
            <a:r>
              <a:rPr lang="en-US" sz="2500" dirty="0" smtClean="0">
                <a:solidFill>
                  <a:srgbClr val="002060"/>
                </a:solidFill>
                <a:latin typeface="Times New Roman" pitchFamily="18" charset="0"/>
                <a:cs typeface="Times New Roman" pitchFamily="18" charset="0"/>
              </a:rPr>
              <a:t>Department of Computer Application</a:t>
            </a:r>
          </a:p>
          <a:p>
            <a:pPr algn="ctr">
              <a:buNone/>
            </a:pPr>
            <a:r>
              <a:rPr lang="en-US" sz="2500" dirty="0" smtClean="0">
                <a:solidFill>
                  <a:srgbClr val="002060"/>
                </a:solidFill>
                <a:latin typeface="Times New Roman" pitchFamily="18" charset="0"/>
                <a:cs typeface="Times New Roman" pitchFamily="18" charset="0"/>
              </a:rPr>
              <a:t>UIET, CSJM University, Kanpur</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Autofit/>
          </a:bodyPr>
          <a:lstStyle/>
          <a:p>
            <a:r>
              <a:rPr lang="en-US" sz="2500" b="1" dirty="0" smtClean="0">
                <a:solidFill>
                  <a:srgbClr val="C00000"/>
                </a:solidFill>
                <a:latin typeface="Times New Roman" pitchFamily="18" charset="0"/>
                <a:cs typeface="Times New Roman" pitchFamily="18" charset="0"/>
              </a:rPr>
              <a:t>Linear Regression in Machine Learning</a:t>
            </a:r>
            <a:endParaRPr lang="en-US" sz="25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533400"/>
            <a:ext cx="8839200" cy="6019800"/>
          </a:xfrm>
        </p:spPr>
        <p:txBody>
          <a:bodyPr>
            <a:normAutofit/>
          </a:bodyPr>
          <a:lstStyle/>
          <a:p>
            <a:pPr algn="just"/>
            <a:r>
              <a:rPr lang="en-US" sz="2400" dirty="0" smtClean="0">
                <a:latin typeface="Times New Roman" pitchFamily="18" charset="0"/>
                <a:cs typeface="Times New Roman" pitchFamily="18" charset="0"/>
              </a:rPr>
              <a:t>Linear regression is one of the easiest and most popular Machine Learning algorithms. It is a statistical method that is used for predictive analysis. Linear regression makes predictions for continuous/real or numeric variables such as </a:t>
            </a:r>
            <a:r>
              <a:rPr lang="en-US" sz="2400" b="1" dirty="0" smtClean="0">
                <a:latin typeface="Times New Roman" pitchFamily="18" charset="0"/>
                <a:cs typeface="Times New Roman" pitchFamily="18" charset="0"/>
              </a:rPr>
              <a:t>sales, salary, age, product price,</a:t>
            </a:r>
            <a:r>
              <a:rPr lang="en-US" sz="2400" dirty="0" smtClean="0">
                <a:latin typeface="Times New Roman" pitchFamily="18" charset="0"/>
                <a:cs typeface="Times New Roman" pitchFamily="18" charset="0"/>
              </a:rPr>
              <a:t> etc.</a:t>
            </a:r>
          </a:p>
          <a:p>
            <a:pPr algn="just"/>
            <a:r>
              <a:rPr lang="en-US" sz="2400" dirty="0" smtClean="0">
                <a:latin typeface="Times New Roman" pitchFamily="18" charset="0"/>
                <a:cs typeface="Times New Roman" pitchFamily="18" charset="0"/>
              </a:rPr>
              <a:t>Linear regression algorithm shows a linear relationship between a dependent (y) and one or more independent (x) variables, hence called as linear regression. Since linear regression shows the linear relationship, which means it finds how the value of the dependent variable is changing according to the value of the independent variable.</a:t>
            </a:r>
          </a:p>
          <a:p>
            <a:pPr algn="just">
              <a:buNone/>
            </a:pPr>
            <a:endParaRPr lang="en-US" sz="2400" dirty="0" smtClean="0">
              <a:latin typeface="Times New Roman" pitchFamily="18" charset="0"/>
              <a:cs typeface="Times New Roman" pitchFamily="18" charset="0"/>
            </a:endParaRPr>
          </a:p>
          <a:p>
            <a:pPr marL="0" algn="just">
              <a:spcBef>
                <a:spcPts val="0"/>
              </a:spcBef>
              <a:buNone/>
            </a:pPr>
            <a:r>
              <a:rPr lang="en-US" sz="2400" dirty="0" smtClean="0">
                <a:latin typeface="Times New Roman" pitchFamily="18" charset="0"/>
                <a:cs typeface="Times New Roman" pitchFamily="18" charset="0"/>
              </a:rPr>
              <a:t>The linear regression model provides a sloped straight line representing the relationship between the variables. Consider the below image:</a:t>
            </a:r>
          </a:p>
          <a:p>
            <a:pPr algn="just">
              <a:buNone/>
            </a:pPr>
            <a:endParaRPr lang="en-US" sz="2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noAutofit/>
          </a:bodyPr>
          <a:lstStyle/>
          <a:p>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endParaRPr lang="en-US" sz="3000" b="1" dirty="0">
              <a:solidFill>
                <a:srgbClr val="C00000"/>
              </a:solidFill>
              <a:latin typeface="Times New Roman" pitchFamily="18" charset="0"/>
              <a:cs typeface="Times New Roman" pitchFamily="18" charset="0"/>
            </a:endParaRPr>
          </a:p>
        </p:txBody>
      </p:sp>
      <p:pic>
        <p:nvPicPr>
          <p:cNvPr id="4" name="Content Placeholder 3" descr="linear-regression-in-machine-learning.png"/>
          <p:cNvPicPr>
            <a:picLocks noGrp="1" noChangeAspect="1"/>
          </p:cNvPicPr>
          <p:nvPr>
            <p:ph idx="1"/>
          </p:nvPr>
        </p:nvPicPr>
        <p:blipFill>
          <a:blip r:embed="rId2"/>
          <a:stretch>
            <a:fillRect/>
          </a:stretch>
        </p:blipFill>
        <p:spPr>
          <a:xfrm>
            <a:off x="762000" y="533400"/>
            <a:ext cx="3810000" cy="3810000"/>
          </a:xfrm>
        </p:spPr>
      </p:pic>
      <p:sp>
        <p:nvSpPr>
          <p:cNvPr id="6" name="TextBox 5"/>
          <p:cNvSpPr txBox="1"/>
          <p:nvPr/>
        </p:nvSpPr>
        <p:spPr>
          <a:xfrm>
            <a:off x="4953000" y="838200"/>
            <a:ext cx="3962400" cy="4062651"/>
          </a:xfrm>
          <a:prstGeom prst="rect">
            <a:avLst/>
          </a:prstGeom>
          <a:noFill/>
        </p:spPr>
        <p:txBody>
          <a:bodyPr wrap="square" rtlCol="0">
            <a:spAutoFit/>
          </a:bodyPr>
          <a:lstStyle/>
          <a:p>
            <a:r>
              <a:rPr lang="en-US" sz="2000" dirty="0" smtClean="0">
                <a:latin typeface="Times New Roman" pitchFamily="18" charset="0"/>
                <a:cs typeface="Times New Roman" pitchFamily="18" charset="0"/>
              </a:rPr>
              <a:t>Mathematically, we can represent a linear regression as:</a:t>
            </a:r>
          </a:p>
          <a:p>
            <a:r>
              <a:rPr lang="en-US" sz="2000" dirty="0" smtClean="0">
                <a:latin typeface="Times New Roman" pitchFamily="18" charset="0"/>
                <a:cs typeface="Times New Roman" pitchFamily="18" charset="0"/>
              </a:rPr>
              <a:t>Y= a0+a1X</a:t>
            </a:r>
          </a:p>
          <a:p>
            <a:r>
              <a:rPr lang="en-US" sz="2000" b="1" dirty="0" smtClean="0">
                <a:latin typeface="Times New Roman" pitchFamily="18" charset="0"/>
                <a:cs typeface="Times New Roman" pitchFamily="18" charset="0"/>
              </a:rPr>
              <a:t>Here,</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Y= Dependent Variable (Target Variable)</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X= Independent Variable (predictor Variable)</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a0= intercept of the line (Gives an additional degree of freedom)</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a1 = Linear regression coefficient (scale factor to each input value).</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200400"/>
            <a:ext cx="8229600" cy="2133600"/>
          </a:xfrm>
        </p:spPr>
        <p:txBody>
          <a:bodyPr anchor="t">
            <a:normAutofit/>
          </a:bodyPr>
          <a:lstStyle/>
          <a:p>
            <a:r>
              <a:rPr lang="en-US" sz="3000" b="1" dirty="0" smtClean="0">
                <a:solidFill>
                  <a:srgbClr val="C00000"/>
                </a:solidFill>
                <a:latin typeface="Times New Roman" pitchFamily="18" charset="0"/>
                <a:cs typeface="Times New Roman" pitchFamily="18" charset="0"/>
              </a:rPr>
              <a:t/>
            </a:r>
            <a:br>
              <a:rPr lang="en-US" sz="3000" b="1" dirty="0" smtClean="0">
                <a:solidFill>
                  <a:srgbClr val="C00000"/>
                </a:solidFill>
                <a:latin typeface="Times New Roman" pitchFamily="18" charset="0"/>
                <a:cs typeface="Times New Roman" pitchFamily="18" charset="0"/>
              </a:rPr>
            </a:br>
            <a:endParaRPr lang="en-US" sz="3000" b="1" dirty="0">
              <a:solidFill>
                <a:srgbClr val="C00000"/>
              </a:solidFill>
              <a:latin typeface="Times New Roman" pitchFamily="18" charset="0"/>
              <a:cs typeface="Times New Roman" pitchFamily="18" charset="0"/>
            </a:endParaRPr>
          </a:p>
        </p:txBody>
      </p:sp>
      <p:sp>
        <p:nvSpPr>
          <p:cNvPr id="5" name="Content Placeholder 4"/>
          <p:cNvSpPr>
            <a:spLocks noGrp="1"/>
          </p:cNvSpPr>
          <p:nvPr>
            <p:ph idx="1"/>
          </p:nvPr>
        </p:nvSpPr>
        <p:spPr>
          <a:xfrm>
            <a:off x="304800" y="609600"/>
            <a:ext cx="8458200" cy="5791200"/>
          </a:xfrm>
        </p:spPr>
        <p:txBody>
          <a:bodyPr>
            <a:normAutofit fontScale="85000" lnSpcReduction="20000"/>
          </a:bodyPr>
          <a:lstStyle/>
          <a:p>
            <a:pPr>
              <a:buNone/>
            </a:pPr>
            <a:r>
              <a:rPr lang="en-US" b="1" dirty="0" smtClean="0">
                <a:solidFill>
                  <a:srgbClr val="C00000"/>
                </a:solidFill>
                <a:latin typeface="Times New Roman" pitchFamily="18" charset="0"/>
                <a:cs typeface="Times New Roman" pitchFamily="18" charset="0"/>
              </a:rPr>
              <a:t>Types of Linear Regression:</a:t>
            </a:r>
          </a:p>
          <a:p>
            <a:pPr>
              <a:buNone/>
            </a:pPr>
            <a:endParaRPr lang="en-US" b="1" dirty="0" smtClean="0">
              <a:solidFill>
                <a:srgbClr val="C00000"/>
              </a:solidFill>
              <a:latin typeface="Times New Roman" pitchFamily="18" charset="0"/>
              <a:cs typeface="Times New Roman" pitchFamily="18" charset="0"/>
            </a:endParaRPr>
          </a:p>
          <a:p>
            <a:pPr marL="0">
              <a:spcBef>
                <a:spcPts val="0"/>
              </a:spcBef>
              <a:buNone/>
            </a:pPr>
            <a:r>
              <a:rPr lang="en-US" dirty="0" smtClean="0">
                <a:latin typeface="Times New Roman" pitchFamily="18" charset="0"/>
                <a:cs typeface="Times New Roman" pitchFamily="18" charset="0"/>
              </a:rPr>
              <a:t>Linear regression can be further divided into two types of the algorithm:</a:t>
            </a:r>
          </a:p>
          <a:p>
            <a:pPr marL="0">
              <a:spcBef>
                <a:spcPts val="0"/>
              </a:spcBef>
              <a:buNone/>
            </a:pPr>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Simple Linear Regression:</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If a single independent variable is used to predict the value of a numerical dependent variable, then such a Linear Regression algorithm is called Simple Linear Regression.</a:t>
            </a:r>
          </a:p>
          <a:p>
            <a:pPr>
              <a:buNone/>
            </a:pPr>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Multiple Linear regression:</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If more than one independent variable is used to predict the value of a numerical dependent variable, then such a Linear Regression algorithm is called Multiple Linear Regression.</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04800"/>
          </a:xfrm>
        </p:spPr>
        <p:txBody>
          <a:bodyPr>
            <a:normAutofit fontScale="90000"/>
          </a:bodyPr>
          <a:lstStyle/>
          <a:p>
            <a:r>
              <a:rPr lang="en-US" sz="3100" b="1" dirty="0" smtClean="0">
                <a:solidFill>
                  <a:srgbClr val="C00000"/>
                </a:solidFill>
                <a:latin typeface="Times New Roman" pitchFamily="18" charset="0"/>
                <a:cs typeface="Times New Roman" pitchFamily="18" charset="0"/>
              </a:rPr>
              <a:t/>
            </a:r>
            <a:br>
              <a:rPr lang="en-US" sz="3100" b="1" dirty="0" smtClean="0">
                <a:solidFill>
                  <a:srgbClr val="C00000"/>
                </a:solidFill>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152400" y="381000"/>
            <a:ext cx="8763000" cy="6248400"/>
          </a:xfrm>
        </p:spPr>
        <p:txBody>
          <a:bodyPr>
            <a:normAutofit/>
          </a:bodyPr>
          <a:lstStyle/>
          <a:p>
            <a:pPr marL="0">
              <a:spcBef>
                <a:spcPts val="0"/>
              </a:spcBef>
              <a:buNone/>
            </a:pPr>
            <a:r>
              <a:rPr lang="en-US" sz="2800" b="1" dirty="0" smtClean="0">
                <a:solidFill>
                  <a:srgbClr val="C00000"/>
                </a:solidFill>
                <a:latin typeface="Times New Roman" pitchFamily="18" charset="0"/>
                <a:cs typeface="Times New Roman" pitchFamily="18" charset="0"/>
              </a:rPr>
              <a:t>Linear Regression Line:</a:t>
            </a:r>
          </a:p>
          <a:p>
            <a:pPr marL="0">
              <a:spcBef>
                <a:spcPts val="0"/>
              </a:spcBef>
              <a:buNone/>
            </a:pPr>
            <a:endParaRPr lang="en-US" sz="2800" b="1" dirty="0" smtClean="0">
              <a:solidFill>
                <a:srgbClr val="C00000"/>
              </a:solidFill>
              <a:latin typeface="Times New Roman" pitchFamily="18" charset="0"/>
              <a:cs typeface="Times New Roman" pitchFamily="18" charset="0"/>
            </a:endParaRPr>
          </a:p>
          <a:p>
            <a:pPr marL="0">
              <a:spcBef>
                <a:spcPts val="0"/>
              </a:spcBef>
              <a:buNone/>
            </a:pPr>
            <a:r>
              <a:rPr lang="en-US" sz="2000" dirty="0" smtClean="0">
                <a:latin typeface="Times New Roman" pitchFamily="18" charset="0"/>
                <a:cs typeface="Times New Roman" pitchFamily="18" charset="0"/>
              </a:rPr>
              <a:t>A linear line showing the relationship between the dependent and independent variables is called a </a:t>
            </a:r>
            <a:r>
              <a:rPr lang="en-US" sz="2000" b="1" dirty="0" smtClean="0">
                <a:latin typeface="Times New Roman" pitchFamily="18" charset="0"/>
                <a:cs typeface="Times New Roman" pitchFamily="18" charset="0"/>
              </a:rPr>
              <a:t>regression line</a:t>
            </a:r>
            <a:r>
              <a:rPr lang="en-US" sz="2000" dirty="0" smtClean="0">
                <a:latin typeface="Times New Roman" pitchFamily="18" charset="0"/>
                <a:cs typeface="Times New Roman" pitchFamily="18" charset="0"/>
              </a:rPr>
              <a:t>. A regression line can show two types of relationship:</a:t>
            </a:r>
          </a:p>
          <a:p>
            <a:r>
              <a:rPr lang="en-US" sz="2000" b="1" dirty="0" smtClean="0">
                <a:latin typeface="Times New Roman" pitchFamily="18" charset="0"/>
                <a:cs typeface="Times New Roman" pitchFamily="18" charset="0"/>
              </a:rPr>
              <a:t>Positive Linear Relationship:</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If the dependent variable increases on the Y-axis and independent variable increases on X-axis, then such a relationship is termed as a Positive linear relationship.</a:t>
            </a:r>
          </a:p>
          <a:p>
            <a:pPr>
              <a:buNone/>
            </a:pPr>
            <a:endParaRPr lang="en-US" sz="2000" dirty="0" smtClean="0"/>
          </a:p>
          <a:p>
            <a:pPr algn="just">
              <a:buNone/>
            </a:pPr>
            <a:endParaRPr lang="en-US" sz="2500" dirty="0">
              <a:latin typeface="Times New Roman" pitchFamily="18" charset="0"/>
              <a:cs typeface="Times New Roman" pitchFamily="18" charset="0"/>
            </a:endParaRPr>
          </a:p>
        </p:txBody>
      </p:sp>
      <p:pic>
        <p:nvPicPr>
          <p:cNvPr id="4" name="Picture 3" descr="linear-regression-in-machine-learning2.png"/>
          <p:cNvPicPr>
            <a:picLocks noChangeAspect="1"/>
          </p:cNvPicPr>
          <p:nvPr/>
        </p:nvPicPr>
        <p:blipFill>
          <a:blip r:embed="rId2"/>
          <a:stretch>
            <a:fillRect/>
          </a:stretch>
        </p:blipFill>
        <p:spPr>
          <a:xfrm>
            <a:off x="2438400" y="3581400"/>
            <a:ext cx="4495800" cy="29718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chor="t">
            <a:noAutofit/>
          </a:bodyPr>
          <a:lstStyle/>
          <a:p>
            <a:r>
              <a:rPr lang="en-US" sz="3000" b="1" dirty="0" smtClean="0">
                <a:solidFill>
                  <a:srgbClr val="C00000"/>
                </a:solidFill>
                <a:latin typeface="Times New Roman" pitchFamily="18" charset="0"/>
                <a:cs typeface="Times New Roman" pitchFamily="18" charset="0"/>
              </a:rPr>
              <a:t/>
            </a:r>
            <a:br>
              <a:rPr lang="en-US" sz="3000" b="1" dirty="0" smtClean="0">
                <a:solidFill>
                  <a:srgbClr val="C00000"/>
                </a:solidFill>
                <a:latin typeface="Times New Roman" pitchFamily="18" charset="0"/>
                <a:cs typeface="Times New Roman" pitchFamily="18" charset="0"/>
              </a:rPr>
            </a:br>
            <a:endParaRPr lang="en-US" sz="3000" b="1" dirty="0">
              <a:solidFill>
                <a:srgbClr val="C00000"/>
              </a:solidFill>
              <a:latin typeface="Times New Roman" pitchFamily="18" charset="0"/>
              <a:cs typeface="Times New Roman" pitchFamily="18" charset="0"/>
            </a:endParaRPr>
          </a:p>
        </p:txBody>
      </p:sp>
      <p:sp>
        <p:nvSpPr>
          <p:cNvPr id="5" name="Content Placeholder 4"/>
          <p:cNvSpPr>
            <a:spLocks noGrp="1"/>
          </p:cNvSpPr>
          <p:nvPr>
            <p:ph idx="1"/>
          </p:nvPr>
        </p:nvSpPr>
        <p:spPr>
          <a:xfrm>
            <a:off x="152400" y="533400"/>
            <a:ext cx="8763000" cy="6172200"/>
          </a:xfrm>
        </p:spPr>
        <p:txBody>
          <a:bodyPr>
            <a:normAutofit/>
          </a:bodyPr>
          <a:lstStyle/>
          <a:p>
            <a:r>
              <a:rPr lang="en-US" sz="2800" b="1" dirty="0" smtClean="0">
                <a:latin typeface="Times New Roman" pitchFamily="18" charset="0"/>
                <a:cs typeface="Times New Roman" pitchFamily="18" charset="0"/>
              </a:rPr>
              <a:t>Negative Linear Relationship:</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If the dependent variable decreases on the Y-axis and independent variable increases on the X-axis, then such a relationship is called a negative linear relationship.</a:t>
            </a:r>
          </a:p>
          <a:p>
            <a:pPr>
              <a:buNone/>
            </a:pPr>
            <a:r>
              <a:rPr lang="en-US" sz="2800" dirty="0" smtClean="0"/>
              <a:t/>
            </a:r>
            <a:br>
              <a:rPr lang="en-US" sz="2800" dirty="0" smtClean="0"/>
            </a:br>
            <a:endParaRPr lang="en-US" sz="3000" dirty="0" smtClean="0">
              <a:latin typeface="Times New Roman" pitchFamily="18" charset="0"/>
              <a:cs typeface="Times New Roman" pitchFamily="18" charset="0"/>
            </a:endParaRPr>
          </a:p>
          <a:p>
            <a:pPr>
              <a:buNone/>
            </a:pPr>
            <a:endParaRPr lang="en-US" sz="2500" dirty="0" smtClean="0">
              <a:latin typeface="Times New Roman" pitchFamily="18" charset="0"/>
              <a:cs typeface="Times New Roman" pitchFamily="18" charset="0"/>
            </a:endParaRPr>
          </a:p>
          <a:p>
            <a:pPr algn="just">
              <a:buNone/>
            </a:pPr>
            <a:endParaRPr lang="en-US" dirty="0">
              <a:latin typeface="Times New Roman" pitchFamily="18" charset="0"/>
              <a:cs typeface="Times New Roman" pitchFamily="18" charset="0"/>
            </a:endParaRPr>
          </a:p>
        </p:txBody>
      </p:sp>
      <p:pic>
        <p:nvPicPr>
          <p:cNvPr id="4" name="Picture 3" descr="linear-regression-in-machine-learning3.png"/>
          <p:cNvPicPr>
            <a:picLocks noChangeAspect="1"/>
          </p:cNvPicPr>
          <p:nvPr/>
        </p:nvPicPr>
        <p:blipFill>
          <a:blip r:embed="rId2"/>
          <a:stretch>
            <a:fillRect/>
          </a:stretch>
        </p:blipFill>
        <p:spPr>
          <a:xfrm>
            <a:off x="2362200" y="2590800"/>
            <a:ext cx="4724400" cy="30480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86800" cy="381000"/>
          </a:xfrm>
        </p:spPr>
        <p:txBody>
          <a:bodyPr anchor="t">
            <a:noAutofit/>
          </a:bodyPr>
          <a:lstStyle/>
          <a:p>
            <a:endParaRPr lang="en-US" sz="2800" b="1" dirty="0">
              <a:solidFill>
                <a:srgbClr val="C00000"/>
              </a:solidFill>
              <a:latin typeface="Times New Roman" pitchFamily="18" charset="0"/>
              <a:cs typeface="Times New Roman" pitchFamily="18" charset="0"/>
            </a:endParaRPr>
          </a:p>
        </p:txBody>
      </p:sp>
      <p:sp>
        <p:nvSpPr>
          <p:cNvPr id="5" name="Content Placeholder 4"/>
          <p:cNvSpPr>
            <a:spLocks noGrp="1"/>
          </p:cNvSpPr>
          <p:nvPr>
            <p:ph idx="1"/>
          </p:nvPr>
        </p:nvSpPr>
        <p:spPr>
          <a:xfrm>
            <a:off x="152400" y="609600"/>
            <a:ext cx="8839200" cy="5943600"/>
          </a:xfrm>
        </p:spPr>
        <p:txBody>
          <a:bodyPr>
            <a:normAutofit fontScale="47500" lnSpcReduction="20000"/>
          </a:bodyPr>
          <a:lstStyle/>
          <a:p>
            <a:pPr algn="just">
              <a:buNone/>
            </a:pPr>
            <a:r>
              <a:rPr lang="en-US" sz="5100" b="1" dirty="0" smtClean="0">
                <a:solidFill>
                  <a:srgbClr val="C00000"/>
                </a:solidFill>
                <a:latin typeface="Times New Roman" pitchFamily="18" charset="0"/>
                <a:cs typeface="Times New Roman" pitchFamily="18" charset="0"/>
              </a:rPr>
              <a:t>Finding the best fit line:</a:t>
            </a:r>
          </a:p>
          <a:p>
            <a:pPr algn="just"/>
            <a:r>
              <a:rPr lang="en-US" sz="5100" dirty="0" smtClean="0">
                <a:latin typeface="Times New Roman" pitchFamily="18" charset="0"/>
                <a:cs typeface="Times New Roman" pitchFamily="18" charset="0"/>
              </a:rPr>
              <a:t>When working with linear regression, our main goal is to find the best fit line that means the error between predicted values and actual values should be minimized. The best fit line will have the least error.</a:t>
            </a:r>
          </a:p>
          <a:p>
            <a:pPr algn="just"/>
            <a:r>
              <a:rPr lang="en-US" sz="5100" dirty="0" smtClean="0">
                <a:latin typeface="Times New Roman" pitchFamily="18" charset="0"/>
                <a:cs typeface="Times New Roman" pitchFamily="18" charset="0"/>
              </a:rPr>
              <a:t>The different values for weights or the coefficient of lines (a</a:t>
            </a:r>
            <a:r>
              <a:rPr lang="en-US" sz="5100" baseline="-25000" dirty="0" smtClean="0">
                <a:latin typeface="Times New Roman" pitchFamily="18" charset="0"/>
                <a:cs typeface="Times New Roman" pitchFamily="18" charset="0"/>
              </a:rPr>
              <a:t>0</a:t>
            </a:r>
            <a:r>
              <a:rPr lang="en-US" sz="5100" dirty="0" smtClean="0">
                <a:latin typeface="Times New Roman" pitchFamily="18" charset="0"/>
                <a:cs typeface="Times New Roman" pitchFamily="18" charset="0"/>
              </a:rPr>
              <a:t>, a</a:t>
            </a:r>
            <a:r>
              <a:rPr lang="en-US" sz="5100" baseline="-25000" dirty="0" smtClean="0">
                <a:latin typeface="Times New Roman" pitchFamily="18" charset="0"/>
                <a:cs typeface="Times New Roman" pitchFamily="18" charset="0"/>
              </a:rPr>
              <a:t>1</a:t>
            </a:r>
            <a:r>
              <a:rPr lang="en-US" sz="5100" dirty="0" smtClean="0">
                <a:latin typeface="Times New Roman" pitchFamily="18" charset="0"/>
                <a:cs typeface="Times New Roman" pitchFamily="18" charset="0"/>
              </a:rPr>
              <a:t>) gives a different line of regression, so we need to calculate the best values for a</a:t>
            </a:r>
            <a:r>
              <a:rPr lang="en-US" sz="5100" baseline="-25000" dirty="0" smtClean="0">
                <a:latin typeface="Times New Roman" pitchFamily="18" charset="0"/>
                <a:cs typeface="Times New Roman" pitchFamily="18" charset="0"/>
              </a:rPr>
              <a:t>0</a:t>
            </a:r>
            <a:r>
              <a:rPr lang="en-US" sz="5100" dirty="0" smtClean="0">
                <a:latin typeface="Times New Roman" pitchFamily="18" charset="0"/>
                <a:cs typeface="Times New Roman" pitchFamily="18" charset="0"/>
              </a:rPr>
              <a:t> and a</a:t>
            </a:r>
            <a:r>
              <a:rPr lang="en-US" sz="5100" baseline="-25000" dirty="0" smtClean="0">
                <a:latin typeface="Times New Roman" pitchFamily="18" charset="0"/>
                <a:cs typeface="Times New Roman" pitchFamily="18" charset="0"/>
              </a:rPr>
              <a:t>1</a:t>
            </a:r>
            <a:r>
              <a:rPr lang="en-US" sz="5100" dirty="0" smtClean="0">
                <a:latin typeface="Times New Roman" pitchFamily="18" charset="0"/>
                <a:cs typeface="Times New Roman" pitchFamily="18" charset="0"/>
              </a:rPr>
              <a:t> to find the best fit line, so to calculate this we use cost function.</a:t>
            </a:r>
          </a:p>
          <a:p>
            <a:pPr algn="just">
              <a:buNone/>
            </a:pPr>
            <a:r>
              <a:rPr lang="en-US" sz="5100" b="1" dirty="0" smtClean="0">
                <a:solidFill>
                  <a:srgbClr val="C00000"/>
                </a:solidFill>
                <a:latin typeface="Times New Roman" pitchFamily="18" charset="0"/>
                <a:cs typeface="Times New Roman" pitchFamily="18" charset="0"/>
              </a:rPr>
              <a:t>Cost function:</a:t>
            </a:r>
          </a:p>
          <a:p>
            <a:pPr algn="just"/>
            <a:r>
              <a:rPr lang="en-US" sz="5100" dirty="0" smtClean="0">
                <a:latin typeface="Times New Roman" pitchFamily="18" charset="0"/>
                <a:cs typeface="Times New Roman" pitchFamily="18" charset="0"/>
              </a:rPr>
              <a:t>The different values for weights or coefficient of lines (a</a:t>
            </a:r>
            <a:r>
              <a:rPr lang="en-US" sz="5100" baseline="-25000" dirty="0" smtClean="0">
                <a:latin typeface="Times New Roman" pitchFamily="18" charset="0"/>
                <a:cs typeface="Times New Roman" pitchFamily="18" charset="0"/>
              </a:rPr>
              <a:t>0</a:t>
            </a:r>
            <a:r>
              <a:rPr lang="en-US" sz="5100" dirty="0" smtClean="0">
                <a:latin typeface="Times New Roman" pitchFamily="18" charset="0"/>
                <a:cs typeface="Times New Roman" pitchFamily="18" charset="0"/>
              </a:rPr>
              <a:t>, a</a:t>
            </a:r>
            <a:r>
              <a:rPr lang="en-US" sz="5100" baseline="-25000" dirty="0" smtClean="0">
                <a:latin typeface="Times New Roman" pitchFamily="18" charset="0"/>
                <a:cs typeface="Times New Roman" pitchFamily="18" charset="0"/>
              </a:rPr>
              <a:t>1</a:t>
            </a:r>
            <a:r>
              <a:rPr lang="en-US" sz="5100" dirty="0" smtClean="0">
                <a:latin typeface="Times New Roman" pitchFamily="18" charset="0"/>
                <a:cs typeface="Times New Roman" pitchFamily="18" charset="0"/>
              </a:rPr>
              <a:t>) gives the different line of regression, and the cost function is used to estimate the values of the coefficient for the best fit line.</a:t>
            </a:r>
          </a:p>
          <a:p>
            <a:pPr algn="just"/>
            <a:r>
              <a:rPr lang="en-US" sz="5100" dirty="0" smtClean="0">
                <a:latin typeface="Times New Roman" pitchFamily="18" charset="0"/>
                <a:cs typeface="Times New Roman" pitchFamily="18" charset="0"/>
              </a:rPr>
              <a:t>Cost function optimizes the regression coefficients or weights. It measures how a linear regression model is performing.</a:t>
            </a:r>
          </a:p>
          <a:p>
            <a:pPr algn="just"/>
            <a:r>
              <a:rPr lang="en-US" sz="5100" dirty="0" smtClean="0">
                <a:latin typeface="Times New Roman" pitchFamily="18" charset="0"/>
                <a:cs typeface="Times New Roman" pitchFamily="18" charset="0"/>
              </a:rPr>
              <a:t>We can use the cost function to find the accuracy of the </a:t>
            </a:r>
            <a:r>
              <a:rPr lang="en-US" sz="5100" b="1" dirty="0" smtClean="0">
                <a:latin typeface="Times New Roman" pitchFamily="18" charset="0"/>
                <a:cs typeface="Times New Roman" pitchFamily="18" charset="0"/>
              </a:rPr>
              <a:t>mapping function</a:t>
            </a:r>
            <a:r>
              <a:rPr lang="en-US" sz="5100" dirty="0" smtClean="0">
                <a:latin typeface="Times New Roman" pitchFamily="18" charset="0"/>
                <a:cs typeface="Times New Roman" pitchFamily="18" charset="0"/>
              </a:rPr>
              <a:t>, which maps the input variable to the output variable. </a:t>
            </a:r>
          </a:p>
          <a:p>
            <a:pPr>
              <a:buNone/>
            </a:pPr>
            <a:r>
              <a:rPr lang="en-US" sz="2800" dirty="0" smtClean="0"/>
              <a:t/>
            </a:r>
            <a:br>
              <a:rPr lang="en-US" sz="2800" dirty="0" smtClean="0"/>
            </a:b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610600" cy="6477000"/>
          </a:xfrm>
        </p:spPr>
        <p:txBody>
          <a:bodyPr>
            <a:normAutofit fontScale="92500"/>
          </a:bodyPr>
          <a:lstStyle/>
          <a:p>
            <a:pPr algn="just"/>
            <a:r>
              <a:rPr lang="en-US" sz="2400" dirty="0" smtClean="0">
                <a:latin typeface="Times New Roman" pitchFamily="18" charset="0"/>
                <a:cs typeface="Times New Roman" pitchFamily="18" charset="0"/>
              </a:rPr>
              <a:t>For Linear Regression, we use the </a:t>
            </a:r>
            <a:r>
              <a:rPr lang="en-US" sz="2400" b="1" dirty="0" smtClean="0">
                <a:latin typeface="Times New Roman" pitchFamily="18" charset="0"/>
                <a:cs typeface="Times New Roman" pitchFamily="18" charset="0"/>
              </a:rPr>
              <a:t>Mean Squared Error (MSE)</a:t>
            </a:r>
            <a:r>
              <a:rPr lang="en-US" sz="2400" dirty="0" smtClean="0">
                <a:latin typeface="Times New Roman" pitchFamily="18" charset="0"/>
                <a:cs typeface="Times New Roman" pitchFamily="18" charset="0"/>
              </a:rPr>
              <a:t> cost function, which is the average of squared error occurred between the predicted values and actual values. It can be written as: </a:t>
            </a:r>
          </a:p>
          <a:p>
            <a:pPr algn="just"/>
            <a:endParaRPr lang="en-US" sz="2400" dirty="0" smtClean="0">
              <a:latin typeface="Times New Roman" pitchFamily="18" charset="0"/>
              <a:cs typeface="Times New Roman" pitchFamily="18" charset="0"/>
            </a:endParaRPr>
          </a:p>
          <a:p>
            <a:pPr algn="just"/>
            <a:r>
              <a:rPr lang="en-US" sz="2600" b="1" dirty="0" smtClean="0">
                <a:latin typeface="Times New Roman" pitchFamily="18" charset="0"/>
                <a:cs typeface="Times New Roman" pitchFamily="18" charset="0"/>
              </a:rPr>
              <a:t>MSE =</a:t>
            </a:r>
            <a:r>
              <a:rPr lang="en-US"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Where,</a:t>
            </a:r>
          </a:p>
          <a:p>
            <a:pPr>
              <a:buNone/>
            </a:pPr>
            <a:r>
              <a:rPr lang="en-US" sz="2400" dirty="0" smtClean="0">
                <a:latin typeface="Times New Roman" pitchFamily="18" charset="0"/>
                <a:cs typeface="Times New Roman" pitchFamily="18" charset="0"/>
              </a:rPr>
              <a:t>	N=Total number of observation</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Yi = Actual value</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(a1x</a:t>
            </a:r>
            <a:r>
              <a:rPr lang="en-US" sz="2400" baseline="-25000" dirty="0"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+a0)= Predicted value.</a:t>
            </a:r>
          </a:p>
          <a:p>
            <a:pPr>
              <a:buNone/>
            </a:pPr>
            <a:r>
              <a:rPr lang="en-US" sz="2400" b="1" dirty="0" smtClean="0">
                <a:latin typeface="Times New Roman" pitchFamily="18" charset="0"/>
                <a:cs typeface="Times New Roman" pitchFamily="18" charset="0"/>
              </a:rPr>
              <a:t>Gradient Descent:</a:t>
            </a:r>
          </a:p>
          <a:p>
            <a:r>
              <a:rPr lang="en-US" sz="2400" dirty="0" smtClean="0">
                <a:latin typeface="Times New Roman" pitchFamily="18" charset="0"/>
                <a:cs typeface="Times New Roman" pitchFamily="18" charset="0"/>
              </a:rPr>
              <a:t>Gradient descent is used to minimize the MSE by calculating the gradient of the cost function.</a:t>
            </a:r>
          </a:p>
          <a:p>
            <a:r>
              <a:rPr lang="en-US" sz="2400" dirty="0" smtClean="0">
                <a:latin typeface="Times New Roman" pitchFamily="18" charset="0"/>
                <a:cs typeface="Times New Roman" pitchFamily="18" charset="0"/>
              </a:rPr>
              <a:t>A regression model uses gradient descent to update the coefficients of the line by reducing the cost function.</a:t>
            </a:r>
          </a:p>
          <a:p>
            <a:r>
              <a:rPr lang="en-US" sz="2400" dirty="0" smtClean="0">
                <a:latin typeface="Times New Roman" pitchFamily="18" charset="0"/>
                <a:cs typeface="Times New Roman" pitchFamily="18" charset="0"/>
              </a:rPr>
              <a:t>It is done by a random selection of values of coefficient and then iteratively update the values to reach the minimum cost function.</a:t>
            </a:r>
          </a:p>
          <a:p>
            <a:pPr algn="just"/>
            <a:endParaRPr lang="en-US" sz="2400" dirty="0" smtClean="0">
              <a:latin typeface="Times New Roman" pitchFamily="18" charset="0"/>
              <a:cs typeface="Times New Roman" pitchFamily="18" charset="0"/>
            </a:endParaRPr>
          </a:p>
          <a:p>
            <a:pPr algn="just"/>
            <a:endParaRPr lang="en-US" sz="2400" dirty="0" smtClean="0">
              <a:solidFill>
                <a:schemeClr val="tx1">
                  <a:lumMod val="85000"/>
                  <a:lumOff val="15000"/>
                </a:schemeClr>
              </a:solidFill>
              <a:latin typeface="Times New Roman" pitchFamily="18" charset="0"/>
              <a:cs typeface="Times New Roman" pitchFamily="18" charset="0"/>
            </a:endParaRPr>
          </a:p>
          <a:p>
            <a:pPr algn="just">
              <a:buNone/>
            </a:pPr>
            <a:endParaRPr lang="en-US" sz="2400" dirty="0" smtClean="0">
              <a:solidFill>
                <a:schemeClr val="tx1">
                  <a:lumMod val="85000"/>
                  <a:lumOff val="15000"/>
                </a:schemeClr>
              </a:solidFill>
              <a:latin typeface="Times New Roman" pitchFamily="18" charset="0"/>
              <a:cs typeface="Times New Roman" pitchFamily="18" charset="0"/>
            </a:endParaRPr>
          </a:p>
          <a:p>
            <a:pPr algn="just">
              <a:buNone/>
            </a:pPr>
            <a:endParaRPr lang="en-US" sz="2400" baseline="30000" dirty="0" smtClean="0">
              <a:solidFill>
                <a:schemeClr val="tx1">
                  <a:lumMod val="85000"/>
                  <a:lumOff val="15000"/>
                </a:schemeClr>
              </a:solidFill>
              <a:latin typeface="Times New Roman" pitchFamily="18" charset="0"/>
              <a:cs typeface="Times New Roman" pitchFamily="18" charset="0"/>
            </a:endParaRPr>
          </a:p>
        </p:txBody>
      </p:sp>
      <p:sp>
        <p:nvSpPr>
          <p:cNvPr id="4" name="Title 3"/>
          <p:cNvSpPr>
            <a:spLocks noGrp="1"/>
          </p:cNvSpPr>
          <p:nvPr>
            <p:ph type="title"/>
          </p:nvPr>
        </p:nvSpPr>
        <p:spPr>
          <a:xfrm>
            <a:off x="457200" y="0"/>
            <a:ext cx="8229600" cy="228600"/>
          </a:xfrm>
        </p:spPr>
        <p:txBody>
          <a:bodyPr>
            <a:normAutofit fontScale="90000"/>
          </a:bodyPr>
          <a:lstStyle/>
          <a:p>
            <a:endParaRPr lang="en-US" dirty="0"/>
          </a:p>
        </p:txBody>
      </p:sp>
      <p:pic>
        <p:nvPicPr>
          <p:cNvPr id="6" name="Picture 5" descr="MSE Formula.png"/>
          <p:cNvPicPr>
            <a:picLocks noChangeAspect="1"/>
          </p:cNvPicPr>
          <p:nvPr/>
        </p:nvPicPr>
        <p:blipFill>
          <a:blip r:embed="rId2"/>
          <a:stretch>
            <a:fillRect/>
          </a:stretch>
        </p:blipFill>
        <p:spPr>
          <a:xfrm>
            <a:off x="1676400" y="1447800"/>
            <a:ext cx="4343400" cy="9906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2130</TotalTime>
  <Words>214</Words>
  <Application>Microsoft Office PowerPoint</Application>
  <PresentationFormat>On-screen Show (4:3)</PresentationFormat>
  <Paragraphs>51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Subject Name: Machine Learning  Subject Code: MCA-4014  Subject Topic: Linear Regression Analysis  </vt:lpstr>
      <vt:lpstr>Linear Regression in Machine Learning</vt:lpstr>
      <vt:lpstr>   </vt:lpstr>
      <vt:lpstr> </vt:lpstr>
      <vt:lpstr> </vt:lpstr>
      <vt:lpstr> </vt:lpstr>
      <vt:lpstr>Slide 7</vt:lpstr>
      <vt:lpstr>Slide 8</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personal</dc:creator>
  <cp:lastModifiedBy>hp</cp:lastModifiedBy>
  <cp:revision>567</cp:revision>
  <dcterms:created xsi:type="dcterms:W3CDTF">2011-09-11T13:07:19Z</dcterms:created>
  <dcterms:modified xsi:type="dcterms:W3CDTF">2022-02-07T13:38:10Z</dcterms:modified>
</cp:coreProperties>
</file>