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3AE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3AE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C3AE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6523" y="207086"/>
            <a:ext cx="7470952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C3AE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0064" y="1556969"/>
            <a:ext cx="8103870" cy="438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press.com/" TargetMode="External"/><Relationship Id="rId2" Type="http://schemas.openxmlformats.org/officeDocument/2006/relationships/hyperlink" Target="http://www.studiopress.com/themes/pro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ianglebodytherapy.com/myofascial-versus-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Fuaz-nWnr5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formbetter.com/webapp/wcs/stores/servlet/PBOnePieceView?storeId=10151&amp;catalogId=10751&amp;languageId=-1&amp;pagename=91" TargetMode="External"/><Relationship Id="rId2" Type="http://schemas.openxmlformats.org/officeDocument/2006/relationships/hyperlink" Target="https://www.youtube.com/watch?v=PWRuS9xAbM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ssagemag.com/massage-blog/myofascial-relea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0225" y="668782"/>
            <a:ext cx="554672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1185" marR="5080" indent="-579120">
              <a:lnSpc>
                <a:spcPct val="100000"/>
              </a:lnSpc>
              <a:spcBef>
                <a:spcPts val="105"/>
              </a:spcBef>
            </a:pPr>
            <a:r>
              <a:rPr sz="4400" spc="114" dirty="0"/>
              <a:t>Myofascial </a:t>
            </a:r>
            <a:r>
              <a:rPr sz="4400" spc="100" dirty="0"/>
              <a:t>Release</a:t>
            </a:r>
            <a:r>
              <a:rPr sz="4400" spc="-640" dirty="0"/>
              <a:t> </a:t>
            </a:r>
            <a:r>
              <a:rPr sz="4400" spc="75" dirty="0"/>
              <a:t>in  </a:t>
            </a:r>
            <a:r>
              <a:rPr sz="4400" spc="90" dirty="0"/>
              <a:t>Physical</a:t>
            </a:r>
            <a:r>
              <a:rPr sz="4400" spc="-420" dirty="0"/>
              <a:t> </a:t>
            </a:r>
            <a:r>
              <a:rPr sz="4400" spc="110" dirty="0"/>
              <a:t>Therapy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447800" y="2209800"/>
            <a:ext cx="59436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2117" y="478358"/>
            <a:ext cx="11620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315" dirty="0">
                <a:solidFill>
                  <a:srgbClr val="C3AECC"/>
                </a:solidFill>
                <a:latin typeface="Trebuchet MS"/>
                <a:cs typeface="Trebuchet MS"/>
              </a:rPr>
              <a:t>MFR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800" y="3200400"/>
            <a:ext cx="3429000" cy="314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417700"/>
            <a:ext cx="3657600" cy="2925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978" y="478358"/>
            <a:ext cx="26377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50" dirty="0"/>
              <a:t>Reference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8044180" cy="417322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5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Doraisamy, </a:t>
            </a:r>
            <a:r>
              <a:rPr sz="2000" spc="125" dirty="0">
                <a:solidFill>
                  <a:srgbClr val="FFFFFF"/>
                </a:solidFill>
                <a:latin typeface="Trebuchet MS"/>
                <a:cs typeface="Trebuchet MS"/>
              </a:rPr>
              <a:t>Magesh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Anand, </a:t>
            </a:r>
            <a:r>
              <a:rPr sz="2000" spc="-70" dirty="0">
                <a:solidFill>
                  <a:srgbClr val="FFFFFF"/>
                </a:solidFill>
                <a:latin typeface="Trebuchet MS"/>
                <a:cs typeface="Trebuchet MS"/>
              </a:rPr>
              <a:t>et </a:t>
            </a:r>
            <a:r>
              <a:rPr sz="2000" spc="-50" dirty="0">
                <a:solidFill>
                  <a:srgbClr val="FFFFFF"/>
                </a:solidFill>
                <a:latin typeface="Trebuchet MS"/>
                <a:cs typeface="Trebuchet MS"/>
              </a:rPr>
              <a:t>al. 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"Chronic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Tension 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Type  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Headache 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Impact </a:t>
            </a:r>
            <a:r>
              <a:rPr sz="2000" spc="-4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Myofascial </a:t>
            </a:r>
            <a:r>
              <a:rPr sz="2000" spc="85" dirty="0">
                <a:solidFill>
                  <a:srgbClr val="FFFFFF"/>
                </a:solidFill>
                <a:latin typeface="Trebuchet MS"/>
                <a:cs typeface="Trebuchet MS"/>
              </a:rPr>
              <a:t>Trigger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Point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Release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in 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000" spc="25" dirty="0">
                <a:solidFill>
                  <a:srgbClr val="FFFFFF"/>
                </a:solidFill>
                <a:latin typeface="Trebuchet MS"/>
                <a:cs typeface="Trebuchet MS"/>
              </a:rPr>
              <a:t>Short 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Term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Relief </a:t>
            </a:r>
            <a:r>
              <a:rPr sz="2000" spc="-4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Headache." </a:t>
            </a:r>
            <a:r>
              <a:rPr sz="2000" i="1" spc="30" dirty="0">
                <a:solidFill>
                  <a:srgbClr val="FFFFFF"/>
                </a:solidFill>
                <a:latin typeface="Georgia"/>
                <a:cs typeface="Georgia"/>
              </a:rPr>
              <a:t>Global </a:t>
            </a:r>
            <a:r>
              <a:rPr sz="2000" i="1" spc="-105" dirty="0">
                <a:solidFill>
                  <a:srgbClr val="FFFFFF"/>
                </a:solidFill>
                <a:latin typeface="Georgia"/>
                <a:cs typeface="Georgia"/>
              </a:rPr>
              <a:t>Journal </a:t>
            </a:r>
            <a:r>
              <a:rPr sz="2000" i="1" spc="-25" dirty="0">
                <a:solidFill>
                  <a:srgbClr val="FFFFFF"/>
                </a:solidFill>
                <a:latin typeface="Georgia"/>
                <a:cs typeface="Georgia"/>
              </a:rPr>
              <a:t>of </a:t>
            </a:r>
            <a:r>
              <a:rPr sz="2000" i="1" spc="-55" dirty="0">
                <a:solidFill>
                  <a:srgbClr val="FFFFFF"/>
                </a:solidFill>
                <a:latin typeface="Georgia"/>
                <a:cs typeface="Georgia"/>
              </a:rPr>
              <a:t>Health  </a:t>
            </a:r>
            <a:r>
              <a:rPr sz="2000" i="1" spc="45" dirty="0">
                <a:solidFill>
                  <a:srgbClr val="FFFFFF"/>
                </a:solidFill>
                <a:latin typeface="Georgia"/>
                <a:cs typeface="Georgia"/>
              </a:rPr>
              <a:t>Science</a:t>
            </a:r>
            <a:r>
              <a:rPr sz="2000" i="1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2.2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(2010):</a:t>
            </a:r>
            <a:r>
              <a:rPr sz="20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238-44.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i="1" spc="-20" dirty="0">
                <a:solidFill>
                  <a:srgbClr val="FFFFFF"/>
                </a:solidFill>
                <a:latin typeface="Georgia"/>
                <a:cs typeface="Georgia"/>
              </a:rPr>
              <a:t>OxResearch;</a:t>
            </a:r>
            <a:r>
              <a:rPr sz="2000" i="1" spc="-15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i="1" spc="-20" dirty="0">
                <a:solidFill>
                  <a:srgbClr val="FFFFFF"/>
                </a:solidFill>
                <a:latin typeface="Georgia"/>
                <a:cs typeface="Georgia"/>
              </a:rPr>
              <a:t>ProQuest</a:t>
            </a:r>
            <a:r>
              <a:rPr sz="2000" i="1" spc="-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i="1" spc="-50" dirty="0">
                <a:solidFill>
                  <a:srgbClr val="FFFFFF"/>
                </a:solidFill>
                <a:latin typeface="Georgia"/>
                <a:cs typeface="Georgia"/>
              </a:rPr>
              <a:t>Central;</a:t>
            </a:r>
            <a:r>
              <a:rPr sz="2000" i="1" spc="-1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i="1" spc="-20" dirty="0">
                <a:solidFill>
                  <a:srgbClr val="FFFFFF"/>
                </a:solidFill>
                <a:latin typeface="Georgia"/>
                <a:cs typeface="Georgia"/>
              </a:rPr>
              <a:t>ProQuest  </a:t>
            </a:r>
            <a:r>
              <a:rPr sz="2000" i="1" spc="-55" dirty="0">
                <a:solidFill>
                  <a:srgbClr val="FFFFFF"/>
                </a:solidFill>
                <a:latin typeface="Georgia"/>
                <a:cs typeface="Georgia"/>
              </a:rPr>
              <a:t>Health</a:t>
            </a:r>
            <a:r>
              <a:rPr sz="2000" i="1" spc="-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i="1" spc="-30" dirty="0">
                <a:solidFill>
                  <a:srgbClr val="FFFFFF"/>
                </a:solidFill>
                <a:latin typeface="Georgia"/>
                <a:cs typeface="Georgia"/>
              </a:rPr>
              <a:t>Management.</a:t>
            </a:r>
            <a:r>
              <a:rPr sz="2000" i="1" spc="-2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Web.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Mar.</a:t>
            </a:r>
            <a:r>
              <a:rPr sz="200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2013.</a:t>
            </a:r>
            <a:endParaRPr sz="2000">
              <a:latin typeface="Trebuchet MS"/>
              <a:cs typeface="Trebuchet MS"/>
            </a:endParaRPr>
          </a:p>
          <a:p>
            <a:pPr marL="355600" marR="422275" indent="-342900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Back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Pain; </a:t>
            </a:r>
            <a:r>
              <a:rPr sz="2000" spc="75" dirty="0">
                <a:solidFill>
                  <a:srgbClr val="FFFFFF"/>
                </a:solidFill>
                <a:latin typeface="Trebuchet MS"/>
                <a:cs typeface="Trebuchet MS"/>
              </a:rPr>
              <a:t>Sepi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Aeen,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MPT,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Eliminates 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Pain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with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Myofascial 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Release </a:t>
            </a:r>
            <a:r>
              <a:rPr sz="2000" spc="20" dirty="0">
                <a:solidFill>
                  <a:srgbClr val="FFFFFF"/>
                </a:solidFill>
                <a:latin typeface="Trebuchet MS"/>
                <a:cs typeface="Trebuchet MS"/>
              </a:rPr>
              <a:t>Therapy."</a:t>
            </a:r>
            <a:r>
              <a:rPr sz="2000" spc="-43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i="1" dirty="0">
                <a:solidFill>
                  <a:srgbClr val="FFFFFF"/>
                </a:solidFill>
                <a:latin typeface="Georgia"/>
                <a:cs typeface="Georgia"/>
              </a:rPr>
              <a:t>Medical </a:t>
            </a:r>
            <a:r>
              <a:rPr sz="2000" i="1" spc="10" dirty="0">
                <a:solidFill>
                  <a:srgbClr val="FFFFFF"/>
                </a:solidFill>
                <a:latin typeface="Georgia"/>
                <a:cs typeface="Georgia"/>
              </a:rPr>
              <a:t>Devices </a:t>
            </a:r>
            <a:r>
              <a:rPr sz="2000" i="1" spc="-170" dirty="0">
                <a:solidFill>
                  <a:srgbClr val="FFFFFF"/>
                </a:solidFill>
                <a:latin typeface="Georgia"/>
                <a:cs typeface="Georgia"/>
              </a:rPr>
              <a:t>&amp; </a:t>
            </a:r>
            <a:r>
              <a:rPr sz="2000" i="1" spc="-35" dirty="0">
                <a:solidFill>
                  <a:srgbClr val="FFFFFF"/>
                </a:solidFill>
                <a:latin typeface="Georgia"/>
                <a:cs typeface="Georgia"/>
              </a:rPr>
              <a:t>Surgical </a:t>
            </a:r>
            <a:r>
              <a:rPr sz="2000" i="1" spc="-5" dirty="0">
                <a:solidFill>
                  <a:srgbClr val="FFFFFF"/>
                </a:solidFill>
                <a:latin typeface="Georgia"/>
                <a:cs typeface="Georgia"/>
              </a:rPr>
              <a:t>Technology </a:t>
            </a:r>
            <a:r>
              <a:rPr sz="2000" i="1" spc="25" dirty="0">
                <a:solidFill>
                  <a:srgbClr val="FFFFFF"/>
                </a:solidFill>
                <a:latin typeface="Georgia"/>
                <a:cs typeface="Georgia"/>
              </a:rPr>
              <a:t>Week 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(2012):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2821. </a:t>
            </a:r>
            <a:r>
              <a:rPr sz="2000" i="1" spc="-20" dirty="0">
                <a:solidFill>
                  <a:srgbClr val="FFFFFF"/>
                </a:solidFill>
                <a:latin typeface="Georgia"/>
                <a:cs typeface="Georgia"/>
              </a:rPr>
              <a:t>OxResearch; ProQuest </a:t>
            </a:r>
            <a:r>
              <a:rPr sz="2000" i="1" spc="-50" dirty="0">
                <a:solidFill>
                  <a:srgbClr val="FFFFFF"/>
                </a:solidFill>
                <a:latin typeface="Georgia"/>
                <a:cs typeface="Georgia"/>
              </a:rPr>
              <a:t>Central; </a:t>
            </a:r>
            <a:r>
              <a:rPr sz="2000" i="1" spc="-20" dirty="0">
                <a:solidFill>
                  <a:srgbClr val="FFFFFF"/>
                </a:solidFill>
                <a:latin typeface="Georgia"/>
                <a:cs typeface="Georgia"/>
              </a:rPr>
              <a:t>ProQuest </a:t>
            </a:r>
            <a:r>
              <a:rPr sz="2000" i="1" spc="-55" dirty="0">
                <a:solidFill>
                  <a:srgbClr val="FFFFFF"/>
                </a:solidFill>
                <a:latin typeface="Georgia"/>
                <a:cs typeface="Georgia"/>
              </a:rPr>
              <a:t>Health  </a:t>
            </a:r>
            <a:r>
              <a:rPr sz="2000" i="1" spc="-30" dirty="0">
                <a:solidFill>
                  <a:srgbClr val="FFFFFF"/>
                </a:solidFill>
                <a:latin typeface="Georgia"/>
                <a:cs typeface="Georgia"/>
              </a:rPr>
              <a:t>Management.</a:t>
            </a:r>
            <a:r>
              <a:rPr sz="2000" i="1" spc="-2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Web.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Mar.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2013.</a:t>
            </a:r>
            <a:endParaRPr sz="2000">
              <a:latin typeface="Trebuchet MS"/>
              <a:cs typeface="Trebuchet MS"/>
            </a:endParaRPr>
          </a:p>
          <a:p>
            <a:pPr marL="355600" indent="-342900">
              <a:lnSpc>
                <a:spcPts val="2160"/>
              </a:lnSpc>
              <a:spcBef>
                <a:spcPts val="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Barnes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John</a:t>
            </a:r>
            <a:r>
              <a:rPr sz="2000" spc="-2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“Myofascial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Trebuchet MS"/>
                <a:cs typeface="Trebuchet MS"/>
              </a:rPr>
              <a:t>Release.”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“Myofascial</a:t>
            </a:r>
            <a:r>
              <a:rPr sz="20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Release</a:t>
            </a:r>
            <a:r>
              <a:rPr sz="20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Trebuchet MS"/>
                <a:cs typeface="Trebuchet MS"/>
              </a:rPr>
              <a:t>Treatment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ts val="2160"/>
              </a:lnSpc>
            </a:pP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Centers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Trebuchet MS"/>
                <a:cs typeface="Trebuchet MS"/>
              </a:rPr>
              <a:t>Seminars.”</a:t>
            </a:r>
            <a:r>
              <a:rPr sz="200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0" dirty="0">
                <a:solidFill>
                  <a:srgbClr val="FFFFFF"/>
                </a:solidFill>
                <a:latin typeface="Trebuchet MS"/>
                <a:cs typeface="Trebuchet MS"/>
              </a:rPr>
              <a:t>Feb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19,</a:t>
            </a:r>
            <a:r>
              <a:rPr sz="20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2013</a:t>
            </a:r>
            <a:endParaRPr sz="2000">
              <a:latin typeface="Trebuchet MS"/>
              <a:cs typeface="Trebuchet MS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114" dirty="0">
                <a:solidFill>
                  <a:srgbClr val="FFFFFF"/>
                </a:solidFill>
                <a:latin typeface="Trebuchet MS"/>
                <a:cs typeface="Trebuchet MS"/>
              </a:rPr>
              <a:t>Owed</a:t>
            </a:r>
            <a:r>
              <a:rPr sz="20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40" dirty="0">
                <a:solidFill>
                  <a:srgbClr val="FFFFFF"/>
                </a:solidFill>
                <a:latin typeface="Trebuchet MS"/>
                <a:cs typeface="Trebuchet MS"/>
              </a:rPr>
              <a:t>Dodge</a:t>
            </a:r>
            <a:r>
              <a:rPr sz="2000" spc="-25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100" dirty="0">
                <a:solidFill>
                  <a:srgbClr val="FFFFFF"/>
                </a:solidFill>
                <a:latin typeface="Trebuchet MS"/>
                <a:cs typeface="Trebuchet MS"/>
              </a:rPr>
              <a:t>“Massage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Therapy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FFFFFF"/>
                </a:solidFill>
                <a:latin typeface="Trebuchet MS"/>
                <a:cs typeface="Trebuchet MS"/>
              </a:rPr>
              <a:t>compared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0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0" dirty="0">
                <a:solidFill>
                  <a:srgbClr val="FFFFFF"/>
                </a:solidFill>
                <a:latin typeface="Trebuchet MS"/>
                <a:cs typeface="Trebuchet MS"/>
              </a:rPr>
              <a:t>Myofascial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Release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ts val="1920"/>
              </a:lnSpc>
            </a:pP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2.</a:t>
            </a:r>
            <a:r>
              <a:rPr sz="2000" spc="-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rebuchet MS"/>
                <a:cs typeface="Trebuchet MS"/>
              </a:rPr>
              <a:t>“</a:t>
            </a:r>
            <a:r>
              <a:rPr sz="2000" spc="-1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Triangle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Trebuchet MS"/>
                <a:cs typeface="Trebuchet MS"/>
              </a:rPr>
              <a:t>Body</a:t>
            </a:r>
            <a:r>
              <a:rPr sz="2000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Therapy.”</a:t>
            </a:r>
            <a:r>
              <a:rPr sz="2000" spc="-2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Trebuchet MS"/>
                <a:cs typeface="Trebuchet MS"/>
              </a:rPr>
              <a:t>July</a:t>
            </a:r>
            <a:r>
              <a:rPr sz="20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Trebuchet MS"/>
                <a:cs typeface="Trebuchet MS"/>
              </a:rPr>
              <a:t>29,</a:t>
            </a:r>
            <a:r>
              <a:rPr sz="2000" spc="-2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rebuchet MS"/>
                <a:cs typeface="Trebuchet MS"/>
              </a:rPr>
              <a:t>2010.</a:t>
            </a:r>
            <a:r>
              <a:rPr sz="2000" spc="-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90" dirty="0">
                <a:solidFill>
                  <a:srgbClr val="FFFFFF"/>
                </a:solidFill>
                <a:latin typeface="Trebuchet MS"/>
                <a:cs typeface="Trebuchet MS"/>
              </a:rPr>
              <a:t>Copyright</a:t>
            </a:r>
            <a:r>
              <a:rPr sz="20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55" dirty="0">
                <a:solidFill>
                  <a:srgbClr val="FFFFFF"/>
                </a:solidFill>
                <a:latin typeface="Trebuchet MS"/>
                <a:cs typeface="Trebuchet MS"/>
              </a:rPr>
              <a:t>©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spc="35" dirty="0">
                <a:solidFill>
                  <a:srgbClr val="FFFFFF"/>
                </a:solidFill>
                <a:latin typeface="Trebuchet MS"/>
                <a:cs typeface="Trebuchet MS"/>
              </a:rPr>
              <a:t>2013</a:t>
            </a:r>
            <a:r>
              <a:rPr sz="20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·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1920"/>
              </a:lnSpc>
            </a:pPr>
            <a:r>
              <a:rPr sz="2000" u="sng" spc="45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2"/>
              </a:rPr>
              <a:t>Prose</a:t>
            </a:r>
            <a:r>
              <a:rPr sz="2000" u="sng" spc="-19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2"/>
              </a:rPr>
              <a:t> </a:t>
            </a:r>
            <a:r>
              <a:rPr sz="2000" u="sng" spc="5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2"/>
              </a:rPr>
              <a:t>Theme</a:t>
            </a:r>
            <a:r>
              <a:rPr sz="2000" spc="-120" dirty="0">
                <a:solidFill>
                  <a:srgbClr val="BB5FBB"/>
                </a:solidFill>
                <a:latin typeface="Trebuchet MS"/>
                <a:cs typeface="Trebuchet MS"/>
                <a:hlinkClick r:id="rId2"/>
              </a:rPr>
              <a:t> </a:t>
            </a:r>
            <a:r>
              <a:rPr sz="2000" spc="65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0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000" u="sng" spc="9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Genesis</a:t>
            </a:r>
            <a:r>
              <a:rPr sz="2000" u="sng" spc="-12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 </a:t>
            </a:r>
            <a:r>
              <a:rPr sz="2000" u="sng" spc="4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Framework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ts val="1920"/>
              </a:lnSpc>
            </a:pP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  <a:hlinkClick r:id="rId4"/>
              </a:rPr>
              <a:t>&lt;http://ww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2000" spc="10" dirty="0">
                <a:solidFill>
                  <a:srgbClr val="FFFFFF"/>
                </a:solidFill>
                <a:latin typeface="Trebuchet MS"/>
                <a:cs typeface="Trebuchet MS"/>
                <a:hlinkClick r:id="rId4"/>
              </a:rPr>
              <a:t>.trianglebodytherapy.com/myofascial-versus-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ts val="2160"/>
              </a:lnSpc>
            </a:pPr>
            <a:r>
              <a:rPr sz="2000" spc="45" dirty="0">
                <a:solidFill>
                  <a:srgbClr val="FFFFFF"/>
                </a:solidFill>
                <a:latin typeface="Trebuchet MS"/>
                <a:cs typeface="Trebuchet MS"/>
              </a:rPr>
              <a:t>massage/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3618" y="207086"/>
            <a:ext cx="80365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20" dirty="0"/>
              <a:t>Introduction </a:t>
            </a:r>
            <a:r>
              <a:rPr spc="-85" dirty="0"/>
              <a:t>of </a:t>
            </a:r>
            <a:r>
              <a:rPr spc="85" dirty="0"/>
              <a:t>Myofacial</a:t>
            </a:r>
            <a:r>
              <a:rPr spc="-575" dirty="0"/>
              <a:t> </a:t>
            </a:r>
            <a:r>
              <a:rPr spc="80" dirty="0"/>
              <a:t>Releaase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9833"/>
            <a:ext cx="803783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6854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3179445" algn="l"/>
              </a:tabLst>
            </a:pPr>
            <a:r>
              <a:rPr sz="3200" spc="229" dirty="0">
                <a:solidFill>
                  <a:srgbClr val="FFFFFF"/>
                </a:solidFill>
                <a:latin typeface="Trebuchet MS"/>
                <a:cs typeface="Trebuchet MS"/>
              </a:rPr>
              <a:t>MFR</a:t>
            </a:r>
            <a:r>
              <a:rPr sz="32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95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32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2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32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rebuchet MS"/>
                <a:cs typeface="Trebuchet MS"/>
              </a:rPr>
              <a:t>type</a:t>
            </a:r>
            <a:r>
              <a:rPr sz="3200" spc="-1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7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3200" spc="-1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35" dirty="0">
                <a:solidFill>
                  <a:srgbClr val="FFFFFF"/>
                </a:solidFill>
                <a:latin typeface="Trebuchet MS"/>
                <a:cs typeface="Trebuchet MS"/>
              </a:rPr>
              <a:t>therapy</a:t>
            </a:r>
            <a:r>
              <a:rPr sz="32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25" dirty="0">
                <a:solidFill>
                  <a:srgbClr val="FFFFFF"/>
                </a:solidFill>
                <a:latin typeface="Trebuchet MS"/>
                <a:cs typeface="Trebuchet MS"/>
              </a:rPr>
              <a:t>that</a:t>
            </a:r>
            <a:r>
              <a:rPr sz="32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Trebuchet MS"/>
                <a:cs typeface="Trebuchet MS"/>
              </a:rPr>
              <a:t>uses</a:t>
            </a:r>
            <a:r>
              <a:rPr sz="3200" spc="-1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Trebuchet MS"/>
                <a:cs typeface="Trebuchet MS"/>
              </a:rPr>
              <a:t>hands  </a:t>
            </a:r>
            <a:r>
              <a:rPr sz="3200" spc="10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3200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rebuchet MS"/>
                <a:cs typeface="Trebuchet MS"/>
              </a:rPr>
              <a:t>techniques	</a:t>
            </a:r>
            <a:r>
              <a:rPr sz="3200" spc="-9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3200" spc="50" dirty="0">
                <a:solidFill>
                  <a:srgbClr val="FFFFFF"/>
                </a:solidFill>
                <a:latin typeface="Trebuchet MS"/>
                <a:cs typeface="Trebuchet MS"/>
              </a:rPr>
              <a:t>release </a:t>
            </a:r>
            <a:r>
              <a:rPr sz="3200" spc="90" dirty="0">
                <a:solidFill>
                  <a:srgbClr val="FFFFFF"/>
                </a:solidFill>
                <a:latin typeface="Trebuchet MS"/>
                <a:cs typeface="Trebuchet MS"/>
              </a:rPr>
              <a:t>muscles  </a:t>
            </a:r>
            <a:r>
              <a:rPr sz="3200" spc="80" dirty="0">
                <a:solidFill>
                  <a:srgbClr val="FFFFFF"/>
                </a:solidFill>
                <a:latin typeface="Trebuchet MS"/>
                <a:cs typeface="Trebuchet MS"/>
              </a:rPr>
              <a:t>shortness </a:t>
            </a:r>
            <a:r>
              <a:rPr sz="3200" spc="10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3200" spc="-4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5" dirty="0">
                <a:solidFill>
                  <a:srgbClr val="FFFFFF"/>
                </a:solidFill>
                <a:latin typeface="Trebuchet MS"/>
                <a:cs typeface="Trebuchet MS"/>
              </a:rPr>
              <a:t>tightness.</a:t>
            </a:r>
            <a:endParaRPr sz="32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70" dirty="0">
                <a:solidFill>
                  <a:srgbClr val="FFFFFF"/>
                </a:solidFill>
                <a:latin typeface="Trebuchet MS"/>
                <a:cs typeface="Trebuchet MS"/>
              </a:rPr>
              <a:t>This </a:t>
            </a:r>
            <a:r>
              <a:rPr sz="3200" spc="9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3200" spc="125" dirty="0">
                <a:solidFill>
                  <a:srgbClr val="FFFFFF"/>
                </a:solidFill>
                <a:latin typeface="Trebuchet MS"/>
                <a:cs typeface="Trebuchet MS"/>
              </a:rPr>
              <a:t>done </a:t>
            </a:r>
            <a:r>
              <a:rPr sz="3200" spc="180" dirty="0">
                <a:solidFill>
                  <a:srgbClr val="FFFFFF"/>
                </a:solidFill>
                <a:latin typeface="Trebuchet MS"/>
                <a:cs typeface="Trebuchet MS"/>
              </a:rPr>
              <a:t>by </a:t>
            </a:r>
            <a:r>
              <a:rPr sz="3200" spc="120" dirty="0">
                <a:solidFill>
                  <a:srgbClr val="FFFFFF"/>
                </a:solidFill>
                <a:latin typeface="Trebuchet MS"/>
                <a:cs typeface="Trebuchet MS"/>
              </a:rPr>
              <a:t>providing </a:t>
            </a:r>
            <a:r>
              <a:rPr sz="3200" spc="45" dirty="0">
                <a:solidFill>
                  <a:srgbClr val="FFFFFF"/>
                </a:solidFill>
                <a:latin typeface="Trebuchet MS"/>
                <a:cs typeface="Trebuchet MS"/>
              </a:rPr>
              <a:t>gentle  </a:t>
            </a:r>
            <a:r>
              <a:rPr sz="3200" spc="70" dirty="0">
                <a:solidFill>
                  <a:srgbClr val="FFFFFF"/>
                </a:solidFill>
                <a:latin typeface="Trebuchet MS"/>
                <a:cs typeface="Trebuchet MS"/>
              </a:rPr>
              <a:t>susstained </a:t>
            </a:r>
            <a:r>
              <a:rPr sz="3200" spc="75" dirty="0">
                <a:solidFill>
                  <a:srgbClr val="FFFFFF"/>
                </a:solidFill>
                <a:latin typeface="Trebuchet MS"/>
                <a:cs typeface="Trebuchet MS"/>
              </a:rPr>
              <a:t>pressure </a:t>
            </a:r>
            <a:r>
              <a:rPr sz="3200" spc="-20" dirty="0">
                <a:solidFill>
                  <a:srgbClr val="FFFFFF"/>
                </a:solidFill>
                <a:latin typeface="Trebuchet MS"/>
                <a:cs typeface="Trebuchet MS"/>
              </a:rPr>
              <a:t>into </a:t>
            </a:r>
            <a:r>
              <a:rPr sz="3200" spc="85" dirty="0">
                <a:solidFill>
                  <a:srgbClr val="FFFFFF"/>
                </a:solidFill>
                <a:latin typeface="Trebuchet MS"/>
                <a:cs typeface="Trebuchet MS"/>
              </a:rPr>
              <a:t>Myofascial  </a:t>
            </a:r>
            <a:r>
              <a:rPr sz="3200" spc="35" dirty="0">
                <a:solidFill>
                  <a:srgbClr val="FFFFFF"/>
                </a:solidFill>
                <a:latin typeface="Trebuchet MS"/>
                <a:cs typeface="Trebuchet MS"/>
              </a:rPr>
              <a:t>connective</a:t>
            </a:r>
            <a:r>
              <a:rPr sz="3200" spc="-1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Trebuchet MS"/>
                <a:cs typeface="Trebuchet MS"/>
              </a:rPr>
              <a:t>tissue</a:t>
            </a:r>
            <a:r>
              <a:rPr sz="32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150" dirty="0">
                <a:solidFill>
                  <a:srgbClr val="FFFFFF"/>
                </a:solidFill>
                <a:latin typeface="Trebuchet MS"/>
                <a:cs typeface="Trebuchet MS"/>
              </a:rPr>
              <a:t>that’s</a:t>
            </a:r>
            <a:r>
              <a:rPr sz="32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Trebuchet MS"/>
                <a:cs typeface="Trebuchet MS"/>
              </a:rPr>
              <a:t>located</a:t>
            </a:r>
            <a:r>
              <a:rPr sz="3200" spc="-1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Trebuchet MS"/>
                <a:cs typeface="Trebuchet MS"/>
              </a:rPr>
              <a:t>under</a:t>
            </a:r>
            <a:r>
              <a:rPr sz="3200" spc="-1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rebuchet MS"/>
                <a:cs typeface="Trebuchet MS"/>
              </a:rPr>
              <a:t>the  </a:t>
            </a:r>
            <a:r>
              <a:rPr sz="3200" spc="45" dirty="0">
                <a:solidFill>
                  <a:srgbClr val="FFFFFF"/>
                </a:solidFill>
                <a:latin typeface="Trebuchet MS"/>
                <a:cs typeface="Trebuchet MS"/>
              </a:rPr>
              <a:t>muscles.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1120" y="478358"/>
            <a:ext cx="49237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114" dirty="0"/>
              <a:t>Myofascial</a:t>
            </a:r>
            <a:r>
              <a:rPr sz="4400" spc="-285" dirty="0"/>
              <a:t> </a:t>
            </a:r>
            <a:r>
              <a:rPr sz="4400" spc="100" dirty="0"/>
              <a:t>Release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3234308"/>
            <a:ext cx="7968615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70" dirty="0">
                <a:solidFill>
                  <a:srgbClr val="FFFFFF"/>
                </a:solidFill>
                <a:latin typeface="Trebuchet MS"/>
                <a:cs typeface="Trebuchet MS"/>
              </a:rPr>
              <a:t>John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15" dirty="0">
                <a:solidFill>
                  <a:srgbClr val="FFFFFF"/>
                </a:solidFill>
                <a:latin typeface="Trebuchet MS"/>
                <a:cs typeface="Trebuchet MS"/>
              </a:rPr>
              <a:t>F.</a:t>
            </a:r>
            <a:r>
              <a:rPr sz="2200" spc="-2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60" dirty="0">
                <a:solidFill>
                  <a:srgbClr val="FFFFFF"/>
                </a:solidFill>
                <a:latin typeface="Trebuchet MS"/>
                <a:cs typeface="Trebuchet MS"/>
              </a:rPr>
              <a:t>Barnes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rebuchet MS"/>
                <a:cs typeface="Trebuchet MS"/>
              </a:rPr>
              <a:t>was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35" dirty="0">
                <a:solidFill>
                  <a:srgbClr val="FFFFFF"/>
                </a:solidFill>
                <a:latin typeface="Trebuchet MS"/>
                <a:cs typeface="Trebuchet MS"/>
              </a:rPr>
              <a:t>founder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rebuchet MS"/>
                <a:cs typeface="Trebuchet MS"/>
              </a:rPr>
              <a:t>MFR.</a:t>
            </a:r>
            <a:endParaRPr sz="2200">
              <a:latin typeface="Trebuchet MS"/>
              <a:cs typeface="Trebuchet MS"/>
            </a:endParaRPr>
          </a:p>
          <a:p>
            <a:pPr marL="355600" marR="168275" indent="-342900">
              <a:lnSpc>
                <a:spcPct val="801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85" dirty="0">
                <a:solidFill>
                  <a:srgbClr val="FFFFFF"/>
                </a:solidFill>
                <a:latin typeface="Trebuchet MS"/>
                <a:cs typeface="Trebuchet MS"/>
              </a:rPr>
              <a:t>He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rebuchet MS"/>
                <a:cs typeface="Trebuchet MS"/>
              </a:rPr>
              <a:t>was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physical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therapist</a:t>
            </a:r>
            <a:r>
              <a:rPr sz="22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FFFFFF"/>
                </a:solidFill>
                <a:latin typeface="Trebuchet MS"/>
                <a:cs typeface="Trebuchet MS"/>
              </a:rPr>
              <a:t>that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rebuchet MS"/>
                <a:cs typeface="Trebuchet MS"/>
              </a:rPr>
              <a:t>graduated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25" dirty="0">
                <a:solidFill>
                  <a:srgbClr val="FFFFFF"/>
                </a:solidFill>
                <a:latin typeface="Trebuchet MS"/>
                <a:cs typeface="Trebuchet MS"/>
              </a:rPr>
              <a:t>University  </a:t>
            </a:r>
            <a:r>
              <a:rPr sz="2200" spc="-5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200" spc="25" dirty="0">
                <a:solidFill>
                  <a:srgbClr val="FFFFFF"/>
                </a:solidFill>
                <a:latin typeface="Trebuchet MS"/>
                <a:cs typeface="Trebuchet MS"/>
              </a:rPr>
              <a:t>Pennsylvania, </a:t>
            </a:r>
            <a:r>
              <a:rPr sz="2200" spc="70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200" spc="40" dirty="0">
                <a:solidFill>
                  <a:srgbClr val="FFFFFF"/>
                </a:solidFill>
                <a:latin typeface="Trebuchet MS"/>
                <a:cs typeface="Trebuchet MS"/>
              </a:rPr>
              <a:t>strongly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believed </a:t>
            </a:r>
            <a:r>
              <a:rPr sz="2200" spc="35" dirty="0">
                <a:solidFill>
                  <a:srgbClr val="FFFFFF"/>
                </a:solidFill>
                <a:latin typeface="Trebuchet MS"/>
                <a:cs typeface="Trebuchet MS"/>
              </a:rPr>
              <a:t>in </a:t>
            </a:r>
            <a:r>
              <a:rPr sz="2200" spc="60" dirty="0">
                <a:solidFill>
                  <a:srgbClr val="FFFFFF"/>
                </a:solidFill>
                <a:latin typeface="Trebuchet MS"/>
                <a:cs typeface="Trebuchet MS"/>
              </a:rPr>
              <a:t>mind/body  </a:t>
            </a:r>
            <a:r>
              <a:rPr sz="2200" spc="5" dirty="0">
                <a:solidFill>
                  <a:srgbClr val="FFFFFF"/>
                </a:solidFill>
                <a:latin typeface="Trebuchet MS"/>
                <a:cs typeface="Trebuchet MS"/>
              </a:rPr>
              <a:t>concept.</a:t>
            </a:r>
            <a:endParaRPr sz="2200">
              <a:latin typeface="Trebuchet MS"/>
              <a:cs typeface="Trebuchet MS"/>
            </a:endParaRPr>
          </a:p>
          <a:p>
            <a:pPr marL="355600" marR="5080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85" dirty="0">
                <a:solidFill>
                  <a:srgbClr val="FFFFFF"/>
                </a:solidFill>
                <a:latin typeface="Trebuchet MS"/>
                <a:cs typeface="Trebuchet MS"/>
              </a:rPr>
              <a:t>He </a:t>
            </a:r>
            <a:r>
              <a:rPr sz="2200" spc="60" dirty="0">
                <a:solidFill>
                  <a:srgbClr val="FFFFFF"/>
                </a:solidFill>
                <a:latin typeface="Trebuchet MS"/>
                <a:cs typeface="Trebuchet MS"/>
              </a:rPr>
              <a:t>learned </a:t>
            </a:r>
            <a:r>
              <a:rPr sz="2200" spc="20" dirty="0">
                <a:solidFill>
                  <a:srgbClr val="FFFFFF"/>
                </a:solidFill>
                <a:latin typeface="Trebuchet MS"/>
                <a:cs typeface="Trebuchet MS"/>
              </a:rPr>
              <a:t>about </a:t>
            </a:r>
            <a:r>
              <a:rPr sz="2200" spc="150" dirty="0">
                <a:solidFill>
                  <a:srgbClr val="FFFFFF"/>
                </a:solidFill>
                <a:latin typeface="Trebuchet MS"/>
                <a:cs typeface="Trebuchet MS"/>
              </a:rPr>
              <a:t>MFR </a:t>
            </a:r>
            <a:r>
              <a:rPr sz="2200" spc="-55" dirty="0">
                <a:solidFill>
                  <a:srgbClr val="FFFFFF"/>
                </a:solidFill>
                <a:latin typeface="Trebuchet MS"/>
                <a:cs typeface="Trebuchet MS"/>
              </a:rPr>
              <a:t>after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his </a:t>
            </a:r>
            <a:r>
              <a:rPr sz="2200" spc="70" dirty="0">
                <a:solidFill>
                  <a:srgbClr val="FFFFFF"/>
                </a:solidFill>
                <a:latin typeface="Trebuchet MS"/>
                <a:cs typeface="Trebuchet MS"/>
              </a:rPr>
              <a:t>weigh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lifting </a:t>
            </a:r>
            <a:r>
              <a:rPr sz="2200" spc="25" dirty="0">
                <a:solidFill>
                  <a:srgbClr val="FFFFFF"/>
                </a:solidFill>
                <a:latin typeface="Trebuchet MS"/>
                <a:cs typeface="Trebuchet MS"/>
              </a:rPr>
              <a:t>injury </a:t>
            </a:r>
            <a:r>
              <a:rPr sz="2200" spc="40" dirty="0">
                <a:solidFill>
                  <a:srgbClr val="FFFFFF"/>
                </a:solidFill>
                <a:latin typeface="Trebuchet MS"/>
                <a:cs typeface="Trebuchet MS"/>
              </a:rPr>
              <a:t>when  </a:t>
            </a:r>
            <a:r>
              <a:rPr sz="2200" spc="10" dirty="0">
                <a:solidFill>
                  <a:srgbClr val="FFFFFF"/>
                </a:solidFill>
                <a:latin typeface="Trebuchet MS"/>
                <a:cs typeface="Trebuchet MS"/>
              </a:rPr>
              <a:t>fracturing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his</a:t>
            </a:r>
            <a:r>
              <a:rPr sz="22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30" dirty="0">
                <a:solidFill>
                  <a:srgbClr val="FFFFFF"/>
                </a:solidFill>
                <a:latin typeface="Trebuchet MS"/>
                <a:cs typeface="Trebuchet MS"/>
              </a:rPr>
              <a:t>L5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2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100" dirty="0">
                <a:solidFill>
                  <a:srgbClr val="FFFFFF"/>
                </a:solidFill>
                <a:latin typeface="Trebuchet MS"/>
                <a:cs typeface="Trebuchet MS"/>
              </a:rPr>
              <a:t>ripping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80" dirty="0">
                <a:solidFill>
                  <a:srgbClr val="FFFFFF"/>
                </a:solidFill>
                <a:latin typeface="Trebuchet MS"/>
                <a:cs typeface="Trebuchet MS"/>
              </a:rPr>
              <a:t>some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5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2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lumbar</a:t>
            </a:r>
            <a:r>
              <a:rPr sz="22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15" dirty="0">
                <a:solidFill>
                  <a:srgbClr val="FFFFFF"/>
                </a:solidFill>
                <a:latin typeface="Trebuchet MS"/>
                <a:cs typeface="Trebuchet MS"/>
              </a:rPr>
              <a:t>ligaments.</a:t>
            </a:r>
            <a:endParaRPr sz="2200">
              <a:latin typeface="Trebuchet MS"/>
              <a:cs typeface="Trebuchet MS"/>
            </a:endParaRPr>
          </a:p>
          <a:p>
            <a:pPr marL="355600" marR="339725" indent="-342900">
              <a:lnSpc>
                <a:spcPts val="211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85" dirty="0">
                <a:solidFill>
                  <a:srgbClr val="FFFFFF"/>
                </a:solidFill>
                <a:latin typeface="Trebuchet MS"/>
                <a:cs typeface="Trebuchet MS"/>
              </a:rPr>
              <a:t>He </a:t>
            </a:r>
            <a:r>
              <a:rPr sz="2200" spc="20" dirty="0">
                <a:solidFill>
                  <a:srgbClr val="FFFFFF"/>
                </a:solidFill>
                <a:latin typeface="Trebuchet MS"/>
                <a:cs typeface="Trebuchet MS"/>
              </a:rPr>
              <a:t>tried </a:t>
            </a:r>
            <a:r>
              <a:rPr sz="2200" spc="45" dirty="0">
                <a:solidFill>
                  <a:srgbClr val="FFFFFF"/>
                </a:solidFill>
                <a:latin typeface="Trebuchet MS"/>
                <a:cs typeface="Trebuchet MS"/>
              </a:rPr>
              <a:t>everything </a:t>
            </a:r>
            <a:r>
              <a:rPr sz="2200" spc="-5" dirty="0">
                <a:solidFill>
                  <a:srgbClr val="FFFFFF"/>
                </a:solidFill>
                <a:latin typeface="Trebuchet MS"/>
                <a:cs typeface="Trebuchet MS"/>
              </a:rPr>
              <a:t>but </a:t>
            </a:r>
            <a:r>
              <a:rPr sz="2200" spc="40" dirty="0">
                <a:solidFill>
                  <a:srgbClr val="FFFFFF"/>
                </a:solidFill>
                <a:latin typeface="Trebuchet MS"/>
                <a:cs typeface="Trebuchet MS"/>
              </a:rPr>
              <a:t>nothing </a:t>
            </a:r>
            <a:r>
              <a:rPr sz="2200" spc="50" dirty="0">
                <a:solidFill>
                  <a:srgbClr val="FFFFFF"/>
                </a:solidFill>
                <a:latin typeface="Trebuchet MS"/>
                <a:cs typeface="Trebuchet MS"/>
              </a:rPr>
              <a:t>work </a:t>
            </a:r>
            <a:r>
              <a:rPr sz="2200" spc="-7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200" spc="10" dirty="0">
                <a:solidFill>
                  <a:srgbClr val="FFFFFF"/>
                </a:solidFill>
                <a:latin typeface="Trebuchet MS"/>
                <a:cs typeface="Trebuchet MS"/>
              </a:rPr>
              <a:t>relieve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his </a:t>
            </a:r>
            <a:r>
              <a:rPr sz="2200" spc="50" dirty="0">
                <a:solidFill>
                  <a:srgbClr val="FFFFFF"/>
                </a:solidFill>
                <a:latin typeface="Trebuchet MS"/>
                <a:cs typeface="Trebuchet MS"/>
              </a:rPr>
              <a:t>pain  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until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55" dirty="0">
                <a:solidFill>
                  <a:srgbClr val="FFFFFF"/>
                </a:solidFill>
                <a:latin typeface="Trebuchet MS"/>
                <a:cs typeface="Trebuchet MS"/>
              </a:rPr>
              <a:t>he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45" dirty="0">
                <a:solidFill>
                  <a:srgbClr val="FFFFFF"/>
                </a:solidFill>
                <a:latin typeface="Trebuchet MS"/>
                <a:cs typeface="Trebuchet MS"/>
              </a:rPr>
              <a:t>came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90" dirty="0">
                <a:solidFill>
                  <a:srgbClr val="FFFFFF"/>
                </a:solidFill>
                <a:latin typeface="Trebuchet MS"/>
                <a:cs typeface="Trebuchet MS"/>
              </a:rPr>
              <a:t>up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Trebuchet MS"/>
                <a:cs typeface="Trebuchet MS"/>
              </a:rPr>
              <a:t>with</a:t>
            </a:r>
            <a:r>
              <a:rPr sz="22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40" dirty="0">
                <a:solidFill>
                  <a:srgbClr val="FFFFFF"/>
                </a:solidFill>
                <a:latin typeface="Trebuchet MS"/>
                <a:cs typeface="Trebuchet MS"/>
              </a:rPr>
              <a:t>new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25" dirty="0">
                <a:solidFill>
                  <a:srgbClr val="FFFFFF"/>
                </a:solidFill>
                <a:latin typeface="Trebuchet MS"/>
                <a:cs typeface="Trebuchet MS"/>
              </a:rPr>
              <a:t>technique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90" dirty="0">
                <a:solidFill>
                  <a:srgbClr val="FFFFFF"/>
                </a:solidFill>
                <a:latin typeface="Trebuchet MS"/>
                <a:cs typeface="Trebuchet MS"/>
              </a:rPr>
              <a:t>that</a:t>
            </a:r>
            <a:r>
              <a:rPr sz="22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30" dirty="0">
                <a:solidFill>
                  <a:srgbClr val="FFFFFF"/>
                </a:solidFill>
                <a:latin typeface="Trebuchet MS"/>
                <a:cs typeface="Trebuchet MS"/>
              </a:rPr>
              <a:t>which</a:t>
            </a:r>
            <a:r>
              <a:rPr sz="22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70" dirty="0">
                <a:solidFill>
                  <a:srgbClr val="FFFFFF"/>
                </a:solidFill>
                <a:latin typeface="Trebuchet MS"/>
                <a:cs typeface="Trebuchet MS"/>
              </a:rPr>
              <a:t>gave  </a:t>
            </a:r>
            <a:r>
              <a:rPr sz="2200" spc="40" dirty="0">
                <a:solidFill>
                  <a:srgbClr val="FFFFFF"/>
                </a:solidFill>
                <a:latin typeface="Trebuchet MS"/>
                <a:cs typeface="Trebuchet MS"/>
              </a:rPr>
              <a:t>permanents</a:t>
            </a:r>
            <a:r>
              <a:rPr sz="2200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Trebuchet MS"/>
                <a:cs typeface="Trebuchet MS"/>
              </a:rPr>
              <a:t>results.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16600" y="1417700"/>
            <a:ext cx="2870200" cy="2239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9846" y="207086"/>
            <a:ext cx="2465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0" dirty="0"/>
              <a:t>T</a:t>
            </a:r>
            <a:r>
              <a:rPr spc="100" dirty="0"/>
              <a:t>echnique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3039" y="1587830"/>
            <a:ext cx="8775065" cy="43738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 indent="353060">
              <a:lnSpc>
                <a:spcPts val="2480"/>
              </a:lnSpc>
              <a:spcBef>
                <a:spcPts val="420"/>
              </a:spcBef>
            </a:pP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Therapist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provides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gentle </a:t>
            </a:r>
            <a:r>
              <a:rPr sz="2300" spc="55" dirty="0">
                <a:solidFill>
                  <a:srgbClr val="FFFFFF"/>
                </a:solidFill>
                <a:latin typeface="Trebuchet MS"/>
                <a:cs typeface="Trebuchet MS"/>
              </a:rPr>
              <a:t>pressure </a:t>
            </a:r>
            <a:r>
              <a:rPr sz="2300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2300" spc="85" dirty="0">
                <a:solidFill>
                  <a:srgbClr val="FFFFFF"/>
                </a:solidFill>
                <a:latin typeface="Trebuchet MS"/>
                <a:cs typeface="Trebuchet MS"/>
              </a:rPr>
              <a:t>some </a:t>
            </a:r>
            <a:r>
              <a:rPr sz="2300" spc="100" dirty="0">
                <a:solidFill>
                  <a:srgbClr val="FFFFFF"/>
                </a:solidFill>
                <a:latin typeface="Trebuchet MS"/>
                <a:cs typeface="Trebuchet MS"/>
              </a:rPr>
              <a:t>period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300" spc="-15" dirty="0">
                <a:solidFill>
                  <a:srgbClr val="FFFFFF"/>
                </a:solidFill>
                <a:latin typeface="Trebuchet MS"/>
                <a:cs typeface="Trebuchet MS"/>
              </a:rPr>
              <a:t>time  </a:t>
            </a:r>
            <a:r>
              <a:rPr sz="2300" spc="95" dirty="0">
                <a:solidFill>
                  <a:srgbClr val="FFFFFF"/>
                </a:solidFill>
                <a:latin typeface="Trebuchet MS"/>
                <a:cs typeface="Trebuchet MS"/>
              </a:rPr>
              <a:t>used </a:t>
            </a:r>
            <a:r>
              <a:rPr sz="2300" spc="-7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300" spc="-10" dirty="0">
                <a:solidFill>
                  <a:srgbClr val="FFFFFF"/>
                </a:solidFill>
                <a:latin typeface="Trebuchet MS"/>
                <a:cs typeface="Trebuchet MS"/>
              </a:rPr>
              <a:t>soften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300" spc="20" dirty="0">
                <a:solidFill>
                  <a:srgbClr val="FFFFFF"/>
                </a:solidFill>
                <a:latin typeface="Trebuchet MS"/>
                <a:cs typeface="Trebuchet MS"/>
              </a:rPr>
              <a:t>liquify </a:t>
            </a:r>
            <a:r>
              <a:rPr sz="2300" spc="45" dirty="0">
                <a:solidFill>
                  <a:srgbClr val="FFFFFF"/>
                </a:solidFill>
                <a:latin typeface="Trebuchet MS"/>
                <a:cs typeface="Trebuchet MS"/>
              </a:rPr>
              <a:t>hard </a:t>
            </a:r>
            <a:r>
              <a:rPr sz="2300" spc="70" dirty="0">
                <a:solidFill>
                  <a:srgbClr val="FFFFFF"/>
                </a:solidFill>
                <a:latin typeface="Trebuchet MS"/>
                <a:cs typeface="Trebuchet MS"/>
              </a:rPr>
              <a:t>or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tender areas </a:t>
            </a:r>
            <a:r>
              <a:rPr sz="2300" dirty="0">
                <a:solidFill>
                  <a:srgbClr val="FFFFFF"/>
                </a:solidFill>
                <a:latin typeface="Trebuchet MS"/>
                <a:cs typeface="Trebuchet MS"/>
              </a:rPr>
              <a:t>within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300" spc="10" dirty="0">
                <a:solidFill>
                  <a:srgbClr val="FFFFFF"/>
                </a:solidFill>
                <a:latin typeface="Trebuchet MS"/>
                <a:cs typeface="Trebuchet MS"/>
              </a:rPr>
              <a:t>fluid  </a:t>
            </a:r>
            <a:r>
              <a:rPr sz="2300" spc="50" dirty="0">
                <a:solidFill>
                  <a:srgbClr val="FFFFFF"/>
                </a:solidFill>
                <a:latin typeface="Trebuchet MS"/>
                <a:cs typeface="Trebuchet MS"/>
              </a:rPr>
              <a:t>components</a:t>
            </a:r>
            <a:r>
              <a:rPr sz="23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3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0" dirty="0">
                <a:solidFill>
                  <a:srgbClr val="FFFFFF"/>
                </a:solidFill>
                <a:latin typeface="Trebuchet MS"/>
                <a:cs typeface="Trebuchet MS"/>
              </a:rPr>
              <a:t>connective</a:t>
            </a:r>
            <a:r>
              <a:rPr sz="23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rebuchet MS"/>
                <a:cs typeface="Trebuchet MS"/>
              </a:rPr>
              <a:t>tissue,</a:t>
            </a:r>
            <a:r>
              <a:rPr sz="23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while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rebuchet MS"/>
                <a:cs typeface="Trebuchet MS"/>
              </a:rPr>
              <a:t>stretching,</a:t>
            </a:r>
            <a:r>
              <a:rPr sz="23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50" dirty="0">
                <a:solidFill>
                  <a:srgbClr val="FFFFFF"/>
                </a:solidFill>
                <a:latin typeface="Trebuchet MS"/>
                <a:cs typeface="Trebuchet MS"/>
              </a:rPr>
              <a:t>separating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and  </a:t>
            </a:r>
            <a:r>
              <a:rPr sz="2300" spc="40" dirty="0">
                <a:solidFill>
                  <a:srgbClr val="FFFFFF"/>
                </a:solidFill>
                <a:latin typeface="Trebuchet MS"/>
                <a:cs typeface="Trebuchet MS"/>
              </a:rPr>
              <a:t>straightening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its </a:t>
            </a:r>
            <a:r>
              <a:rPr sz="2300" spc="35" dirty="0">
                <a:solidFill>
                  <a:srgbClr val="FFFFFF"/>
                </a:solidFill>
                <a:latin typeface="Trebuchet MS"/>
                <a:cs typeface="Trebuchet MS"/>
              </a:rPr>
              <a:t>fibrous</a:t>
            </a:r>
            <a:r>
              <a:rPr sz="2300" spc="-3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35" dirty="0">
                <a:solidFill>
                  <a:srgbClr val="FFFFFF"/>
                </a:solidFill>
                <a:latin typeface="Trebuchet MS"/>
                <a:cs typeface="Trebuchet MS"/>
              </a:rPr>
              <a:t>components.</a:t>
            </a:r>
            <a:endParaRPr sz="2300">
              <a:latin typeface="Trebuchet MS"/>
              <a:cs typeface="Trebuchet MS"/>
            </a:endParaRPr>
          </a:p>
          <a:p>
            <a:pPr marL="12700" marR="57785">
              <a:lnSpc>
                <a:spcPct val="90000"/>
              </a:lnSpc>
              <a:spcBef>
                <a:spcPts val="530"/>
              </a:spcBef>
            </a:pPr>
            <a:r>
              <a:rPr sz="2300" spc="165" dirty="0">
                <a:solidFill>
                  <a:srgbClr val="FFFFFF"/>
                </a:solidFill>
                <a:latin typeface="Trebuchet MS"/>
                <a:cs typeface="Trebuchet MS"/>
              </a:rPr>
              <a:t>MFR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technique </a:t>
            </a:r>
            <a:r>
              <a:rPr sz="2300" spc="110" dirty="0">
                <a:solidFill>
                  <a:srgbClr val="FFFFFF"/>
                </a:solidFill>
                <a:latin typeface="Trebuchet MS"/>
                <a:cs typeface="Trebuchet MS"/>
              </a:rPr>
              <a:t>does </a:t>
            </a:r>
            <a:r>
              <a:rPr sz="2300" spc="-25" dirty="0">
                <a:solidFill>
                  <a:srgbClr val="FFFFFF"/>
                </a:solidFill>
                <a:latin typeface="Trebuchet MS"/>
                <a:cs typeface="Trebuchet MS"/>
              </a:rPr>
              <a:t>not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require </a:t>
            </a:r>
            <a:r>
              <a:rPr sz="2300" spc="55" dirty="0">
                <a:solidFill>
                  <a:srgbClr val="FFFFFF"/>
                </a:solidFill>
                <a:latin typeface="Trebuchet MS"/>
                <a:cs typeface="Trebuchet MS"/>
              </a:rPr>
              <a:t>any </a:t>
            </a:r>
            <a:r>
              <a:rPr sz="2300" spc="95" dirty="0">
                <a:solidFill>
                  <a:srgbClr val="FFFFFF"/>
                </a:solidFill>
                <a:latin typeface="Trebuchet MS"/>
                <a:cs typeface="Trebuchet MS"/>
              </a:rPr>
              <a:t>kind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300" spc="5" dirty="0">
                <a:solidFill>
                  <a:srgbClr val="FFFFFF"/>
                </a:solidFill>
                <a:latin typeface="Trebuchet MS"/>
                <a:cs typeface="Trebuchet MS"/>
              </a:rPr>
              <a:t>lotion </a:t>
            </a:r>
            <a:r>
              <a:rPr sz="2300" spc="70" dirty="0">
                <a:solidFill>
                  <a:srgbClr val="FFFFFF"/>
                </a:solidFill>
                <a:latin typeface="Trebuchet MS"/>
                <a:cs typeface="Trebuchet MS"/>
              </a:rPr>
              <a:t>compared </a:t>
            </a:r>
            <a:r>
              <a:rPr sz="2300" spc="-65" dirty="0">
                <a:solidFill>
                  <a:srgbClr val="FFFFFF"/>
                </a:solidFill>
                <a:latin typeface="Trebuchet MS"/>
                <a:cs typeface="Trebuchet MS"/>
              </a:rPr>
              <a:t>to  </a:t>
            </a:r>
            <a:r>
              <a:rPr sz="2300" spc="95" dirty="0">
                <a:solidFill>
                  <a:srgbClr val="FFFFFF"/>
                </a:solidFill>
                <a:latin typeface="Trebuchet MS"/>
                <a:cs typeface="Trebuchet MS"/>
              </a:rPr>
              <a:t>message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therapy, </a:t>
            </a:r>
            <a:r>
              <a:rPr sz="2300" spc="60" dirty="0">
                <a:solidFill>
                  <a:srgbClr val="FFFFFF"/>
                </a:solidFill>
                <a:latin typeface="Trebuchet MS"/>
                <a:cs typeface="Trebuchet MS"/>
              </a:rPr>
              <a:t>only special </a:t>
            </a:r>
            <a:r>
              <a:rPr sz="2300" spc="95" dirty="0">
                <a:solidFill>
                  <a:srgbClr val="FFFFFF"/>
                </a:solidFill>
                <a:latin typeface="Trebuchet MS"/>
                <a:cs typeface="Trebuchet MS"/>
              </a:rPr>
              <a:t>kind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300" spc="55" dirty="0">
                <a:solidFill>
                  <a:srgbClr val="FFFFFF"/>
                </a:solidFill>
                <a:latin typeface="Trebuchet MS"/>
                <a:cs typeface="Trebuchet MS"/>
              </a:rPr>
              <a:t>pressure </a:t>
            </a:r>
            <a:r>
              <a:rPr sz="2300" spc="70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provided </a:t>
            </a:r>
            <a:r>
              <a:rPr sz="2300" spc="-70" dirty="0">
                <a:solidFill>
                  <a:srgbClr val="FFFFFF"/>
                </a:solidFill>
                <a:latin typeface="Trebuchet MS"/>
                <a:cs typeface="Trebuchet MS"/>
              </a:rPr>
              <a:t>to  </a:t>
            </a:r>
            <a:r>
              <a:rPr sz="2300" spc="10" dirty="0">
                <a:solidFill>
                  <a:srgbClr val="FFFFFF"/>
                </a:solidFill>
                <a:latin typeface="Trebuchet MS"/>
                <a:cs typeface="Trebuchet MS"/>
              </a:rPr>
              <a:t>certain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areas</a:t>
            </a:r>
            <a:r>
              <a:rPr sz="23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body,</a:t>
            </a:r>
            <a:r>
              <a:rPr sz="2300" spc="-3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where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60" dirty="0">
                <a:solidFill>
                  <a:srgbClr val="FFFFFF"/>
                </a:solidFill>
                <a:latin typeface="Trebuchet MS"/>
                <a:cs typeface="Trebuchet MS"/>
              </a:rPr>
              <a:t>pain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7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23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present</a:t>
            </a:r>
            <a:r>
              <a:rPr sz="23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70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65" dirty="0">
                <a:solidFill>
                  <a:srgbClr val="FFFFFF"/>
                </a:solidFill>
                <a:latin typeface="Trebuchet MS"/>
                <a:cs typeface="Trebuchet MS"/>
              </a:rPr>
              <a:t>held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Trebuchet MS"/>
                <a:cs typeface="Trebuchet MS"/>
              </a:rPr>
              <a:t>there  </a:t>
            </a:r>
            <a:r>
              <a:rPr sz="2300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90" dirty="0">
                <a:solidFill>
                  <a:srgbClr val="FFFFFF"/>
                </a:solidFill>
                <a:latin typeface="Trebuchet MS"/>
                <a:cs typeface="Trebuchet MS"/>
              </a:rPr>
              <a:t>some</a:t>
            </a:r>
            <a:r>
              <a:rPr sz="23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95" dirty="0">
                <a:solidFill>
                  <a:srgbClr val="FFFFFF"/>
                </a:solidFill>
                <a:latin typeface="Trebuchet MS"/>
                <a:cs typeface="Trebuchet MS"/>
              </a:rPr>
              <a:t>period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5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15" dirty="0">
                <a:solidFill>
                  <a:srgbClr val="FFFFFF"/>
                </a:solidFill>
                <a:latin typeface="Trebuchet MS"/>
                <a:cs typeface="Trebuchet MS"/>
              </a:rPr>
              <a:t>time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40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3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65" dirty="0">
                <a:solidFill>
                  <a:srgbClr val="FFFFFF"/>
                </a:solidFill>
                <a:latin typeface="Trebuchet MS"/>
                <a:cs typeface="Trebuchet MS"/>
              </a:rPr>
              <a:t>order</a:t>
            </a:r>
            <a:r>
              <a:rPr sz="23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7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35" dirty="0">
                <a:solidFill>
                  <a:srgbClr val="FFFFFF"/>
                </a:solidFill>
                <a:latin typeface="Trebuchet MS"/>
                <a:cs typeface="Trebuchet MS"/>
              </a:rPr>
              <a:t>release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unwanted</a:t>
            </a:r>
            <a:r>
              <a:rPr sz="23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25" dirty="0">
                <a:solidFill>
                  <a:srgbClr val="FFFFFF"/>
                </a:solidFill>
                <a:latin typeface="Trebuchet MS"/>
                <a:cs typeface="Trebuchet MS"/>
              </a:rPr>
              <a:t>tension</a:t>
            </a:r>
            <a:r>
              <a:rPr sz="23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75" dirty="0">
                <a:solidFill>
                  <a:srgbClr val="FFFFFF"/>
                </a:solidFill>
                <a:latin typeface="Trebuchet MS"/>
                <a:cs typeface="Trebuchet MS"/>
              </a:rPr>
              <a:t>and  </a:t>
            </a:r>
            <a:r>
              <a:rPr sz="2300" spc="10" dirty="0">
                <a:solidFill>
                  <a:srgbClr val="FFFFFF"/>
                </a:solidFill>
                <a:latin typeface="Trebuchet MS"/>
                <a:cs typeface="Trebuchet MS"/>
              </a:rPr>
              <a:t>relive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300" spc="-2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15" dirty="0">
                <a:solidFill>
                  <a:srgbClr val="FFFFFF"/>
                </a:solidFill>
                <a:latin typeface="Trebuchet MS"/>
                <a:cs typeface="Trebuchet MS"/>
              </a:rPr>
              <a:t>pain.</a:t>
            </a:r>
            <a:endParaRPr sz="2300">
              <a:latin typeface="Trebuchet MS"/>
              <a:cs typeface="Trebuchet MS"/>
            </a:endParaRPr>
          </a:p>
          <a:p>
            <a:pPr marL="12700" marR="114300">
              <a:lnSpc>
                <a:spcPts val="2480"/>
              </a:lnSpc>
              <a:spcBef>
                <a:spcPts val="595"/>
              </a:spcBef>
              <a:tabLst>
                <a:tab pos="7285355" algn="l"/>
              </a:tabLst>
            </a:pPr>
            <a:r>
              <a:rPr sz="2300" spc="100" dirty="0">
                <a:solidFill>
                  <a:srgbClr val="FFFFFF"/>
                </a:solidFill>
                <a:latin typeface="Trebuchet MS"/>
                <a:cs typeface="Trebuchet MS"/>
              </a:rPr>
              <a:t>Trigger </a:t>
            </a:r>
            <a:r>
              <a:rPr sz="2300" spc="35" dirty="0">
                <a:solidFill>
                  <a:srgbClr val="FFFFFF"/>
                </a:solidFill>
                <a:latin typeface="Trebuchet MS"/>
                <a:cs typeface="Trebuchet MS"/>
              </a:rPr>
              <a:t>points </a:t>
            </a:r>
            <a:r>
              <a:rPr sz="2300" spc="5" dirty="0">
                <a:solidFill>
                  <a:srgbClr val="FFFFFF"/>
                </a:solidFill>
                <a:latin typeface="Trebuchet MS"/>
                <a:cs typeface="Trebuchet MS"/>
              </a:rPr>
              <a:t>are </a:t>
            </a:r>
            <a:r>
              <a:rPr sz="2300" spc="45" dirty="0">
                <a:solidFill>
                  <a:srgbClr val="FFFFFF"/>
                </a:solidFill>
                <a:latin typeface="Trebuchet MS"/>
                <a:cs typeface="Trebuchet MS"/>
              </a:rPr>
              <a:t>sometimes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300" spc="40" dirty="0">
                <a:solidFill>
                  <a:srgbClr val="FFFFFF"/>
                </a:solidFill>
                <a:latin typeface="Trebuchet MS"/>
                <a:cs typeface="Trebuchet MS"/>
              </a:rPr>
              <a:t>main </a:t>
            </a:r>
            <a:r>
              <a:rPr sz="2300" spc="-25" dirty="0">
                <a:solidFill>
                  <a:srgbClr val="FFFFFF"/>
                </a:solidFill>
                <a:latin typeface="Trebuchet MS"/>
                <a:cs typeface="Trebuchet MS"/>
              </a:rPr>
              <a:t>target </a:t>
            </a:r>
            <a:r>
              <a:rPr sz="2300" spc="-7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300" spc="65" dirty="0">
                <a:solidFill>
                  <a:srgbClr val="FFFFFF"/>
                </a:solidFill>
                <a:latin typeface="Trebuchet MS"/>
                <a:cs typeface="Trebuchet MS"/>
              </a:rPr>
              <a:t>provide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  </a:t>
            </a:r>
            <a:r>
              <a:rPr sz="2300" spc="55" dirty="0">
                <a:solidFill>
                  <a:srgbClr val="FFFFFF"/>
                </a:solidFill>
                <a:latin typeface="Trebuchet MS"/>
                <a:cs typeface="Trebuchet MS"/>
              </a:rPr>
              <a:t>pressure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145" dirty="0">
                <a:solidFill>
                  <a:srgbClr val="FFFFFF"/>
                </a:solidFill>
                <a:latin typeface="Trebuchet MS"/>
                <a:cs typeface="Trebuchet MS"/>
              </a:rPr>
              <a:t>to,</a:t>
            </a:r>
            <a:r>
              <a:rPr sz="2300" spc="-2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80" dirty="0">
                <a:solidFill>
                  <a:srgbClr val="FFFFFF"/>
                </a:solidFill>
                <a:latin typeface="Trebuchet MS"/>
                <a:cs typeface="Trebuchet MS"/>
              </a:rPr>
              <a:t>because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Trebuchet MS"/>
                <a:cs typeface="Trebuchet MS"/>
              </a:rPr>
              <a:t>they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5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3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-3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3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15" dirty="0">
                <a:solidFill>
                  <a:srgbClr val="FFFFFF"/>
                </a:solidFill>
                <a:latin typeface="Trebuchet MS"/>
                <a:cs typeface="Trebuchet MS"/>
              </a:rPr>
              <a:t>most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30" dirty="0">
                <a:solidFill>
                  <a:srgbClr val="FFFFFF"/>
                </a:solidFill>
                <a:latin typeface="Trebuchet MS"/>
                <a:cs typeface="Trebuchet MS"/>
              </a:rPr>
              <a:t>sensitive</a:t>
            </a:r>
            <a:r>
              <a:rPr sz="23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55" dirty="0">
                <a:solidFill>
                  <a:srgbClr val="FFFFFF"/>
                </a:solidFill>
                <a:latin typeface="Trebuchet MS"/>
                <a:cs typeface="Trebuchet MS"/>
              </a:rPr>
              <a:t>spots	</a:t>
            </a:r>
            <a:r>
              <a:rPr sz="2300" spc="40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300" spc="-2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00" spc="10" dirty="0">
                <a:solidFill>
                  <a:srgbClr val="FFFFFF"/>
                </a:solidFill>
                <a:latin typeface="Trebuchet MS"/>
                <a:cs typeface="Trebuchet MS"/>
              </a:rPr>
              <a:t>skeletal  </a:t>
            </a:r>
            <a:r>
              <a:rPr sz="2300" spc="35" dirty="0">
                <a:solidFill>
                  <a:srgbClr val="FFFFFF"/>
                </a:solidFill>
                <a:latin typeface="Trebuchet MS"/>
                <a:cs typeface="Trebuchet MS"/>
              </a:rPr>
              <a:t>muscles.</a:t>
            </a:r>
            <a:endParaRPr sz="2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300" u="heavy" spc="15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2"/>
              </a:rPr>
              <a:t>https://www.youtube.com/watch?v=Fuaz-nWnr5M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3200" y="274700"/>
            <a:ext cx="2133600" cy="1325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1550" y="478358"/>
            <a:ext cx="76034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90" dirty="0"/>
              <a:t>Importance</a:t>
            </a:r>
            <a:r>
              <a:rPr sz="4400" spc="-254" dirty="0"/>
              <a:t> </a:t>
            </a:r>
            <a:r>
              <a:rPr sz="4400" spc="-90" dirty="0"/>
              <a:t>of</a:t>
            </a:r>
            <a:r>
              <a:rPr sz="4400" spc="-235" dirty="0"/>
              <a:t> </a:t>
            </a:r>
            <a:r>
              <a:rPr sz="4400" spc="310" dirty="0"/>
              <a:t>MFR</a:t>
            </a:r>
            <a:r>
              <a:rPr sz="4400" spc="-229" dirty="0"/>
              <a:t> </a:t>
            </a:r>
            <a:r>
              <a:rPr sz="4400" spc="75" dirty="0"/>
              <a:t>in</a:t>
            </a:r>
            <a:r>
              <a:rPr sz="4400" spc="-235" dirty="0"/>
              <a:t> </a:t>
            </a:r>
            <a:r>
              <a:rPr sz="4400" spc="15" dirty="0"/>
              <a:t>PT</a:t>
            </a:r>
            <a:r>
              <a:rPr sz="4400" spc="-235" dirty="0"/>
              <a:t> </a:t>
            </a:r>
            <a:r>
              <a:rPr sz="4400" spc="30" dirty="0"/>
              <a:t>field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71475" marR="5080" indent="-342900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pc="155" dirty="0"/>
              <a:t>MFR</a:t>
            </a:r>
            <a:r>
              <a:rPr spc="-114" dirty="0"/>
              <a:t> </a:t>
            </a:r>
            <a:r>
              <a:rPr spc="65" dirty="0"/>
              <a:t>is</a:t>
            </a:r>
            <a:r>
              <a:rPr spc="-110" dirty="0"/>
              <a:t> </a:t>
            </a:r>
            <a:r>
              <a:rPr spc="90" dirty="0"/>
              <a:t>used</a:t>
            </a:r>
            <a:r>
              <a:rPr spc="-110" dirty="0"/>
              <a:t> </a:t>
            </a:r>
            <a:r>
              <a:rPr dirty="0"/>
              <a:t>for</a:t>
            </a:r>
            <a:r>
              <a:rPr spc="-110" dirty="0"/>
              <a:t> </a:t>
            </a:r>
            <a:r>
              <a:rPr spc="50" dirty="0"/>
              <a:t>any</a:t>
            </a:r>
            <a:r>
              <a:rPr spc="-114" dirty="0"/>
              <a:t> </a:t>
            </a:r>
            <a:r>
              <a:rPr spc="30" dirty="0"/>
              <a:t>population</a:t>
            </a:r>
            <a:r>
              <a:rPr spc="-90" dirty="0"/>
              <a:t> </a:t>
            </a:r>
            <a:r>
              <a:rPr spc="100" dirty="0"/>
              <a:t>seeking</a:t>
            </a:r>
            <a:r>
              <a:rPr spc="-110" dirty="0"/>
              <a:t> </a:t>
            </a:r>
            <a:r>
              <a:rPr dirty="0"/>
              <a:t>for</a:t>
            </a:r>
            <a:r>
              <a:rPr spc="-110" dirty="0"/>
              <a:t> </a:t>
            </a:r>
            <a:r>
              <a:rPr spc="55" dirty="0"/>
              <a:t>physical</a:t>
            </a:r>
            <a:r>
              <a:rPr spc="-100" dirty="0"/>
              <a:t> </a:t>
            </a:r>
            <a:r>
              <a:rPr spc="-35" dirty="0"/>
              <a:t>therapy.  </a:t>
            </a:r>
            <a:r>
              <a:rPr spc="-30" dirty="0"/>
              <a:t>Patients </a:t>
            </a:r>
            <a:r>
              <a:rPr spc="65" dirty="0"/>
              <a:t>come </a:t>
            </a:r>
            <a:r>
              <a:rPr spc="-70" dirty="0"/>
              <a:t>to </a:t>
            </a:r>
            <a:r>
              <a:rPr dirty="0"/>
              <a:t>PT </a:t>
            </a:r>
            <a:r>
              <a:rPr spc="-5" dirty="0"/>
              <a:t>for </a:t>
            </a:r>
            <a:r>
              <a:rPr spc="50" dirty="0"/>
              <a:t>many reasons </a:t>
            </a:r>
            <a:r>
              <a:rPr spc="-10" dirty="0"/>
              <a:t>like: </a:t>
            </a:r>
            <a:r>
              <a:rPr spc="95" dirty="0"/>
              <a:t>back </a:t>
            </a:r>
            <a:r>
              <a:rPr spc="5" dirty="0"/>
              <a:t>pain,  </a:t>
            </a:r>
            <a:r>
              <a:rPr spc="45" dirty="0"/>
              <a:t>cervical</a:t>
            </a:r>
            <a:r>
              <a:rPr spc="-95" dirty="0"/>
              <a:t> </a:t>
            </a:r>
            <a:r>
              <a:rPr spc="5" dirty="0"/>
              <a:t>pain,</a:t>
            </a:r>
            <a:r>
              <a:rPr spc="-285" dirty="0"/>
              <a:t> </a:t>
            </a:r>
            <a:r>
              <a:rPr spc="35" dirty="0"/>
              <a:t>scoliosis,</a:t>
            </a:r>
            <a:r>
              <a:rPr spc="-254" dirty="0"/>
              <a:t> </a:t>
            </a:r>
            <a:r>
              <a:rPr spc="45" dirty="0"/>
              <a:t>rehab</a:t>
            </a:r>
            <a:r>
              <a:rPr spc="-95" dirty="0"/>
              <a:t> </a:t>
            </a:r>
            <a:r>
              <a:rPr spc="-55" dirty="0"/>
              <a:t>after</a:t>
            </a:r>
            <a:r>
              <a:rPr spc="-105" dirty="0"/>
              <a:t> </a:t>
            </a:r>
            <a:r>
              <a:rPr spc="50" dirty="0"/>
              <a:t>surgeries,</a:t>
            </a:r>
            <a:r>
              <a:rPr spc="-275" dirty="0"/>
              <a:t> </a:t>
            </a:r>
            <a:r>
              <a:rPr spc="45" dirty="0"/>
              <a:t>carpal</a:t>
            </a:r>
            <a:r>
              <a:rPr spc="-105" dirty="0"/>
              <a:t> </a:t>
            </a:r>
            <a:r>
              <a:rPr spc="-30" dirty="0"/>
              <a:t>tunnel,  </a:t>
            </a:r>
            <a:r>
              <a:rPr spc="45" dirty="0"/>
              <a:t>neurological </a:t>
            </a:r>
            <a:r>
              <a:rPr spc="20" dirty="0"/>
              <a:t>dysfunction </a:t>
            </a:r>
            <a:r>
              <a:rPr spc="70" dirty="0"/>
              <a:t>and </a:t>
            </a:r>
            <a:r>
              <a:rPr spc="50" dirty="0"/>
              <a:t>many </a:t>
            </a:r>
            <a:r>
              <a:rPr spc="35" dirty="0"/>
              <a:t>more </a:t>
            </a:r>
            <a:r>
              <a:rPr spc="30" dirty="0"/>
              <a:t>which </a:t>
            </a:r>
            <a:r>
              <a:rPr spc="-10" dirty="0"/>
              <a:t>all </a:t>
            </a:r>
            <a:r>
              <a:rPr spc="-50" dirty="0"/>
              <a:t>of </a:t>
            </a:r>
            <a:r>
              <a:rPr spc="-5" dirty="0"/>
              <a:t>them  </a:t>
            </a:r>
            <a:r>
              <a:rPr spc="40" dirty="0"/>
              <a:t>can</a:t>
            </a:r>
            <a:r>
              <a:rPr spc="-105" dirty="0"/>
              <a:t> </a:t>
            </a:r>
            <a:r>
              <a:rPr spc="125" dirty="0"/>
              <a:t>be</a:t>
            </a:r>
            <a:r>
              <a:rPr spc="-105" dirty="0"/>
              <a:t> </a:t>
            </a:r>
            <a:r>
              <a:rPr spc="-35" dirty="0"/>
              <a:t>treated</a:t>
            </a:r>
            <a:r>
              <a:rPr spc="-110" dirty="0"/>
              <a:t> </a:t>
            </a:r>
            <a:r>
              <a:rPr spc="85" dirty="0"/>
              <a:t>my</a:t>
            </a:r>
            <a:r>
              <a:rPr spc="-114" dirty="0"/>
              <a:t> </a:t>
            </a:r>
            <a:r>
              <a:rPr spc="150" dirty="0"/>
              <a:t>MFR</a:t>
            </a:r>
            <a:r>
              <a:rPr spc="-110" dirty="0"/>
              <a:t> </a:t>
            </a:r>
            <a:r>
              <a:rPr spc="100" dirty="0"/>
              <a:t>depending</a:t>
            </a:r>
            <a:r>
              <a:rPr spc="-90" dirty="0"/>
              <a:t> </a:t>
            </a:r>
            <a:r>
              <a:rPr spc="65" dirty="0"/>
              <a:t>on</a:t>
            </a:r>
            <a:r>
              <a:rPr spc="-114" dirty="0"/>
              <a:t> </a:t>
            </a:r>
            <a:r>
              <a:rPr spc="-5" dirty="0"/>
              <a:t>their</a:t>
            </a:r>
            <a:r>
              <a:rPr spc="-105" dirty="0"/>
              <a:t> </a:t>
            </a:r>
            <a:r>
              <a:rPr spc="5" dirty="0"/>
              <a:t>condition.</a:t>
            </a:r>
          </a:p>
          <a:p>
            <a:pPr marL="371475" marR="11938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pc="75" dirty="0"/>
              <a:t>Anyone </a:t>
            </a:r>
            <a:r>
              <a:rPr spc="40" dirty="0"/>
              <a:t>can </a:t>
            </a:r>
            <a:r>
              <a:rPr dirty="0"/>
              <a:t>benefit </a:t>
            </a:r>
            <a:r>
              <a:rPr spc="-15" dirty="0"/>
              <a:t>from </a:t>
            </a:r>
            <a:r>
              <a:rPr spc="150" dirty="0"/>
              <a:t>MFR </a:t>
            </a:r>
            <a:r>
              <a:rPr spc="10" dirty="0"/>
              <a:t>starting </a:t>
            </a:r>
            <a:r>
              <a:rPr spc="-15" dirty="0"/>
              <a:t>from teen </a:t>
            </a:r>
            <a:r>
              <a:rPr spc="85" dirty="0"/>
              <a:t>agers </a:t>
            </a:r>
            <a:r>
              <a:rPr spc="-90" dirty="0"/>
              <a:t>that  </a:t>
            </a:r>
            <a:r>
              <a:rPr spc="60" dirty="0"/>
              <a:t>play</a:t>
            </a:r>
            <a:r>
              <a:rPr spc="-105" dirty="0"/>
              <a:t> </a:t>
            </a:r>
            <a:r>
              <a:rPr spc="55" dirty="0"/>
              <a:t>sports</a:t>
            </a:r>
            <a:r>
              <a:rPr spc="-100" dirty="0"/>
              <a:t> </a:t>
            </a:r>
            <a:r>
              <a:rPr spc="-90" dirty="0"/>
              <a:t>that</a:t>
            </a:r>
            <a:r>
              <a:rPr spc="-110" dirty="0"/>
              <a:t> </a:t>
            </a:r>
            <a:r>
              <a:rPr dirty="0"/>
              <a:t>either</a:t>
            </a:r>
            <a:r>
              <a:rPr spc="-110" dirty="0"/>
              <a:t> </a:t>
            </a:r>
            <a:r>
              <a:rPr spc="30" dirty="0"/>
              <a:t>might</a:t>
            </a:r>
            <a:r>
              <a:rPr spc="-90" dirty="0"/>
              <a:t> </a:t>
            </a:r>
            <a:r>
              <a:rPr spc="25" dirty="0"/>
              <a:t>have</a:t>
            </a:r>
            <a:r>
              <a:rPr spc="-100" dirty="0"/>
              <a:t> </a:t>
            </a:r>
            <a:r>
              <a:rPr spc="-20" dirty="0"/>
              <a:t>tight</a:t>
            </a:r>
            <a:r>
              <a:rPr spc="-105" dirty="0"/>
              <a:t> </a:t>
            </a:r>
            <a:r>
              <a:rPr spc="-50" dirty="0"/>
              <a:t>of</a:t>
            </a:r>
            <a:r>
              <a:rPr spc="-110" dirty="0"/>
              <a:t> </a:t>
            </a:r>
            <a:r>
              <a:rPr spc="55" dirty="0"/>
              <a:t>pulled</a:t>
            </a:r>
            <a:r>
              <a:rPr spc="-100" dirty="0"/>
              <a:t> </a:t>
            </a:r>
            <a:r>
              <a:rPr spc="45" dirty="0"/>
              <a:t>muscle</a:t>
            </a:r>
            <a:r>
              <a:rPr spc="-95" dirty="0"/>
              <a:t> </a:t>
            </a:r>
            <a:r>
              <a:rPr spc="-35" dirty="0"/>
              <a:t>the  </a:t>
            </a:r>
            <a:r>
              <a:rPr spc="40" dirty="0"/>
              <a:t>way </a:t>
            </a:r>
            <a:r>
              <a:rPr spc="-70" dirty="0"/>
              <a:t>to </a:t>
            </a:r>
            <a:r>
              <a:rPr spc="40" dirty="0"/>
              <a:t>geriatrics </a:t>
            </a:r>
            <a:r>
              <a:rPr spc="95" dirty="0"/>
              <a:t>diagnosed </a:t>
            </a:r>
            <a:r>
              <a:rPr spc="30" dirty="0"/>
              <a:t>which </a:t>
            </a:r>
            <a:r>
              <a:rPr spc="40" dirty="0"/>
              <a:t>can </a:t>
            </a:r>
            <a:r>
              <a:rPr spc="25" dirty="0"/>
              <a:t>have </a:t>
            </a:r>
            <a:r>
              <a:rPr spc="80" dirty="0"/>
              <a:t>some </a:t>
            </a:r>
            <a:r>
              <a:rPr spc="85" dirty="0"/>
              <a:t>kind </a:t>
            </a:r>
            <a:r>
              <a:rPr spc="-55" dirty="0"/>
              <a:t>of  </a:t>
            </a:r>
            <a:r>
              <a:rPr spc="-15" dirty="0"/>
              <a:t>contracture </a:t>
            </a:r>
            <a:r>
              <a:rPr spc="65" dirty="0"/>
              <a:t>or </a:t>
            </a:r>
            <a:r>
              <a:rPr spc="35" dirty="0"/>
              <a:t>specific</a:t>
            </a:r>
            <a:r>
              <a:rPr spc="-340" dirty="0"/>
              <a:t> </a:t>
            </a:r>
            <a:r>
              <a:rPr spc="35" dirty="0"/>
              <a:t>disease.</a:t>
            </a:r>
          </a:p>
          <a:p>
            <a:pPr marL="371475" marR="566420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pc="20" dirty="0"/>
              <a:t>Therapist </a:t>
            </a:r>
            <a:r>
              <a:rPr spc="60" dirty="0"/>
              <a:t>provide </a:t>
            </a:r>
            <a:r>
              <a:rPr spc="70" dirty="0"/>
              <a:t>hands </a:t>
            </a:r>
            <a:r>
              <a:rPr spc="65" dirty="0"/>
              <a:t>on </a:t>
            </a:r>
            <a:r>
              <a:rPr spc="5" dirty="0"/>
              <a:t>work, </a:t>
            </a:r>
            <a:r>
              <a:rPr spc="-65" dirty="0"/>
              <a:t>to </a:t>
            </a:r>
            <a:r>
              <a:rPr spc="-85" dirty="0"/>
              <a:t>treat </a:t>
            </a:r>
            <a:r>
              <a:rPr spc="-35" dirty="0"/>
              <a:t>the </a:t>
            </a:r>
            <a:r>
              <a:rPr spc="-25" dirty="0"/>
              <a:t>patients,  </a:t>
            </a:r>
            <a:r>
              <a:rPr spc="10" dirty="0"/>
              <a:t>relieve</a:t>
            </a:r>
            <a:r>
              <a:rPr spc="-105" dirty="0"/>
              <a:t> </a:t>
            </a:r>
            <a:r>
              <a:rPr spc="-5" dirty="0"/>
              <a:t>them</a:t>
            </a:r>
            <a:r>
              <a:rPr spc="-114" dirty="0"/>
              <a:t> </a:t>
            </a:r>
            <a:r>
              <a:rPr spc="-15" dirty="0"/>
              <a:t>from</a:t>
            </a:r>
            <a:r>
              <a:rPr spc="-105" dirty="0"/>
              <a:t> </a:t>
            </a:r>
            <a:r>
              <a:rPr spc="50" dirty="0"/>
              <a:t>pain</a:t>
            </a:r>
            <a:r>
              <a:rPr spc="-114" dirty="0"/>
              <a:t> </a:t>
            </a:r>
            <a:r>
              <a:rPr spc="-5" dirty="0"/>
              <a:t>their</a:t>
            </a:r>
            <a:r>
              <a:rPr spc="-105" dirty="0"/>
              <a:t> </a:t>
            </a:r>
            <a:r>
              <a:rPr spc="50" dirty="0"/>
              <a:t>experiencing,</a:t>
            </a:r>
            <a:r>
              <a:rPr spc="-270" dirty="0"/>
              <a:t> </a:t>
            </a:r>
            <a:r>
              <a:rPr spc="70" dirty="0"/>
              <a:t>and</a:t>
            </a:r>
            <a:r>
              <a:rPr spc="-105" dirty="0"/>
              <a:t> </a:t>
            </a:r>
            <a:r>
              <a:rPr spc="15" dirty="0"/>
              <a:t>get</a:t>
            </a:r>
            <a:r>
              <a:rPr spc="-105" dirty="0"/>
              <a:t> </a:t>
            </a:r>
            <a:r>
              <a:rPr spc="-5" dirty="0"/>
              <a:t>them  </a:t>
            </a:r>
            <a:r>
              <a:rPr spc="95" dirty="0"/>
              <a:t>back </a:t>
            </a:r>
            <a:r>
              <a:rPr spc="-70" dirty="0"/>
              <a:t>to </a:t>
            </a:r>
            <a:r>
              <a:rPr spc="-5" dirty="0"/>
              <a:t>their </a:t>
            </a:r>
            <a:r>
              <a:rPr spc="150" dirty="0"/>
              <a:t>ADLS</a:t>
            </a:r>
            <a:r>
              <a:rPr spc="-465" dirty="0"/>
              <a:t> </a:t>
            </a:r>
            <a:r>
              <a:rPr dirty="0"/>
              <a:t>permanently.</a:t>
            </a:r>
          </a:p>
          <a:p>
            <a:pPr marL="371475" indent="-342900">
              <a:lnSpc>
                <a:spcPts val="2375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pc="65" dirty="0"/>
              <a:t>Continuing</a:t>
            </a:r>
            <a:r>
              <a:rPr spc="-90" dirty="0"/>
              <a:t> </a:t>
            </a:r>
            <a:r>
              <a:rPr spc="20" dirty="0"/>
              <a:t>education</a:t>
            </a:r>
            <a:r>
              <a:rPr spc="-85" dirty="0"/>
              <a:t> </a:t>
            </a:r>
            <a:r>
              <a:rPr spc="65" dirty="0"/>
              <a:t>course</a:t>
            </a:r>
            <a:r>
              <a:rPr spc="-100" dirty="0"/>
              <a:t> </a:t>
            </a:r>
            <a:r>
              <a:rPr spc="35" dirty="0"/>
              <a:t>might</a:t>
            </a:r>
            <a:r>
              <a:rPr spc="-90" dirty="0"/>
              <a:t> </a:t>
            </a:r>
            <a:r>
              <a:rPr spc="125" dirty="0"/>
              <a:t>be</a:t>
            </a:r>
            <a:r>
              <a:rPr spc="-105" dirty="0"/>
              <a:t> </a:t>
            </a:r>
            <a:r>
              <a:rPr spc="35" dirty="0"/>
              <a:t>required</a:t>
            </a:r>
            <a:r>
              <a:rPr spc="-110" dirty="0"/>
              <a:t> </a:t>
            </a:r>
            <a:r>
              <a:rPr spc="35" dirty="0"/>
              <a:t>in</a:t>
            </a:r>
            <a:r>
              <a:rPr spc="-110" dirty="0"/>
              <a:t> </a:t>
            </a:r>
            <a:r>
              <a:rPr spc="60" dirty="0"/>
              <a:t>order</a:t>
            </a:r>
            <a:r>
              <a:rPr spc="-105" dirty="0"/>
              <a:t> </a:t>
            </a:r>
            <a:r>
              <a:rPr spc="-70" dirty="0"/>
              <a:t>to</a:t>
            </a:r>
          </a:p>
          <a:p>
            <a:pPr marL="371475">
              <a:lnSpc>
                <a:spcPts val="2375"/>
              </a:lnSpc>
            </a:pPr>
            <a:r>
              <a:rPr spc="35" dirty="0"/>
              <a:t>specialize</a:t>
            </a:r>
            <a:r>
              <a:rPr spc="-85" dirty="0"/>
              <a:t> </a:t>
            </a:r>
            <a:r>
              <a:rPr spc="35" dirty="0"/>
              <a:t>in</a:t>
            </a:r>
            <a:r>
              <a:rPr spc="-114" dirty="0"/>
              <a:t> </a:t>
            </a:r>
            <a:r>
              <a:rPr spc="150" dirty="0"/>
              <a:t>MFR</a:t>
            </a:r>
            <a:r>
              <a:rPr spc="-114" dirty="0"/>
              <a:t> </a:t>
            </a:r>
            <a:r>
              <a:rPr spc="15" dirty="0"/>
              <a:t>techniques,</a:t>
            </a:r>
            <a:r>
              <a:rPr spc="-275" dirty="0"/>
              <a:t> </a:t>
            </a:r>
            <a:r>
              <a:rPr spc="100" dirty="0"/>
              <a:t>depending</a:t>
            </a:r>
            <a:r>
              <a:rPr spc="-90" dirty="0"/>
              <a:t> </a:t>
            </a:r>
            <a:r>
              <a:rPr spc="65" dirty="0"/>
              <a:t>on</a:t>
            </a:r>
            <a:r>
              <a:rPr spc="-114" dirty="0"/>
              <a:t> </a:t>
            </a:r>
            <a:r>
              <a:rPr spc="-35" dirty="0"/>
              <a:t>the</a:t>
            </a:r>
            <a:r>
              <a:rPr spc="-105" dirty="0"/>
              <a:t> </a:t>
            </a:r>
            <a:r>
              <a:rPr spc="-25" dirty="0"/>
              <a:t>facilities.</a:t>
            </a:r>
          </a:p>
          <a:p>
            <a:pPr marL="37147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pc="150" dirty="0"/>
              <a:t>MFR</a:t>
            </a:r>
            <a:r>
              <a:rPr spc="-114" dirty="0"/>
              <a:t> </a:t>
            </a:r>
            <a:r>
              <a:rPr spc="40" dirty="0"/>
              <a:t>would</a:t>
            </a:r>
            <a:r>
              <a:rPr spc="-110" dirty="0"/>
              <a:t> </a:t>
            </a:r>
            <a:r>
              <a:rPr spc="125" dirty="0"/>
              <a:t>be</a:t>
            </a:r>
            <a:r>
              <a:rPr spc="-105" dirty="0"/>
              <a:t> </a:t>
            </a:r>
            <a:r>
              <a:rPr spc="60" dirty="0"/>
              <a:t>billed</a:t>
            </a:r>
            <a:r>
              <a:rPr spc="-105" dirty="0"/>
              <a:t> </a:t>
            </a:r>
            <a:r>
              <a:rPr spc="60" dirty="0"/>
              <a:t>as</a:t>
            </a:r>
            <a:r>
              <a:rPr spc="-114" dirty="0"/>
              <a:t> </a:t>
            </a:r>
            <a:r>
              <a:rPr spc="70" dirty="0"/>
              <a:t>Manual</a:t>
            </a:r>
            <a:r>
              <a:rPr spc="-195" dirty="0"/>
              <a:t> </a:t>
            </a:r>
            <a:r>
              <a:rPr spc="-45" dirty="0"/>
              <a:t>Treatment.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941" y="478358"/>
            <a:ext cx="5519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70" dirty="0"/>
              <a:t>Self-Myofascial</a:t>
            </a:r>
            <a:r>
              <a:rPr sz="4400" spc="-280" dirty="0"/>
              <a:t> </a:t>
            </a:r>
            <a:r>
              <a:rPr sz="4400" spc="5" dirty="0"/>
              <a:t>Relief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9062"/>
            <a:ext cx="7901940" cy="430657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marR="101600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Foam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roller</a:t>
            </a:r>
            <a:r>
              <a:rPr sz="27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10" dirty="0">
                <a:solidFill>
                  <a:srgbClr val="FFFFFF"/>
                </a:solidFill>
                <a:latin typeface="Trebuchet MS"/>
                <a:cs typeface="Trebuchet MS"/>
              </a:rPr>
              <a:t>used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8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rebuchet MS"/>
                <a:cs typeface="Trebuchet MS"/>
              </a:rPr>
              <a:t>perform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90" dirty="0">
                <a:solidFill>
                  <a:srgbClr val="FFFFFF"/>
                </a:solidFill>
                <a:latin typeface="Trebuchet MS"/>
                <a:cs typeface="Trebuchet MS"/>
              </a:rPr>
              <a:t>MFR</a:t>
            </a:r>
            <a:r>
              <a:rPr sz="27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rebuchet MS"/>
                <a:cs typeface="Trebuchet MS"/>
              </a:rPr>
              <a:t>technique 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on 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yourself,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doesn’t 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require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therapist </a:t>
            </a:r>
            <a:r>
              <a:rPr sz="2700" spc="-70" dirty="0">
                <a:solidFill>
                  <a:srgbClr val="FFFFFF"/>
                </a:solidFill>
                <a:latin typeface="Trebuchet MS"/>
                <a:cs typeface="Trebuchet MS"/>
              </a:rPr>
              <a:t>just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foam  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roller,</a:t>
            </a:r>
            <a:r>
              <a:rPr sz="2700" spc="-3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tennis</a:t>
            </a:r>
            <a:r>
              <a:rPr sz="27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ball,</a:t>
            </a:r>
            <a:r>
              <a:rPr sz="27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30" dirty="0">
                <a:solidFill>
                  <a:srgbClr val="FFFFFF"/>
                </a:solidFill>
                <a:latin typeface="Trebuchet MS"/>
                <a:cs typeface="Trebuchet MS"/>
              </a:rPr>
              <a:t>pvc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14" dirty="0">
                <a:solidFill>
                  <a:srgbClr val="FFFFFF"/>
                </a:solidFill>
                <a:latin typeface="Trebuchet MS"/>
                <a:cs typeface="Trebuchet MS"/>
              </a:rPr>
              <a:t>pipe</a:t>
            </a:r>
            <a:r>
              <a:rPr sz="2700" spc="-1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85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field</a:t>
            </a:r>
            <a:r>
              <a:rPr sz="27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hockey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5" dirty="0">
                <a:solidFill>
                  <a:srgbClr val="FFFFFF"/>
                </a:solidFill>
                <a:latin typeface="Trebuchet MS"/>
                <a:cs typeface="Trebuchet MS"/>
              </a:rPr>
              <a:t>ball  </a:t>
            </a:r>
            <a:r>
              <a:rPr sz="2700" spc="130" dirty="0">
                <a:solidFill>
                  <a:srgbClr val="FFFFFF"/>
                </a:solidFill>
                <a:latin typeface="Trebuchet MS"/>
                <a:cs typeface="Trebuchet MS"/>
              </a:rPr>
              <a:t>depending</a:t>
            </a:r>
            <a:r>
              <a:rPr sz="2700" spc="-1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5" dirty="0">
                <a:solidFill>
                  <a:srgbClr val="FFFFFF"/>
                </a:solidFill>
                <a:latin typeface="Trebuchet MS"/>
                <a:cs typeface="Trebuchet MS"/>
              </a:rPr>
              <a:t>body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part</a:t>
            </a:r>
            <a:r>
              <a:rPr sz="27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45" dirty="0">
                <a:solidFill>
                  <a:srgbClr val="FFFFFF"/>
                </a:solidFill>
                <a:latin typeface="Trebuchet MS"/>
                <a:cs typeface="Trebuchet MS"/>
              </a:rPr>
              <a:t>being</a:t>
            </a:r>
            <a:r>
              <a:rPr sz="27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rebuchet MS"/>
                <a:cs typeface="Trebuchet MS"/>
              </a:rPr>
              <a:t>worked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Trebuchet MS"/>
                <a:cs typeface="Trebuchet MS"/>
              </a:rPr>
              <a:t>on.</a:t>
            </a:r>
            <a:endParaRPr sz="2700">
              <a:latin typeface="Trebuchet MS"/>
              <a:cs typeface="Trebuchet MS"/>
            </a:endParaRPr>
          </a:p>
          <a:p>
            <a:pPr marL="355600" marR="5080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55" dirty="0">
                <a:solidFill>
                  <a:srgbClr val="FFFFFF"/>
                </a:solidFill>
                <a:latin typeface="Trebuchet MS"/>
                <a:cs typeface="Trebuchet MS"/>
              </a:rPr>
              <a:t>Gently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roll </a:t>
            </a:r>
            <a:r>
              <a:rPr sz="2700" spc="-40" dirty="0">
                <a:solidFill>
                  <a:srgbClr val="FFFFFF"/>
                </a:solidFill>
                <a:latin typeface="Trebuchet MS"/>
                <a:cs typeface="Trebuchet MS"/>
              </a:rPr>
              <a:t>out </a:t>
            </a:r>
            <a:r>
              <a:rPr sz="2700" spc="-3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700" spc="160" dirty="0">
                <a:solidFill>
                  <a:srgbClr val="FFFFFF"/>
                </a:solidFill>
                <a:latin typeface="Trebuchet MS"/>
                <a:cs typeface="Trebuchet MS"/>
              </a:rPr>
              <a:t>body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part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on </a:t>
            </a:r>
            <a:r>
              <a:rPr sz="2700" spc="-3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foam 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roller  </a:t>
            </a:r>
            <a:r>
              <a:rPr sz="2700" spc="-25" dirty="0">
                <a:solidFill>
                  <a:srgbClr val="FFFFFF"/>
                </a:solidFill>
                <a:latin typeface="Trebuchet MS"/>
                <a:cs typeface="Trebuchet MS"/>
              </a:rPr>
              <a:t>until </a:t>
            </a:r>
            <a:r>
              <a:rPr sz="2700" spc="65" dirty="0">
                <a:solidFill>
                  <a:srgbClr val="FFFFFF"/>
                </a:solidFill>
                <a:latin typeface="Trebuchet MS"/>
                <a:cs typeface="Trebuchet MS"/>
              </a:rPr>
              <a:t>you 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feel </a:t>
            </a:r>
            <a:r>
              <a:rPr sz="2700" spc="35" dirty="0">
                <a:solidFill>
                  <a:srgbClr val="FFFFFF"/>
                </a:solidFill>
                <a:latin typeface="Trebuchet MS"/>
                <a:cs typeface="Trebuchet MS"/>
              </a:rPr>
              <a:t>tender 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spot, </a:t>
            </a:r>
            <a:r>
              <a:rPr sz="2700" spc="65" dirty="0">
                <a:solidFill>
                  <a:srgbClr val="FFFFFF"/>
                </a:solidFill>
                <a:latin typeface="Trebuchet MS"/>
                <a:cs typeface="Trebuchet MS"/>
              </a:rPr>
              <a:t>staying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on </a:t>
            </a:r>
            <a:r>
              <a:rPr sz="2700" spc="-110" dirty="0">
                <a:solidFill>
                  <a:srgbClr val="FFFFFF"/>
                </a:solidFill>
                <a:latin typeface="Trebuchet MS"/>
                <a:cs typeface="Trebuchet MS"/>
              </a:rPr>
              <a:t>that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exact  </a:t>
            </a:r>
            <a:r>
              <a:rPr sz="2700" spc="40" dirty="0">
                <a:solidFill>
                  <a:srgbClr val="FFFFFF"/>
                </a:solidFill>
                <a:latin typeface="Trebuchet MS"/>
                <a:cs typeface="Trebuchet MS"/>
              </a:rPr>
              <a:t>spot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60" dirty="0">
                <a:solidFill>
                  <a:srgbClr val="FFFFFF"/>
                </a:solidFill>
                <a:latin typeface="Trebuchet MS"/>
                <a:cs typeface="Trebuchet MS"/>
              </a:rPr>
              <a:t>20+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10" dirty="0">
                <a:solidFill>
                  <a:srgbClr val="FFFFFF"/>
                </a:solidFill>
                <a:latin typeface="Trebuchet MS"/>
                <a:cs typeface="Trebuchet MS"/>
              </a:rPr>
              <a:t>seconds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" dirty="0">
                <a:solidFill>
                  <a:srgbClr val="FFFFFF"/>
                </a:solidFill>
                <a:latin typeface="Trebuchet MS"/>
                <a:cs typeface="Trebuchet MS"/>
              </a:rPr>
              <a:t>will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20" dirty="0">
                <a:solidFill>
                  <a:srgbClr val="FFFFFF"/>
                </a:solidFill>
                <a:latin typeface="Trebuchet MS"/>
                <a:cs typeface="Trebuchet MS"/>
              </a:rPr>
              <a:t>relieve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65" dirty="0">
                <a:solidFill>
                  <a:srgbClr val="FFFFFF"/>
                </a:solidFill>
                <a:latin typeface="Trebuchet MS"/>
                <a:cs typeface="Trebuchet MS"/>
              </a:rPr>
              <a:t>muscle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30" dirty="0">
                <a:solidFill>
                  <a:srgbClr val="FFFFFF"/>
                </a:solidFill>
                <a:latin typeface="Trebuchet MS"/>
                <a:cs typeface="Trebuchet MS"/>
              </a:rPr>
              <a:t>tension  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that’s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present.</a:t>
            </a:r>
            <a:endParaRPr sz="2700">
              <a:latin typeface="Trebuchet MS"/>
              <a:cs typeface="Trebuchet MS"/>
            </a:endParaRPr>
          </a:p>
          <a:p>
            <a:pPr marL="355600" marR="390525" indent="-342900">
              <a:lnSpc>
                <a:spcPct val="8000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114" dirty="0">
                <a:solidFill>
                  <a:srgbClr val="FFFFFF"/>
                </a:solidFill>
                <a:latin typeface="Trebuchet MS"/>
                <a:cs typeface="Trebuchet MS"/>
              </a:rPr>
              <a:t>So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rebuchet MS"/>
                <a:cs typeface="Trebuchet MS"/>
              </a:rPr>
              <a:t>many</a:t>
            </a:r>
            <a:r>
              <a:rPr sz="27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5" dirty="0">
                <a:solidFill>
                  <a:srgbClr val="FFFFFF"/>
                </a:solidFill>
                <a:latin typeface="Trebuchet MS"/>
                <a:cs typeface="Trebuchet MS"/>
              </a:rPr>
              <a:t>body</a:t>
            </a:r>
            <a:r>
              <a:rPr sz="27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35" dirty="0">
                <a:solidFill>
                  <a:srgbClr val="FFFFFF"/>
                </a:solidFill>
                <a:latin typeface="Trebuchet MS"/>
                <a:cs typeface="Trebuchet MS"/>
              </a:rPr>
              <a:t>parts</a:t>
            </a:r>
            <a:r>
              <a:rPr sz="27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5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70" dirty="0">
                <a:solidFill>
                  <a:srgbClr val="FFFFFF"/>
                </a:solidFill>
                <a:latin typeface="Trebuchet MS"/>
                <a:cs typeface="Trebuchet MS"/>
              </a:rPr>
              <a:t>worked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5" dirty="0">
                <a:solidFill>
                  <a:srgbClr val="FFFFFF"/>
                </a:solidFill>
                <a:latin typeface="Trebuchet MS"/>
                <a:cs typeface="Trebuchet MS"/>
              </a:rPr>
              <a:t>by</a:t>
            </a:r>
            <a:r>
              <a:rPr sz="27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rebuchet MS"/>
                <a:cs typeface="Trebuchet MS"/>
              </a:rPr>
              <a:t>this  </a:t>
            </a:r>
            <a:r>
              <a:rPr sz="2700" spc="5" dirty="0">
                <a:solidFill>
                  <a:srgbClr val="FFFFFF"/>
                </a:solidFill>
                <a:latin typeface="Trebuchet MS"/>
                <a:cs typeface="Trebuchet MS"/>
              </a:rPr>
              <a:t>technique.</a:t>
            </a:r>
            <a:endParaRPr sz="2700">
              <a:latin typeface="Trebuchet MS"/>
              <a:cs typeface="Trebuchet MS"/>
            </a:endParaRPr>
          </a:p>
          <a:p>
            <a:pPr marL="355600" marR="885190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180" dirty="0">
                <a:solidFill>
                  <a:srgbClr val="FFFFFF"/>
                </a:solidFill>
                <a:latin typeface="Trebuchet MS"/>
                <a:cs typeface="Trebuchet MS"/>
              </a:rPr>
              <a:t>Good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75" dirty="0">
                <a:solidFill>
                  <a:srgbClr val="FFFFFF"/>
                </a:solidFill>
                <a:latin typeface="Trebuchet MS"/>
                <a:cs typeface="Trebuchet MS"/>
              </a:rPr>
              <a:t>example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rebuchet MS"/>
                <a:cs typeface="Trebuchet MS"/>
              </a:rPr>
              <a:t>patients</a:t>
            </a:r>
            <a:r>
              <a:rPr sz="27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80" dirty="0">
                <a:solidFill>
                  <a:srgbClr val="FFFFFF"/>
                </a:solidFill>
                <a:latin typeface="Trebuchet MS"/>
                <a:cs typeface="Trebuchet MS"/>
              </a:rPr>
              <a:t>home</a:t>
            </a:r>
            <a:r>
              <a:rPr sz="27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50" dirty="0">
                <a:solidFill>
                  <a:srgbClr val="FFFFFF"/>
                </a:solidFill>
                <a:latin typeface="Trebuchet MS"/>
                <a:cs typeface="Trebuchet MS"/>
              </a:rPr>
              <a:t>exercise  </a:t>
            </a:r>
            <a:r>
              <a:rPr sz="2700" spc="60" dirty="0">
                <a:solidFill>
                  <a:srgbClr val="FFFFFF"/>
                </a:solidFill>
                <a:latin typeface="Trebuchet MS"/>
                <a:cs typeface="Trebuchet MS"/>
              </a:rPr>
              <a:t>program,</a:t>
            </a:r>
            <a:r>
              <a:rPr sz="2700" spc="-3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45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27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55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10" dirty="0">
                <a:solidFill>
                  <a:srgbClr val="FFFFFF"/>
                </a:solidFill>
                <a:latin typeface="Trebuchet MS"/>
                <a:cs typeface="Trebuchet MS"/>
              </a:rPr>
              <a:t>used</a:t>
            </a:r>
            <a:r>
              <a:rPr sz="27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Trebuchet MS"/>
                <a:cs typeface="Trebuchet MS"/>
              </a:rPr>
              <a:t>anywhere,</a:t>
            </a:r>
            <a:r>
              <a:rPr sz="2700" spc="-3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60" dirty="0">
                <a:solidFill>
                  <a:srgbClr val="FFFFFF"/>
                </a:solidFill>
                <a:latin typeface="Trebuchet MS"/>
                <a:cs typeface="Trebuchet MS"/>
              </a:rPr>
              <a:t>any</a:t>
            </a:r>
            <a:r>
              <a:rPr sz="27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700" spc="-65" dirty="0">
                <a:solidFill>
                  <a:srgbClr val="FFFFFF"/>
                </a:solidFill>
                <a:latin typeface="Trebuchet MS"/>
                <a:cs typeface="Trebuchet MS"/>
              </a:rPr>
              <a:t>time.</a:t>
            </a:r>
            <a:endParaRPr sz="27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02525" y="274700"/>
            <a:ext cx="1403350" cy="140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62850" y="5181600"/>
            <a:ext cx="1343025" cy="1352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427101"/>
            <a:ext cx="1217206" cy="990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20670" marR="5080" indent="-2224405">
              <a:lnSpc>
                <a:spcPct val="100000"/>
              </a:lnSpc>
              <a:spcBef>
                <a:spcPts val="95"/>
              </a:spcBef>
            </a:pPr>
            <a:r>
              <a:rPr spc="155" dirty="0"/>
              <a:t>Example </a:t>
            </a:r>
            <a:r>
              <a:rPr spc="-90" dirty="0"/>
              <a:t>of</a:t>
            </a:r>
            <a:r>
              <a:rPr spc="-635" dirty="0"/>
              <a:t> </a:t>
            </a:r>
            <a:r>
              <a:rPr spc="60" dirty="0"/>
              <a:t>Self-Myofascial  </a:t>
            </a:r>
            <a:r>
              <a:rPr spc="90" dirty="0"/>
              <a:t>Release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17637"/>
            <a:ext cx="82296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029" y="478358"/>
            <a:ext cx="80124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70" dirty="0"/>
              <a:t>Tests,</a:t>
            </a:r>
            <a:r>
              <a:rPr sz="4400" spc="-615" dirty="0"/>
              <a:t> </a:t>
            </a:r>
            <a:r>
              <a:rPr sz="4400" spc="95" dirty="0"/>
              <a:t>Progression,</a:t>
            </a:r>
            <a:r>
              <a:rPr sz="4400" spc="-600" dirty="0"/>
              <a:t> </a:t>
            </a:r>
            <a:r>
              <a:rPr sz="4400" spc="35" dirty="0"/>
              <a:t>Intervention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6301"/>
            <a:ext cx="8063865" cy="39128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266065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25" dirty="0">
                <a:solidFill>
                  <a:srgbClr val="FFFFFF"/>
                </a:solidFill>
                <a:latin typeface="Trebuchet MS"/>
                <a:cs typeface="Trebuchet MS"/>
              </a:rPr>
              <a:t>There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no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60" dirty="0">
                <a:solidFill>
                  <a:srgbClr val="FFFFFF"/>
                </a:solidFill>
                <a:latin typeface="Trebuchet MS"/>
                <a:cs typeface="Trebuchet MS"/>
              </a:rPr>
              <a:t>special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70" dirty="0">
                <a:solidFill>
                  <a:srgbClr val="FFFFFF"/>
                </a:solidFill>
                <a:latin typeface="Trebuchet MS"/>
                <a:cs typeface="Trebuchet MS"/>
              </a:rPr>
              <a:t>test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25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technique,</a:t>
            </a:r>
            <a:r>
              <a:rPr sz="2500" spc="-3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rebuchet MS"/>
                <a:cs typeface="Trebuchet MS"/>
              </a:rPr>
              <a:t>but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Trebuchet MS"/>
                <a:cs typeface="Trebuchet MS"/>
              </a:rPr>
              <a:t>you  </a:t>
            </a:r>
            <a:r>
              <a:rPr sz="2500" spc="40" dirty="0">
                <a:solidFill>
                  <a:srgbClr val="FFFFFF"/>
                </a:solidFill>
                <a:latin typeface="Trebuchet MS"/>
                <a:cs typeface="Trebuchet MS"/>
              </a:rPr>
              <a:t>can always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measure </a:t>
            </a:r>
            <a:r>
              <a:rPr sz="2500" spc="240" dirty="0">
                <a:solidFill>
                  <a:srgbClr val="FFFFFF"/>
                </a:solidFill>
                <a:latin typeface="Trebuchet MS"/>
                <a:cs typeface="Trebuchet MS"/>
              </a:rPr>
              <a:t>ROM </a:t>
            </a:r>
            <a:r>
              <a:rPr sz="2500" spc="-190" dirty="0">
                <a:solidFill>
                  <a:srgbClr val="FFFFFF"/>
                </a:solidFill>
                <a:latin typeface="Trebuchet MS"/>
                <a:cs typeface="Trebuchet MS"/>
              </a:rPr>
              <a:t>, </a:t>
            </a:r>
            <a:r>
              <a:rPr sz="2500" spc="65" dirty="0">
                <a:solidFill>
                  <a:srgbClr val="FFFFFF"/>
                </a:solidFill>
                <a:latin typeface="Trebuchet MS"/>
                <a:cs typeface="Trebuchet MS"/>
              </a:rPr>
              <a:t>mark </a:t>
            </a:r>
            <a:r>
              <a:rPr sz="2500" spc="60" dirty="0">
                <a:solidFill>
                  <a:srgbClr val="FFFFFF"/>
                </a:solidFill>
                <a:latin typeface="Trebuchet MS"/>
                <a:cs typeface="Trebuchet MS"/>
              </a:rPr>
              <a:t>pain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scale, </a:t>
            </a:r>
            <a:r>
              <a:rPr sz="2500" spc="-70" dirty="0">
                <a:solidFill>
                  <a:srgbClr val="FFFFFF"/>
                </a:solidFill>
                <a:latin typeface="Trebuchet MS"/>
                <a:cs typeface="Trebuchet MS"/>
              </a:rPr>
              <a:t>test  </a:t>
            </a:r>
            <a:r>
              <a:rPr sz="2500" spc="10" dirty="0">
                <a:solidFill>
                  <a:srgbClr val="FFFFFF"/>
                </a:solidFill>
                <a:latin typeface="Trebuchet MS"/>
                <a:cs typeface="Trebuchet MS"/>
              </a:rPr>
              <a:t>strength </a:t>
            </a:r>
            <a:r>
              <a:rPr sz="2500" spc="35" dirty="0">
                <a:solidFill>
                  <a:srgbClr val="FFFFFF"/>
                </a:solidFill>
                <a:latin typeface="Trebuchet MS"/>
                <a:cs typeface="Trebuchet MS"/>
              </a:rPr>
              <a:t>before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500" spc="-60" dirty="0">
                <a:solidFill>
                  <a:srgbClr val="FFFFFF"/>
                </a:solidFill>
                <a:latin typeface="Trebuchet MS"/>
                <a:cs typeface="Trebuchet MS"/>
              </a:rPr>
              <a:t>after </a:t>
            </a:r>
            <a:r>
              <a:rPr sz="2500" spc="-4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500" spc="-70" dirty="0">
                <a:solidFill>
                  <a:srgbClr val="FFFFFF"/>
                </a:solidFill>
                <a:latin typeface="Trebuchet MS"/>
                <a:cs typeface="Trebuchet MS"/>
              </a:rPr>
              <a:t>treatment, </a:t>
            </a:r>
            <a:r>
              <a:rPr sz="2500" spc="-100" dirty="0">
                <a:solidFill>
                  <a:srgbClr val="FFFFFF"/>
                </a:solidFill>
                <a:latin typeface="Trebuchet MS"/>
                <a:cs typeface="Trebuchet MS"/>
              </a:rPr>
              <a:t>that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way  </a:t>
            </a:r>
            <a:r>
              <a:rPr sz="2500" spc="-20" dirty="0">
                <a:solidFill>
                  <a:srgbClr val="FFFFFF"/>
                </a:solidFill>
                <a:latin typeface="Trebuchet MS"/>
                <a:cs typeface="Trebuchet MS"/>
              </a:rPr>
              <a:t>there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25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rebuchet MS"/>
                <a:cs typeface="Trebuchet MS"/>
              </a:rPr>
              <a:t>results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60" dirty="0">
                <a:solidFill>
                  <a:srgbClr val="FFFFFF"/>
                </a:solidFill>
                <a:latin typeface="Trebuchet MS"/>
                <a:cs typeface="Trebuchet MS"/>
              </a:rPr>
              <a:t>compare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Trebuchet MS"/>
                <a:cs typeface="Trebuchet MS"/>
              </a:rPr>
              <a:t>see</a:t>
            </a:r>
            <a:r>
              <a:rPr sz="25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90" dirty="0">
                <a:solidFill>
                  <a:srgbClr val="FFFFFF"/>
                </a:solidFill>
                <a:latin typeface="Trebuchet MS"/>
                <a:cs typeface="Trebuchet MS"/>
              </a:rPr>
              <a:t>if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40" dirty="0">
                <a:solidFill>
                  <a:srgbClr val="FFFFFF"/>
                </a:solidFill>
                <a:latin typeface="Trebuchet MS"/>
                <a:cs typeface="Trebuchet MS"/>
              </a:rPr>
              <a:t>it’s</a:t>
            </a:r>
            <a:r>
              <a:rPr sz="25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55" dirty="0">
                <a:solidFill>
                  <a:srgbClr val="FFFFFF"/>
                </a:solidFill>
                <a:latin typeface="Trebuchet MS"/>
                <a:cs typeface="Trebuchet MS"/>
              </a:rPr>
              <a:t>effective.</a:t>
            </a:r>
            <a:endParaRPr sz="2500">
              <a:latin typeface="Trebuchet MS"/>
              <a:cs typeface="Trebuchet MS"/>
            </a:endParaRPr>
          </a:p>
          <a:p>
            <a:pPr marL="355600" marR="20955" indent="-342900">
              <a:lnSpc>
                <a:spcPct val="8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15" dirty="0">
                <a:solidFill>
                  <a:srgbClr val="FFFFFF"/>
                </a:solidFill>
                <a:latin typeface="Trebuchet MS"/>
                <a:cs typeface="Trebuchet MS"/>
              </a:rPr>
              <a:t>Intervention </a:t>
            </a:r>
            <a:r>
              <a:rPr sz="2500" spc="50" dirty="0">
                <a:solidFill>
                  <a:srgbClr val="FFFFFF"/>
                </a:solidFill>
                <a:latin typeface="Trebuchet MS"/>
                <a:cs typeface="Trebuchet MS"/>
              </a:rPr>
              <a:t>would </a:t>
            </a:r>
            <a:r>
              <a:rPr sz="2500" spc="140" dirty="0">
                <a:solidFill>
                  <a:srgbClr val="FFFFFF"/>
                </a:solidFill>
                <a:latin typeface="Trebuchet MS"/>
                <a:cs typeface="Trebuchet MS"/>
              </a:rPr>
              <a:t>be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2500" spc="-5" dirty="0">
                <a:solidFill>
                  <a:srgbClr val="FFFFFF"/>
                </a:solidFill>
                <a:latin typeface="Trebuchet MS"/>
                <a:cs typeface="Trebuchet MS"/>
              </a:rPr>
              <a:t>therapist </a:t>
            </a:r>
            <a:r>
              <a:rPr sz="2500" spc="-7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500" spc="90" dirty="0">
                <a:solidFill>
                  <a:srgbClr val="FFFFFF"/>
                </a:solidFill>
                <a:latin typeface="Trebuchet MS"/>
                <a:cs typeface="Trebuchet MS"/>
              </a:rPr>
              <a:t>apply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more  </a:t>
            </a:r>
            <a:r>
              <a:rPr sz="2500" spc="20" dirty="0">
                <a:solidFill>
                  <a:srgbClr val="FFFFFF"/>
                </a:solidFill>
                <a:latin typeface="Trebuchet MS"/>
                <a:cs typeface="Trebuchet MS"/>
              </a:rPr>
              <a:t>firmer</a:t>
            </a:r>
            <a:r>
              <a:rPr sz="2500" spc="-1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60" dirty="0">
                <a:solidFill>
                  <a:srgbClr val="FFFFFF"/>
                </a:solidFill>
                <a:latin typeface="Trebuchet MS"/>
                <a:cs typeface="Trebuchet MS"/>
              </a:rPr>
              <a:t>pressure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0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Trebuchet MS"/>
                <a:cs typeface="Trebuchet MS"/>
              </a:rPr>
              <a:t>order</a:t>
            </a:r>
            <a:r>
              <a:rPr sz="25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5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35" dirty="0">
                <a:solidFill>
                  <a:srgbClr val="FFFFFF"/>
                </a:solidFill>
                <a:latin typeface="Trebuchet MS"/>
                <a:cs typeface="Trebuchet MS"/>
              </a:rPr>
              <a:t>release</a:t>
            </a:r>
            <a:r>
              <a:rPr sz="25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more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tension,</a:t>
            </a:r>
            <a:r>
              <a:rPr sz="2500" spc="-3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and  </a:t>
            </a:r>
            <a:r>
              <a:rPr sz="2500" spc="105" dirty="0">
                <a:solidFill>
                  <a:srgbClr val="FFFFFF"/>
                </a:solidFill>
                <a:latin typeface="Trebuchet MS"/>
                <a:cs typeface="Trebuchet MS"/>
              </a:rPr>
              <a:t>progressing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2500" spc="-13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rebuchet MS"/>
                <a:cs typeface="Trebuchet MS"/>
              </a:rPr>
              <a:t>softer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Trebuchet MS"/>
                <a:cs typeface="Trebuchet MS"/>
              </a:rPr>
              <a:t>harder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foam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25" dirty="0">
                <a:solidFill>
                  <a:srgbClr val="FFFFFF"/>
                </a:solidFill>
                <a:latin typeface="Trebuchet MS"/>
                <a:cs typeface="Trebuchet MS"/>
              </a:rPr>
              <a:t>roller</a:t>
            </a:r>
            <a:r>
              <a:rPr sz="25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endParaRPr sz="2500">
              <a:latin typeface="Trebuchet MS"/>
              <a:cs typeface="Trebuchet MS"/>
            </a:endParaRPr>
          </a:p>
          <a:p>
            <a:pPr marL="355600">
              <a:lnSpc>
                <a:spcPts val="2100"/>
              </a:lnSpc>
            </a:pPr>
            <a:r>
              <a:rPr sz="2500" spc="10" dirty="0">
                <a:solidFill>
                  <a:srgbClr val="FFFFFF"/>
                </a:solidFill>
                <a:latin typeface="Trebuchet MS"/>
                <a:cs typeface="Trebuchet MS"/>
              </a:rPr>
              <a:t>self-myofascial</a:t>
            </a:r>
            <a:r>
              <a:rPr sz="25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dirty="0">
                <a:solidFill>
                  <a:srgbClr val="FFFFFF"/>
                </a:solidFill>
                <a:latin typeface="Trebuchet MS"/>
                <a:cs typeface="Trebuchet MS"/>
              </a:rPr>
              <a:t>release.</a:t>
            </a:r>
            <a:r>
              <a:rPr sz="2500" spc="-50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Trebuchet MS"/>
                <a:cs typeface="Trebuchet MS"/>
              </a:rPr>
              <a:t>When</a:t>
            </a:r>
            <a:r>
              <a:rPr sz="25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Trebuchet MS"/>
                <a:cs typeface="Trebuchet MS"/>
              </a:rPr>
              <a:t>patient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0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30" dirty="0">
                <a:solidFill>
                  <a:srgbClr val="FFFFFF"/>
                </a:solidFill>
                <a:latin typeface="Trebuchet MS"/>
                <a:cs typeface="Trebuchet MS"/>
              </a:rPr>
              <a:t>tolerate</a:t>
            </a:r>
            <a:endParaRPr sz="2500">
              <a:latin typeface="Trebuchet MS"/>
              <a:cs typeface="Trebuchet MS"/>
            </a:endParaRPr>
          </a:p>
          <a:p>
            <a:pPr marL="355600" marR="5080">
              <a:lnSpc>
                <a:spcPts val="2400"/>
              </a:lnSpc>
              <a:spcBef>
                <a:spcPts val="280"/>
              </a:spcBef>
            </a:pPr>
            <a:r>
              <a:rPr sz="2500" spc="55" dirty="0">
                <a:solidFill>
                  <a:srgbClr val="FFFFFF"/>
                </a:solidFill>
                <a:latin typeface="Trebuchet MS"/>
                <a:cs typeface="Trebuchet MS"/>
              </a:rPr>
              <a:t>rolling</a:t>
            </a:r>
            <a:r>
              <a:rPr sz="2500" spc="-1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0" dirty="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Trebuchet MS"/>
                <a:cs typeface="Trebuchet MS"/>
              </a:rPr>
              <a:t>body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" dirty="0">
                <a:solidFill>
                  <a:srgbClr val="FFFFFF"/>
                </a:solidFill>
                <a:latin typeface="Trebuchet MS"/>
                <a:cs typeface="Trebuchet MS"/>
              </a:rPr>
              <a:t>part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on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Trebuchet MS"/>
                <a:cs typeface="Trebuchet MS"/>
              </a:rPr>
              <a:t>harder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Trebuchet MS"/>
                <a:cs typeface="Trebuchet MS"/>
              </a:rPr>
              <a:t>surface,</a:t>
            </a:r>
            <a:r>
              <a:rPr sz="25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65" dirty="0">
                <a:solidFill>
                  <a:srgbClr val="FFFFFF"/>
                </a:solidFill>
                <a:latin typeface="Trebuchet MS"/>
                <a:cs typeface="Trebuchet MS"/>
              </a:rPr>
              <a:t>since</a:t>
            </a:r>
            <a:r>
              <a:rPr sz="25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it</a:t>
            </a:r>
            <a:r>
              <a:rPr sz="2500" spc="-1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0" dirty="0">
                <a:solidFill>
                  <a:srgbClr val="FFFFFF"/>
                </a:solidFill>
                <a:latin typeface="Trebuchet MS"/>
                <a:cs typeface="Trebuchet MS"/>
              </a:rPr>
              <a:t>can</a:t>
            </a:r>
            <a:r>
              <a:rPr sz="2500" spc="-1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25" dirty="0">
                <a:solidFill>
                  <a:srgbClr val="FFFFFF"/>
                </a:solidFill>
                <a:latin typeface="Trebuchet MS"/>
                <a:cs typeface="Trebuchet MS"/>
              </a:rPr>
              <a:t>get  </a:t>
            </a:r>
            <a:r>
              <a:rPr sz="2500" spc="15" dirty="0">
                <a:solidFill>
                  <a:srgbClr val="FFFFFF"/>
                </a:solidFill>
                <a:latin typeface="Trebuchet MS"/>
                <a:cs typeface="Trebuchet MS"/>
              </a:rPr>
              <a:t>though.</a:t>
            </a:r>
            <a:endParaRPr sz="2500">
              <a:latin typeface="Trebuchet MS"/>
              <a:cs typeface="Trebuchet MS"/>
            </a:endParaRPr>
          </a:p>
          <a:p>
            <a:pPr marL="355600" marR="259715" indent="-26034">
              <a:lnSpc>
                <a:spcPct val="80000"/>
              </a:lnSpc>
              <a:spcBef>
                <a:spcPts val="620"/>
              </a:spcBef>
            </a:pPr>
            <a:r>
              <a:rPr sz="2500" spc="70" dirty="0">
                <a:solidFill>
                  <a:srgbClr val="FFFFFF"/>
                </a:solidFill>
                <a:latin typeface="Trebuchet MS"/>
                <a:cs typeface="Trebuchet MS"/>
              </a:rPr>
              <a:t>Progression</a:t>
            </a:r>
            <a:r>
              <a:rPr sz="2500" spc="-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would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Trebuchet MS"/>
                <a:cs typeface="Trebuchet MS"/>
              </a:rPr>
              <a:t>be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00" dirty="0">
                <a:solidFill>
                  <a:srgbClr val="FFFFFF"/>
                </a:solidFill>
                <a:latin typeface="Trebuchet MS"/>
                <a:cs typeface="Trebuchet MS"/>
              </a:rPr>
              <a:t>comparing</a:t>
            </a:r>
            <a:r>
              <a:rPr sz="25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30" dirty="0">
                <a:solidFill>
                  <a:srgbClr val="FFFFFF"/>
                </a:solidFill>
                <a:latin typeface="Trebuchet MS"/>
                <a:cs typeface="Trebuchet MS"/>
              </a:rPr>
              <a:t>how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4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Trebuchet MS"/>
                <a:cs typeface="Trebuchet MS"/>
              </a:rPr>
              <a:t>patient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Trebuchet MS"/>
                <a:cs typeface="Trebuchet MS"/>
              </a:rPr>
              <a:t>is  </a:t>
            </a:r>
            <a:r>
              <a:rPr sz="2500" spc="45" dirty="0">
                <a:solidFill>
                  <a:srgbClr val="FFFFFF"/>
                </a:solidFill>
                <a:latin typeface="Trebuchet MS"/>
                <a:cs typeface="Trebuchet MS"/>
              </a:rPr>
              <a:t>feeling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35" dirty="0">
                <a:solidFill>
                  <a:srgbClr val="FFFFFF"/>
                </a:solidFill>
                <a:latin typeface="Trebuchet MS"/>
                <a:cs typeface="Trebuchet MS"/>
              </a:rPr>
              <a:t>before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2500" spc="-1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60" dirty="0">
                <a:solidFill>
                  <a:srgbClr val="FFFFFF"/>
                </a:solidFill>
                <a:latin typeface="Trebuchet MS"/>
                <a:cs typeface="Trebuchet MS"/>
              </a:rPr>
              <a:t>after</a:t>
            </a:r>
            <a:r>
              <a:rPr sz="2500" spc="-1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40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35" dirty="0">
                <a:solidFill>
                  <a:srgbClr val="FFFFFF"/>
                </a:solidFill>
                <a:latin typeface="Trebuchet MS"/>
                <a:cs typeface="Trebuchet MS"/>
              </a:rPr>
              <a:t>treatments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60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500" spc="-1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Trebuchet MS"/>
                <a:cs typeface="Trebuchet MS"/>
              </a:rPr>
              <a:t>MFR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19450" marR="5080" indent="-3205480">
              <a:lnSpc>
                <a:spcPct val="100000"/>
              </a:lnSpc>
              <a:spcBef>
                <a:spcPts val="95"/>
              </a:spcBef>
            </a:pPr>
            <a:r>
              <a:rPr spc="110" dirty="0"/>
              <a:t>Sources</a:t>
            </a:r>
            <a:r>
              <a:rPr spc="-225" dirty="0"/>
              <a:t> </a:t>
            </a:r>
            <a:r>
              <a:rPr spc="5" dirty="0"/>
              <a:t>for</a:t>
            </a:r>
            <a:r>
              <a:rPr spc="-225" dirty="0"/>
              <a:t> </a:t>
            </a:r>
            <a:r>
              <a:rPr spc="70" dirty="0"/>
              <a:t>more</a:t>
            </a:r>
            <a:r>
              <a:rPr spc="-240" dirty="0"/>
              <a:t> </a:t>
            </a:r>
            <a:r>
              <a:rPr spc="-5" dirty="0"/>
              <a:t>infromation</a:t>
            </a:r>
            <a:r>
              <a:rPr spc="-240" dirty="0"/>
              <a:t> </a:t>
            </a:r>
            <a:r>
              <a:rPr spc="125" dirty="0"/>
              <a:t>on  </a:t>
            </a:r>
            <a:r>
              <a:rPr spc="280" dirty="0"/>
              <a:t>MFR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6301"/>
            <a:ext cx="8056245" cy="3531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20" dirty="0">
                <a:solidFill>
                  <a:srgbClr val="FFFFFF"/>
                </a:solidFill>
                <a:latin typeface="Trebuchet MS"/>
                <a:cs typeface="Trebuchet MS"/>
              </a:rPr>
              <a:t>myofascialrelease.com</a:t>
            </a:r>
            <a:endParaRPr sz="25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u="heavy" spc="3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2"/>
              </a:rPr>
              <a:t>https://www.youtube.com/watch?v=PWRuS9xAbMo</a:t>
            </a:r>
            <a:endParaRPr sz="2500">
              <a:latin typeface="Trebuchet MS"/>
              <a:cs typeface="Trebuchet MS"/>
            </a:endParaRPr>
          </a:p>
          <a:p>
            <a:pPr marL="355600" marR="62801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105" dirty="0">
                <a:solidFill>
                  <a:srgbClr val="FFFFFF"/>
                </a:solidFill>
                <a:latin typeface="Trebuchet MS"/>
                <a:cs typeface="Trebuchet MS"/>
              </a:rPr>
              <a:t>Mercer</a:t>
            </a:r>
            <a:r>
              <a:rPr sz="2500" spc="-11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Trebuchet MS"/>
                <a:cs typeface="Trebuchet MS"/>
              </a:rPr>
              <a:t>Country</a:t>
            </a:r>
            <a:r>
              <a:rPr sz="2500" spc="-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Trebuchet MS"/>
                <a:cs typeface="Trebuchet MS"/>
              </a:rPr>
              <a:t>Community</a:t>
            </a:r>
            <a:r>
              <a:rPr sz="2500" spc="-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Trebuchet MS"/>
                <a:cs typeface="Trebuchet MS"/>
              </a:rPr>
              <a:t>College</a:t>
            </a:r>
            <a:r>
              <a:rPr sz="25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40" dirty="0">
                <a:solidFill>
                  <a:srgbClr val="FFFFFF"/>
                </a:solidFill>
                <a:latin typeface="Trebuchet MS"/>
                <a:cs typeface="Trebuchet MS"/>
              </a:rPr>
              <a:t>online</a:t>
            </a:r>
            <a:r>
              <a:rPr sz="2500" spc="-10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Trebuchet MS"/>
                <a:cs typeface="Trebuchet MS"/>
              </a:rPr>
              <a:t>data  </a:t>
            </a:r>
            <a:r>
              <a:rPr sz="2500" spc="100" dirty="0">
                <a:solidFill>
                  <a:srgbClr val="FFFFFF"/>
                </a:solidFill>
                <a:latin typeface="Trebuchet MS"/>
                <a:cs typeface="Trebuchet MS"/>
              </a:rPr>
              <a:t>base</a:t>
            </a:r>
            <a:endParaRPr sz="2500">
              <a:latin typeface="Trebuchet MS"/>
              <a:cs typeface="Trebuchet MS"/>
            </a:endParaRPr>
          </a:p>
          <a:p>
            <a:pPr marL="355600" marR="5080" indent="-342900">
              <a:lnSpc>
                <a:spcPct val="80000"/>
              </a:lnSpc>
              <a:spcBef>
                <a:spcPts val="620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u="heavy" spc="-2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http://www.performbetter.com/webapp/wcs/stores/  </a:t>
            </a:r>
            <a:r>
              <a:rPr sz="2500" u="heavy" spc="55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servlet/PBOnePieceView?storeId=10151&amp;catalogId</a:t>
            </a:r>
            <a:endParaRPr sz="2500">
              <a:latin typeface="Trebuchet MS"/>
              <a:cs typeface="Trebuchet MS"/>
            </a:endParaRPr>
          </a:p>
          <a:p>
            <a:pPr marL="355600">
              <a:lnSpc>
                <a:spcPts val="2400"/>
              </a:lnSpc>
            </a:pPr>
            <a:r>
              <a:rPr sz="2500" u="heavy" spc="85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3"/>
              </a:rPr>
              <a:t>=10751&amp;languageId=-1&amp;pagename=91</a:t>
            </a:r>
            <a:endParaRPr sz="25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Trebuchet MS"/>
              <a:cs typeface="Trebuchet MS"/>
            </a:endParaRPr>
          </a:p>
          <a:p>
            <a:pPr marL="355600" marR="133985" indent="-342900">
              <a:lnSpc>
                <a:spcPts val="24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u="heavy" spc="20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4"/>
              </a:rPr>
              <a:t>http://massagemag.com/massage-blog/myofascial-  </a:t>
            </a:r>
            <a:r>
              <a:rPr sz="2500" u="heavy" dirty="0">
                <a:solidFill>
                  <a:srgbClr val="BB5FBB"/>
                </a:solidFill>
                <a:uFill>
                  <a:solidFill>
                    <a:srgbClr val="BB5FBB"/>
                  </a:solidFill>
                </a:uFill>
                <a:latin typeface="Trebuchet MS"/>
                <a:cs typeface="Trebuchet MS"/>
                <a:hlinkClick r:id="rId4"/>
              </a:rPr>
              <a:t>release/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751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Myofascial Release in  Physical Therapy</vt:lpstr>
      <vt:lpstr>Introduction of Myofacial Releaase</vt:lpstr>
      <vt:lpstr>Myofascial Release</vt:lpstr>
      <vt:lpstr>Technique</vt:lpstr>
      <vt:lpstr>Importance of MFR in PT field</vt:lpstr>
      <vt:lpstr>Self-Myofascial Relief</vt:lpstr>
      <vt:lpstr>Example of Self-Myofascial  Release</vt:lpstr>
      <vt:lpstr>Tests, Progression, Intervention</vt:lpstr>
      <vt:lpstr>Sources for more infromation on  MFR</vt:lpstr>
      <vt:lpstr>PowerPoint Presentation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Myofascial Release in Physical Therapy</dc:title>
  <dc:creator>Yarema Boskyy</dc:creator>
  <cp:lastModifiedBy>Aakanksha Bajpai</cp:lastModifiedBy>
  <cp:revision>1</cp:revision>
  <dcterms:created xsi:type="dcterms:W3CDTF">2022-05-02T05:20:26Z</dcterms:created>
  <dcterms:modified xsi:type="dcterms:W3CDTF">2022-05-02T05:22:44Z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2022-05-02T00:00:00Z</vt:filetime>
  </property>
</Properties>
</file>