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91" r:id="rId15"/>
    <p:sldId id="273" r:id="rId16"/>
    <p:sldId id="278" r:id="rId17"/>
    <p:sldId id="275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k Pandey" initials="AP" lastIdx="2" clrIdx="0">
    <p:extLst>
      <p:ext uri="{19B8F6BF-5375-455C-9EA6-DF929625EA0E}">
        <p15:presenceInfo xmlns:p15="http://schemas.microsoft.com/office/powerpoint/2012/main" userId="aefe3967a65227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2T23:32:10.029" idx="2">
    <p:pos x="4673" y="727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4EC2-F62F-4447-A546-EC4FCA40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DD143-B3CE-4722-886A-BF73D747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A496-52EC-4BD5-A941-87F46DCC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53E0-26D5-421E-8C88-418F4703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21925-1D33-42CA-A2C9-29F1A5BB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45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8A80-8782-438D-B9D2-AD143813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9C236-BBA3-43DF-9C00-B4E42CDB3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3C26F-861F-4632-9762-09D62014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73D5C-F5D5-4119-95FF-647983F9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E32B4-3623-44CE-A64E-FDCB418C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473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1ACD2-6889-4F63-9861-534E92D14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34379-8E0D-4F21-85C0-50DC92E5E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12B6-FF87-4A89-8047-3B850A35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ADDA0-DCC8-477F-B342-6A1706CC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D789-F2BC-4B26-9A04-E2F9B16C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37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F811-44AA-455D-A27E-057EF681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682B0-A75F-4A43-9A12-303814B9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7388D-6232-43D3-A369-EEB8F2ED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45966-19A8-4AC9-809B-5BD3523B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8753B-502F-4C70-A8E6-54EFFF8B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97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215B-DD97-4154-BD4C-67D614F2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11503-55A8-4F80-8347-E052B0D21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FB05-8DB9-49C8-B1F5-3A1377CD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7066-354F-4593-BA92-D3A63091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14088-EE8E-4F70-8600-6528F24B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37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772D-5828-43B4-895E-77180ACA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6F6B7-DA0F-4D55-B108-4971144CE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EC414-DED1-4721-A0F3-BEE1959B2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0C55A-2B14-462E-8C2A-BBF31A66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6EEDD-7DB1-4A9D-BC60-5EDAB8E4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AF1E4-AB60-44AE-80F6-8286A3DC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533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4AA2-C5E5-4C47-9471-DEA071BD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7AD0C-F1BC-4BE7-9F86-989845EB8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6FABB-75A7-4FA9-B17B-9A28B2E85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CDEAA-8DDE-465B-9B3B-A888F2A4C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87D97-90D2-4B69-B041-B387C1406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2367-4E3A-4C0E-89A1-F1E61E3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56E56-ACF5-49D8-86FB-EE76ADA1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0B096-1F2C-4DB1-A397-994CE742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33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2EA2-4E10-4BC1-A653-E6360380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E790E-2C18-4E00-ABEE-7F644266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510E2-1BBB-44B9-B800-BD2723C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E3424-E51E-4B46-B48F-21C96D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06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7934A-8D49-4D20-892F-D53C3210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481CC-5FA1-458F-BB97-0D5184E3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FD14E-2888-4D21-AA74-69BDB5DF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570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D4B1-29F6-4969-9F6E-EBE0AF19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BCE0-C702-4D34-9276-367A4BFD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596A8-9AB5-4D39-B10F-1EC98B7F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3C19-6FDA-43B4-8A1D-54FDDEE0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DC689-086F-4C1D-AF36-846C497E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0A36-ED81-4DC1-A127-1BCC1C1D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06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1890-6512-4964-8BE1-13D3C5A2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F2322-9EB3-4C9A-A61A-93E00E87C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C8BEC-DC07-43E2-BBAA-37C2D9E63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1493B-B7F6-4BAC-B172-C58051A8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304FC-4FD7-4ABC-8CDB-54274C68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79D8C-8999-49A1-B6A8-0F8A22F0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141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C7F59-F612-4CBF-B9F3-8166BBD0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49B96-188E-4C4A-B4B1-B9BFBA1F1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54736-E25B-444D-9C29-B9411F95C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E1FE-81E8-4B68-A925-0505619C801C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68E02-6C6E-42FC-9B1E-0DB6C3408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3878-0936-4B27-8A08-B366B88A1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C3F64-7D48-44FF-B1A2-4303DAF65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6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5E95-D78B-4E02-A572-140A256DA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790" y="188652"/>
            <a:ext cx="9144000" cy="1038687"/>
          </a:xfrm>
        </p:spPr>
        <p:txBody>
          <a:bodyPr>
            <a:noAutofit/>
          </a:bodyPr>
          <a:lstStyle/>
          <a:p>
            <a:r>
              <a:rPr lang="en-IN" sz="2800" b="1" i="1" dirty="0" err="1"/>
              <a:t>Dr.Priti</a:t>
            </a:r>
            <a:r>
              <a:rPr lang="en-IN" sz="2800" b="1" i="1" dirty="0"/>
              <a:t> Pandey</a:t>
            </a:r>
            <a:br>
              <a:rPr lang="en-IN" sz="2800" b="1" i="1" dirty="0"/>
            </a:br>
            <a:r>
              <a:rPr lang="en-IN" sz="2800" b="1" i="1" dirty="0"/>
              <a:t>Associate Professor </a:t>
            </a:r>
            <a:br>
              <a:rPr lang="en-IN" sz="2800" b="1" i="1" dirty="0"/>
            </a:br>
            <a:r>
              <a:rPr lang="en-IN" sz="2800" b="1" i="1" dirty="0" err="1"/>
              <a:t>S.N.Sen</a:t>
            </a:r>
            <a:r>
              <a:rPr lang="en-IN" sz="2800" b="1" i="1" dirty="0"/>
              <a:t> </a:t>
            </a:r>
            <a:r>
              <a:rPr lang="en-IN" sz="2800" b="1" i="1" dirty="0" err="1"/>
              <a:t>B.V.P.C.College,Kanpur</a:t>
            </a:r>
            <a:r>
              <a:rPr lang="en-IN" sz="2800" b="1" i="1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41CC4-66F0-4047-AC25-8E1ED4005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B0D1D-76EF-4D6B-A7C5-4E3726FFA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4" y="1174072"/>
            <a:ext cx="3690616" cy="6143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DF6F7-4450-4FA4-9259-27FC5661F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92" y="1174072"/>
            <a:ext cx="3797808" cy="6569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3F21-DC20-42CF-967C-C93D3653D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80" y="1236483"/>
            <a:ext cx="4040712" cy="61433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7EA857-0C20-4231-B8A6-2EC1864270D6}"/>
              </a:ext>
            </a:extLst>
          </p:cNvPr>
          <p:cNvSpPr/>
          <p:nvPr/>
        </p:nvSpPr>
        <p:spPr>
          <a:xfrm>
            <a:off x="662864" y="5840091"/>
            <a:ext cx="11529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en-US" sz="36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 Dec.                 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 Aug</a:t>
            </a:r>
            <a:r>
              <a:rPr lang="en-US" sz="36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              2020 March</a:t>
            </a:r>
            <a:endParaRPr lang="en-US" sz="5400" b="1" i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32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415F-87D4-4589-9A51-40504443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 descr="Theories of obesity&#10;• Genetic&#10;• High calories and high fat diet.&#10;• Insufficient energy expenditure&#10;• Environment and life ...">
            <a:extLst>
              <a:ext uri="{FF2B5EF4-FFF2-40B4-BE49-F238E27FC236}">
                <a16:creationId xmlns:a16="http://schemas.microsoft.com/office/drawing/2014/main" id="{19945239-2AEA-4569-8D53-D02FAE463E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257452"/>
            <a:ext cx="11780668" cy="5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0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9ABB-5ECB-4BC9-B770-56969083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Health risks&#10;• Psychological burden&#10;• Osteoarthritis&#10;• High blood pressure&#10;• Increased level of cholesterol&#10;• Diabetes&#10;• I...">
            <a:extLst>
              <a:ext uri="{FF2B5EF4-FFF2-40B4-BE49-F238E27FC236}">
                <a16:creationId xmlns:a16="http://schemas.microsoft.com/office/drawing/2014/main" id="{E4235AB1-D964-44CF-B596-7765BB68D7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4" y="338492"/>
            <a:ext cx="7519386" cy="65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besity Is Harmful for You: Why Avoid It - Health Sabz">
            <a:extLst>
              <a:ext uri="{FF2B5EF4-FFF2-40B4-BE49-F238E27FC236}">
                <a16:creationId xmlns:a16="http://schemas.microsoft.com/office/drawing/2014/main" id="{9E47ED3F-58E2-45C3-9077-32BFE28C4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760" y="0"/>
            <a:ext cx="3657599" cy="639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8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4027-CD37-4AE6-AAB4-C6E5CB01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136" y="365125"/>
            <a:ext cx="4245864" cy="6145403"/>
          </a:xfrm>
        </p:spPr>
        <p:txBody>
          <a:bodyPr>
            <a:normAutofit fontScale="90000"/>
          </a:bodyPr>
          <a:lstStyle/>
          <a:p>
            <a:r>
              <a:rPr lang="en-IN" dirty="0"/>
              <a:t>Type of Obesity </a:t>
            </a:r>
            <a:br>
              <a:rPr lang="en-IN" dirty="0"/>
            </a:br>
            <a:r>
              <a:rPr lang="en-IN" sz="3200" dirty="0">
                <a:solidFill>
                  <a:srgbClr val="FF0000"/>
                </a:solidFill>
              </a:rPr>
              <a:t>1.Android Obesity /Central</a:t>
            </a:r>
            <a:r>
              <a:rPr lang="en-IN" sz="3200" dirty="0"/>
              <a:t> </a:t>
            </a:r>
            <a:r>
              <a:rPr lang="en-IN" sz="3100" dirty="0"/>
              <a:t>Obesity:-Fat accumulate in upper segment …Apple shape (more </a:t>
            </a:r>
            <a:r>
              <a:rPr lang="en-IN" sz="3100" dirty="0" err="1"/>
              <a:t>promt</a:t>
            </a:r>
            <a:r>
              <a:rPr lang="en-IN" sz="3100" dirty="0"/>
              <a:t> to disease)</a:t>
            </a:r>
            <a:br>
              <a:rPr lang="en-IN" sz="3100" dirty="0"/>
            </a:br>
            <a:br>
              <a:rPr lang="en-IN" sz="3100" dirty="0"/>
            </a:br>
            <a:r>
              <a:rPr lang="en-IN" sz="3100" dirty="0">
                <a:solidFill>
                  <a:srgbClr val="FF0000"/>
                </a:solidFill>
              </a:rPr>
              <a:t>2. Gynecoid Obesity:- </a:t>
            </a:r>
            <a:r>
              <a:rPr lang="en-IN" sz="3100" dirty="0"/>
              <a:t>fat accumulate in lower segment …Pear shape</a:t>
            </a:r>
            <a:br>
              <a:rPr lang="en-IN" sz="3100" dirty="0"/>
            </a:br>
            <a:br>
              <a:rPr lang="en-IN" sz="3100" dirty="0"/>
            </a:br>
            <a:br>
              <a:rPr lang="en-IN" sz="3100" dirty="0"/>
            </a:br>
            <a:r>
              <a:rPr lang="en-IN" sz="3100" dirty="0"/>
              <a:t>1.Endogenous Obesity</a:t>
            </a:r>
            <a:br>
              <a:rPr lang="en-IN" sz="3100" dirty="0"/>
            </a:br>
            <a:r>
              <a:rPr lang="en-IN" sz="3100" dirty="0"/>
              <a:t>2.Exogenous Obesity</a:t>
            </a:r>
            <a:br>
              <a:rPr lang="en-IN" sz="3100" dirty="0"/>
            </a:br>
            <a:endParaRPr lang="en-IN" dirty="0"/>
          </a:p>
        </p:txBody>
      </p:sp>
      <p:pic>
        <p:nvPicPr>
          <p:cNvPr id="12290" name="Picture 2" descr="Criteria for excessive body fat&#10;• Percentage of body mass composed of fat&#10;• Regional fat distribution&#10;• Adiocytes size and...">
            <a:extLst>
              <a:ext uri="{FF2B5EF4-FFF2-40B4-BE49-F238E27FC236}">
                <a16:creationId xmlns:a16="http://schemas.microsoft.com/office/drawing/2014/main" id="{B7DCFC6B-AED4-456D-9749-019359C696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443882"/>
            <a:ext cx="7578156" cy="62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9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9E99-B458-46A0-997B-E4475974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 BMI is calculated using the formula&#10;Weight (kg)/Height (m²)&#10;Or&#10;Weight (lbs)/Height (inches)² * 703&#10; BMI provides an est...">
            <a:extLst>
              <a:ext uri="{FF2B5EF4-FFF2-40B4-BE49-F238E27FC236}">
                <a16:creationId xmlns:a16="http://schemas.microsoft.com/office/drawing/2014/main" id="{B9645C2D-B3A0-4C9B-B009-392CE90BDD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" y="-1097280"/>
            <a:ext cx="5960930" cy="78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Physical Fitness.&#10; Several prospective studies have demonstrated that&#10;physical fitness, reported by questionnaire or&#10;meas...">
            <a:extLst>
              <a:ext uri="{FF2B5EF4-FFF2-40B4-BE49-F238E27FC236}">
                <a16:creationId xmlns:a16="http://schemas.microsoft.com/office/drawing/2014/main" id="{FA4BE47F-481C-4E5C-90D5-5388AC2C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22" y="-1609344"/>
            <a:ext cx="6076950" cy="83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6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4F1A-7783-4D80-92D5-E2869B0C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552" y="64008"/>
            <a:ext cx="6931152" cy="6263640"/>
          </a:xfrm>
        </p:spPr>
        <p:txBody>
          <a:bodyPr>
            <a:noAutofit/>
          </a:bodyPr>
          <a:lstStyle/>
          <a:p>
            <a:r>
              <a:rPr lang="en-US" sz="3600" b="1" dirty="0"/>
              <a:t>Body Mass Index</a:t>
            </a:r>
            <a:r>
              <a:rPr lang="en-US" sz="3600" dirty="0"/>
              <a:t> is a simple </a:t>
            </a:r>
            <a:r>
              <a:rPr lang="en-US" sz="3600" b="1" dirty="0"/>
              <a:t>calculation</a:t>
            </a:r>
            <a:r>
              <a:rPr lang="en-US" sz="3600" dirty="0"/>
              <a:t> using a person's height and weight. The </a:t>
            </a:r>
            <a:r>
              <a:rPr lang="en-US" sz="3600" b="1" dirty="0"/>
              <a:t>formula</a:t>
            </a:r>
            <a:r>
              <a:rPr lang="en-US" sz="3600" dirty="0"/>
              <a:t> is </a:t>
            </a:r>
            <a:r>
              <a:rPr lang="en-US" sz="3600" b="1" dirty="0"/>
              <a:t>BMI</a:t>
            </a:r>
            <a:r>
              <a:rPr lang="en-US" sz="3600" dirty="0"/>
              <a:t> = kg/m</a:t>
            </a:r>
            <a:r>
              <a:rPr lang="en-US" sz="3600" baseline="30000" dirty="0"/>
              <a:t>2</a:t>
            </a:r>
            <a:r>
              <a:rPr lang="en-US" sz="3600" dirty="0"/>
              <a:t> where kg is a person's weight in kilograms and m</a:t>
            </a:r>
            <a:r>
              <a:rPr lang="en-US" sz="3600" baseline="30000" dirty="0"/>
              <a:t>2</a:t>
            </a:r>
            <a:r>
              <a:rPr lang="en-US" sz="3600" dirty="0"/>
              <a:t> is their height in </a:t>
            </a:r>
            <a:r>
              <a:rPr lang="en-US" sz="3600" dirty="0" err="1"/>
              <a:t>metres</a:t>
            </a:r>
            <a:r>
              <a:rPr lang="en-US" sz="3600" dirty="0"/>
              <a:t> squared. A </a:t>
            </a:r>
            <a:r>
              <a:rPr lang="en-US" sz="3600" b="1" dirty="0"/>
              <a:t>BMI</a:t>
            </a:r>
            <a:r>
              <a:rPr lang="en-US" sz="3600" dirty="0"/>
              <a:t> of 25.0 or more is overweight, while the healthy range is 18.5 to 24.9. </a:t>
            </a:r>
            <a:r>
              <a:rPr lang="en-US" sz="3600" b="1" dirty="0"/>
              <a:t>BMI</a:t>
            </a:r>
            <a:r>
              <a:rPr lang="en-US" sz="3600" dirty="0"/>
              <a:t> applies to most adults 18-65 years.</a:t>
            </a:r>
            <a:endParaRPr lang="en-IN" sz="3600" dirty="0"/>
          </a:p>
        </p:txBody>
      </p:sp>
      <p:pic>
        <p:nvPicPr>
          <p:cNvPr id="4" name="Picture 4" descr="Body Mass Index (BMI) And&#10;Waist Circumference.&#10; Three anthropometric measurements are important in&#10;evaluating the degree ...">
            <a:extLst>
              <a:ext uri="{FF2B5EF4-FFF2-40B4-BE49-F238E27FC236}">
                <a16:creationId xmlns:a16="http://schemas.microsoft.com/office/drawing/2014/main" id="{DA6FD4CE-816E-4A1B-9F45-01D6BAA4D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" y="0"/>
            <a:ext cx="4480560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OBESE QUOTES image quotes at relatably.com">
            <a:extLst>
              <a:ext uri="{FF2B5EF4-FFF2-40B4-BE49-F238E27FC236}">
                <a16:creationId xmlns:a16="http://schemas.microsoft.com/office/drawing/2014/main" id="{293DEC91-5AC3-49AB-ABE5-000C2052FF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OBESE QUOTES image quotes at relatably.com">
            <a:extLst>
              <a:ext uri="{FF2B5EF4-FFF2-40B4-BE49-F238E27FC236}">
                <a16:creationId xmlns:a16="http://schemas.microsoft.com/office/drawing/2014/main" id="{FD84D5B6-99D0-4BE0-962B-E7A324D6E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88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580C-B707-4095-A3A0-373F7BC2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Before Beginning an Exercise&#10;Program&#10;• Are a man older than age 40 or&#10;a woman older than age 50&#10;• Have had a heart attack&#10;...">
            <a:extLst>
              <a:ext uri="{FF2B5EF4-FFF2-40B4-BE49-F238E27FC236}">
                <a16:creationId xmlns:a16="http://schemas.microsoft.com/office/drawing/2014/main" id="{7770304C-0565-4D38-B383-D6F723EC59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1973"/>
            <a:ext cx="11943654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2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26CE-8B0A-4874-AF11-B333329D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B1C1A-14AE-47A3-88B3-77393A288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86548" y="1825625"/>
            <a:ext cx="2467252" cy="43513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4578" name="Picture 2" descr="Preventing Weight Regain After Weight&#10;Loss&#10;• Extended Treatment/Professional Contact.&#10;• Skills Training&#10;• Food Provision/M...">
            <a:extLst>
              <a:ext uri="{FF2B5EF4-FFF2-40B4-BE49-F238E27FC236}">
                <a16:creationId xmlns:a16="http://schemas.microsoft.com/office/drawing/2014/main" id="{A1708BE3-AC8E-4D0A-A1CD-40C9C6C6242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" y="470517"/>
            <a:ext cx="10786369" cy="638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693B-611F-429F-9439-4BB5243C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0" y="365125"/>
            <a:ext cx="7147560" cy="1325563"/>
          </a:xfrm>
        </p:spPr>
        <p:txBody>
          <a:bodyPr/>
          <a:lstStyle/>
          <a:p>
            <a:br>
              <a:rPr lang="en-IN" dirty="0"/>
            </a:br>
            <a:r>
              <a:rPr lang="en-IN" dirty="0"/>
              <a:t>LIPOSUCTION </a:t>
            </a:r>
          </a:p>
        </p:txBody>
      </p:sp>
      <p:pic>
        <p:nvPicPr>
          <p:cNvPr id="1028" name="Picture 4" descr=" Advised in her DM visit to:&#10; High BMI&#10; Advised: Weight loss and exercise&#10; Pain in her knees and ankles makes it diffi...">
            <a:extLst>
              <a:ext uri="{FF2B5EF4-FFF2-40B4-BE49-F238E27FC236}">
                <a16:creationId xmlns:a16="http://schemas.microsoft.com/office/drawing/2014/main" id="{4B8F609C-A069-4707-96ED-350F0BF1C4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1" y="-137160"/>
            <a:ext cx="4328160" cy="7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esity">
            <a:extLst>
              <a:ext uri="{FF2B5EF4-FFF2-40B4-BE49-F238E27FC236}">
                <a16:creationId xmlns:a16="http://schemas.microsoft.com/office/drawing/2014/main" id="{D67F231F-4B2D-4D11-8175-C9A57AE6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151"/>
            <a:ext cx="3657601" cy="67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dy Liposuction Cosmetic Procedure - Brigham and Women's Hospital">
            <a:extLst>
              <a:ext uri="{FF2B5EF4-FFF2-40B4-BE49-F238E27FC236}">
                <a16:creationId xmlns:a16="http://schemas.microsoft.com/office/drawing/2014/main" id="{2DFE4C0D-BDCB-4BEF-AF22-52074767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90688"/>
            <a:ext cx="5193789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1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14F3-7A4A-4925-B5AB-EB2F4327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370"/>
            <a:ext cx="10515600" cy="1325563"/>
          </a:xfrm>
        </p:spPr>
        <p:txBody>
          <a:bodyPr/>
          <a:lstStyle/>
          <a:p>
            <a:endParaRPr lang="en-IN"/>
          </a:p>
        </p:txBody>
      </p:sp>
      <p:pic>
        <p:nvPicPr>
          <p:cNvPr id="29698" name="Picture 2" descr="1 Out Of 2 Indians Are Obese – India Needs&#10;To Lose Weight.&#10; Indians people typically believe that the Indian diet is&#10;heal...">
            <a:extLst>
              <a:ext uri="{FF2B5EF4-FFF2-40B4-BE49-F238E27FC236}">
                <a16:creationId xmlns:a16="http://schemas.microsoft.com/office/drawing/2014/main" id="{ACE9CDA4-469B-4DBE-B9B3-141441E0B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134"/>
            <a:ext cx="6096000" cy="35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 And this trend is extremely pronounced in urban India,&#10;where over the last 20 years, incomes have risen&#10;significantly, a...">
            <a:extLst>
              <a:ext uri="{FF2B5EF4-FFF2-40B4-BE49-F238E27FC236}">
                <a16:creationId xmlns:a16="http://schemas.microsoft.com/office/drawing/2014/main" id="{284F8279-09F6-4F47-AC74-65D103F7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20090"/>
            <a:ext cx="6076950" cy="32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 It takes about 12 years to gain the weight.&#10; To lose the weight through a healthy diet program&#10;requires approximately 3...">
            <a:extLst>
              <a:ext uri="{FF2B5EF4-FFF2-40B4-BE49-F238E27FC236}">
                <a16:creationId xmlns:a16="http://schemas.microsoft.com/office/drawing/2014/main" id="{809D684D-C0F7-41BC-859C-CA99B04D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134"/>
            <a:ext cx="6076950" cy="39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seases of over-nutrition - Obesity - YouTube">
            <a:extLst>
              <a:ext uri="{FF2B5EF4-FFF2-40B4-BE49-F238E27FC236}">
                <a16:creationId xmlns:a16="http://schemas.microsoft.com/office/drawing/2014/main" id="{5E20281D-5321-4ADE-BCD3-BE156F665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08376"/>
            <a:ext cx="5937505" cy="36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0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FA5B-30C1-48F7-B92E-4B24E64B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Drugs.&#10; ">
            <a:extLst>
              <a:ext uri="{FF2B5EF4-FFF2-40B4-BE49-F238E27FC236}">
                <a16:creationId xmlns:a16="http://schemas.microsoft.com/office/drawing/2014/main" id="{10E5D603-64E0-40EF-AEA5-4494B00265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5769864" cy="74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Side-Effects&#10; Adverse side-effects relate to the effect of the&#10;resultant fat malabsorption on the gut namely:&#10; Loose sto...">
            <a:extLst>
              <a:ext uri="{FF2B5EF4-FFF2-40B4-BE49-F238E27FC236}">
                <a16:creationId xmlns:a16="http://schemas.microsoft.com/office/drawing/2014/main" id="{9341C31F-803C-48BE-9B41-30C78A49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82" y="49475"/>
            <a:ext cx="6076950" cy="40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 Bariatric surgery is by far the most effective&#10;long-term treatment for obesity and is the only&#10;anti-obesity intervention...">
            <a:extLst>
              <a:ext uri="{FF2B5EF4-FFF2-40B4-BE49-F238E27FC236}">
                <a16:creationId xmlns:a16="http://schemas.microsoft.com/office/drawing/2014/main" id="{098A6AE5-7AFC-4FD0-B6FC-F45CEF87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82" y="3506680"/>
            <a:ext cx="6076950" cy="40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CC51-B3BC-4704-9309-0C88FDEE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5" y="307640"/>
            <a:ext cx="10515600" cy="2044943"/>
          </a:xfrm>
        </p:spPr>
        <p:txBody>
          <a:bodyPr>
            <a:normAutofit fontScale="90000"/>
          </a:bodyPr>
          <a:lstStyle/>
          <a:p>
            <a:pPr algn="ctr"/>
            <a:r>
              <a:rPr lang="en-IN" sz="9600" b="1" dirty="0">
                <a:solidFill>
                  <a:srgbClr val="FF0000"/>
                </a:solidFill>
              </a:rPr>
              <a:t>					</a:t>
            </a:r>
            <a:r>
              <a:rPr lang="en-IN" sz="12800" b="1" dirty="0">
                <a:solidFill>
                  <a:srgbClr val="FF0000"/>
                </a:solidFill>
              </a:rPr>
              <a:t>OBESITY</a:t>
            </a:r>
            <a:br>
              <a:rPr lang="en-IN" sz="4900" b="1" dirty="0">
                <a:solidFill>
                  <a:srgbClr val="FF0000"/>
                </a:solidFill>
              </a:rPr>
            </a:br>
            <a:r>
              <a:rPr lang="en-IN" sz="4900" b="1" dirty="0">
                <a:solidFill>
                  <a:srgbClr val="FF0000"/>
                </a:solidFill>
              </a:rPr>
              <a:t>				</a:t>
            </a:r>
            <a:r>
              <a:rPr lang="en-IN" sz="4900" b="1" dirty="0" err="1">
                <a:solidFill>
                  <a:srgbClr val="FF0000"/>
                </a:solidFill>
              </a:rPr>
              <a:t>Dr.Priti</a:t>
            </a:r>
            <a:r>
              <a:rPr lang="en-IN" sz="4900" b="1" dirty="0">
                <a:solidFill>
                  <a:srgbClr val="FF0000"/>
                </a:solidFill>
              </a:rPr>
              <a:t> Pandey</a:t>
            </a:r>
            <a:endParaRPr lang="en-IN" sz="9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OBESITY MANAGEMENT&#10; ">
            <a:extLst>
              <a:ext uri="{FF2B5EF4-FFF2-40B4-BE49-F238E27FC236}">
                <a16:creationId xmlns:a16="http://schemas.microsoft.com/office/drawing/2014/main" id="{EAD9FA12-9E61-4357-A5C6-4A89E13B4F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19" y="2466097"/>
            <a:ext cx="7137646" cy="43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trition">
            <a:extLst>
              <a:ext uri="{FF2B5EF4-FFF2-40B4-BE49-F238E27FC236}">
                <a16:creationId xmlns:a16="http://schemas.microsoft.com/office/drawing/2014/main" id="{84C5A114-1E56-467E-9D3C-6BF83019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96287" cy="36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good medical quote.&#10;Obesity is not because it runs in the&#10;family!!!!!!!!!&#10;It is because, no one runs in the family!!!!!!&#10; ">
            <a:extLst>
              <a:ext uri="{FF2B5EF4-FFF2-40B4-BE49-F238E27FC236}">
                <a16:creationId xmlns:a16="http://schemas.microsoft.com/office/drawing/2014/main" id="{00A19CFA-6240-444A-B08D-69A7959B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58" y="3604333"/>
            <a:ext cx="4896377" cy="31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25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0E25-DFB1-4017-B050-3152236D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8" name="Picture 4" descr="Obesity">
            <a:extLst>
              <a:ext uri="{FF2B5EF4-FFF2-40B4-BE49-F238E27FC236}">
                <a16:creationId xmlns:a16="http://schemas.microsoft.com/office/drawing/2014/main" id="{08EA8D6E-D136-4AE2-A1A0-149924D1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besity Quotes, Sayings about being fat - Images, Pictures ...">
            <a:extLst>
              <a:ext uri="{FF2B5EF4-FFF2-40B4-BE49-F238E27FC236}">
                <a16:creationId xmlns:a16="http://schemas.microsoft.com/office/drawing/2014/main" id="{FEC200FF-2342-490F-9BC8-9444BEFF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0"/>
            <a:ext cx="5709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F933C-5A3F-4A78-A65C-3128760F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3152" y="0"/>
            <a:ext cx="11301102" cy="6766560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7062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519A-8591-4F85-9684-B77306B0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2770" name="Picture 2" descr="Obesity">
            <a:extLst>
              <a:ext uri="{FF2B5EF4-FFF2-40B4-BE49-F238E27FC236}">
                <a16:creationId xmlns:a16="http://schemas.microsoft.com/office/drawing/2014/main" id="{EA12290D-79BA-42BC-90D1-7ADAC1920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631750" cy="58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8518-7BEE-4D56-AD2E-6721ABBA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91" y="443883"/>
            <a:ext cx="10515600" cy="843380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DEFINITION</a:t>
            </a:r>
          </a:p>
        </p:txBody>
      </p:sp>
      <p:pic>
        <p:nvPicPr>
          <p:cNvPr id="2050" name="Picture 2" descr="• Overweight refers to increase body weight in&#10;relation to height , when compared to some&#10;standard of acceptable or desire...">
            <a:extLst>
              <a:ext uri="{FF2B5EF4-FFF2-40B4-BE49-F238E27FC236}">
                <a16:creationId xmlns:a16="http://schemas.microsoft.com/office/drawing/2014/main" id="{BDA164CA-1DB4-480F-A668-A69125044E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" y="1447060"/>
            <a:ext cx="12171285" cy="47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68A7-135B-4976-807A-91A7EB4E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CAUSES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D0A8A-7554-4D48-BCD2-0BDEBF9DE5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ETIOLOGY OF OBESITY</a:t>
            </a:r>
          </a:p>
          <a:p>
            <a:r>
              <a:rPr lang="en-IN" dirty="0"/>
              <a:t>1. Genetic factors a) Sex b) Case of identical twins and kids of obese parents c) Genetic syndromes ( d) </a:t>
            </a:r>
            <a:r>
              <a:rPr lang="en-IN" dirty="0" err="1"/>
              <a:t>ob</a:t>
            </a:r>
            <a:r>
              <a:rPr lang="en-IN" dirty="0"/>
              <a:t> gene (leptin) and </a:t>
            </a:r>
            <a:r>
              <a:rPr lang="en-IN" dirty="0" err="1"/>
              <a:t>db</a:t>
            </a:r>
            <a:r>
              <a:rPr lang="en-IN" dirty="0"/>
              <a:t> gene (leptin receptor)</a:t>
            </a:r>
          </a:p>
          <a:p>
            <a:r>
              <a:rPr lang="en-IN" dirty="0"/>
              <a:t>2. Environmental factors a) Metabolic imbalances (hypothyroidism) b) Socio-cultural and economic factors c) Physical inactivity d) Sleep deprivation e) </a:t>
            </a:r>
            <a:r>
              <a:rPr lang="en-IN" dirty="0" err="1"/>
              <a:t>Obesigenic</a:t>
            </a:r>
            <a:r>
              <a:rPr lang="en-IN" dirty="0"/>
              <a:t> viral infections?</a:t>
            </a:r>
          </a:p>
          <a:p>
            <a:endParaRPr lang="en-IN" dirty="0"/>
          </a:p>
        </p:txBody>
      </p:sp>
      <p:pic>
        <p:nvPicPr>
          <p:cNvPr id="5" name="Picture 2" descr="CAUSES OF OBESITY&#10;Energy&#10;Expenditure&#10;Energy&#10;Intake&#10;nutritional, activity levels, endocrine,&#10;genetic, drugs&#10; ">
            <a:extLst>
              <a:ext uri="{FF2B5EF4-FFF2-40B4-BE49-F238E27FC236}">
                <a16:creationId xmlns:a16="http://schemas.microsoft.com/office/drawing/2014/main" id="{14121B16-0F17-46BD-9360-C140D1EB1B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6164"/>
            <a:ext cx="5181600" cy="389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2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0122-17EE-44C5-B5EB-A0663357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BALANCE </a:t>
            </a:r>
          </a:p>
        </p:txBody>
      </p:sp>
      <p:pic>
        <p:nvPicPr>
          <p:cNvPr id="5122" name="Picture 2" descr="CALORIC BALANCE&#10;Intake&#10;????&#10;Resting Met Rate&#10;Thermic Effect of Food&#10;Spontaneous Activity&#10;Exercise&#10;+&#10;_&#10; ">
            <a:extLst>
              <a:ext uri="{FF2B5EF4-FFF2-40B4-BE49-F238E27FC236}">
                <a16:creationId xmlns:a16="http://schemas.microsoft.com/office/drawing/2014/main" id="{566A12A1-9A3E-4476-821F-1DE984E0CC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36" y="1825625"/>
            <a:ext cx="57957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1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0867-6136-4597-BFB6-A97747C4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IMBALANCE</a:t>
            </a:r>
          </a:p>
        </p:txBody>
      </p:sp>
      <p:pic>
        <p:nvPicPr>
          <p:cNvPr id="6146" name="Picture 2" descr="Energy Imbalance&#10;What is it?&#10;• Energy balance can be compared to a scale.&#10;• An energy imbalance arises when the number of ...">
            <a:extLst>
              <a:ext uri="{FF2B5EF4-FFF2-40B4-BE49-F238E27FC236}">
                <a16:creationId xmlns:a16="http://schemas.microsoft.com/office/drawing/2014/main" id="{CBC9B504-870F-46D7-A780-C7766E739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8" y="1825625"/>
            <a:ext cx="98098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6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DDCF-C5AA-44B9-95D1-AC152BF1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2009&#10;Energy Imbalance&#10;Effects in the Body&#10;• Excess energy is stored in fat cells, which enlarge or&#10;multiply.&#10;• Enlargement...">
            <a:extLst>
              <a:ext uri="{FF2B5EF4-FFF2-40B4-BE49-F238E27FC236}">
                <a16:creationId xmlns:a16="http://schemas.microsoft.com/office/drawing/2014/main" id="{434E9A5A-5556-4689-8417-462265E40B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773792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1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8774-588C-4DE6-880A-18BAB9A9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Fat Cell Enlargement&#10;Hypertrophy&#10;• Enlarged fat cells produce the&#10;clinical problems associated with&#10;obesity, due to the fo...">
            <a:extLst>
              <a:ext uri="{FF2B5EF4-FFF2-40B4-BE49-F238E27FC236}">
                <a16:creationId xmlns:a16="http://schemas.microsoft.com/office/drawing/2014/main" id="{E7D9C859-3812-461D-9E9D-6497681D9A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1" y="292963"/>
            <a:ext cx="10875145" cy="58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4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ADE6-44D6-4159-9214-094DEA0D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Factors Contributing to Obesity&#10;Lifestyle&#10;• Poor diet&#10;• Skipping meals&#10;• Sugary soft drinks&#10;• Poor sleep&#10;• Snacking&#10;• Alco...">
            <a:extLst>
              <a:ext uri="{FF2B5EF4-FFF2-40B4-BE49-F238E27FC236}">
                <a16:creationId xmlns:a16="http://schemas.microsoft.com/office/drawing/2014/main" id="{ABA1DA2A-5C8F-459B-BB1F-9A0A55D37C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8" y="168942"/>
            <a:ext cx="11230253" cy="60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0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Widescreen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Dr.Priti Pandey Associate Professor  S.N.Sen B.V.P.C.College,Kanpur.</vt:lpstr>
      <vt:lpstr>     OBESITY     Dr.Priti Pandey</vt:lpstr>
      <vt:lpstr>DEFINITION</vt:lpstr>
      <vt:lpstr>CAUSES</vt:lpstr>
      <vt:lpstr>BALANCE </vt:lpstr>
      <vt:lpstr>IMBALANCE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of Obesity  1.Android Obesity /Central Obesity:-Fat accumulate in upper segment …Apple shape (more promt to disease)  2. Gynecoid Obesity:- fat accumulate in lower segment …Pear shape   1.Endogenous Obesity 2.Exogenous Obesity </vt:lpstr>
      <vt:lpstr>PowerPoint Presentation</vt:lpstr>
      <vt:lpstr>Body Mass Index is a simple calculation using a person's height and weight. The formula is BMI = kg/m2 where kg is a person's weight in kilograms and m2 is their height in metres squared. A BMI of 25.0 or more is overweight, while the healthy range is 18.5 to 24.9. BMI applies to most adults 18-65 years.</vt:lpstr>
      <vt:lpstr>PowerPoint Presentation</vt:lpstr>
      <vt:lpstr>PowerPoint Presentation</vt:lpstr>
      <vt:lpstr> LIPOSUCTION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Alok Pandey</dc:creator>
  <cp:lastModifiedBy>Alok Pandey</cp:lastModifiedBy>
  <cp:revision>27</cp:revision>
  <dcterms:created xsi:type="dcterms:W3CDTF">2020-05-01T17:51:56Z</dcterms:created>
  <dcterms:modified xsi:type="dcterms:W3CDTF">2020-05-03T05:28:54Z</dcterms:modified>
</cp:coreProperties>
</file>