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7" r:id="rId9"/>
    <p:sldId id="263" r:id="rId10"/>
    <p:sldId id="264" r:id="rId11"/>
    <p:sldId id="265" r:id="rId12"/>
    <p:sldId id="266"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3C15005A-3EE7-4289-8231-AAB298424BB4}" type="datetimeFigureOut">
              <a:rPr lang="en-IN" smtClean="0"/>
              <a:t>22-03-2022</a:t>
            </a:fld>
            <a:endParaRPr lang="en-IN"/>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IN"/>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DE2696A5-5EB2-48CB-B75D-43A780666C68}" type="slidenum">
              <a:rPr lang="en-IN" smtClean="0"/>
              <a:t>‹#›</a:t>
            </a:fld>
            <a:endParaRPr lang="en-IN"/>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15005A-3EE7-4289-8231-AAB298424BB4}" type="datetimeFigureOut">
              <a:rPr lang="en-IN" smtClean="0"/>
              <a:t>22-03-2022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2696A5-5EB2-48CB-B75D-43A780666C68}"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15005A-3EE7-4289-8231-AAB298424BB4}" type="datetimeFigureOut">
              <a:rPr lang="en-IN" smtClean="0"/>
              <a:t>22-03-2022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2696A5-5EB2-48CB-B75D-43A780666C68}"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15005A-3EE7-4289-8231-AAB298424BB4}" type="datetimeFigureOut">
              <a:rPr lang="en-IN" smtClean="0"/>
              <a:t>22-03-2022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2696A5-5EB2-48CB-B75D-43A780666C68}"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15005A-3EE7-4289-8231-AAB298424BB4}" type="datetimeFigureOut">
              <a:rPr lang="en-IN" smtClean="0"/>
              <a:t>22-03-2022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2696A5-5EB2-48CB-B75D-43A780666C68}"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C15005A-3EE7-4289-8231-AAB298424BB4}" type="datetimeFigureOut">
              <a:rPr lang="en-IN" smtClean="0"/>
              <a:t>22-03-2022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E2696A5-5EB2-48CB-B75D-43A780666C68}" type="slidenum">
              <a:rPr lang="en-IN" smtClean="0"/>
              <a:t>‹#›</a:t>
            </a:fld>
            <a:endParaRPr lang="en-IN"/>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15005A-3EE7-4289-8231-AAB298424BB4}" type="datetimeFigureOut">
              <a:rPr lang="en-IN" smtClean="0"/>
              <a:t>22-03-2022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E2696A5-5EB2-48CB-B75D-43A780666C68}"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15005A-3EE7-4289-8231-AAB298424BB4}" type="datetimeFigureOut">
              <a:rPr lang="en-IN" smtClean="0"/>
              <a:t>22-03-2022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E2696A5-5EB2-48CB-B75D-43A780666C68}"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15005A-3EE7-4289-8231-AAB298424BB4}" type="datetimeFigureOut">
              <a:rPr lang="en-IN" smtClean="0"/>
              <a:t>22-03-2022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E2696A5-5EB2-48CB-B75D-43A780666C68}"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C15005A-3EE7-4289-8231-AAB298424BB4}" type="datetimeFigureOut">
              <a:rPr lang="en-IN" smtClean="0"/>
              <a:t>22-03-2022</a:t>
            </a:fld>
            <a:endParaRPr lang="en-IN"/>
          </a:p>
        </p:txBody>
      </p:sp>
      <p:sp>
        <p:nvSpPr>
          <p:cNvPr id="7" name="Slide Number Placeholder 6"/>
          <p:cNvSpPr>
            <a:spLocks noGrp="1"/>
          </p:cNvSpPr>
          <p:nvPr>
            <p:ph type="sldNum" sz="quarter" idx="12"/>
          </p:nvPr>
        </p:nvSpPr>
        <p:spPr/>
        <p:txBody>
          <a:bodyPr/>
          <a:lstStyle/>
          <a:p>
            <a:fld id="{DE2696A5-5EB2-48CB-B75D-43A780666C68}" type="slidenum">
              <a:rPr lang="en-IN" smtClean="0"/>
              <a:t>‹#›</a:t>
            </a:fld>
            <a:endParaRPr lang="en-IN"/>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IN"/>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15005A-3EE7-4289-8231-AAB298424BB4}" type="datetimeFigureOut">
              <a:rPr lang="en-IN" smtClean="0"/>
              <a:t>22-03-2022</a:t>
            </a:fld>
            <a:endParaRPr lang="en-IN"/>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IN"/>
          </a:p>
        </p:txBody>
      </p:sp>
      <p:sp>
        <p:nvSpPr>
          <p:cNvPr id="7" name="Slide Number Placeholder 6"/>
          <p:cNvSpPr>
            <a:spLocks noGrp="1"/>
          </p:cNvSpPr>
          <p:nvPr>
            <p:ph type="sldNum" sz="quarter" idx="12"/>
          </p:nvPr>
        </p:nvSpPr>
        <p:spPr/>
        <p:txBody>
          <a:bodyPr/>
          <a:lstStyle/>
          <a:p>
            <a:fld id="{DE2696A5-5EB2-48CB-B75D-43A780666C68}"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3C15005A-3EE7-4289-8231-AAB298424BB4}" type="datetimeFigureOut">
              <a:rPr lang="en-IN" smtClean="0"/>
              <a:t>22-03-2022</a:t>
            </a:fld>
            <a:endParaRPr lang="en-IN"/>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IN"/>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DE2696A5-5EB2-48CB-B75D-43A780666C68}"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b="1" dirty="0" smtClean="0">
                <a:latin typeface="Times New Roman" pitchFamily="18" charset="0"/>
                <a:cs typeface="Times New Roman" pitchFamily="18" charset="0"/>
              </a:rPr>
              <a:t>WHOLE BODY POSTURAL ASSESSMENT</a:t>
            </a:r>
            <a:endParaRPr lang="en-IN"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pPr algn="ctr"/>
            <a:r>
              <a:rPr lang="en-IN" b="1" dirty="0" smtClean="0">
                <a:latin typeface="Times New Roman" pitchFamily="18" charset="0"/>
                <a:cs typeface="Times New Roman" pitchFamily="18" charset="0"/>
              </a:rPr>
              <a:t>Aakanksha Bajpai</a:t>
            </a:r>
          </a:p>
          <a:p>
            <a:pPr algn="ctr"/>
            <a:r>
              <a:rPr lang="en-IN" b="1" dirty="0" smtClean="0">
                <a:latin typeface="Times New Roman" pitchFamily="18" charset="0"/>
                <a:cs typeface="Times New Roman" pitchFamily="18" charset="0"/>
              </a:rPr>
              <a:t>Assistant Professor</a:t>
            </a:r>
          </a:p>
          <a:p>
            <a:pPr algn="ctr"/>
            <a:r>
              <a:rPr lang="en-IN" b="1" dirty="0" smtClean="0">
                <a:latin typeface="Times New Roman" pitchFamily="18" charset="0"/>
                <a:cs typeface="Times New Roman" pitchFamily="18" charset="0"/>
              </a:rPr>
              <a:t>School of Health Sciences</a:t>
            </a:r>
            <a:endParaRPr lang="en-IN" b="1" dirty="0">
              <a:latin typeface="Times New Roman" pitchFamily="18" charset="0"/>
              <a:cs typeface="Times New Roman" pitchFamily="18" charset="0"/>
            </a:endParaRPr>
          </a:p>
        </p:txBody>
      </p:sp>
    </p:spTree>
    <p:extLst>
      <p:ext uri="{BB962C8B-B14F-4D97-AF65-F5344CB8AC3E}">
        <p14:creationId xmlns:p14="http://schemas.microsoft.com/office/powerpoint/2010/main" val="1519521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836712"/>
            <a:ext cx="7560840" cy="5472608"/>
          </a:xfrm>
        </p:spPr>
        <p:txBody>
          <a:bodyPr>
            <a:normAutofit/>
          </a:bodyPr>
          <a:lstStyle/>
          <a:p>
            <a:pPr algn="just">
              <a:lnSpc>
                <a:spcPct val="150000"/>
              </a:lnSpc>
            </a:pPr>
            <a:r>
              <a:rPr lang="en-US" sz="2000" dirty="0">
                <a:latin typeface="Times New Roman" pitchFamily="18" charset="0"/>
                <a:cs typeface="Times New Roman" pitchFamily="18" charset="0"/>
              </a:rPr>
              <a:t>OWAS is considered easy to use and is focused on </a:t>
            </a:r>
            <a:r>
              <a:rPr lang="en-US" sz="2000" dirty="0" smtClean="0">
                <a:latin typeface="Times New Roman" pitchFamily="18" charset="0"/>
                <a:cs typeface="Times New Roman" pitchFamily="18" charset="0"/>
              </a:rPr>
              <a:t>assessing </a:t>
            </a:r>
            <a:r>
              <a:rPr lang="en-US" sz="2000" dirty="0">
                <a:latin typeface="Times New Roman" pitchFamily="18" charset="0"/>
                <a:cs typeface="Times New Roman" pitchFamily="18" charset="0"/>
              </a:rPr>
              <a:t>posture, not risk of manual </a:t>
            </a:r>
            <a:r>
              <a:rPr lang="en-US" sz="2000" dirty="0" smtClean="0">
                <a:latin typeface="Times New Roman" pitchFamily="18" charset="0"/>
                <a:cs typeface="Times New Roman" pitchFamily="18" charset="0"/>
              </a:rPr>
              <a:t>handling. Therefore</a:t>
            </a:r>
            <a:r>
              <a:rPr lang="en-US" sz="2000" dirty="0">
                <a:latin typeface="Times New Roman" pitchFamily="18" charset="0"/>
                <a:cs typeface="Times New Roman" pitchFamily="18" charset="0"/>
              </a:rPr>
              <a:t>, if you wish to determine the risk of manual handling operations, other tools should be </a:t>
            </a:r>
            <a:r>
              <a:rPr lang="en-US" sz="2000" dirty="0" smtClean="0">
                <a:latin typeface="Times New Roman" pitchFamily="18" charset="0"/>
                <a:cs typeface="Times New Roman" pitchFamily="18" charset="0"/>
              </a:rPr>
              <a:t>used, </a:t>
            </a:r>
            <a:r>
              <a:rPr lang="en-US" sz="2000" dirty="0">
                <a:latin typeface="Times New Roman" pitchFamily="18" charset="0"/>
                <a:cs typeface="Times New Roman" pitchFamily="18" charset="0"/>
              </a:rPr>
              <a:t>such as </a:t>
            </a:r>
            <a:r>
              <a:rPr lang="en-US" sz="2000" dirty="0" err="1">
                <a:latin typeface="Times New Roman" pitchFamily="18" charset="0"/>
                <a:cs typeface="Times New Roman" pitchFamily="18" charset="0"/>
              </a:rPr>
              <a:t>ManTRA</a:t>
            </a:r>
            <a:r>
              <a:rPr lang="en-US" sz="2000" dirty="0">
                <a:latin typeface="Times New Roman" pitchFamily="18" charset="0"/>
                <a:cs typeface="Times New Roman" pitchFamily="18" charset="0"/>
              </a:rPr>
              <a:t>, the NIOSH lifting </a:t>
            </a:r>
            <a:r>
              <a:rPr lang="en-US" sz="2000" dirty="0" smtClean="0">
                <a:latin typeface="Times New Roman" pitchFamily="18" charset="0"/>
                <a:cs typeface="Times New Roman" pitchFamily="18" charset="0"/>
              </a:rPr>
              <a:t>equation, </a:t>
            </a:r>
            <a:r>
              <a:rPr lang="en-US" sz="2000" dirty="0">
                <a:latin typeface="Times New Roman" pitchFamily="18" charset="0"/>
                <a:cs typeface="Times New Roman" pitchFamily="18" charset="0"/>
              </a:rPr>
              <a:t>or Manual Handling Assessment Charts</a:t>
            </a:r>
            <a:r>
              <a:rPr lang="en-US" sz="2000" dirty="0" smtClean="0">
                <a:latin typeface="Times New Roman" pitchFamily="18" charset="0"/>
                <a:cs typeface="Times New Roman" pitchFamily="18" charset="0"/>
              </a:rPr>
              <a:t>.</a:t>
            </a:r>
          </a:p>
        </p:txBody>
      </p:sp>
    </p:spTree>
    <p:extLst>
      <p:ext uri="{BB962C8B-B14F-4D97-AF65-F5344CB8AC3E}">
        <p14:creationId xmlns:p14="http://schemas.microsoft.com/office/powerpoint/2010/main" val="1132079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1196752"/>
            <a:ext cx="7632848" cy="4968552"/>
          </a:xfrm>
        </p:spPr>
        <p:txBody>
          <a:bodyPr>
            <a:normAutofit/>
          </a:bodyPr>
          <a:lstStyle/>
          <a:p>
            <a:pPr algn="just">
              <a:lnSpc>
                <a:spcPct val="150000"/>
              </a:lnSpc>
            </a:pPr>
            <a:r>
              <a:rPr lang="en-US" sz="2000" dirty="0">
                <a:latin typeface="Times New Roman" pitchFamily="18" charset="0"/>
                <a:cs typeface="Times New Roman" pitchFamily="18" charset="0"/>
              </a:rPr>
              <a:t>The OWAS method was originally developed for use in the Finnish steel industry, but it has also been used in a wide range of other areas, including in the mining industry, with cleaners, with mechanics, with construction workers, with dairy farmers, with nurses,80 in the building </a:t>
            </a:r>
            <a:r>
              <a:rPr lang="en-US" sz="2000" dirty="0" smtClean="0">
                <a:latin typeface="Times New Roman" pitchFamily="18" charset="0"/>
                <a:cs typeface="Times New Roman" pitchFamily="18" charset="0"/>
              </a:rPr>
              <a:t>industry, </a:t>
            </a:r>
            <a:r>
              <a:rPr lang="en-US" sz="2000" dirty="0">
                <a:latin typeface="Times New Roman" pitchFamily="18" charset="0"/>
                <a:cs typeface="Times New Roman" pitchFamily="18" charset="0"/>
              </a:rPr>
              <a:t>in the </a:t>
            </a:r>
            <a:r>
              <a:rPr lang="en-US" sz="2000" dirty="0" smtClean="0">
                <a:latin typeface="Times New Roman" pitchFamily="18" charset="0"/>
                <a:cs typeface="Times New Roman" pitchFamily="18" charset="0"/>
              </a:rPr>
              <a:t>fishing industry, </a:t>
            </a:r>
            <a:r>
              <a:rPr lang="en-US" sz="2000" dirty="0">
                <a:latin typeface="Times New Roman" pitchFamily="18" charset="0"/>
                <a:cs typeface="Times New Roman" pitchFamily="18" charset="0"/>
              </a:rPr>
              <a:t>and in the seafood retail </a:t>
            </a:r>
            <a:r>
              <a:rPr lang="en-US" sz="2000" dirty="0" smtClean="0">
                <a:latin typeface="Times New Roman" pitchFamily="18" charset="0"/>
                <a:cs typeface="Times New Roman" pitchFamily="18" charset="0"/>
              </a:rPr>
              <a:t>industry. </a:t>
            </a:r>
            <a:r>
              <a:rPr lang="en-US" sz="2000" dirty="0">
                <a:latin typeface="Times New Roman" pitchFamily="18" charset="0"/>
                <a:cs typeface="Times New Roman" pitchFamily="18" charset="0"/>
              </a:rPr>
              <a:t>OWAS has also been suggested for use in occupational </a:t>
            </a:r>
            <a:r>
              <a:rPr lang="en-US" sz="2000" dirty="0" smtClean="0">
                <a:latin typeface="Times New Roman" pitchFamily="18" charset="0"/>
                <a:cs typeface="Times New Roman" pitchFamily="18" charset="0"/>
              </a:rPr>
              <a:t>rehabilitation. </a:t>
            </a:r>
            <a:r>
              <a:rPr lang="en-US" sz="2000" dirty="0">
                <a:latin typeface="Times New Roman" pitchFamily="18" charset="0"/>
                <a:cs typeface="Times New Roman" pitchFamily="18" charset="0"/>
              </a:rPr>
              <a:t>Inter-rater and test-retest (intra-rater) reliability of OWAS is considered </a:t>
            </a:r>
            <a:r>
              <a:rPr lang="en-US" sz="2000" dirty="0" smtClean="0">
                <a:latin typeface="Times New Roman" pitchFamily="18" charset="0"/>
                <a:cs typeface="Times New Roman" pitchFamily="18" charset="0"/>
              </a:rPr>
              <a:t>good.</a:t>
            </a:r>
            <a:endParaRPr lang="en-IN" sz="2000" b="1" dirty="0">
              <a:latin typeface="Times New Roman" pitchFamily="18" charset="0"/>
              <a:cs typeface="Times New Roman" pitchFamily="18" charset="0"/>
            </a:endParaRPr>
          </a:p>
          <a:p>
            <a:endParaRPr lang="en-IN" dirty="0"/>
          </a:p>
        </p:txBody>
      </p:sp>
    </p:spTree>
    <p:extLst>
      <p:ext uri="{BB962C8B-B14F-4D97-AF65-F5344CB8AC3E}">
        <p14:creationId xmlns:p14="http://schemas.microsoft.com/office/powerpoint/2010/main" val="1305436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953872"/>
            <a:ext cx="6984776" cy="528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17500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908720"/>
            <a:ext cx="5328592" cy="529128"/>
          </a:xfrm>
        </p:spPr>
        <p:txBody>
          <a:bodyPr>
            <a:normAutofit/>
          </a:bodyPr>
          <a:lstStyle/>
          <a:p>
            <a:r>
              <a:rPr lang="en-IN" sz="2800" b="1" dirty="0">
                <a:latin typeface="Times New Roman" pitchFamily="18" charset="0"/>
                <a:cs typeface="Times New Roman" pitchFamily="18" charset="0"/>
              </a:rPr>
              <a:t>Rapid Entire Body Assessment</a:t>
            </a:r>
          </a:p>
        </p:txBody>
      </p:sp>
      <p:sp>
        <p:nvSpPr>
          <p:cNvPr id="3" name="Content Placeholder 2"/>
          <p:cNvSpPr>
            <a:spLocks noGrp="1"/>
          </p:cNvSpPr>
          <p:nvPr>
            <p:ph idx="1"/>
          </p:nvPr>
        </p:nvSpPr>
        <p:spPr>
          <a:xfrm>
            <a:off x="827584" y="1628800"/>
            <a:ext cx="7488832" cy="4464496"/>
          </a:xfrm>
        </p:spPr>
        <p:txBody>
          <a:bodyPr>
            <a:normAutofit/>
          </a:bodyPr>
          <a:lstStyle/>
          <a:p>
            <a:pPr algn="just">
              <a:lnSpc>
                <a:spcPct val="150000"/>
              </a:lnSpc>
            </a:pPr>
            <a:r>
              <a:rPr lang="en-US" sz="2000" dirty="0">
                <a:latin typeface="Times New Roman" pitchFamily="18" charset="0"/>
                <a:cs typeface="Times New Roman" pitchFamily="18" charset="0"/>
              </a:rPr>
              <a:t>REBA was developed as a postural analysis tool sensitive to the type of unpredictable working postures found in health care and other service </a:t>
            </a:r>
            <a:r>
              <a:rPr lang="en-US" sz="2000" dirty="0" smtClean="0">
                <a:latin typeface="Times New Roman" pitchFamily="18" charset="0"/>
                <a:cs typeface="Times New Roman" pitchFamily="18" charset="0"/>
              </a:rPr>
              <a:t>industries. </a:t>
            </a:r>
            <a:r>
              <a:rPr lang="en-US" sz="2000" dirty="0">
                <a:latin typeface="Times New Roman" pitchFamily="18" charset="0"/>
                <a:cs typeface="Times New Roman" pitchFamily="18" charset="0"/>
              </a:rPr>
              <a:t>It has been used to assess jobs in health care and </a:t>
            </a:r>
            <a:r>
              <a:rPr lang="en-US" sz="2000" dirty="0" smtClean="0">
                <a:latin typeface="Times New Roman" pitchFamily="18" charset="0"/>
                <a:cs typeface="Times New Roman" pitchFamily="18" charset="0"/>
              </a:rPr>
              <a:t>hospitals, supermarkets, and </a:t>
            </a:r>
            <a:r>
              <a:rPr lang="en-US" sz="2000" dirty="0">
                <a:latin typeface="Times New Roman" pitchFamily="18" charset="0"/>
                <a:cs typeface="Times New Roman" pitchFamily="18" charset="0"/>
              </a:rPr>
              <a:t>dental </a:t>
            </a:r>
            <a:r>
              <a:rPr lang="en-US" sz="2000" dirty="0" smtClean="0">
                <a:latin typeface="Times New Roman" pitchFamily="18" charset="0"/>
                <a:cs typeface="Times New Roman" pitchFamily="18" charset="0"/>
              </a:rPr>
              <a:t>professions. REBA’s </a:t>
            </a:r>
            <a:r>
              <a:rPr lang="en-US" sz="2000" dirty="0">
                <a:latin typeface="Times New Roman" pitchFamily="18" charset="0"/>
                <a:cs typeface="Times New Roman" pitchFamily="18" charset="0"/>
              </a:rPr>
              <a:t>approach and scoring system are based on </a:t>
            </a:r>
            <a:r>
              <a:rPr lang="en-US" sz="2000" dirty="0" smtClean="0">
                <a:latin typeface="Times New Roman" pitchFamily="18" charset="0"/>
                <a:cs typeface="Times New Roman" pitchFamily="18" charset="0"/>
              </a:rPr>
              <a:t>RULA.</a:t>
            </a:r>
          </a:p>
          <a:p>
            <a:pPr algn="just">
              <a:lnSpc>
                <a:spcPct val="150000"/>
              </a:lnSpc>
            </a:pPr>
            <a:r>
              <a:rPr lang="en-IN" sz="2000" dirty="0">
                <a:latin typeface="Times New Roman" pitchFamily="18" charset="0"/>
                <a:cs typeface="Times New Roman" pitchFamily="18" charset="0"/>
              </a:rPr>
              <a:t>Scoring is based </a:t>
            </a:r>
            <a:r>
              <a:rPr lang="en-IN" sz="2000" dirty="0" smtClean="0">
                <a:latin typeface="Times New Roman" pitchFamily="18" charset="0"/>
                <a:cs typeface="Times New Roman" pitchFamily="18" charset="0"/>
              </a:rPr>
              <a:t>on </a:t>
            </a:r>
            <a:r>
              <a:rPr lang="en-US" sz="2000" dirty="0">
                <a:latin typeface="Times New Roman" pitchFamily="18" charset="0"/>
                <a:cs typeface="Times New Roman" pitchFamily="18" charset="0"/>
              </a:rPr>
              <a:t>trunk, neck, and leg postures and load or force (Score A), upper and lower arms, wrist and </a:t>
            </a:r>
            <a:r>
              <a:rPr lang="en-US" sz="2000" dirty="0" smtClean="0">
                <a:latin typeface="Times New Roman" pitchFamily="18" charset="0"/>
                <a:cs typeface="Times New Roman" pitchFamily="18" charset="0"/>
              </a:rPr>
              <a:t>coupling </a:t>
            </a:r>
            <a:r>
              <a:rPr lang="en-US" sz="2000" dirty="0">
                <a:latin typeface="Times New Roman" pitchFamily="18" charset="0"/>
                <a:cs typeface="Times New Roman" pitchFamily="18" charset="0"/>
              </a:rPr>
              <a:t>(Score B), and an activity </a:t>
            </a:r>
            <a:r>
              <a:rPr lang="en-US" sz="2000" dirty="0" smtClean="0">
                <a:latin typeface="Times New Roman" pitchFamily="18" charset="0"/>
                <a:cs typeface="Times New Roman" pitchFamily="18" charset="0"/>
              </a:rPr>
              <a:t>rating. </a:t>
            </a:r>
            <a:r>
              <a:rPr lang="en-US" sz="2000" dirty="0">
                <a:latin typeface="Times New Roman" pitchFamily="18" charset="0"/>
                <a:cs typeface="Times New Roman" pitchFamily="18" charset="0"/>
              </a:rPr>
              <a:t>The score is then converted into a recommendation for </a:t>
            </a:r>
            <a:r>
              <a:rPr lang="en-US" sz="2000" dirty="0" smtClean="0">
                <a:latin typeface="Times New Roman" pitchFamily="18" charset="0"/>
                <a:cs typeface="Times New Roman" pitchFamily="18" charset="0"/>
              </a:rPr>
              <a:t>action.</a:t>
            </a: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145583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0156" y="943898"/>
            <a:ext cx="7518268" cy="5293414"/>
          </a:xfrm>
        </p:spPr>
        <p:txBody>
          <a:bodyPr>
            <a:normAutofit/>
          </a:bodyPr>
          <a:lstStyle/>
          <a:p>
            <a:pPr algn="just">
              <a:lnSpc>
                <a:spcPct val="150000"/>
              </a:lnSpc>
            </a:pPr>
            <a:r>
              <a:rPr lang="en-US" sz="2000" dirty="0">
                <a:latin typeface="Times New Roman" pitchFamily="18" charset="0"/>
                <a:cs typeface="Times New Roman" pitchFamily="18" charset="0"/>
              </a:rPr>
              <a:t>As with OWAS, REBA is focused on assessment of posture rather than manual handling </a:t>
            </a:r>
            <a:r>
              <a:rPr lang="en-US" sz="2000" dirty="0" smtClean="0">
                <a:latin typeface="Times New Roman" pitchFamily="18" charset="0"/>
                <a:cs typeface="Times New Roman" pitchFamily="18" charset="0"/>
              </a:rPr>
              <a:t>risk. </a:t>
            </a:r>
            <a:r>
              <a:rPr lang="en-US" sz="2000" dirty="0">
                <a:latin typeface="Times New Roman" pitchFamily="18" charset="0"/>
                <a:cs typeface="Times New Roman" pitchFamily="18" charset="0"/>
              </a:rPr>
              <a:t>It is sensitive to detecting changes or improvements after ergonomic intervention; however, its focus is biomechanical, and workplace changes based on task repetition, length of shifts, and other factors that affect worker performance are not </a:t>
            </a:r>
            <a:r>
              <a:rPr lang="en-US" sz="2000" dirty="0" smtClean="0">
                <a:latin typeface="Times New Roman" pitchFamily="18" charset="0"/>
                <a:cs typeface="Times New Roman" pitchFamily="18" charset="0"/>
              </a:rPr>
              <a:t>reflected </a:t>
            </a:r>
            <a:r>
              <a:rPr lang="en-US" sz="2000" dirty="0">
                <a:latin typeface="Times New Roman" pitchFamily="18" charset="0"/>
                <a:cs typeface="Times New Roman" pitchFamily="18" charset="0"/>
              </a:rPr>
              <a:t>in REBA </a:t>
            </a:r>
            <a:r>
              <a:rPr lang="en-US" sz="2000" dirty="0" smtClean="0">
                <a:latin typeface="Times New Roman" pitchFamily="18" charset="0"/>
                <a:cs typeface="Times New Roman" pitchFamily="18" charset="0"/>
              </a:rPr>
              <a:t>scores. </a:t>
            </a:r>
            <a:r>
              <a:rPr lang="en-US" sz="2000" dirty="0">
                <a:latin typeface="Times New Roman" pitchFamily="18" charset="0"/>
                <a:cs typeface="Times New Roman" pitchFamily="18" charset="0"/>
              </a:rPr>
              <a:t>Initial studies indicate that REBA has acceptable inter-rater reliability; however, more detailed examination of reliability and validity is recommended by REBA’s developers.</a:t>
            </a: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24034723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908720"/>
            <a:ext cx="5904656" cy="601136"/>
          </a:xfrm>
        </p:spPr>
        <p:txBody>
          <a:bodyPr>
            <a:normAutofit/>
          </a:bodyPr>
          <a:lstStyle/>
          <a:p>
            <a:r>
              <a:rPr lang="en-IN" sz="2800" b="1" dirty="0">
                <a:latin typeface="Times New Roman" pitchFamily="18" charset="0"/>
                <a:cs typeface="Times New Roman" pitchFamily="18" charset="0"/>
              </a:rPr>
              <a:t>Rapid Upper Limb Assessment</a:t>
            </a:r>
          </a:p>
        </p:txBody>
      </p:sp>
      <p:sp>
        <p:nvSpPr>
          <p:cNvPr id="3" name="Content Placeholder 2"/>
          <p:cNvSpPr>
            <a:spLocks noGrp="1"/>
          </p:cNvSpPr>
          <p:nvPr>
            <p:ph idx="1"/>
          </p:nvPr>
        </p:nvSpPr>
        <p:spPr>
          <a:xfrm>
            <a:off x="683568" y="1592826"/>
            <a:ext cx="7704856" cy="4644486"/>
          </a:xfrm>
        </p:spPr>
        <p:txBody>
          <a:bodyPr>
            <a:normAutofit/>
          </a:bodyPr>
          <a:lstStyle/>
          <a:p>
            <a:pPr algn="just">
              <a:lnSpc>
                <a:spcPct val="150000"/>
              </a:lnSpc>
            </a:pPr>
            <a:r>
              <a:rPr lang="en-US" sz="2000" dirty="0">
                <a:latin typeface="Times New Roman" pitchFamily="18" charset="0"/>
                <a:cs typeface="Times New Roman" pitchFamily="18" charset="0"/>
              </a:rPr>
              <a:t>RULA was developed “to investigate the exposure of individual workers to risk factors associated with work-related upper limb disorders</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It is intended to be used as a screening tool and as part of a broader ergonomic survey covering epidemiologic, physical, mental, environmental and organizational </a:t>
            </a:r>
            <a:r>
              <a:rPr lang="en-US" sz="2000" dirty="0" smtClean="0">
                <a:latin typeface="Times New Roman" pitchFamily="18" charset="0"/>
                <a:cs typeface="Times New Roman" pitchFamily="18" charset="0"/>
              </a:rPr>
              <a:t>factors. RULA </a:t>
            </a:r>
            <a:r>
              <a:rPr lang="en-US" sz="2000" dirty="0">
                <a:latin typeface="Times New Roman" pitchFamily="18" charset="0"/>
                <a:cs typeface="Times New Roman" pitchFamily="18" charset="0"/>
              </a:rPr>
              <a:t>assesses </a:t>
            </a:r>
            <a:r>
              <a:rPr lang="en-US" sz="2000" dirty="0" smtClean="0">
                <a:latin typeface="Times New Roman" pitchFamily="18" charset="0"/>
                <a:cs typeface="Times New Roman" pitchFamily="18" charset="0"/>
              </a:rPr>
              <a:t>biomechanical </a:t>
            </a:r>
            <a:r>
              <a:rPr lang="en-US" sz="2000" dirty="0">
                <a:latin typeface="Times New Roman" pitchFamily="18" charset="0"/>
                <a:cs typeface="Times New Roman" pitchFamily="18" charset="0"/>
              </a:rPr>
              <a:t>and postural loading of the whole body, with particular focus on the neck, trunk, and upper </a:t>
            </a:r>
            <a:r>
              <a:rPr lang="en-US" sz="2000" dirty="0" smtClean="0">
                <a:latin typeface="Times New Roman" pitchFamily="18" charset="0"/>
                <a:cs typeface="Times New Roman" pitchFamily="18" charset="0"/>
              </a:rPr>
              <a:t>limbs.</a:t>
            </a: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11630762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980728"/>
            <a:ext cx="7632848" cy="5256584"/>
          </a:xfrm>
        </p:spPr>
        <p:txBody>
          <a:bodyPr>
            <a:normAutofit/>
          </a:bodyPr>
          <a:lstStyle/>
          <a:p>
            <a:pPr algn="just">
              <a:lnSpc>
                <a:spcPct val="150000"/>
              </a:lnSpc>
            </a:pPr>
            <a:r>
              <a:rPr lang="en-US" sz="2000" dirty="0">
                <a:latin typeface="Times New Roman" pitchFamily="18" charset="0"/>
                <a:cs typeface="Times New Roman" pitchFamily="18" charset="0"/>
              </a:rPr>
              <a:t>Deciding at what point of the work cycle to perform a RULA assessment is important. It can be based on the posture held for the longest time or the “worst” posture adopted or taken at regular intervals over the working period</a:t>
            </a:r>
            <a:r>
              <a:rPr lang="en-US" sz="2000" dirty="0" smtClean="0">
                <a:latin typeface="Times New Roman" pitchFamily="18" charset="0"/>
                <a:cs typeface="Times New Roman" pitchFamily="18" charset="0"/>
              </a:rPr>
              <a:t>.</a:t>
            </a:r>
          </a:p>
          <a:p>
            <a:pPr algn="just">
              <a:lnSpc>
                <a:spcPct val="150000"/>
              </a:lnSpc>
            </a:pPr>
            <a:r>
              <a:rPr lang="en-US" sz="2000" dirty="0">
                <a:latin typeface="Times New Roman" pitchFamily="18" charset="0"/>
                <a:cs typeface="Times New Roman" pitchFamily="18" charset="0"/>
              </a:rPr>
              <a:t>Right and left upper limbs can be scored separately if </a:t>
            </a:r>
            <a:r>
              <a:rPr lang="en-US" sz="2000" dirty="0" smtClean="0">
                <a:latin typeface="Times New Roman" pitchFamily="18" charset="0"/>
                <a:cs typeface="Times New Roman" pitchFamily="18" charset="0"/>
              </a:rPr>
              <a:t>necessary.</a:t>
            </a:r>
          </a:p>
          <a:p>
            <a:pPr algn="just">
              <a:lnSpc>
                <a:spcPct val="150000"/>
              </a:lnSpc>
            </a:pPr>
            <a:r>
              <a:rPr lang="en-US" sz="2000" dirty="0">
                <a:latin typeface="Times New Roman" pitchFamily="18" charset="0"/>
                <a:cs typeface="Times New Roman" pitchFamily="18" charset="0"/>
              </a:rPr>
              <a:t>RULA was originally developed using workers in the garment-making industry, with computer operators, and with workers performing a variety of manufacturing </a:t>
            </a:r>
            <a:r>
              <a:rPr lang="en-US" sz="2000" dirty="0" smtClean="0">
                <a:latin typeface="Times New Roman" pitchFamily="18" charset="0"/>
                <a:cs typeface="Times New Roman" pitchFamily="18" charset="0"/>
              </a:rPr>
              <a:t>tasks. It </a:t>
            </a:r>
            <a:r>
              <a:rPr lang="en-US" sz="2000" dirty="0">
                <a:latin typeface="Times New Roman" pitchFamily="18" charset="0"/>
                <a:cs typeface="Times New Roman" pitchFamily="18" charset="0"/>
              </a:rPr>
              <a:t>has also been used with formwork </a:t>
            </a:r>
            <a:r>
              <a:rPr lang="en-US" sz="2000" dirty="0" smtClean="0">
                <a:latin typeface="Times New Roman" pitchFamily="18" charset="0"/>
                <a:cs typeface="Times New Roman" pitchFamily="18" charset="0"/>
              </a:rPr>
              <a:t>carpenters, with </a:t>
            </a:r>
            <a:r>
              <a:rPr lang="en-US" sz="2000" dirty="0">
                <a:latin typeface="Times New Roman" pitchFamily="18" charset="0"/>
                <a:cs typeface="Times New Roman" pitchFamily="18" charset="0"/>
              </a:rPr>
              <a:t>truck </a:t>
            </a:r>
            <a:r>
              <a:rPr lang="en-US" sz="2000" dirty="0" smtClean="0">
                <a:latin typeface="Times New Roman" pitchFamily="18" charset="0"/>
                <a:cs typeface="Times New Roman" pitchFamily="18" charset="0"/>
              </a:rPr>
              <a:t>drivers, in </a:t>
            </a:r>
            <a:r>
              <a:rPr lang="en-US" sz="2000" dirty="0">
                <a:latin typeface="Times New Roman" pitchFamily="18" charset="0"/>
                <a:cs typeface="Times New Roman" pitchFamily="18" charset="0"/>
              </a:rPr>
              <a:t>the retail seafood </a:t>
            </a:r>
            <a:r>
              <a:rPr lang="en-US" sz="2000" dirty="0" smtClean="0">
                <a:latin typeface="Times New Roman" pitchFamily="18" charset="0"/>
                <a:cs typeface="Times New Roman" pitchFamily="18" charset="0"/>
              </a:rPr>
              <a:t>industry, in </a:t>
            </a:r>
            <a:r>
              <a:rPr lang="en-US" sz="2000" dirty="0">
                <a:latin typeface="Times New Roman" pitchFamily="18" charset="0"/>
                <a:cs typeface="Times New Roman" pitchFamily="18" charset="0"/>
              </a:rPr>
              <a:t>automotive assembly </a:t>
            </a:r>
            <a:r>
              <a:rPr lang="en-US" sz="2000" dirty="0" smtClean="0">
                <a:latin typeface="Times New Roman" pitchFamily="18" charset="0"/>
                <a:cs typeface="Times New Roman" pitchFamily="18" charset="0"/>
              </a:rPr>
              <a:t>plants, and </a:t>
            </a:r>
            <a:r>
              <a:rPr lang="en-US" sz="2000" dirty="0">
                <a:latin typeface="Times New Roman" pitchFamily="18" charset="0"/>
                <a:cs typeface="Times New Roman" pitchFamily="18" charset="0"/>
              </a:rPr>
              <a:t>to assess the impact of </a:t>
            </a:r>
            <a:r>
              <a:rPr lang="en-US" sz="2000" dirty="0" smtClean="0">
                <a:latin typeface="Times New Roman" pitchFamily="18" charset="0"/>
                <a:cs typeface="Times New Roman" pitchFamily="18" charset="0"/>
              </a:rPr>
              <a:t>different </a:t>
            </a:r>
            <a:r>
              <a:rPr lang="en-US" sz="2000" dirty="0">
                <a:latin typeface="Times New Roman" pitchFamily="18" charset="0"/>
                <a:cs typeface="Times New Roman" pitchFamily="18" charset="0"/>
              </a:rPr>
              <a:t>mouse positions when doing a computer </a:t>
            </a:r>
            <a:r>
              <a:rPr lang="en-US" sz="2000" dirty="0" smtClean="0">
                <a:latin typeface="Times New Roman" pitchFamily="18" charset="0"/>
                <a:cs typeface="Times New Roman" pitchFamily="18" charset="0"/>
              </a:rPr>
              <a:t>task.</a:t>
            </a:r>
          </a:p>
          <a:p>
            <a:pPr algn="just">
              <a:lnSpc>
                <a:spcPct val="150000"/>
              </a:lnSpc>
            </a:pP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2839816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980728"/>
            <a:ext cx="6921217" cy="4851901"/>
          </a:xfrm>
        </p:spPr>
        <p:txBody>
          <a:bodyPr>
            <a:normAutofit/>
          </a:bodyPr>
          <a:lstStyle/>
          <a:p>
            <a:pPr algn="just">
              <a:lnSpc>
                <a:spcPct val="150000"/>
              </a:lnSpc>
            </a:pPr>
            <a:r>
              <a:rPr lang="en-US" sz="2000" dirty="0">
                <a:latin typeface="Times New Roman" pitchFamily="18" charset="0"/>
                <a:cs typeface="Times New Roman" pitchFamily="18" charset="0"/>
              </a:rPr>
              <a:t>Construct validity of the RULA method has been established with </a:t>
            </a:r>
            <a:r>
              <a:rPr lang="en-US" sz="2000" dirty="0" smtClean="0">
                <a:latin typeface="Times New Roman" pitchFamily="18" charset="0"/>
                <a:cs typeface="Times New Roman" pitchFamily="18" charset="0"/>
              </a:rPr>
              <a:t>significant </a:t>
            </a:r>
            <a:r>
              <a:rPr lang="en-US" sz="2000" dirty="0">
                <a:latin typeface="Times New Roman" pitchFamily="18" charset="0"/>
                <a:cs typeface="Times New Roman" pitchFamily="18" charset="0"/>
              </a:rPr>
              <a:t>associations between RULA scores and reported </a:t>
            </a:r>
            <a:r>
              <a:rPr lang="en-US" sz="2000" dirty="0" smtClean="0">
                <a:latin typeface="Times New Roman" pitchFamily="18" charset="0"/>
                <a:cs typeface="Times New Roman" pitchFamily="18" charset="0"/>
              </a:rPr>
              <a:t>pain. Inter-rater </a:t>
            </a:r>
            <a:r>
              <a:rPr lang="en-US" sz="2000" dirty="0">
                <a:latin typeface="Times New Roman" pitchFamily="18" charset="0"/>
                <a:cs typeface="Times New Roman" pitchFamily="18" charset="0"/>
              </a:rPr>
              <a:t>reliability indicated “high consistency of scoring</a:t>
            </a:r>
            <a:r>
              <a:rPr lang="en-US" sz="2000" dirty="0" smtClean="0">
                <a:latin typeface="Times New Roman" pitchFamily="18" charset="0"/>
                <a:cs typeface="Times New Roman" pitchFamily="18" charset="0"/>
              </a:rPr>
              <a:t>”. </a:t>
            </a: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3967541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6" y="908720"/>
            <a:ext cx="7632848" cy="518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51448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1840" y="836712"/>
            <a:ext cx="2520280" cy="601136"/>
          </a:xfrm>
        </p:spPr>
        <p:txBody>
          <a:bodyPr>
            <a:normAutofit/>
          </a:bodyPr>
          <a:lstStyle/>
          <a:p>
            <a:r>
              <a:rPr lang="en-IN" sz="2800" b="1" dirty="0">
                <a:latin typeface="Times New Roman" pitchFamily="18" charset="0"/>
                <a:cs typeface="Times New Roman" pitchFamily="18" charset="0"/>
              </a:rPr>
              <a:t>Strain Index</a:t>
            </a:r>
          </a:p>
        </p:txBody>
      </p:sp>
      <p:sp>
        <p:nvSpPr>
          <p:cNvPr id="3" name="Content Placeholder 2"/>
          <p:cNvSpPr>
            <a:spLocks noGrp="1"/>
          </p:cNvSpPr>
          <p:nvPr>
            <p:ph idx="1"/>
          </p:nvPr>
        </p:nvSpPr>
        <p:spPr>
          <a:xfrm>
            <a:off x="683568" y="1484784"/>
            <a:ext cx="7632848" cy="4680520"/>
          </a:xfrm>
        </p:spPr>
        <p:txBody>
          <a:bodyPr>
            <a:normAutofit/>
          </a:bodyPr>
          <a:lstStyle/>
          <a:p>
            <a:pPr algn="just">
              <a:lnSpc>
                <a:spcPct val="150000"/>
              </a:lnSpc>
            </a:pPr>
            <a:r>
              <a:rPr lang="en-US" sz="2000" dirty="0">
                <a:latin typeface="Times New Roman" pitchFamily="18" charset="0"/>
                <a:cs typeface="Times New Roman" pitchFamily="18" charset="0"/>
              </a:rPr>
              <a:t>The Strain Index is a semi-quantitative job </a:t>
            </a:r>
            <a:r>
              <a:rPr lang="en-US" sz="2000" dirty="0" smtClean="0">
                <a:latin typeface="Times New Roman" pitchFamily="18" charset="0"/>
                <a:cs typeface="Times New Roman" pitchFamily="18" charset="0"/>
              </a:rPr>
              <a:t>analysis </a:t>
            </a:r>
            <a:r>
              <a:rPr lang="en-US" sz="2000" dirty="0">
                <a:latin typeface="Times New Roman" pitchFamily="18" charset="0"/>
                <a:cs typeface="Times New Roman" pitchFamily="18" charset="0"/>
              </a:rPr>
              <a:t>method used to identify jobs that expose workers to increased risk of developing distal upper extremity (elbow, forearm, wrist, hand) </a:t>
            </a:r>
            <a:r>
              <a:rPr lang="en-US" sz="2000" dirty="0" smtClean="0">
                <a:latin typeface="Times New Roman" pitchFamily="18" charset="0"/>
                <a:cs typeface="Times New Roman" pitchFamily="18" charset="0"/>
              </a:rPr>
              <a:t>disorders. </a:t>
            </a:r>
            <a:r>
              <a:rPr lang="en-US" sz="2000" dirty="0">
                <a:latin typeface="Times New Roman" pitchFamily="18" charset="0"/>
                <a:cs typeface="Times New Roman" pitchFamily="18" charset="0"/>
              </a:rPr>
              <a:t>The Strain Index produces a score </a:t>
            </a:r>
            <a:r>
              <a:rPr lang="en-US" sz="2000" dirty="0" smtClean="0">
                <a:latin typeface="Times New Roman" pitchFamily="18" charset="0"/>
                <a:cs typeface="Times New Roman" pitchFamily="18" charset="0"/>
              </a:rPr>
              <a:t>representing </a:t>
            </a:r>
            <a:r>
              <a:rPr lang="en-US" sz="2000" dirty="0">
                <a:latin typeface="Times New Roman" pitchFamily="18" charset="0"/>
                <a:cs typeface="Times New Roman" pitchFamily="18" charset="0"/>
              </a:rPr>
              <a:t>the product of six task variables: intensity of exertion, duration of exertion, </a:t>
            </a:r>
            <a:r>
              <a:rPr lang="en-US" sz="2000" dirty="0" smtClean="0">
                <a:latin typeface="Times New Roman" pitchFamily="18" charset="0"/>
                <a:cs typeface="Times New Roman" pitchFamily="18" charset="0"/>
              </a:rPr>
              <a:t>exertions </a:t>
            </a:r>
            <a:r>
              <a:rPr lang="en-US" sz="2000" dirty="0">
                <a:latin typeface="Times New Roman" pitchFamily="18" charset="0"/>
                <a:cs typeface="Times New Roman" pitchFamily="18" charset="0"/>
              </a:rPr>
              <a:t>per minute, hand and wrist posture, speed of work, and duration of task per day</a:t>
            </a:r>
            <a:r>
              <a:rPr lang="en-US" sz="2000" dirty="0" smtClean="0">
                <a:latin typeface="Times New Roman" pitchFamily="18" charset="0"/>
                <a:cs typeface="Times New Roman" pitchFamily="18" charset="0"/>
              </a:rPr>
              <a:t>.</a:t>
            </a:r>
          </a:p>
          <a:p>
            <a:pPr algn="just">
              <a:lnSpc>
                <a:spcPct val="150000"/>
              </a:lnSpc>
            </a:pPr>
            <a:r>
              <a:rPr lang="en-US" sz="2000" dirty="0" smtClean="0">
                <a:latin typeface="Times New Roman" pitchFamily="18" charset="0"/>
                <a:cs typeface="Times New Roman" pitchFamily="18" charset="0"/>
              </a:rPr>
              <a:t>It </a:t>
            </a:r>
            <a:r>
              <a:rPr lang="en-US" sz="2000" dirty="0">
                <a:latin typeface="Times New Roman" pitchFamily="18" charset="0"/>
                <a:cs typeface="Times New Roman" pitchFamily="18" charset="0"/>
              </a:rPr>
              <a:t>was originally developed for use in a pork processing plant and has also been used in turkey </a:t>
            </a:r>
            <a:r>
              <a:rPr lang="en-US" sz="2000" dirty="0" smtClean="0">
                <a:latin typeface="Times New Roman" pitchFamily="18" charset="0"/>
                <a:cs typeface="Times New Roman" pitchFamily="18" charset="0"/>
              </a:rPr>
              <a:t>processing </a:t>
            </a:r>
            <a:r>
              <a:rPr lang="en-US" sz="2000" dirty="0">
                <a:latin typeface="Times New Roman" pitchFamily="18" charset="0"/>
                <a:cs typeface="Times New Roman" pitchFamily="18" charset="0"/>
              </a:rPr>
              <a:t>and automotive </a:t>
            </a:r>
            <a:r>
              <a:rPr lang="en-US" sz="2000" dirty="0" smtClean="0">
                <a:latin typeface="Times New Roman" pitchFamily="18" charset="0"/>
                <a:cs typeface="Times New Roman" pitchFamily="18" charset="0"/>
              </a:rPr>
              <a:t>assembly.</a:t>
            </a: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2031913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764704"/>
            <a:ext cx="7848872" cy="5544616"/>
          </a:xfrm>
        </p:spPr>
        <p:txBody>
          <a:bodyPr>
            <a:normAutofit/>
          </a:bodyPr>
          <a:lstStyle/>
          <a:p>
            <a:pPr algn="just">
              <a:lnSpc>
                <a:spcPct val="150000"/>
              </a:lnSpc>
            </a:pPr>
            <a:r>
              <a:rPr lang="en-US" sz="2000" dirty="0">
                <a:latin typeface="Times New Roman" pitchFamily="18" charset="0"/>
                <a:cs typeface="Times New Roman" pitchFamily="18" charset="0"/>
              </a:rPr>
              <a:t>The most popular </a:t>
            </a:r>
            <a:r>
              <a:rPr lang="en-US" sz="2000" dirty="0" smtClean="0">
                <a:latin typeface="Times New Roman" pitchFamily="18" charset="0"/>
                <a:cs typeface="Times New Roman" pitchFamily="18" charset="0"/>
              </a:rPr>
              <a:t>observational </a:t>
            </a:r>
            <a:r>
              <a:rPr lang="en-US" sz="2000" dirty="0">
                <a:latin typeface="Times New Roman" pitchFamily="18" charset="0"/>
                <a:cs typeface="Times New Roman" pitchFamily="18" charset="0"/>
              </a:rPr>
              <a:t>techniques included the National Institute for Occupational Safety and Health (NIOSH) lifting equation, psychophysical material handling data, body discomfort maps, and Rapid Upper Limb Assessment (RULA). More than 70% also used ergonomic checklists. Other observational techniques frequently referred to in the literature are whole body </a:t>
            </a:r>
            <a:r>
              <a:rPr lang="en-US" sz="2000" dirty="0" smtClean="0">
                <a:latin typeface="Times New Roman" pitchFamily="18" charset="0"/>
                <a:cs typeface="Times New Roman" pitchFamily="18" charset="0"/>
              </a:rPr>
              <a:t>postural </a:t>
            </a:r>
            <a:r>
              <a:rPr lang="en-US" sz="2000" dirty="0">
                <a:latin typeface="Times New Roman" pitchFamily="18" charset="0"/>
                <a:cs typeface="Times New Roman" pitchFamily="18" charset="0"/>
              </a:rPr>
              <a:t>assessments—</a:t>
            </a:r>
            <a:r>
              <a:rPr lang="en-US" sz="2000" dirty="0" err="1">
                <a:latin typeface="Times New Roman" pitchFamily="18" charset="0"/>
                <a:cs typeface="Times New Roman" pitchFamily="18" charset="0"/>
              </a:rPr>
              <a:t>Ovako</a:t>
            </a:r>
            <a:r>
              <a:rPr lang="en-US" sz="2000" dirty="0">
                <a:latin typeface="Times New Roman" pitchFamily="18" charset="0"/>
                <a:cs typeface="Times New Roman" pitchFamily="18" charset="0"/>
              </a:rPr>
              <a:t> Working Posture </a:t>
            </a:r>
            <a:r>
              <a:rPr lang="en-US" sz="2000" dirty="0" smtClean="0">
                <a:latin typeface="Times New Roman" pitchFamily="18" charset="0"/>
                <a:cs typeface="Times New Roman" pitchFamily="18" charset="0"/>
              </a:rPr>
              <a:t>Analysis </a:t>
            </a:r>
            <a:r>
              <a:rPr lang="en-US" sz="2000" dirty="0">
                <a:latin typeface="Times New Roman" pitchFamily="18" charset="0"/>
                <a:cs typeface="Times New Roman" pitchFamily="18" charset="0"/>
              </a:rPr>
              <a:t>System (</a:t>
            </a:r>
            <a:r>
              <a:rPr lang="en-US" sz="2000" dirty="0" smtClean="0">
                <a:latin typeface="Times New Roman" pitchFamily="18" charset="0"/>
                <a:cs typeface="Times New Roman" pitchFamily="18" charset="0"/>
              </a:rPr>
              <a:t>OWAS) and </a:t>
            </a:r>
            <a:r>
              <a:rPr lang="en-US" sz="2000" dirty="0">
                <a:latin typeface="Times New Roman" pitchFamily="18" charset="0"/>
                <a:cs typeface="Times New Roman" pitchFamily="18" charset="0"/>
              </a:rPr>
              <a:t>Rapid Entire Body Assessment (</a:t>
            </a:r>
            <a:r>
              <a:rPr lang="en-US" sz="2000" dirty="0" smtClean="0">
                <a:latin typeface="Times New Roman" pitchFamily="18" charset="0"/>
                <a:cs typeface="Times New Roman" pitchFamily="18" charset="0"/>
              </a:rPr>
              <a:t>REBA)—and </a:t>
            </a:r>
            <a:r>
              <a:rPr lang="en-US" sz="2000" dirty="0">
                <a:latin typeface="Times New Roman" pitchFamily="18" charset="0"/>
                <a:cs typeface="Times New Roman" pitchFamily="18" charset="0"/>
              </a:rPr>
              <a:t>upper limb posture and hand use </a:t>
            </a:r>
            <a:r>
              <a:rPr lang="en-US" sz="2000" dirty="0" smtClean="0">
                <a:latin typeface="Times New Roman" pitchFamily="18" charset="0"/>
                <a:cs typeface="Times New Roman" pitchFamily="18" charset="0"/>
              </a:rPr>
              <a:t>assessments—RULA and </a:t>
            </a:r>
            <a:r>
              <a:rPr lang="en-US" sz="2000" dirty="0">
                <a:latin typeface="Times New Roman" pitchFamily="18" charset="0"/>
                <a:cs typeface="Times New Roman" pitchFamily="18" charset="0"/>
              </a:rPr>
              <a:t>the Strain </a:t>
            </a:r>
            <a:r>
              <a:rPr lang="en-US" sz="2000" dirty="0" smtClean="0">
                <a:latin typeface="Times New Roman" pitchFamily="18" charset="0"/>
                <a:cs typeface="Times New Roman" pitchFamily="18" charset="0"/>
              </a:rPr>
              <a:t>Index. A </a:t>
            </a:r>
            <a:r>
              <a:rPr lang="en-US" sz="2000" dirty="0">
                <a:latin typeface="Times New Roman" pitchFamily="18" charset="0"/>
                <a:cs typeface="Times New Roman" pitchFamily="18" charset="0"/>
              </a:rPr>
              <a:t>recently developed observational technique for whole body assessment also in use is Manual Tasks Risk Assessment (</a:t>
            </a:r>
            <a:r>
              <a:rPr lang="en-US" sz="2000" dirty="0" err="1">
                <a:latin typeface="Times New Roman" pitchFamily="18" charset="0"/>
                <a:cs typeface="Times New Roman" pitchFamily="18" charset="0"/>
              </a:rPr>
              <a:t>ManTRA</a:t>
            </a:r>
            <a:r>
              <a:rPr lang="en-US" sz="2000" dirty="0">
                <a:latin typeface="Times New Roman" pitchFamily="18" charset="0"/>
                <a:cs typeface="Times New Roman" pitchFamily="18" charset="0"/>
              </a:rPr>
              <a:t>).</a:t>
            </a: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11068215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836712"/>
            <a:ext cx="7416824" cy="5256584"/>
          </a:xfrm>
        </p:spPr>
        <p:txBody>
          <a:bodyPr/>
          <a:lstStyle/>
          <a:p>
            <a:pPr algn="just">
              <a:lnSpc>
                <a:spcPct val="150000"/>
              </a:lnSpc>
            </a:pPr>
            <a:r>
              <a:rPr lang="en-US" sz="2000" dirty="0">
                <a:latin typeface="Times New Roman" pitchFamily="18" charset="0"/>
                <a:cs typeface="Times New Roman" pitchFamily="18" charset="0"/>
              </a:rPr>
              <a:t>The Strain Index has good test-retest and </a:t>
            </a:r>
            <a:r>
              <a:rPr lang="en-US" sz="2000" dirty="0" smtClean="0">
                <a:latin typeface="Times New Roman" pitchFamily="18" charset="0"/>
                <a:cs typeface="Times New Roman" pitchFamily="18" charset="0"/>
              </a:rPr>
              <a:t>inter-rater reliability </a:t>
            </a:r>
            <a:r>
              <a:rPr lang="en-US" sz="2000" dirty="0">
                <a:latin typeface="Times New Roman" pitchFamily="18" charset="0"/>
                <a:cs typeface="Times New Roman" pitchFamily="18" charset="0"/>
              </a:rPr>
              <a:t>and has demonstrated </a:t>
            </a:r>
            <a:r>
              <a:rPr lang="en-US" sz="2000" dirty="0" smtClean="0">
                <a:latin typeface="Times New Roman" pitchFamily="18" charset="0"/>
                <a:cs typeface="Times New Roman" pitchFamily="18" charset="0"/>
              </a:rPr>
              <a:t>predictive validity. </a:t>
            </a:r>
            <a:r>
              <a:rPr lang="en-US" sz="2000" dirty="0">
                <a:latin typeface="Times New Roman" pitchFamily="18" charset="0"/>
                <a:cs typeface="Times New Roman" pitchFamily="18" charset="0"/>
              </a:rPr>
              <a:t>When compared with RULA, however, results had very little correlation, </a:t>
            </a:r>
            <a:r>
              <a:rPr lang="en-US" sz="2000" dirty="0" smtClean="0">
                <a:latin typeface="Times New Roman" pitchFamily="18" charset="0"/>
                <a:cs typeface="Times New Roman" pitchFamily="18" charset="0"/>
              </a:rPr>
              <a:t>indicating </a:t>
            </a:r>
            <a:r>
              <a:rPr lang="en-US" sz="2000" dirty="0">
                <a:latin typeface="Times New Roman" pitchFamily="18" charset="0"/>
                <a:cs typeface="Times New Roman" pitchFamily="18" charset="0"/>
              </a:rPr>
              <a:t>that results were not interchangeable and the instruments measured different </a:t>
            </a:r>
            <a:r>
              <a:rPr lang="en-US" sz="2000" dirty="0" smtClean="0">
                <a:latin typeface="Times New Roman" pitchFamily="18" charset="0"/>
                <a:cs typeface="Times New Roman" pitchFamily="18" charset="0"/>
              </a:rPr>
              <a:t>constructs. It </a:t>
            </a:r>
            <a:r>
              <a:rPr lang="en-US" sz="2000" dirty="0">
                <a:latin typeface="Times New Roman" pitchFamily="18" charset="0"/>
                <a:cs typeface="Times New Roman" pitchFamily="18" charset="0"/>
              </a:rPr>
              <a:t>was recommended that if the job involved high hand intensity the Strain Index could be used, whereas if there were awkward upper limb </a:t>
            </a:r>
            <a:r>
              <a:rPr lang="en-US" sz="2000" dirty="0" smtClean="0">
                <a:latin typeface="Times New Roman" pitchFamily="18" charset="0"/>
                <a:cs typeface="Times New Roman" pitchFamily="18" charset="0"/>
              </a:rPr>
              <a:t>postures </a:t>
            </a:r>
            <a:r>
              <a:rPr lang="en-US" sz="2000" dirty="0">
                <a:latin typeface="Times New Roman" pitchFamily="18" charset="0"/>
                <a:cs typeface="Times New Roman" pitchFamily="18" charset="0"/>
              </a:rPr>
              <a:t>adopted, then RULA could be used.</a:t>
            </a: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42265146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196752"/>
            <a:ext cx="6777201" cy="4635877"/>
          </a:xfrm>
        </p:spPr>
        <p:txBody>
          <a:bodyPr>
            <a:normAutofit/>
          </a:bodyPr>
          <a:lstStyle/>
          <a:p>
            <a:pPr algn="just">
              <a:lnSpc>
                <a:spcPct val="150000"/>
              </a:lnSpc>
            </a:pPr>
            <a:r>
              <a:rPr lang="en-US" sz="2000" dirty="0">
                <a:latin typeface="Times New Roman" pitchFamily="18" charset="0"/>
                <a:cs typeface="Times New Roman" pitchFamily="18" charset="0"/>
              </a:rPr>
              <a:t>For areas with manual handling tasks, </a:t>
            </a:r>
            <a:r>
              <a:rPr lang="en-US" sz="2000" dirty="0" err="1">
                <a:latin typeface="Times New Roman" pitchFamily="18" charset="0"/>
                <a:cs typeface="Times New Roman" pitchFamily="18" charset="0"/>
              </a:rPr>
              <a:t>ManTRA</a:t>
            </a:r>
            <a:r>
              <a:rPr lang="en-US" sz="2000" dirty="0">
                <a:latin typeface="Times New Roman" pitchFamily="18" charset="0"/>
                <a:cs typeface="Times New Roman" pitchFamily="18" charset="0"/>
              </a:rPr>
              <a:t> will be used, whereas in areas that require a range of postures (static and dynamic) OWAS or REBA will be used. To address upper limb injury concerns, RULA will be used for tasks involving awkward upper limb postures, and the Strain Index will be used when tasks require high hand force and intensity.</a:t>
            </a: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86781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692696"/>
            <a:ext cx="7704856" cy="5139933"/>
          </a:xfrm>
        </p:spPr>
        <p:txBody>
          <a:bodyPr>
            <a:normAutofit/>
          </a:bodyPr>
          <a:lstStyle/>
          <a:p>
            <a:pPr algn="just">
              <a:lnSpc>
                <a:spcPct val="150000"/>
              </a:lnSpc>
            </a:pPr>
            <a:r>
              <a:rPr lang="en-US" sz="2000" dirty="0">
                <a:latin typeface="Times New Roman" pitchFamily="18" charset="0"/>
                <a:cs typeface="Times New Roman" pitchFamily="18" charset="0"/>
              </a:rPr>
              <a:t>There are almost as many ergonomic and job analysis checklists as there are therapists who conduct assessments of work. Each therapist has his or her preferred checklist or has developed one based on components from others. As with FCEs, the ergonomic and job analysis checklists most commonly used are custom-made (by self or company).</a:t>
            </a: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2859551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764704"/>
            <a:ext cx="7632848" cy="5544616"/>
          </a:xfrm>
        </p:spPr>
        <p:txBody>
          <a:bodyPr>
            <a:normAutofit/>
          </a:bodyPr>
          <a:lstStyle/>
          <a:p>
            <a:pPr>
              <a:lnSpc>
                <a:spcPct val="150000"/>
              </a:lnSpc>
            </a:pPr>
            <a:r>
              <a:rPr lang="en-US" sz="2000" dirty="0">
                <a:latin typeface="Times New Roman" pitchFamily="18" charset="0"/>
                <a:cs typeface="Times New Roman" pitchFamily="18" charset="0"/>
              </a:rPr>
              <a:t>Two main types of checklists have been </a:t>
            </a:r>
            <a:r>
              <a:rPr lang="en-US" sz="2000" dirty="0" smtClean="0">
                <a:latin typeface="Times New Roman" pitchFamily="18" charset="0"/>
                <a:cs typeface="Times New Roman" pitchFamily="18" charset="0"/>
              </a:rPr>
              <a:t>identified</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nSpc>
                <a:spcPct val="150000"/>
              </a:lnSpc>
              <a:buFont typeface="Wingdings" pitchFamily="2" charset="2"/>
              <a:buChar char="Ø"/>
            </a:pPr>
            <a:r>
              <a:rPr lang="en-US" sz="2000" dirty="0">
                <a:latin typeface="Times New Roman" pitchFamily="18" charset="0"/>
                <a:cs typeface="Times New Roman" pitchFamily="18" charset="0"/>
              </a:rPr>
              <a:t>A</a:t>
            </a:r>
            <a:r>
              <a:rPr lang="en-US" sz="2000" dirty="0" smtClean="0">
                <a:latin typeface="Times New Roman" pitchFamily="18" charset="0"/>
                <a:cs typeface="Times New Roman" pitchFamily="18" charset="0"/>
              </a:rPr>
              <a:t>nalysis </a:t>
            </a:r>
            <a:r>
              <a:rPr lang="en-US" sz="2000" dirty="0">
                <a:latin typeface="Times New Roman" pitchFamily="18" charset="0"/>
                <a:cs typeface="Times New Roman" pitchFamily="18" charset="0"/>
              </a:rPr>
              <a:t>and </a:t>
            </a:r>
            <a:endParaRPr lang="en-US" sz="2000" dirty="0" smtClean="0">
              <a:latin typeface="Times New Roman" pitchFamily="18" charset="0"/>
              <a:cs typeface="Times New Roman" pitchFamily="18" charset="0"/>
            </a:endParaRPr>
          </a:p>
          <a:p>
            <a:pPr>
              <a:lnSpc>
                <a:spcPct val="150000"/>
              </a:lnSpc>
              <a:buFont typeface="Wingdings" pitchFamily="2" charset="2"/>
              <a:buChar char="Ø"/>
            </a:pPr>
            <a:r>
              <a:rPr lang="en-US" sz="2000" dirty="0">
                <a:latin typeface="Times New Roman" pitchFamily="18" charset="0"/>
                <a:cs typeface="Times New Roman" pitchFamily="18" charset="0"/>
              </a:rPr>
              <a:t>A</a:t>
            </a:r>
            <a:r>
              <a:rPr lang="en-US" sz="2000" dirty="0" smtClean="0">
                <a:latin typeface="Times New Roman" pitchFamily="18" charset="0"/>
                <a:cs typeface="Times New Roman" pitchFamily="18" charset="0"/>
              </a:rPr>
              <a:t>ction checklists. </a:t>
            </a:r>
          </a:p>
          <a:p>
            <a:pPr>
              <a:lnSpc>
                <a:spcPct val="150000"/>
              </a:lnSpc>
              <a:buFont typeface="Courier New" pitchFamily="49" charset="0"/>
              <a:buChar char="o"/>
            </a:pPr>
            <a:r>
              <a:rPr lang="en-US" sz="2000" dirty="0" smtClean="0">
                <a:latin typeface="Times New Roman" pitchFamily="18" charset="0"/>
                <a:cs typeface="Times New Roman" pitchFamily="18" charset="0"/>
              </a:rPr>
              <a:t>Analysis </a:t>
            </a:r>
            <a:r>
              <a:rPr lang="en-US" sz="2000" dirty="0">
                <a:latin typeface="Times New Roman" pitchFamily="18" charset="0"/>
                <a:cs typeface="Times New Roman" pitchFamily="18" charset="0"/>
              </a:rPr>
              <a:t>checklists present a list of items that are analyzed and evaluated by the user. They are useful for inventory purposes to ensure that important aspects of a job or workplace are </a:t>
            </a:r>
            <a:r>
              <a:rPr lang="en-US" sz="2000" dirty="0" smtClean="0">
                <a:latin typeface="Times New Roman" pitchFamily="18" charset="0"/>
                <a:cs typeface="Times New Roman" pitchFamily="18" charset="0"/>
              </a:rPr>
              <a:t>considered</a:t>
            </a:r>
            <a:r>
              <a:rPr lang="en-US" sz="2000" dirty="0">
                <a:latin typeface="Times New Roman" pitchFamily="18" charset="0"/>
                <a:cs typeface="Times New Roman" pitchFamily="18" charset="0"/>
              </a:rPr>
              <a:t>, to identify problem areas and compare different jobs or </a:t>
            </a:r>
            <a:r>
              <a:rPr lang="en-US" sz="2000" dirty="0" smtClean="0">
                <a:latin typeface="Times New Roman" pitchFamily="18" charset="0"/>
                <a:cs typeface="Times New Roman" pitchFamily="18" charset="0"/>
              </a:rPr>
              <a:t>workplaces. </a:t>
            </a:r>
          </a:p>
          <a:p>
            <a:pPr>
              <a:lnSpc>
                <a:spcPct val="150000"/>
              </a:lnSpc>
              <a:buFont typeface="Courier New" pitchFamily="49" charset="0"/>
              <a:buChar char="o"/>
            </a:pPr>
            <a:r>
              <a:rPr lang="en-US" sz="2000" dirty="0" smtClean="0">
                <a:latin typeface="Times New Roman" pitchFamily="18" charset="0"/>
                <a:cs typeface="Times New Roman" pitchFamily="18" charset="0"/>
              </a:rPr>
              <a:t>Action </a:t>
            </a:r>
            <a:r>
              <a:rPr lang="en-US" sz="2000" dirty="0">
                <a:latin typeface="Times New Roman" pitchFamily="18" charset="0"/>
                <a:cs typeface="Times New Roman" pitchFamily="18" charset="0"/>
              </a:rPr>
              <a:t>checklists present a list of actions that can be taken to improve the existing designs or conditions and are useful for prioritizing improvement options and training needs.</a:t>
            </a: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3769227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836712"/>
            <a:ext cx="6921217" cy="4995917"/>
          </a:xfrm>
        </p:spPr>
        <p:txBody>
          <a:bodyPr>
            <a:normAutofit/>
          </a:bodyPr>
          <a:lstStyle/>
          <a:p>
            <a:pPr algn="just">
              <a:lnSpc>
                <a:spcPct val="150000"/>
              </a:lnSpc>
            </a:pPr>
            <a:r>
              <a:rPr lang="en-US" sz="2000" dirty="0">
                <a:latin typeface="Times New Roman" pitchFamily="18" charset="0"/>
                <a:cs typeface="Times New Roman" pitchFamily="18" charset="0"/>
              </a:rPr>
              <a:t>Checklists rely on the observation skills of the people using them and are often based on </a:t>
            </a:r>
            <a:r>
              <a:rPr lang="en-US" sz="2000" dirty="0" smtClean="0">
                <a:latin typeface="Times New Roman" pitchFamily="18" charset="0"/>
                <a:cs typeface="Times New Roman" pitchFamily="18" charset="0"/>
              </a:rPr>
              <a:t>subjective </a:t>
            </a:r>
            <a:r>
              <a:rPr lang="en-US" sz="2000" dirty="0">
                <a:latin typeface="Times New Roman" pitchFamily="18" charset="0"/>
                <a:cs typeface="Times New Roman" pitchFamily="18" charset="0"/>
              </a:rPr>
              <a:t>assessment, which may lack </a:t>
            </a:r>
            <a:r>
              <a:rPr lang="en-US" sz="2000" dirty="0" smtClean="0">
                <a:latin typeface="Times New Roman" pitchFamily="18" charset="0"/>
                <a:cs typeface="Times New Roman" pitchFamily="18" charset="0"/>
              </a:rPr>
              <a:t>precision. </a:t>
            </a:r>
            <a:r>
              <a:rPr lang="en-US" sz="2000" dirty="0">
                <a:latin typeface="Times New Roman" pitchFamily="18" charset="0"/>
                <a:cs typeface="Times New Roman" pitchFamily="18" charset="0"/>
              </a:rPr>
              <a:t>The role of checklists is “as one of a range of practical evaluation tools for conducting social dialogue between employers, workers, users, and others concerned” </a:t>
            </a:r>
            <a:r>
              <a:rPr lang="en-US" sz="2000" dirty="0" smtClean="0">
                <a:latin typeface="Times New Roman" pitchFamily="18" charset="0"/>
                <a:cs typeface="Times New Roman" pitchFamily="18" charset="0"/>
              </a:rPr>
              <a:t>.</a:t>
            </a: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2695899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836712"/>
            <a:ext cx="5688632" cy="648072"/>
          </a:xfrm>
        </p:spPr>
        <p:txBody>
          <a:bodyPr>
            <a:normAutofit/>
          </a:bodyPr>
          <a:lstStyle/>
          <a:p>
            <a:r>
              <a:rPr lang="en-IN" sz="3200" b="1" dirty="0">
                <a:latin typeface="Times New Roman" pitchFamily="18" charset="0"/>
                <a:cs typeface="Times New Roman" pitchFamily="18" charset="0"/>
              </a:rPr>
              <a:t>Manual Tasks Risk Assessment</a:t>
            </a:r>
          </a:p>
        </p:txBody>
      </p:sp>
      <p:sp>
        <p:nvSpPr>
          <p:cNvPr id="3" name="Content Placeholder 2"/>
          <p:cNvSpPr>
            <a:spLocks noGrp="1"/>
          </p:cNvSpPr>
          <p:nvPr>
            <p:ph idx="1"/>
          </p:nvPr>
        </p:nvSpPr>
        <p:spPr>
          <a:xfrm>
            <a:off x="683568" y="1700808"/>
            <a:ext cx="7782006" cy="4131821"/>
          </a:xfrm>
        </p:spPr>
        <p:txBody>
          <a:bodyPr>
            <a:normAutofit/>
          </a:bodyPr>
          <a:lstStyle/>
          <a:p>
            <a:pPr algn="just">
              <a:lnSpc>
                <a:spcPct val="150000"/>
              </a:lnSpc>
            </a:pPr>
            <a:r>
              <a:rPr lang="en-US" sz="2000" dirty="0" err="1">
                <a:latin typeface="Times New Roman" pitchFamily="18" charset="0"/>
                <a:cs typeface="Times New Roman" pitchFamily="18" charset="0"/>
              </a:rPr>
              <a:t>ManTRA</a:t>
            </a:r>
            <a:r>
              <a:rPr lang="en-US" sz="2000" dirty="0">
                <a:latin typeface="Times New Roman" pitchFamily="18" charset="0"/>
                <a:cs typeface="Times New Roman" pitchFamily="18" charset="0"/>
              </a:rPr>
              <a:t> was developed to assist health and safety inspectors audit workplaces for compliance with the Queensland Manual Tasks Advisory Standard and to make an assessment of exposure to </a:t>
            </a:r>
            <a:r>
              <a:rPr lang="en-US" sz="2000" dirty="0" smtClean="0">
                <a:latin typeface="Times New Roman" pitchFamily="18" charset="0"/>
                <a:cs typeface="Times New Roman" pitchFamily="18" charset="0"/>
              </a:rPr>
              <a:t>musculoskeletal </a:t>
            </a:r>
            <a:r>
              <a:rPr lang="en-US" sz="2000" dirty="0">
                <a:latin typeface="Times New Roman" pitchFamily="18" charset="0"/>
                <a:cs typeface="Times New Roman" pitchFamily="18" charset="0"/>
              </a:rPr>
              <a:t>risk </a:t>
            </a:r>
            <a:r>
              <a:rPr lang="en-US" sz="2000" dirty="0" smtClean="0">
                <a:latin typeface="Times New Roman" pitchFamily="18" charset="0"/>
                <a:cs typeface="Times New Roman" pitchFamily="18" charset="0"/>
              </a:rPr>
              <a:t>factors. </a:t>
            </a:r>
            <a:r>
              <a:rPr lang="en-US" sz="2000" dirty="0">
                <a:latin typeface="Times New Roman" pitchFamily="18" charset="0"/>
                <a:cs typeface="Times New Roman" pitchFamily="18" charset="0"/>
              </a:rPr>
              <a:t>When used in the </a:t>
            </a:r>
            <a:r>
              <a:rPr lang="en-US" sz="2000" dirty="0" err="1">
                <a:latin typeface="Times New Roman" pitchFamily="18" charset="0"/>
                <a:cs typeface="Times New Roman" pitchFamily="18" charset="0"/>
              </a:rPr>
              <a:t>workplace</a:t>
            </a:r>
            <a:r>
              <a:rPr lang="en-US" sz="2000" dirty="0">
                <a:latin typeface="Times New Roman" pitchFamily="18" charset="0"/>
                <a:cs typeface="Times New Roman" pitchFamily="18" charset="0"/>
              </a:rPr>
              <a:t> it is used by a team, including workers who perform the tasks assessed and staff responsible for manual task risk </a:t>
            </a:r>
            <a:r>
              <a:rPr lang="en-US" sz="2000" dirty="0" smtClean="0">
                <a:latin typeface="Times New Roman" pitchFamily="18" charset="0"/>
                <a:cs typeface="Times New Roman" pitchFamily="18" charset="0"/>
              </a:rPr>
              <a:t>management. </a:t>
            </a:r>
            <a:r>
              <a:rPr lang="en-US" sz="2000" dirty="0" err="1">
                <a:latin typeface="Times New Roman" pitchFamily="18" charset="0"/>
                <a:cs typeface="Times New Roman" pitchFamily="18" charset="0"/>
              </a:rPr>
              <a:t>ManTRA</a:t>
            </a:r>
            <a:r>
              <a:rPr lang="en-US" sz="2000" dirty="0">
                <a:latin typeface="Times New Roman" pitchFamily="18" charset="0"/>
                <a:cs typeface="Times New Roman" pitchFamily="18" charset="0"/>
              </a:rPr>
              <a:t> has been used in a variety of workplaces such as mining, food production, construction, and health.</a:t>
            </a: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3569899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836712"/>
            <a:ext cx="7704856" cy="5400600"/>
          </a:xfrm>
        </p:spPr>
        <p:txBody>
          <a:bodyPr>
            <a:normAutofit/>
          </a:bodyPr>
          <a:lstStyle/>
          <a:p>
            <a:pPr algn="just">
              <a:lnSpc>
                <a:spcPct val="150000"/>
              </a:lnSpc>
            </a:pPr>
            <a:r>
              <a:rPr lang="en-US" sz="2000" dirty="0">
                <a:latin typeface="Times New Roman" pitchFamily="18" charset="0"/>
                <a:cs typeface="Times New Roman" pitchFamily="18" charset="0"/>
              </a:rPr>
              <a:t>A task is assessed as a whole, rather than as task elements, and the assessment is based on a </a:t>
            </a:r>
            <a:r>
              <a:rPr lang="en-US" sz="2000" dirty="0" smtClean="0">
                <a:latin typeface="Times New Roman" pitchFamily="18" charset="0"/>
                <a:cs typeface="Times New Roman" pitchFamily="18" charset="0"/>
              </a:rPr>
              <a:t>specific </a:t>
            </a:r>
            <a:r>
              <a:rPr lang="en-US" sz="2000" dirty="0">
                <a:latin typeface="Times New Roman" pitchFamily="18" charset="0"/>
                <a:cs typeface="Times New Roman" pitchFamily="18" charset="0"/>
              </a:rPr>
              <a:t>person’s performance of the task, not people generally. The tool “combines information about the total time for which a person performs the task in a typical day (exposure) and the typical time for which the task is performed without break (duration</a:t>
            </a:r>
            <a:r>
              <a:rPr lang="en-US" sz="2000" dirty="0" smtClean="0">
                <a:latin typeface="Times New Roman" pitchFamily="18" charset="0"/>
                <a:cs typeface="Times New Roman" pitchFamily="18" charset="0"/>
              </a:rPr>
              <a:t>)”.</a:t>
            </a:r>
          </a:p>
          <a:p>
            <a:pPr algn="just">
              <a:lnSpc>
                <a:spcPct val="150000"/>
              </a:lnSpc>
            </a:pPr>
            <a:r>
              <a:rPr lang="en-US" sz="2000" dirty="0">
                <a:latin typeface="Times New Roman" pitchFamily="18" charset="0"/>
                <a:cs typeface="Times New Roman" pitchFamily="18" charset="0"/>
              </a:rPr>
              <a:t>Four body regions (lower limbs, back, neck/shoulder, and arm/ wrist/hand) are all considered for </a:t>
            </a:r>
            <a:r>
              <a:rPr lang="en-US" sz="2000" dirty="0" smtClean="0">
                <a:latin typeface="Times New Roman" pitchFamily="18" charset="0"/>
                <a:cs typeface="Times New Roman" pitchFamily="18" charset="0"/>
              </a:rPr>
              <a:t>five characteristics </a:t>
            </a:r>
            <a:r>
              <a:rPr lang="en-US" sz="2000" dirty="0">
                <a:latin typeface="Times New Roman" pitchFamily="18" charset="0"/>
                <a:cs typeface="Times New Roman" pitchFamily="18" charset="0"/>
              </a:rPr>
              <a:t>of the task (cycle time, force, speed, </a:t>
            </a:r>
            <a:r>
              <a:rPr lang="en-US" sz="2000" dirty="0" smtClean="0">
                <a:latin typeface="Times New Roman" pitchFamily="18" charset="0"/>
                <a:cs typeface="Times New Roman" pitchFamily="18" charset="0"/>
              </a:rPr>
              <a:t>awkwardness</a:t>
            </a:r>
            <a:r>
              <a:rPr lang="en-US" sz="2000" dirty="0">
                <a:latin typeface="Times New Roman" pitchFamily="18" charset="0"/>
                <a:cs typeface="Times New Roman" pitchFamily="18" charset="0"/>
              </a:rPr>
              <a:t>, and vibration</a:t>
            </a:r>
            <a:r>
              <a:rPr lang="en-US" sz="2000" dirty="0" smtClean="0">
                <a:latin typeface="Times New Roman" pitchFamily="18" charset="0"/>
                <a:cs typeface="Times New Roman" pitchFamily="18" charset="0"/>
              </a:rPr>
              <a:t>).</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Scores </a:t>
            </a:r>
            <a:r>
              <a:rPr lang="en-US" sz="2000" dirty="0">
                <a:latin typeface="Times New Roman" pitchFamily="18" charset="0"/>
                <a:cs typeface="Times New Roman" pitchFamily="18" charset="0"/>
              </a:rPr>
              <a:t>are calculated, and intervention may be indicated if certain </a:t>
            </a:r>
            <a:r>
              <a:rPr lang="en-US" sz="2000" dirty="0" smtClean="0">
                <a:latin typeface="Times New Roman" pitchFamily="18" charset="0"/>
                <a:cs typeface="Times New Roman" pitchFamily="18" charset="0"/>
              </a:rPr>
              <a:t>critical </a:t>
            </a:r>
            <a:r>
              <a:rPr lang="en-US" sz="2000" dirty="0">
                <a:latin typeface="Times New Roman" pitchFamily="18" charset="0"/>
                <a:cs typeface="Times New Roman" pitchFamily="18" charset="0"/>
              </a:rPr>
              <a:t>values are </a:t>
            </a:r>
            <a:r>
              <a:rPr lang="en-US" sz="2000" dirty="0" smtClean="0">
                <a:latin typeface="Times New Roman" pitchFamily="18" charset="0"/>
                <a:cs typeface="Times New Roman" pitchFamily="18" charset="0"/>
              </a:rPr>
              <a:t>exceeded.</a:t>
            </a: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3353796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6" y="836712"/>
            <a:ext cx="7416824" cy="5472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82953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764704"/>
            <a:ext cx="7024626" cy="648072"/>
          </a:xfrm>
        </p:spPr>
        <p:txBody>
          <a:bodyPr>
            <a:noAutofit/>
          </a:bodyPr>
          <a:lstStyle/>
          <a:p>
            <a:r>
              <a:rPr lang="en-IN" sz="2800" b="1" dirty="0" err="1">
                <a:latin typeface="Times New Roman" pitchFamily="18" charset="0"/>
                <a:cs typeface="Times New Roman" pitchFamily="18" charset="0"/>
              </a:rPr>
              <a:t>Ovako</a:t>
            </a:r>
            <a:r>
              <a:rPr lang="en-IN" sz="2800" b="1" dirty="0">
                <a:latin typeface="Times New Roman" pitchFamily="18" charset="0"/>
                <a:cs typeface="Times New Roman" pitchFamily="18" charset="0"/>
              </a:rPr>
              <a:t> Working Posture Analysing System</a:t>
            </a:r>
          </a:p>
        </p:txBody>
      </p:sp>
      <p:sp>
        <p:nvSpPr>
          <p:cNvPr id="3" name="Content Placeholder 2"/>
          <p:cNvSpPr>
            <a:spLocks noGrp="1"/>
          </p:cNvSpPr>
          <p:nvPr>
            <p:ph idx="1"/>
          </p:nvPr>
        </p:nvSpPr>
        <p:spPr>
          <a:xfrm>
            <a:off x="611560" y="1484784"/>
            <a:ext cx="7848872" cy="4752528"/>
          </a:xfrm>
        </p:spPr>
        <p:txBody>
          <a:bodyPr/>
          <a:lstStyle/>
          <a:p>
            <a:pPr algn="just">
              <a:lnSpc>
                <a:spcPct val="150000"/>
              </a:lnSpc>
            </a:pPr>
            <a:r>
              <a:rPr lang="en-US" sz="2000" dirty="0">
                <a:latin typeface="Times New Roman" pitchFamily="18" charset="0"/>
                <a:cs typeface="Times New Roman" pitchFamily="18" charset="0"/>
              </a:rPr>
              <a:t>The </a:t>
            </a:r>
            <a:r>
              <a:rPr lang="en-US" sz="2000" dirty="0" err="1">
                <a:latin typeface="Times New Roman" pitchFamily="18" charset="0"/>
                <a:cs typeface="Times New Roman" pitchFamily="18" charset="0"/>
              </a:rPr>
              <a:t>Ovako</a:t>
            </a:r>
            <a:r>
              <a:rPr lang="en-US" sz="2000" dirty="0">
                <a:latin typeface="Times New Roman" pitchFamily="18" charset="0"/>
                <a:cs typeface="Times New Roman" pitchFamily="18" charset="0"/>
              </a:rPr>
              <a:t> Working Posture </a:t>
            </a:r>
            <a:r>
              <a:rPr lang="en-US" sz="2000" dirty="0" err="1">
                <a:latin typeface="Times New Roman" pitchFamily="18" charset="0"/>
                <a:cs typeface="Times New Roman" pitchFamily="18" charset="0"/>
              </a:rPr>
              <a:t>Analysing</a:t>
            </a:r>
            <a:r>
              <a:rPr lang="en-US" sz="2000" dirty="0">
                <a:latin typeface="Times New Roman" pitchFamily="18" charset="0"/>
                <a:cs typeface="Times New Roman" pitchFamily="18" charset="0"/>
              </a:rPr>
              <a:t> System (OWAS) was developed as a “practical method for identifying and evaluating poor working postures</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It requires observation of work tasks every 30 or 60 seconds, and the postures of the back, upper limbs, and lower limbs are rated.80 The various posture combinations are </a:t>
            </a:r>
            <a:r>
              <a:rPr lang="en-US" sz="2000" dirty="0" smtClean="0">
                <a:latin typeface="Times New Roman" pitchFamily="18" charset="0"/>
                <a:cs typeface="Times New Roman" pitchFamily="18" charset="0"/>
              </a:rPr>
              <a:t>classified </a:t>
            </a:r>
            <a:r>
              <a:rPr lang="en-US" sz="2000" dirty="0">
                <a:latin typeface="Times New Roman" pitchFamily="18" charset="0"/>
                <a:cs typeface="Times New Roman" pitchFamily="18" charset="0"/>
              </a:rPr>
              <a:t>into four action categories to determine whether intervention is required and how quickly the problem should be addressed. The length of time spent in various postures is also considered</a:t>
            </a:r>
            <a:r>
              <a:rPr lang="en-US" dirty="0"/>
              <a:t>.</a:t>
            </a:r>
            <a:endParaRPr lang="en-IN" dirty="0"/>
          </a:p>
        </p:txBody>
      </p:sp>
    </p:spTree>
    <p:extLst>
      <p:ext uri="{BB962C8B-B14F-4D97-AF65-F5344CB8AC3E}">
        <p14:creationId xmlns:p14="http://schemas.microsoft.com/office/powerpoint/2010/main" val="16283154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45</TotalTime>
  <Words>1438</Words>
  <Application>Microsoft Office PowerPoint</Application>
  <PresentationFormat>On-screen Show (4:3)</PresentationFormat>
  <Paragraphs>35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Austin</vt:lpstr>
      <vt:lpstr>WHOLE BODY POSTURAL ASSESSMENT</vt:lpstr>
      <vt:lpstr>PowerPoint Presentation</vt:lpstr>
      <vt:lpstr>PowerPoint Presentation</vt:lpstr>
      <vt:lpstr>PowerPoint Presentation</vt:lpstr>
      <vt:lpstr>PowerPoint Presentation</vt:lpstr>
      <vt:lpstr>Manual Tasks Risk Assessment</vt:lpstr>
      <vt:lpstr>PowerPoint Presentation</vt:lpstr>
      <vt:lpstr>PowerPoint Presentation</vt:lpstr>
      <vt:lpstr>Ovako Working Posture Analysing System</vt:lpstr>
      <vt:lpstr>PowerPoint Presentation</vt:lpstr>
      <vt:lpstr>PowerPoint Presentation</vt:lpstr>
      <vt:lpstr>PowerPoint Presentation</vt:lpstr>
      <vt:lpstr>Rapid Entire Body Assessment</vt:lpstr>
      <vt:lpstr>PowerPoint Presentation</vt:lpstr>
      <vt:lpstr>Rapid Upper Limb Assessment</vt:lpstr>
      <vt:lpstr>PowerPoint Presentation</vt:lpstr>
      <vt:lpstr>PowerPoint Presentation</vt:lpstr>
      <vt:lpstr>PowerPoint Presentation</vt:lpstr>
      <vt:lpstr>Strain Index</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WHOLE BODY POSTURAL ASSESSMENT</dc:title>
  <dc:creator>Aakanksha Bajpai</dc:creator>
  <cp:lastModifiedBy>Aakanksha Bajpai</cp:lastModifiedBy>
  <cp:revision>5</cp:revision>
  <dcterms:created xsi:type="dcterms:W3CDTF">2022-03-22T15:51:13Z</dcterms:created>
  <dcterms:modified xsi:type="dcterms:W3CDTF">2022-03-22T16:36:26Z</dcterms:modified>
</cp:coreProperties>
</file>