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2" r:id="rId4"/>
    <p:sldId id="258" r:id="rId5"/>
    <p:sldId id="259" r:id="rId6"/>
    <p:sldId id="260" r:id="rId7"/>
    <p:sldId id="263"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B9B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013" autoAdjust="0"/>
    <p:restoredTop sz="94660"/>
  </p:normalViewPr>
  <p:slideViewPr>
    <p:cSldViewPr snapToGrid="0">
      <p:cViewPr varScale="1">
        <p:scale>
          <a:sx n="91" d="100"/>
          <a:sy n="91"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A80E31-B95F-49B8-9F25-437B77F7DC1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IN"/>
        </a:p>
      </dgm:t>
    </dgm:pt>
    <dgm:pt modelId="{0251CA2C-29DD-455D-9537-05B586E7E712}">
      <dgm:prSet/>
      <dgm:spPr/>
      <dgm:t>
        <a:bodyPr/>
        <a:lstStyle/>
        <a:p>
          <a:r>
            <a:rPr lang="en-US" dirty="0"/>
            <a:t>Que no. 1 : The cost of a machine is Rs. 6100. and its scrape value is Rs. 100 the maintenance cost per year are as follows :</a:t>
          </a:r>
          <a:endParaRPr lang="en-IN" dirty="0"/>
        </a:p>
      </dgm:t>
    </dgm:pt>
    <dgm:pt modelId="{34ABC5FB-E47D-4872-838D-7F13F5EDD333}" type="parTrans" cxnId="{4BCBA1F7-6070-4A90-8E2E-1B52A0965246}">
      <dgm:prSet/>
      <dgm:spPr/>
      <dgm:t>
        <a:bodyPr/>
        <a:lstStyle/>
        <a:p>
          <a:endParaRPr lang="en-IN"/>
        </a:p>
      </dgm:t>
    </dgm:pt>
    <dgm:pt modelId="{E95A6121-1572-4D03-BDB5-84ABF4AE15AA}" type="sibTrans" cxnId="{4BCBA1F7-6070-4A90-8E2E-1B52A0965246}">
      <dgm:prSet/>
      <dgm:spPr/>
      <dgm:t>
        <a:bodyPr/>
        <a:lstStyle/>
        <a:p>
          <a:endParaRPr lang="en-IN"/>
        </a:p>
      </dgm:t>
    </dgm:pt>
    <dgm:pt modelId="{2895E18B-7E22-4F25-9896-8610D2090DF1}" type="pres">
      <dgm:prSet presAssocID="{35A80E31-B95F-49B8-9F25-437B77F7DC13}" presName="linear" presStyleCnt="0">
        <dgm:presLayoutVars>
          <dgm:animLvl val="lvl"/>
          <dgm:resizeHandles val="exact"/>
        </dgm:presLayoutVars>
      </dgm:prSet>
      <dgm:spPr/>
      <dgm:t>
        <a:bodyPr/>
        <a:lstStyle/>
        <a:p>
          <a:endParaRPr lang="en-US"/>
        </a:p>
      </dgm:t>
    </dgm:pt>
    <dgm:pt modelId="{EA0C1BE7-FA79-49AF-9415-200C23DAD8C0}" type="pres">
      <dgm:prSet presAssocID="{0251CA2C-29DD-455D-9537-05B586E7E712}" presName="parentText" presStyleLbl="node1" presStyleIdx="0" presStyleCnt="1">
        <dgm:presLayoutVars>
          <dgm:chMax val="0"/>
          <dgm:bulletEnabled val="1"/>
        </dgm:presLayoutVars>
      </dgm:prSet>
      <dgm:spPr/>
      <dgm:t>
        <a:bodyPr/>
        <a:lstStyle/>
        <a:p>
          <a:endParaRPr lang="en-US"/>
        </a:p>
      </dgm:t>
    </dgm:pt>
  </dgm:ptLst>
  <dgm:cxnLst>
    <dgm:cxn modelId="{FC1DF456-8D48-4644-A046-6F229C3EA606}" type="presOf" srcId="{0251CA2C-29DD-455D-9537-05B586E7E712}" destId="{EA0C1BE7-FA79-49AF-9415-200C23DAD8C0}" srcOrd="0" destOrd="0" presId="urn:microsoft.com/office/officeart/2005/8/layout/vList2"/>
    <dgm:cxn modelId="{4BCBA1F7-6070-4A90-8E2E-1B52A0965246}" srcId="{35A80E31-B95F-49B8-9F25-437B77F7DC13}" destId="{0251CA2C-29DD-455D-9537-05B586E7E712}" srcOrd="0" destOrd="0" parTransId="{34ABC5FB-E47D-4872-838D-7F13F5EDD333}" sibTransId="{E95A6121-1572-4D03-BDB5-84ABF4AE15AA}"/>
    <dgm:cxn modelId="{20CF99E9-1BB3-45E1-8ABD-05633958F758}" type="presOf" srcId="{35A80E31-B95F-49B8-9F25-437B77F7DC13}" destId="{2895E18B-7E22-4F25-9896-8610D2090DF1}" srcOrd="0" destOrd="0" presId="urn:microsoft.com/office/officeart/2005/8/layout/vList2"/>
    <dgm:cxn modelId="{CADC94CC-6883-42F6-AEF7-5159503F5FC0}" type="presParOf" srcId="{2895E18B-7E22-4F25-9896-8610D2090DF1}" destId="{EA0C1BE7-FA79-49AF-9415-200C23DAD8C0}" srcOrd="0"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5BFE2E-2948-4407-A50F-3DD861189F9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IN"/>
        </a:p>
      </dgm:t>
    </dgm:pt>
    <dgm:pt modelId="{5B83BB35-8D9F-4191-9935-466E9BACA915}">
      <dgm:prSet/>
      <dgm:spPr/>
      <dgm:t>
        <a:bodyPr/>
        <a:lstStyle/>
        <a:p>
          <a:r>
            <a:rPr lang="en-US" b="1" u="sng" dirty="0"/>
            <a:t>Que no.2 :-</a:t>
          </a:r>
          <a:r>
            <a:rPr lang="en-US" dirty="0"/>
            <a:t>  A taxi owner estimates from his past record that the cost/year for operating a taxi. where purchase price when new is Rs. 60000.</a:t>
          </a:r>
          <a:endParaRPr lang="en-IN" dirty="0"/>
        </a:p>
      </dgm:t>
    </dgm:pt>
    <dgm:pt modelId="{B68F1F5E-4AA0-4F54-B996-5595F1D82FCB}" type="parTrans" cxnId="{F41FF4AF-B311-4153-B4DE-0F486D6CBA2D}">
      <dgm:prSet/>
      <dgm:spPr/>
      <dgm:t>
        <a:bodyPr/>
        <a:lstStyle/>
        <a:p>
          <a:endParaRPr lang="en-IN"/>
        </a:p>
      </dgm:t>
    </dgm:pt>
    <dgm:pt modelId="{C111C791-DF82-40FB-A750-232CD933337C}" type="sibTrans" cxnId="{F41FF4AF-B311-4153-B4DE-0F486D6CBA2D}">
      <dgm:prSet/>
      <dgm:spPr/>
      <dgm:t>
        <a:bodyPr/>
        <a:lstStyle/>
        <a:p>
          <a:endParaRPr lang="en-IN"/>
        </a:p>
      </dgm:t>
    </dgm:pt>
    <dgm:pt modelId="{96E4364B-DB22-4B18-9AE0-18257488EEB4}" type="pres">
      <dgm:prSet presAssocID="{E55BFE2E-2948-4407-A50F-3DD861189F9A}" presName="linear" presStyleCnt="0">
        <dgm:presLayoutVars>
          <dgm:animLvl val="lvl"/>
          <dgm:resizeHandles val="exact"/>
        </dgm:presLayoutVars>
      </dgm:prSet>
      <dgm:spPr/>
      <dgm:t>
        <a:bodyPr/>
        <a:lstStyle/>
        <a:p>
          <a:endParaRPr lang="en-US"/>
        </a:p>
      </dgm:t>
    </dgm:pt>
    <dgm:pt modelId="{3B8AF8BD-7F0D-49CA-993C-4C8FF70A0D2E}" type="pres">
      <dgm:prSet presAssocID="{5B83BB35-8D9F-4191-9935-466E9BACA915}" presName="parentText" presStyleLbl="node1" presStyleIdx="0" presStyleCnt="1">
        <dgm:presLayoutVars>
          <dgm:chMax val="0"/>
          <dgm:bulletEnabled val="1"/>
        </dgm:presLayoutVars>
      </dgm:prSet>
      <dgm:spPr/>
      <dgm:t>
        <a:bodyPr/>
        <a:lstStyle/>
        <a:p>
          <a:endParaRPr lang="en-US"/>
        </a:p>
      </dgm:t>
    </dgm:pt>
  </dgm:ptLst>
  <dgm:cxnLst>
    <dgm:cxn modelId="{7C25111C-4D2D-44E3-B80C-CBCC923CD910}" type="presOf" srcId="{E55BFE2E-2948-4407-A50F-3DD861189F9A}" destId="{96E4364B-DB22-4B18-9AE0-18257488EEB4}" srcOrd="0" destOrd="0" presId="urn:microsoft.com/office/officeart/2005/8/layout/vList2"/>
    <dgm:cxn modelId="{F41FF4AF-B311-4153-B4DE-0F486D6CBA2D}" srcId="{E55BFE2E-2948-4407-A50F-3DD861189F9A}" destId="{5B83BB35-8D9F-4191-9935-466E9BACA915}" srcOrd="0" destOrd="0" parTransId="{B68F1F5E-4AA0-4F54-B996-5595F1D82FCB}" sibTransId="{C111C791-DF82-40FB-A750-232CD933337C}"/>
    <dgm:cxn modelId="{7672CAA5-BB2B-4EFC-B465-20BD019DE6E4}" type="presOf" srcId="{5B83BB35-8D9F-4191-9935-466E9BACA915}" destId="{3B8AF8BD-7F0D-49CA-993C-4C8FF70A0D2E}" srcOrd="0" destOrd="0" presId="urn:microsoft.com/office/officeart/2005/8/layout/vList2"/>
    <dgm:cxn modelId="{940F437A-8A90-4F10-8465-AF61D7EA4040}" type="presParOf" srcId="{96E4364B-DB22-4B18-9AE0-18257488EEB4}" destId="{3B8AF8BD-7F0D-49CA-993C-4C8FF70A0D2E}" srcOrd="0"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83BC63-6084-46E7-B1EF-DA1D0091C70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IN"/>
        </a:p>
      </dgm:t>
    </dgm:pt>
    <dgm:pt modelId="{A47E1ACC-DD31-409C-9B3C-3E74699990FA}">
      <dgm:prSet/>
      <dgm:spPr/>
      <dgm:t>
        <a:bodyPr/>
        <a:lstStyle/>
        <a:p>
          <a:r>
            <a:rPr lang="en-IN"/>
            <a:t>After fifth year the operating cost is 6000k. Where k=6,7,8,9,10. { k denoting age in years}.</a:t>
          </a:r>
        </a:p>
      </dgm:t>
    </dgm:pt>
    <dgm:pt modelId="{1BDDC394-B1B1-44D8-A14B-9C4E09C084BF}" type="parTrans" cxnId="{835FC6DE-72B7-4D4E-B054-A2F2506189C2}">
      <dgm:prSet/>
      <dgm:spPr/>
      <dgm:t>
        <a:bodyPr/>
        <a:lstStyle/>
        <a:p>
          <a:endParaRPr lang="en-IN"/>
        </a:p>
      </dgm:t>
    </dgm:pt>
    <dgm:pt modelId="{5CE8BE12-3B5A-4C97-8CC0-3B2CBAA4BF80}" type="sibTrans" cxnId="{835FC6DE-72B7-4D4E-B054-A2F2506189C2}">
      <dgm:prSet/>
      <dgm:spPr/>
      <dgm:t>
        <a:bodyPr/>
        <a:lstStyle/>
        <a:p>
          <a:endParaRPr lang="en-IN"/>
        </a:p>
      </dgm:t>
    </dgm:pt>
    <dgm:pt modelId="{3F200525-C3F7-4FF2-8D81-0E034CBCFEF0}">
      <dgm:prSet/>
      <dgm:spPr/>
      <dgm:t>
        <a:bodyPr/>
        <a:lstStyle/>
        <a:p>
          <a:r>
            <a:rPr lang="en-IN"/>
            <a:t>If the resale value decreases by 10% of the purchase price each year what is the best replacement policy ? </a:t>
          </a:r>
        </a:p>
      </dgm:t>
    </dgm:pt>
    <dgm:pt modelId="{BCB01955-F532-414B-B86D-6CF3D043690F}" type="parTrans" cxnId="{1CB49DA6-DE3A-4933-831A-74150B3C5494}">
      <dgm:prSet/>
      <dgm:spPr/>
      <dgm:t>
        <a:bodyPr/>
        <a:lstStyle/>
        <a:p>
          <a:endParaRPr lang="en-IN"/>
        </a:p>
      </dgm:t>
    </dgm:pt>
    <dgm:pt modelId="{01D2B37A-36C1-4681-A086-E3E06DEB1E20}" type="sibTrans" cxnId="{1CB49DA6-DE3A-4933-831A-74150B3C5494}">
      <dgm:prSet/>
      <dgm:spPr/>
      <dgm:t>
        <a:bodyPr/>
        <a:lstStyle/>
        <a:p>
          <a:endParaRPr lang="en-IN"/>
        </a:p>
      </dgm:t>
    </dgm:pt>
    <dgm:pt modelId="{617B40DF-D246-40D7-8691-C0CDCEDBB1AF}" type="pres">
      <dgm:prSet presAssocID="{DD83BC63-6084-46E7-B1EF-DA1D0091C705}" presName="linear" presStyleCnt="0">
        <dgm:presLayoutVars>
          <dgm:animLvl val="lvl"/>
          <dgm:resizeHandles val="exact"/>
        </dgm:presLayoutVars>
      </dgm:prSet>
      <dgm:spPr/>
      <dgm:t>
        <a:bodyPr/>
        <a:lstStyle/>
        <a:p>
          <a:endParaRPr lang="en-US"/>
        </a:p>
      </dgm:t>
    </dgm:pt>
    <dgm:pt modelId="{710CD176-F89F-424D-AC54-87809B731357}" type="pres">
      <dgm:prSet presAssocID="{A47E1ACC-DD31-409C-9B3C-3E74699990FA}" presName="parentText" presStyleLbl="node1" presStyleIdx="0" presStyleCnt="2">
        <dgm:presLayoutVars>
          <dgm:chMax val="0"/>
          <dgm:bulletEnabled val="1"/>
        </dgm:presLayoutVars>
      </dgm:prSet>
      <dgm:spPr/>
      <dgm:t>
        <a:bodyPr/>
        <a:lstStyle/>
        <a:p>
          <a:endParaRPr lang="en-US"/>
        </a:p>
      </dgm:t>
    </dgm:pt>
    <dgm:pt modelId="{9789DD9B-9B41-4529-A04C-EF7C3CDA0D87}" type="pres">
      <dgm:prSet presAssocID="{5CE8BE12-3B5A-4C97-8CC0-3B2CBAA4BF80}" presName="spacer" presStyleCnt="0"/>
      <dgm:spPr/>
    </dgm:pt>
    <dgm:pt modelId="{DB57EC35-427B-4889-9921-C51F832435C4}" type="pres">
      <dgm:prSet presAssocID="{3F200525-C3F7-4FF2-8D81-0E034CBCFEF0}" presName="parentText" presStyleLbl="node1" presStyleIdx="1" presStyleCnt="2">
        <dgm:presLayoutVars>
          <dgm:chMax val="0"/>
          <dgm:bulletEnabled val="1"/>
        </dgm:presLayoutVars>
      </dgm:prSet>
      <dgm:spPr/>
      <dgm:t>
        <a:bodyPr/>
        <a:lstStyle/>
        <a:p>
          <a:endParaRPr lang="en-US"/>
        </a:p>
      </dgm:t>
    </dgm:pt>
  </dgm:ptLst>
  <dgm:cxnLst>
    <dgm:cxn modelId="{35DDB7AD-642D-4996-8DDF-1B44E56425A2}" type="presOf" srcId="{A47E1ACC-DD31-409C-9B3C-3E74699990FA}" destId="{710CD176-F89F-424D-AC54-87809B731357}" srcOrd="0" destOrd="0" presId="urn:microsoft.com/office/officeart/2005/8/layout/vList2"/>
    <dgm:cxn modelId="{03367BB5-442D-4E68-A6BE-F788DDC3E41F}" type="presOf" srcId="{DD83BC63-6084-46E7-B1EF-DA1D0091C705}" destId="{617B40DF-D246-40D7-8691-C0CDCEDBB1AF}" srcOrd="0" destOrd="0" presId="urn:microsoft.com/office/officeart/2005/8/layout/vList2"/>
    <dgm:cxn modelId="{169FB3D6-29EC-4535-8122-ADFC27F7F457}" type="presOf" srcId="{3F200525-C3F7-4FF2-8D81-0E034CBCFEF0}" destId="{DB57EC35-427B-4889-9921-C51F832435C4}" srcOrd="0" destOrd="0" presId="urn:microsoft.com/office/officeart/2005/8/layout/vList2"/>
    <dgm:cxn modelId="{835FC6DE-72B7-4D4E-B054-A2F2506189C2}" srcId="{DD83BC63-6084-46E7-B1EF-DA1D0091C705}" destId="{A47E1ACC-DD31-409C-9B3C-3E74699990FA}" srcOrd="0" destOrd="0" parTransId="{1BDDC394-B1B1-44D8-A14B-9C4E09C084BF}" sibTransId="{5CE8BE12-3B5A-4C97-8CC0-3B2CBAA4BF80}"/>
    <dgm:cxn modelId="{1CB49DA6-DE3A-4933-831A-74150B3C5494}" srcId="{DD83BC63-6084-46E7-B1EF-DA1D0091C705}" destId="{3F200525-C3F7-4FF2-8D81-0E034CBCFEF0}" srcOrd="1" destOrd="0" parTransId="{BCB01955-F532-414B-B86D-6CF3D043690F}" sibTransId="{01D2B37A-36C1-4681-A086-E3E06DEB1E20}"/>
    <dgm:cxn modelId="{BC45865F-0609-4F16-AE07-6D9AED8F9C2A}" type="presParOf" srcId="{617B40DF-D246-40D7-8691-C0CDCEDBB1AF}" destId="{710CD176-F89F-424D-AC54-87809B731357}" srcOrd="0" destOrd="0" presId="urn:microsoft.com/office/officeart/2005/8/layout/vList2"/>
    <dgm:cxn modelId="{E8AA41DB-40FA-4E7F-B747-800D03E998BC}" type="presParOf" srcId="{617B40DF-D246-40D7-8691-C0CDCEDBB1AF}" destId="{9789DD9B-9B41-4529-A04C-EF7C3CDA0D87}" srcOrd="1" destOrd="0" presId="urn:microsoft.com/office/officeart/2005/8/layout/vList2"/>
    <dgm:cxn modelId="{4E6442BD-088E-4906-A637-DF448DEB1695}" type="presParOf" srcId="{617B40DF-D246-40D7-8691-C0CDCEDBB1AF}" destId="{DB57EC35-427B-4889-9921-C51F832435C4}" srcOrd="2" destOrd="0" presId="urn:microsoft.com/office/officeart/2005/8/layout/vList2"/>
  </dgm:cxnLst>
  <dgm:bg/>
  <dgm:whole/>
  <dgm:extLst>
    <a:ext uri="http://schemas.microsoft.com/office/drawing/2008/diagram">
      <dsp:dataModelExt xmlns=""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6A1A6A-2101-4377-A0E5-A71CB4F0A09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IN"/>
        </a:p>
      </dgm:t>
    </dgm:pt>
    <dgm:pt modelId="{F0226F1D-A83F-4600-ACC5-8840458084CF}">
      <dgm:prSet custT="1"/>
      <dgm:spPr/>
      <dgm:t>
        <a:bodyPr/>
        <a:lstStyle/>
        <a:p>
          <a:r>
            <a:rPr lang="en-US" sz="2800" dirty="0">
              <a:latin typeface="Arial" panose="020B0604020202020204" pitchFamily="34" charset="0"/>
              <a:cs typeface="Arial" panose="020B0604020202020204" pitchFamily="34" charset="0"/>
            </a:rPr>
            <a:t>How to calculate the resale value : </a:t>
          </a:r>
          <a:endParaRPr lang="en-IN" sz="2800" dirty="0">
            <a:latin typeface="Arial" panose="020B0604020202020204" pitchFamily="34" charset="0"/>
            <a:cs typeface="Arial" panose="020B0604020202020204" pitchFamily="34" charset="0"/>
          </a:endParaRPr>
        </a:p>
      </dgm:t>
    </dgm:pt>
    <dgm:pt modelId="{34E91616-99BA-4934-B260-2E306E892787}" type="parTrans" cxnId="{B0C58F5E-ADC3-4FFF-9BC9-BF082AB4D3D2}">
      <dgm:prSet/>
      <dgm:spPr/>
      <dgm:t>
        <a:bodyPr/>
        <a:lstStyle/>
        <a:p>
          <a:endParaRPr lang="en-IN"/>
        </a:p>
      </dgm:t>
    </dgm:pt>
    <dgm:pt modelId="{1C292645-11EB-4A56-A6A2-ED18DBD80650}" type="sibTrans" cxnId="{B0C58F5E-ADC3-4FFF-9BC9-BF082AB4D3D2}">
      <dgm:prSet/>
      <dgm:spPr/>
      <dgm:t>
        <a:bodyPr/>
        <a:lstStyle/>
        <a:p>
          <a:endParaRPr lang="en-IN"/>
        </a:p>
      </dgm:t>
    </dgm:pt>
    <dgm:pt modelId="{4603425B-7036-43E7-AEBF-B12A7684E1F8}" type="pres">
      <dgm:prSet presAssocID="{A46A1A6A-2101-4377-A0E5-A71CB4F0A092}" presName="linear" presStyleCnt="0">
        <dgm:presLayoutVars>
          <dgm:animLvl val="lvl"/>
          <dgm:resizeHandles val="exact"/>
        </dgm:presLayoutVars>
      </dgm:prSet>
      <dgm:spPr/>
      <dgm:t>
        <a:bodyPr/>
        <a:lstStyle/>
        <a:p>
          <a:endParaRPr lang="en-US"/>
        </a:p>
      </dgm:t>
    </dgm:pt>
    <dgm:pt modelId="{C9D0642C-1A15-4268-BABA-A426859B83D6}" type="pres">
      <dgm:prSet presAssocID="{F0226F1D-A83F-4600-ACC5-8840458084CF}" presName="parentText" presStyleLbl="node1" presStyleIdx="0" presStyleCnt="1">
        <dgm:presLayoutVars>
          <dgm:chMax val="0"/>
          <dgm:bulletEnabled val="1"/>
        </dgm:presLayoutVars>
      </dgm:prSet>
      <dgm:spPr/>
      <dgm:t>
        <a:bodyPr/>
        <a:lstStyle/>
        <a:p>
          <a:endParaRPr lang="en-US"/>
        </a:p>
      </dgm:t>
    </dgm:pt>
  </dgm:ptLst>
  <dgm:cxnLst>
    <dgm:cxn modelId="{B76FF60B-5743-42B4-A692-9AD236287430}" type="presOf" srcId="{A46A1A6A-2101-4377-A0E5-A71CB4F0A092}" destId="{4603425B-7036-43E7-AEBF-B12A7684E1F8}" srcOrd="0" destOrd="0" presId="urn:microsoft.com/office/officeart/2005/8/layout/vList2"/>
    <dgm:cxn modelId="{60BBEA94-95F7-4A82-96ED-E8251DCA71A5}" type="presOf" srcId="{F0226F1D-A83F-4600-ACC5-8840458084CF}" destId="{C9D0642C-1A15-4268-BABA-A426859B83D6}" srcOrd="0" destOrd="0" presId="urn:microsoft.com/office/officeart/2005/8/layout/vList2"/>
    <dgm:cxn modelId="{B0C58F5E-ADC3-4FFF-9BC9-BF082AB4D3D2}" srcId="{A46A1A6A-2101-4377-A0E5-A71CB4F0A092}" destId="{F0226F1D-A83F-4600-ACC5-8840458084CF}" srcOrd="0" destOrd="0" parTransId="{34E91616-99BA-4934-B260-2E306E892787}" sibTransId="{1C292645-11EB-4A56-A6A2-ED18DBD80650}"/>
    <dgm:cxn modelId="{A746F04C-2B7C-411B-8C8F-9DE836982319}" type="presParOf" srcId="{4603425B-7036-43E7-AEBF-B12A7684E1F8}" destId="{C9D0642C-1A15-4268-BABA-A426859B83D6}" srcOrd="0" destOrd="0" presId="urn:microsoft.com/office/officeart/2005/8/layout/vList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0C1BE7-FA79-49AF-9415-200C23DAD8C0}">
      <dsp:nvSpPr>
        <dsp:cNvPr id="0" name=""/>
        <dsp:cNvSpPr/>
      </dsp:nvSpPr>
      <dsp:spPr>
        <a:xfrm>
          <a:off x="0" y="17698"/>
          <a:ext cx="11894344" cy="795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Que no. 1 : The cost of a machine is Rs. 6100. and its scrape value is Rs. 100 the maintenance cost per year are as follows :</a:t>
          </a:r>
          <a:endParaRPr lang="en-IN" sz="2000" kern="1200" dirty="0"/>
        </a:p>
      </dsp:txBody>
      <dsp:txXfrm>
        <a:off x="38838" y="56536"/>
        <a:ext cx="11816668" cy="7179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8AF8BD-7F0D-49CA-993C-4C8FF70A0D2E}">
      <dsp:nvSpPr>
        <dsp:cNvPr id="0" name=""/>
        <dsp:cNvSpPr/>
      </dsp:nvSpPr>
      <dsp:spPr>
        <a:xfrm>
          <a:off x="0" y="17698"/>
          <a:ext cx="11965781" cy="795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u="sng" kern="1200" dirty="0"/>
            <a:t>Que no.2 :-</a:t>
          </a:r>
          <a:r>
            <a:rPr lang="en-US" sz="2000" kern="1200" dirty="0"/>
            <a:t>  A taxi owner estimates from his past record that the cost/year for operating a taxi. where purchase price when new is Rs. 60000.</a:t>
          </a:r>
          <a:endParaRPr lang="en-IN" sz="2000" kern="1200" dirty="0"/>
        </a:p>
      </dsp:txBody>
      <dsp:txXfrm>
        <a:off x="38838" y="56536"/>
        <a:ext cx="11888105" cy="7179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0CD176-F89F-424D-AC54-87809B731357}">
      <dsp:nvSpPr>
        <dsp:cNvPr id="0" name=""/>
        <dsp:cNvSpPr/>
      </dsp:nvSpPr>
      <dsp:spPr>
        <a:xfrm>
          <a:off x="0" y="22697"/>
          <a:ext cx="11580018" cy="91367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IN" sz="2300" kern="1200"/>
            <a:t>After fifth year the operating cost is 6000k. Where k=6,7,8,9,10. { k denoting age in years}.</a:t>
          </a:r>
        </a:p>
      </dsp:txBody>
      <dsp:txXfrm>
        <a:off x="44602" y="67299"/>
        <a:ext cx="11490814" cy="824474"/>
      </dsp:txXfrm>
    </dsp:sp>
    <dsp:sp modelId="{DB57EC35-427B-4889-9921-C51F832435C4}">
      <dsp:nvSpPr>
        <dsp:cNvPr id="0" name=""/>
        <dsp:cNvSpPr/>
      </dsp:nvSpPr>
      <dsp:spPr>
        <a:xfrm>
          <a:off x="0" y="1002615"/>
          <a:ext cx="11580018" cy="91367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IN" sz="2300" kern="1200"/>
            <a:t>If the resale value decreases by 10% of the purchase price each year what is the best replacement policy ? </a:t>
          </a:r>
        </a:p>
      </dsp:txBody>
      <dsp:txXfrm>
        <a:off x="44602" y="1047217"/>
        <a:ext cx="11490814" cy="8244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D0642C-1A15-4268-BABA-A426859B83D6}">
      <dsp:nvSpPr>
        <dsp:cNvPr id="0" name=""/>
        <dsp:cNvSpPr/>
      </dsp:nvSpPr>
      <dsp:spPr>
        <a:xfrm>
          <a:off x="0" y="233"/>
          <a:ext cx="11801475" cy="5227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How to calculate the resale value : </a:t>
          </a:r>
          <a:endParaRPr lang="en-IN" sz="2800" kern="1200" dirty="0">
            <a:latin typeface="Arial" panose="020B0604020202020204" pitchFamily="34" charset="0"/>
            <a:cs typeface="Arial" panose="020B0604020202020204" pitchFamily="34" charset="0"/>
          </a:endParaRPr>
        </a:p>
      </dsp:txBody>
      <dsp:txXfrm>
        <a:off x="25519" y="25752"/>
        <a:ext cx="11750437" cy="47171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A201A6-129C-89C7-1B3A-C3EB8BDE8F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232FEE93-5D92-2E2B-5EBF-9FF7AA747D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99CBA1F1-A1FB-3CB1-DA79-41FD49CA6245}"/>
              </a:ext>
            </a:extLst>
          </p:cNvPr>
          <p:cNvSpPr>
            <a:spLocks noGrp="1"/>
          </p:cNvSpPr>
          <p:nvPr>
            <p:ph type="dt" sz="half" idx="10"/>
          </p:nvPr>
        </p:nvSpPr>
        <p:spPr/>
        <p:txBody>
          <a:bodyPr/>
          <a:lstStyle/>
          <a:p>
            <a:fld id="{E747B219-2513-4E37-8E0C-684D1C5273D1}" type="datetimeFigureOut">
              <a:rPr lang="en-IN" smtClean="0"/>
              <a:pPr/>
              <a:t>24-05-2022</a:t>
            </a:fld>
            <a:endParaRPr lang="en-IN"/>
          </a:p>
        </p:txBody>
      </p:sp>
      <p:sp>
        <p:nvSpPr>
          <p:cNvPr id="5" name="Footer Placeholder 4">
            <a:extLst>
              <a:ext uri="{FF2B5EF4-FFF2-40B4-BE49-F238E27FC236}">
                <a16:creationId xmlns="" xmlns:a16="http://schemas.microsoft.com/office/drawing/2014/main" id="{473388B7-4E96-D3BB-78A3-30DF7C52171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C2129811-FEC5-0F15-9FF5-18F03ED40986}"/>
              </a:ext>
            </a:extLst>
          </p:cNvPr>
          <p:cNvSpPr>
            <a:spLocks noGrp="1"/>
          </p:cNvSpPr>
          <p:nvPr>
            <p:ph type="sldNum" sz="quarter" idx="12"/>
          </p:nvPr>
        </p:nvSpPr>
        <p:spPr/>
        <p:txBody>
          <a:bodyPr/>
          <a:lstStyle/>
          <a:p>
            <a:fld id="{6FA8FEFF-4A51-4D59-A594-098A4115B2DF}" type="slidenum">
              <a:rPr lang="en-IN" smtClean="0"/>
              <a:pPr/>
              <a:t>‹#›</a:t>
            </a:fld>
            <a:endParaRPr lang="en-IN"/>
          </a:p>
        </p:txBody>
      </p:sp>
    </p:spTree>
    <p:extLst>
      <p:ext uri="{BB962C8B-B14F-4D97-AF65-F5344CB8AC3E}">
        <p14:creationId xmlns="" xmlns:p14="http://schemas.microsoft.com/office/powerpoint/2010/main" val="419262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D39316-4CD4-F14F-7478-C550C09C385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C8F78BD0-B069-88D5-6C07-8FBAD479F4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0A6A226C-FA2B-472C-7AB5-E4D9E48B9FB8}"/>
              </a:ext>
            </a:extLst>
          </p:cNvPr>
          <p:cNvSpPr>
            <a:spLocks noGrp="1"/>
          </p:cNvSpPr>
          <p:nvPr>
            <p:ph type="dt" sz="half" idx="10"/>
          </p:nvPr>
        </p:nvSpPr>
        <p:spPr/>
        <p:txBody>
          <a:bodyPr/>
          <a:lstStyle/>
          <a:p>
            <a:fld id="{E747B219-2513-4E37-8E0C-684D1C5273D1}" type="datetimeFigureOut">
              <a:rPr lang="en-IN" smtClean="0"/>
              <a:pPr/>
              <a:t>24-05-2022</a:t>
            </a:fld>
            <a:endParaRPr lang="en-IN"/>
          </a:p>
        </p:txBody>
      </p:sp>
      <p:sp>
        <p:nvSpPr>
          <p:cNvPr id="5" name="Footer Placeholder 4">
            <a:extLst>
              <a:ext uri="{FF2B5EF4-FFF2-40B4-BE49-F238E27FC236}">
                <a16:creationId xmlns="" xmlns:a16="http://schemas.microsoft.com/office/drawing/2014/main" id="{142D77D7-4A57-F78C-4A70-6C8BB026A83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F3173C4E-2482-49EA-D20D-6D06AFDFE794}"/>
              </a:ext>
            </a:extLst>
          </p:cNvPr>
          <p:cNvSpPr>
            <a:spLocks noGrp="1"/>
          </p:cNvSpPr>
          <p:nvPr>
            <p:ph type="sldNum" sz="quarter" idx="12"/>
          </p:nvPr>
        </p:nvSpPr>
        <p:spPr/>
        <p:txBody>
          <a:bodyPr/>
          <a:lstStyle/>
          <a:p>
            <a:fld id="{6FA8FEFF-4A51-4D59-A594-098A4115B2DF}" type="slidenum">
              <a:rPr lang="en-IN" smtClean="0"/>
              <a:pPr/>
              <a:t>‹#›</a:t>
            </a:fld>
            <a:endParaRPr lang="en-IN"/>
          </a:p>
        </p:txBody>
      </p:sp>
    </p:spTree>
    <p:extLst>
      <p:ext uri="{BB962C8B-B14F-4D97-AF65-F5344CB8AC3E}">
        <p14:creationId xmlns="" xmlns:p14="http://schemas.microsoft.com/office/powerpoint/2010/main" val="2625181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1AAB736-288B-6901-9A1A-CADC98E102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487E1D25-4EE6-18C0-BF2B-B149E63EB0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DFBB8AFD-03A3-1A23-C871-DDEA8D53B9C8}"/>
              </a:ext>
            </a:extLst>
          </p:cNvPr>
          <p:cNvSpPr>
            <a:spLocks noGrp="1"/>
          </p:cNvSpPr>
          <p:nvPr>
            <p:ph type="dt" sz="half" idx="10"/>
          </p:nvPr>
        </p:nvSpPr>
        <p:spPr/>
        <p:txBody>
          <a:bodyPr/>
          <a:lstStyle/>
          <a:p>
            <a:fld id="{E747B219-2513-4E37-8E0C-684D1C5273D1}" type="datetimeFigureOut">
              <a:rPr lang="en-IN" smtClean="0"/>
              <a:pPr/>
              <a:t>24-05-2022</a:t>
            </a:fld>
            <a:endParaRPr lang="en-IN"/>
          </a:p>
        </p:txBody>
      </p:sp>
      <p:sp>
        <p:nvSpPr>
          <p:cNvPr id="5" name="Footer Placeholder 4">
            <a:extLst>
              <a:ext uri="{FF2B5EF4-FFF2-40B4-BE49-F238E27FC236}">
                <a16:creationId xmlns="" xmlns:a16="http://schemas.microsoft.com/office/drawing/2014/main" id="{C34B8E48-8D27-3297-9DCE-38E627956EF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BDD001B9-B87C-BA6C-BAD9-E609676D636D}"/>
              </a:ext>
            </a:extLst>
          </p:cNvPr>
          <p:cNvSpPr>
            <a:spLocks noGrp="1"/>
          </p:cNvSpPr>
          <p:nvPr>
            <p:ph type="sldNum" sz="quarter" idx="12"/>
          </p:nvPr>
        </p:nvSpPr>
        <p:spPr/>
        <p:txBody>
          <a:bodyPr/>
          <a:lstStyle/>
          <a:p>
            <a:fld id="{6FA8FEFF-4A51-4D59-A594-098A4115B2DF}" type="slidenum">
              <a:rPr lang="en-IN" smtClean="0"/>
              <a:pPr/>
              <a:t>‹#›</a:t>
            </a:fld>
            <a:endParaRPr lang="en-IN"/>
          </a:p>
        </p:txBody>
      </p:sp>
    </p:spTree>
    <p:extLst>
      <p:ext uri="{BB962C8B-B14F-4D97-AF65-F5344CB8AC3E}">
        <p14:creationId xmlns="" xmlns:p14="http://schemas.microsoft.com/office/powerpoint/2010/main" val="3905630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ADD9BA-3D57-C1F9-4A4C-694C7787F22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B30CC392-A5CD-820A-4BD5-A19316E401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F5E0748C-AD4C-CE9F-74CF-6E89C8DC09C6}"/>
              </a:ext>
            </a:extLst>
          </p:cNvPr>
          <p:cNvSpPr>
            <a:spLocks noGrp="1"/>
          </p:cNvSpPr>
          <p:nvPr>
            <p:ph type="dt" sz="half" idx="10"/>
          </p:nvPr>
        </p:nvSpPr>
        <p:spPr/>
        <p:txBody>
          <a:bodyPr/>
          <a:lstStyle/>
          <a:p>
            <a:fld id="{E747B219-2513-4E37-8E0C-684D1C5273D1}" type="datetimeFigureOut">
              <a:rPr lang="en-IN" smtClean="0"/>
              <a:pPr/>
              <a:t>24-05-2022</a:t>
            </a:fld>
            <a:endParaRPr lang="en-IN"/>
          </a:p>
        </p:txBody>
      </p:sp>
      <p:sp>
        <p:nvSpPr>
          <p:cNvPr id="5" name="Footer Placeholder 4">
            <a:extLst>
              <a:ext uri="{FF2B5EF4-FFF2-40B4-BE49-F238E27FC236}">
                <a16:creationId xmlns="" xmlns:a16="http://schemas.microsoft.com/office/drawing/2014/main" id="{6A269032-F10F-E154-70E9-A7D447ABB10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93C9544C-0DA0-92B3-7F59-EFCEFF6DC2A3}"/>
              </a:ext>
            </a:extLst>
          </p:cNvPr>
          <p:cNvSpPr>
            <a:spLocks noGrp="1"/>
          </p:cNvSpPr>
          <p:nvPr>
            <p:ph type="sldNum" sz="quarter" idx="12"/>
          </p:nvPr>
        </p:nvSpPr>
        <p:spPr/>
        <p:txBody>
          <a:bodyPr/>
          <a:lstStyle/>
          <a:p>
            <a:fld id="{6FA8FEFF-4A51-4D59-A594-098A4115B2DF}" type="slidenum">
              <a:rPr lang="en-IN" smtClean="0"/>
              <a:pPr/>
              <a:t>‹#›</a:t>
            </a:fld>
            <a:endParaRPr lang="en-IN"/>
          </a:p>
        </p:txBody>
      </p:sp>
    </p:spTree>
    <p:extLst>
      <p:ext uri="{BB962C8B-B14F-4D97-AF65-F5344CB8AC3E}">
        <p14:creationId xmlns="" xmlns:p14="http://schemas.microsoft.com/office/powerpoint/2010/main" val="1721257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0F9057-869E-DA8E-B96E-0384748794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A2199A5D-F502-4A20-0BC8-E62DC0F45B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D3AE8C7F-0999-02C6-FCDC-AF7191442BE4}"/>
              </a:ext>
            </a:extLst>
          </p:cNvPr>
          <p:cNvSpPr>
            <a:spLocks noGrp="1"/>
          </p:cNvSpPr>
          <p:nvPr>
            <p:ph type="dt" sz="half" idx="10"/>
          </p:nvPr>
        </p:nvSpPr>
        <p:spPr/>
        <p:txBody>
          <a:bodyPr/>
          <a:lstStyle/>
          <a:p>
            <a:fld id="{E747B219-2513-4E37-8E0C-684D1C5273D1}" type="datetimeFigureOut">
              <a:rPr lang="en-IN" smtClean="0"/>
              <a:pPr/>
              <a:t>24-05-2022</a:t>
            </a:fld>
            <a:endParaRPr lang="en-IN"/>
          </a:p>
        </p:txBody>
      </p:sp>
      <p:sp>
        <p:nvSpPr>
          <p:cNvPr id="5" name="Footer Placeholder 4">
            <a:extLst>
              <a:ext uri="{FF2B5EF4-FFF2-40B4-BE49-F238E27FC236}">
                <a16:creationId xmlns="" xmlns:a16="http://schemas.microsoft.com/office/drawing/2014/main" id="{02F362FC-EAF5-C793-25ED-3C08935DBFC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76006771-64FD-3A79-F39B-448EACE7D708}"/>
              </a:ext>
            </a:extLst>
          </p:cNvPr>
          <p:cNvSpPr>
            <a:spLocks noGrp="1"/>
          </p:cNvSpPr>
          <p:nvPr>
            <p:ph type="sldNum" sz="quarter" idx="12"/>
          </p:nvPr>
        </p:nvSpPr>
        <p:spPr/>
        <p:txBody>
          <a:bodyPr/>
          <a:lstStyle/>
          <a:p>
            <a:fld id="{6FA8FEFF-4A51-4D59-A594-098A4115B2DF}" type="slidenum">
              <a:rPr lang="en-IN" smtClean="0"/>
              <a:pPr/>
              <a:t>‹#›</a:t>
            </a:fld>
            <a:endParaRPr lang="en-IN"/>
          </a:p>
        </p:txBody>
      </p:sp>
    </p:spTree>
    <p:extLst>
      <p:ext uri="{BB962C8B-B14F-4D97-AF65-F5344CB8AC3E}">
        <p14:creationId xmlns="" xmlns:p14="http://schemas.microsoft.com/office/powerpoint/2010/main" val="3865547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06950C-9408-ABAD-F3CF-7A39030A818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2B6800CE-ED91-F05F-EC88-3E18183C6F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D101FAB4-CE7A-DFCF-E29A-39602497A7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53E4E864-C8DF-3F0D-8341-9B3FFACB80EC}"/>
              </a:ext>
            </a:extLst>
          </p:cNvPr>
          <p:cNvSpPr>
            <a:spLocks noGrp="1"/>
          </p:cNvSpPr>
          <p:nvPr>
            <p:ph type="dt" sz="half" idx="10"/>
          </p:nvPr>
        </p:nvSpPr>
        <p:spPr/>
        <p:txBody>
          <a:bodyPr/>
          <a:lstStyle/>
          <a:p>
            <a:fld id="{E747B219-2513-4E37-8E0C-684D1C5273D1}" type="datetimeFigureOut">
              <a:rPr lang="en-IN" smtClean="0"/>
              <a:pPr/>
              <a:t>24-05-2022</a:t>
            </a:fld>
            <a:endParaRPr lang="en-IN"/>
          </a:p>
        </p:txBody>
      </p:sp>
      <p:sp>
        <p:nvSpPr>
          <p:cNvPr id="6" name="Footer Placeholder 5">
            <a:extLst>
              <a:ext uri="{FF2B5EF4-FFF2-40B4-BE49-F238E27FC236}">
                <a16:creationId xmlns="" xmlns:a16="http://schemas.microsoft.com/office/drawing/2014/main" id="{FA77782E-2C6E-C8A9-1AA9-10358A355F4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C6C817E6-D00F-AEE5-A9FC-E6095D047263}"/>
              </a:ext>
            </a:extLst>
          </p:cNvPr>
          <p:cNvSpPr>
            <a:spLocks noGrp="1"/>
          </p:cNvSpPr>
          <p:nvPr>
            <p:ph type="sldNum" sz="quarter" idx="12"/>
          </p:nvPr>
        </p:nvSpPr>
        <p:spPr/>
        <p:txBody>
          <a:bodyPr/>
          <a:lstStyle/>
          <a:p>
            <a:fld id="{6FA8FEFF-4A51-4D59-A594-098A4115B2DF}" type="slidenum">
              <a:rPr lang="en-IN" smtClean="0"/>
              <a:pPr/>
              <a:t>‹#›</a:t>
            </a:fld>
            <a:endParaRPr lang="en-IN"/>
          </a:p>
        </p:txBody>
      </p:sp>
    </p:spTree>
    <p:extLst>
      <p:ext uri="{BB962C8B-B14F-4D97-AF65-F5344CB8AC3E}">
        <p14:creationId xmlns="" xmlns:p14="http://schemas.microsoft.com/office/powerpoint/2010/main" val="122917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B97A96-E2FF-FAD0-750B-97D6B9E2B33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B2E8E894-1389-B204-02BA-ED44313034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FE77C440-67C6-B144-C099-E15BF4D6DE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A9ABA5CC-B2A8-9C93-BAF2-A40EBA8B49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B7F4BFA5-FBCC-282F-1530-BDC2415A65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D339A38E-5798-5764-399D-DBAB5450EFC7}"/>
              </a:ext>
            </a:extLst>
          </p:cNvPr>
          <p:cNvSpPr>
            <a:spLocks noGrp="1"/>
          </p:cNvSpPr>
          <p:nvPr>
            <p:ph type="dt" sz="half" idx="10"/>
          </p:nvPr>
        </p:nvSpPr>
        <p:spPr/>
        <p:txBody>
          <a:bodyPr/>
          <a:lstStyle/>
          <a:p>
            <a:fld id="{E747B219-2513-4E37-8E0C-684D1C5273D1}" type="datetimeFigureOut">
              <a:rPr lang="en-IN" smtClean="0"/>
              <a:pPr/>
              <a:t>24-05-2022</a:t>
            </a:fld>
            <a:endParaRPr lang="en-IN"/>
          </a:p>
        </p:txBody>
      </p:sp>
      <p:sp>
        <p:nvSpPr>
          <p:cNvPr id="8" name="Footer Placeholder 7">
            <a:extLst>
              <a:ext uri="{FF2B5EF4-FFF2-40B4-BE49-F238E27FC236}">
                <a16:creationId xmlns="" xmlns:a16="http://schemas.microsoft.com/office/drawing/2014/main" id="{DD6095D8-ED27-E013-E14F-C7C124A5C58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3531CEB5-55DD-7B5B-BA74-9AFD62B39A3A}"/>
              </a:ext>
            </a:extLst>
          </p:cNvPr>
          <p:cNvSpPr>
            <a:spLocks noGrp="1"/>
          </p:cNvSpPr>
          <p:nvPr>
            <p:ph type="sldNum" sz="quarter" idx="12"/>
          </p:nvPr>
        </p:nvSpPr>
        <p:spPr/>
        <p:txBody>
          <a:bodyPr/>
          <a:lstStyle/>
          <a:p>
            <a:fld id="{6FA8FEFF-4A51-4D59-A594-098A4115B2DF}" type="slidenum">
              <a:rPr lang="en-IN" smtClean="0"/>
              <a:pPr/>
              <a:t>‹#›</a:t>
            </a:fld>
            <a:endParaRPr lang="en-IN"/>
          </a:p>
        </p:txBody>
      </p:sp>
    </p:spTree>
    <p:extLst>
      <p:ext uri="{BB962C8B-B14F-4D97-AF65-F5344CB8AC3E}">
        <p14:creationId xmlns="" xmlns:p14="http://schemas.microsoft.com/office/powerpoint/2010/main" val="110469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A3F458-0E4F-4D5C-7CB5-CFAB7AD32282}"/>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3B37E400-FF45-732F-3FBF-524E2696E83A}"/>
              </a:ext>
            </a:extLst>
          </p:cNvPr>
          <p:cNvSpPr>
            <a:spLocks noGrp="1"/>
          </p:cNvSpPr>
          <p:nvPr>
            <p:ph type="dt" sz="half" idx="10"/>
          </p:nvPr>
        </p:nvSpPr>
        <p:spPr/>
        <p:txBody>
          <a:bodyPr/>
          <a:lstStyle/>
          <a:p>
            <a:fld id="{E747B219-2513-4E37-8E0C-684D1C5273D1}" type="datetimeFigureOut">
              <a:rPr lang="en-IN" smtClean="0"/>
              <a:pPr/>
              <a:t>24-05-2022</a:t>
            </a:fld>
            <a:endParaRPr lang="en-IN"/>
          </a:p>
        </p:txBody>
      </p:sp>
      <p:sp>
        <p:nvSpPr>
          <p:cNvPr id="4" name="Footer Placeholder 3">
            <a:extLst>
              <a:ext uri="{FF2B5EF4-FFF2-40B4-BE49-F238E27FC236}">
                <a16:creationId xmlns="" xmlns:a16="http://schemas.microsoft.com/office/drawing/2014/main" id="{326D9850-5DB3-D4DB-BF2D-38C1D3D5276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7F13263F-B435-2820-9636-2DA10967B952}"/>
              </a:ext>
            </a:extLst>
          </p:cNvPr>
          <p:cNvSpPr>
            <a:spLocks noGrp="1"/>
          </p:cNvSpPr>
          <p:nvPr>
            <p:ph type="sldNum" sz="quarter" idx="12"/>
          </p:nvPr>
        </p:nvSpPr>
        <p:spPr/>
        <p:txBody>
          <a:bodyPr/>
          <a:lstStyle/>
          <a:p>
            <a:fld id="{6FA8FEFF-4A51-4D59-A594-098A4115B2DF}" type="slidenum">
              <a:rPr lang="en-IN" smtClean="0"/>
              <a:pPr/>
              <a:t>‹#›</a:t>
            </a:fld>
            <a:endParaRPr lang="en-IN"/>
          </a:p>
        </p:txBody>
      </p:sp>
    </p:spTree>
    <p:extLst>
      <p:ext uri="{BB962C8B-B14F-4D97-AF65-F5344CB8AC3E}">
        <p14:creationId xmlns="" xmlns:p14="http://schemas.microsoft.com/office/powerpoint/2010/main" val="2873609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E75292C5-3D8D-09D8-8CF0-35CC21C4543D}"/>
              </a:ext>
            </a:extLst>
          </p:cNvPr>
          <p:cNvSpPr>
            <a:spLocks noGrp="1"/>
          </p:cNvSpPr>
          <p:nvPr>
            <p:ph type="dt" sz="half" idx="10"/>
          </p:nvPr>
        </p:nvSpPr>
        <p:spPr/>
        <p:txBody>
          <a:bodyPr/>
          <a:lstStyle/>
          <a:p>
            <a:fld id="{E747B219-2513-4E37-8E0C-684D1C5273D1}" type="datetimeFigureOut">
              <a:rPr lang="en-IN" smtClean="0"/>
              <a:pPr/>
              <a:t>24-05-2022</a:t>
            </a:fld>
            <a:endParaRPr lang="en-IN"/>
          </a:p>
        </p:txBody>
      </p:sp>
      <p:sp>
        <p:nvSpPr>
          <p:cNvPr id="3" name="Footer Placeholder 2">
            <a:extLst>
              <a:ext uri="{FF2B5EF4-FFF2-40B4-BE49-F238E27FC236}">
                <a16:creationId xmlns="" xmlns:a16="http://schemas.microsoft.com/office/drawing/2014/main" id="{C9C039B6-7EA7-9ECA-28CE-FFE406350F3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B19D6656-5B4E-B4C8-0E4F-91C94BF832A6}"/>
              </a:ext>
            </a:extLst>
          </p:cNvPr>
          <p:cNvSpPr>
            <a:spLocks noGrp="1"/>
          </p:cNvSpPr>
          <p:nvPr>
            <p:ph type="sldNum" sz="quarter" idx="12"/>
          </p:nvPr>
        </p:nvSpPr>
        <p:spPr/>
        <p:txBody>
          <a:bodyPr/>
          <a:lstStyle/>
          <a:p>
            <a:fld id="{6FA8FEFF-4A51-4D59-A594-098A4115B2DF}" type="slidenum">
              <a:rPr lang="en-IN" smtClean="0"/>
              <a:pPr/>
              <a:t>‹#›</a:t>
            </a:fld>
            <a:endParaRPr lang="en-IN"/>
          </a:p>
        </p:txBody>
      </p:sp>
    </p:spTree>
    <p:extLst>
      <p:ext uri="{BB962C8B-B14F-4D97-AF65-F5344CB8AC3E}">
        <p14:creationId xmlns="" xmlns:p14="http://schemas.microsoft.com/office/powerpoint/2010/main" val="3295819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CFC5DD-836A-8D44-15ED-CD911C1EAE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F843E16A-23D0-D741-BDAE-FB7ED271B5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22DAE93C-DA62-C8E0-0040-23BF00F7EF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A11557D2-3EAB-BA13-9C4F-F62A3033CC6D}"/>
              </a:ext>
            </a:extLst>
          </p:cNvPr>
          <p:cNvSpPr>
            <a:spLocks noGrp="1"/>
          </p:cNvSpPr>
          <p:nvPr>
            <p:ph type="dt" sz="half" idx="10"/>
          </p:nvPr>
        </p:nvSpPr>
        <p:spPr/>
        <p:txBody>
          <a:bodyPr/>
          <a:lstStyle/>
          <a:p>
            <a:fld id="{E747B219-2513-4E37-8E0C-684D1C5273D1}" type="datetimeFigureOut">
              <a:rPr lang="en-IN" smtClean="0"/>
              <a:pPr/>
              <a:t>24-05-2022</a:t>
            </a:fld>
            <a:endParaRPr lang="en-IN"/>
          </a:p>
        </p:txBody>
      </p:sp>
      <p:sp>
        <p:nvSpPr>
          <p:cNvPr id="6" name="Footer Placeholder 5">
            <a:extLst>
              <a:ext uri="{FF2B5EF4-FFF2-40B4-BE49-F238E27FC236}">
                <a16:creationId xmlns="" xmlns:a16="http://schemas.microsoft.com/office/drawing/2014/main" id="{E7A8B09F-D533-B320-038B-EAFB5047286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5FC7BF2E-3B8D-034F-1EEE-9989AE4F7568}"/>
              </a:ext>
            </a:extLst>
          </p:cNvPr>
          <p:cNvSpPr>
            <a:spLocks noGrp="1"/>
          </p:cNvSpPr>
          <p:nvPr>
            <p:ph type="sldNum" sz="quarter" idx="12"/>
          </p:nvPr>
        </p:nvSpPr>
        <p:spPr/>
        <p:txBody>
          <a:bodyPr/>
          <a:lstStyle/>
          <a:p>
            <a:fld id="{6FA8FEFF-4A51-4D59-A594-098A4115B2DF}" type="slidenum">
              <a:rPr lang="en-IN" smtClean="0"/>
              <a:pPr/>
              <a:t>‹#›</a:t>
            </a:fld>
            <a:endParaRPr lang="en-IN"/>
          </a:p>
        </p:txBody>
      </p:sp>
    </p:spTree>
    <p:extLst>
      <p:ext uri="{BB962C8B-B14F-4D97-AF65-F5344CB8AC3E}">
        <p14:creationId xmlns="" xmlns:p14="http://schemas.microsoft.com/office/powerpoint/2010/main" val="1774083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5E70E4-5FC7-6A6B-D135-8E0CC882BB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91E14B01-81D3-CB01-8D7C-C1CCA97BF8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69100B01-2604-CE1F-58E9-CF9300C141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6AA137C-052A-B8B8-CDCA-432CEECB521E}"/>
              </a:ext>
            </a:extLst>
          </p:cNvPr>
          <p:cNvSpPr>
            <a:spLocks noGrp="1"/>
          </p:cNvSpPr>
          <p:nvPr>
            <p:ph type="dt" sz="half" idx="10"/>
          </p:nvPr>
        </p:nvSpPr>
        <p:spPr/>
        <p:txBody>
          <a:bodyPr/>
          <a:lstStyle/>
          <a:p>
            <a:fld id="{E747B219-2513-4E37-8E0C-684D1C5273D1}" type="datetimeFigureOut">
              <a:rPr lang="en-IN" smtClean="0"/>
              <a:pPr/>
              <a:t>24-05-2022</a:t>
            </a:fld>
            <a:endParaRPr lang="en-IN"/>
          </a:p>
        </p:txBody>
      </p:sp>
      <p:sp>
        <p:nvSpPr>
          <p:cNvPr id="6" name="Footer Placeholder 5">
            <a:extLst>
              <a:ext uri="{FF2B5EF4-FFF2-40B4-BE49-F238E27FC236}">
                <a16:creationId xmlns="" xmlns:a16="http://schemas.microsoft.com/office/drawing/2014/main" id="{72A4EA99-4EAE-7F60-FC1F-9B350ED4871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4BA08160-D0E7-0997-B9DA-907A0F94767D}"/>
              </a:ext>
            </a:extLst>
          </p:cNvPr>
          <p:cNvSpPr>
            <a:spLocks noGrp="1"/>
          </p:cNvSpPr>
          <p:nvPr>
            <p:ph type="sldNum" sz="quarter" idx="12"/>
          </p:nvPr>
        </p:nvSpPr>
        <p:spPr/>
        <p:txBody>
          <a:bodyPr/>
          <a:lstStyle/>
          <a:p>
            <a:fld id="{6FA8FEFF-4A51-4D59-A594-098A4115B2DF}" type="slidenum">
              <a:rPr lang="en-IN" smtClean="0"/>
              <a:pPr/>
              <a:t>‹#›</a:t>
            </a:fld>
            <a:endParaRPr lang="en-IN"/>
          </a:p>
        </p:txBody>
      </p:sp>
    </p:spTree>
    <p:extLst>
      <p:ext uri="{BB962C8B-B14F-4D97-AF65-F5344CB8AC3E}">
        <p14:creationId xmlns="" xmlns:p14="http://schemas.microsoft.com/office/powerpoint/2010/main" val="2516266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BF4E7D7-4BF4-2C2D-D64B-4241420FFD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E1A9CF32-435C-9B80-B75F-474EA13D17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26DA82ED-79EF-8C6D-FB9A-8137965754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47B219-2513-4E37-8E0C-684D1C5273D1}" type="datetimeFigureOut">
              <a:rPr lang="en-IN" smtClean="0"/>
              <a:pPr/>
              <a:t>24-05-2022</a:t>
            </a:fld>
            <a:endParaRPr lang="en-IN"/>
          </a:p>
        </p:txBody>
      </p:sp>
      <p:sp>
        <p:nvSpPr>
          <p:cNvPr id="5" name="Footer Placeholder 4">
            <a:extLst>
              <a:ext uri="{FF2B5EF4-FFF2-40B4-BE49-F238E27FC236}">
                <a16:creationId xmlns="" xmlns:a16="http://schemas.microsoft.com/office/drawing/2014/main" id="{5A4612FC-1F69-A29F-5F08-41E3C82670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 xmlns:a16="http://schemas.microsoft.com/office/drawing/2014/main" id="{C3BEBE09-BB97-8CD2-C1CC-38C7BA9E34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8FEFF-4A51-4D59-A594-098A4115B2DF}" type="slidenum">
              <a:rPr lang="en-IN" smtClean="0"/>
              <a:pPr/>
              <a:t>‹#›</a:t>
            </a:fld>
            <a:endParaRPr lang="en-IN"/>
          </a:p>
        </p:txBody>
      </p:sp>
    </p:spTree>
    <p:extLst>
      <p:ext uri="{BB962C8B-B14F-4D97-AF65-F5344CB8AC3E}">
        <p14:creationId xmlns="" xmlns:p14="http://schemas.microsoft.com/office/powerpoint/2010/main" val="42238727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openxmlformats.org/officeDocument/2006/relationships/diagramData" Target="../diagrams/data3.xml"/><Relationship Id="rId11" Type="http://schemas.microsoft.com/office/2007/relationships/diagramDrawing" Target="../diagrams/drawing3.xml"/><Relationship Id="rId5" Type="http://schemas.openxmlformats.org/officeDocument/2006/relationships/diagramColors" Target="../diagrams/colors2.xml"/><Relationship Id="rId10" Type="http://schemas.microsoft.com/office/2007/relationships/diagramDrawing" Target="../diagrams/drawing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BA0F6245-76E8-192F-541A-46AF54222BE2}"/>
              </a:ext>
            </a:extLst>
          </p:cNvPr>
          <p:cNvSpPr txBox="1"/>
          <p:nvPr/>
        </p:nvSpPr>
        <p:spPr>
          <a:xfrm>
            <a:off x="92870" y="135731"/>
            <a:ext cx="11758612" cy="6617196"/>
          </a:xfrm>
          <a:prstGeom prst="rect">
            <a:avLst/>
          </a:prstGeom>
          <a:noFill/>
        </p:spPr>
        <p:txBody>
          <a:bodyPr wrap="square" rtlCol="0">
            <a:spAutoFit/>
          </a:bodyPr>
          <a:lstStyle/>
          <a:p>
            <a:pPr algn="thaiDist"/>
            <a:r>
              <a:rPr lang="en-US" sz="4400" dirty="0">
                <a:latin typeface="Arial" panose="020B0604020202020204" pitchFamily="34" charset="0"/>
                <a:cs typeface="Arial" panose="020B0604020202020204" pitchFamily="34" charset="0"/>
              </a:rPr>
              <a:t>                   </a:t>
            </a:r>
            <a:r>
              <a:rPr lang="en-US" sz="44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Replacement Model</a:t>
            </a:r>
          </a:p>
          <a:p>
            <a:pPr algn="thaiDist"/>
            <a:endParaRPr lang="en-US" sz="44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All industrial and military equipment gets worn with time and usage and it functions with decreasing efficiency.</a:t>
            </a:r>
          </a:p>
          <a:p>
            <a:endParaRPr lang="en-US" sz="2800" dirty="0">
              <a:latin typeface="Arial" panose="020B0604020202020204" pitchFamily="34" charset="0"/>
              <a:cs typeface="Arial" panose="020B0604020202020204" pitchFamily="34" charset="0"/>
            </a:endParaRPr>
          </a:p>
          <a:p>
            <a:r>
              <a:rPr lang="en-US" sz="2800" b="1" u="sng"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example :</a:t>
            </a:r>
            <a:r>
              <a:rPr lang="en-US" sz="2800" b="1" dirty="0">
                <a:solidFill>
                  <a:schemeClr val="accent1"/>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 machine requires higher operating cost, a transport vehicle such as a car or airplane requires more and more maintenance cost.</a:t>
            </a: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A railway timetable becomes more and more out of date with the    passage of time. </a:t>
            </a:r>
          </a:p>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The ever increasing repair, maintenance and operating cost necessitates the replacement of the equipment. However, there is no sharp, clearly defined time which indicates the need for this replacement.</a:t>
            </a:r>
            <a:endParaRPr lang="en-IN" sz="28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558562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E0ADADF1-4B0F-C41A-28BB-C073BF481AF1}"/>
              </a:ext>
            </a:extLst>
          </p:cNvPr>
          <p:cNvSpPr txBox="1"/>
          <p:nvPr/>
        </p:nvSpPr>
        <p:spPr>
          <a:xfrm>
            <a:off x="0" y="0"/>
            <a:ext cx="12192000" cy="6986528"/>
          </a:xfrm>
          <a:prstGeom prst="rect">
            <a:avLst/>
          </a:prstGeom>
          <a:noFill/>
        </p:spPr>
        <p:txBody>
          <a:bodyPr wrap="square" rtlCol="0">
            <a:spAutoFit/>
          </a:bodyPr>
          <a:lstStyle/>
          <a:p>
            <a:pPr marL="34290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The replacement policy, in this case, consists of calculating the increased operating cost, maintenance cost, forced idle time cost together with cost of the new equipment and scrap value of the old.</a:t>
            </a:r>
          </a:p>
          <a:p>
            <a:pPr marL="342900" indent="-3429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a:t>
            </a:r>
            <a:r>
              <a:rPr lang="en-US" sz="2800" b="1" u="sng"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Types of Failures </a:t>
            </a:r>
          </a:p>
          <a:p>
            <a:endParaRPr lang="en-US" sz="2800" dirty="0">
              <a:latin typeface="Arial" panose="020B0604020202020204" pitchFamily="34" charset="0"/>
              <a:cs typeface="Arial" panose="020B0604020202020204" pitchFamily="34" charset="0"/>
            </a:endParaRPr>
          </a:p>
          <a:p>
            <a:r>
              <a:rPr lang="en-US" sz="2800"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There are two types of failures:</a:t>
            </a:r>
          </a:p>
          <a:p>
            <a:endParaRPr lang="en-US" sz="2800" dirty="0">
              <a:latin typeface="Arial" panose="020B0604020202020204" pitchFamily="34" charset="0"/>
              <a:cs typeface="Arial" panose="020B0604020202020204" pitchFamily="34" charset="0"/>
            </a:endParaRPr>
          </a:p>
          <a:p>
            <a:pPr marL="514350" indent="-514350">
              <a:buAutoNum type="arabicPeriod"/>
            </a:pPr>
            <a:r>
              <a:rPr lang="en-US" sz="2800" b="1" u="sng"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Gradual failure :</a:t>
            </a:r>
            <a:r>
              <a:rPr lang="en-US" sz="2800" dirty="0">
                <a:solidFill>
                  <a:schemeClr val="accent5">
                    <a:lumMod val="75000"/>
                  </a:schemeClr>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Gradual failure is progressive in nature. As the life of the equipment increases, its operational efficiency decreases. This results in</a:t>
            </a:r>
          </a:p>
          <a:p>
            <a:pPr marL="514350" indent="-514350">
              <a:buAutoNum type="alphaLcParenBoth"/>
            </a:pPr>
            <a:r>
              <a:rPr lang="en-US" sz="2800" dirty="0">
                <a:latin typeface="Arial" panose="020B0604020202020204" pitchFamily="34" charset="0"/>
                <a:cs typeface="Arial" panose="020B0604020202020204" pitchFamily="34" charset="0"/>
              </a:rPr>
              <a:t>increased running (repair, maintenance and operating) costs.</a:t>
            </a:r>
          </a:p>
          <a:p>
            <a:pPr marL="514350" indent="-514350">
              <a:buAutoNum type="alphaLcParenBoth"/>
            </a:pPr>
            <a:r>
              <a:rPr lang="en-US" sz="2800" dirty="0">
                <a:latin typeface="Arial" panose="020B0604020202020204" pitchFamily="34" charset="0"/>
                <a:cs typeface="Arial" panose="020B0604020202020204" pitchFamily="34" charset="0"/>
              </a:rPr>
              <a:t>decreased productivity. </a:t>
            </a:r>
          </a:p>
          <a:p>
            <a:pPr marL="514350" indent="-514350">
              <a:buAutoNum type="alphaLcParenBoth"/>
            </a:pPr>
            <a:r>
              <a:rPr lang="en-US" sz="2800" dirty="0">
                <a:latin typeface="Arial" panose="020B0604020202020204" pitchFamily="34" charset="0"/>
                <a:cs typeface="Arial" panose="020B0604020202020204" pitchFamily="34" charset="0"/>
              </a:rPr>
              <a:t>decreased resale or scrap value.</a:t>
            </a:r>
          </a:p>
          <a:p>
            <a:r>
              <a:rPr lang="en-US" sz="2800" dirty="0">
                <a:latin typeface="Arial" panose="020B0604020202020204" pitchFamily="34" charset="0"/>
                <a:cs typeface="Arial" panose="020B0604020202020204" pitchFamily="34" charset="0"/>
              </a:rPr>
              <a:t>Machines, vehicles, tyres, tubes, pistons, piston rings, bearings, etc. fall in this category.</a:t>
            </a:r>
          </a:p>
        </p:txBody>
      </p:sp>
    </p:spTree>
    <p:extLst>
      <p:ext uri="{BB962C8B-B14F-4D97-AF65-F5344CB8AC3E}">
        <p14:creationId xmlns="" xmlns:p14="http://schemas.microsoft.com/office/powerpoint/2010/main" val="2328682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8EA42F9A-A19E-EAD9-01FA-BE6FC42AA37D}"/>
              </a:ext>
            </a:extLst>
          </p:cNvPr>
          <p:cNvSpPr txBox="1"/>
          <p:nvPr/>
        </p:nvSpPr>
        <p:spPr>
          <a:xfrm>
            <a:off x="142875" y="164306"/>
            <a:ext cx="11887200" cy="6555641"/>
          </a:xfrm>
          <a:prstGeom prst="rect">
            <a:avLst/>
          </a:prstGeom>
          <a:noFill/>
        </p:spPr>
        <p:txBody>
          <a:bodyPr wrap="square" rtlCol="0">
            <a:spAutoFit/>
          </a:bodyPr>
          <a:lstStyle/>
          <a:p>
            <a:r>
              <a:rPr lang="en-US" sz="2800" b="1" u="sng"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 Sudden Failure: </a:t>
            </a:r>
            <a:r>
              <a:rPr lang="en-US" sz="2800" dirty="0">
                <a:solidFill>
                  <a:srgbClr val="002060"/>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Some items do not deteriorate with time. They give the desired level of service for some period, after which they fail. The period of desired service is not constant but follows some frequency distribution which may be progressive, retrogressive or random in nature.</a:t>
            </a:r>
          </a:p>
          <a:p>
            <a:pPr marL="571500" indent="-571500">
              <a:buAutoNum type="romanLcParenBoth"/>
            </a:pPr>
            <a:r>
              <a:rPr lang="en-US" sz="2800" b="1" u="sng"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Progressive failure: </a:t>
            </a:r>
            <a:r>
              <a:rPr lang="en-US" sz="2800" dirty="0">
                <a:solidFill>
                  <a:srgbClr val="0070C0"/>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If the probability of failure of an item increases with increase in its life, then such a failure is called a progressive failure. Electric bulbs and tubes fall under this category of failure.</a:t>
            </a:r>
          </a:p>
          <a:p>
            <a:pPr marL="571500" indent="-571500">
              <a:buAutoNum type="romanLcParenBoth"/>
            </a:pPr>
            <a:r>
              <a:rPr lang="en-US" sz="2800" b="1" u="sng"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Retrogressive failure:</a:t>
            </a:r>
            <a:r>
              <a:rPr lang="en-US" sz="2800" dirty="0">
                <a:latin typeface="Arial" panose="020B0604020202020204" pitchFamily="34" charset="0"/>
                <a:cs typeface="Arial" panose="020B0604020202020204" pitchFamily="34" charset="0"/>
              </a:rPr>
              <a:t> If the probability of failure of an item is more in the beginning but decreases with the life of an item, then such a failure is called a retrogressive failure. Automobile engines fall under this category.</a:t>
            </a:r>
          </a:p>
          <a:p>
            <a:pPr marL="571500" indent="-571500">
              <a:buAutoNum type="romanLcParenBoth"/>
            </a:pPr>
            <a:r>
              <a:rPr lang="en-US" sz="2800" b="1" u="sng"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Random failure: </a:t>
            </a:r>
            <a:r>
              <a:rPr lang="en-US" sz="2800" dirty="0">
                <a:solidFill>
                  <a:srgbClr val="0070C0"/>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If the probability of failure of the item is due to random causes such as physical shock, irrespective of its age, then such a failure is called a random failure. failure of vacuum tubes and electronic items is generally random in nature</a:t>
            </a:r>
            <a:endParaRPr lang="en-IN" sz="28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027636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 xmlns:a16="http://schemas.microsoft.com/office/drawing/2014/main" id="{87250563-BB19-50A6-3083-1472A69B70EF}"/>
              </a:ext>
            </a:extLst>
          </p:cNvPr>
          <p:cNvGraphicFramePr/>
          <p:nvPr/>
        </p:nvGraphicFramePr>
        <p:xfrm>
          <a:off x="135731" y="150019"/>
          <a:ext cx="11894344" cy="8309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Table 8">
            <a:extLst>
              <a:ext uri="{FF2B5EF4-FFF2-40B4-BE49-F238E27FC236}">
                <a16:creationId xmlns="" xmlns:a16="http://schemas.microsoft.com/office/drawing/2014/main" id="{DF34109F-6858-9AE5-BCF2-A85512967801}"/>
              </a:ext>
            </a:extLst>
          </p:cNvPr>
          <p:cNvGraphicFramePr>
            <a:graphicFrameLocks noGrp="1"/>
          </p:cNvGraphicFramePr>
          <p:nvPr>
            <p:extLst>
              <p:ext uri="{D42A27DB-BD31-4B8C-83A1-F6EECF244321}">
                <p14:modId xmlns="" xmlns:p14="http://schemas.microsoft.com/office/powerpoint/2010/main" val="1235692856"/>
              </p:ext>
            </p:extLst>
          </p:nvPr>
        </p:nvGraphicFramePr>
        <p:xfrm>
          <a:off x="2739231" y="1105429"/>
          <a:ext cx="5918994" cy="4921528"/>
        </p:xfrm>
        <a:graphic>
          <a:graphicData uri="http://schemas.openxmlformats.org/drawingml/2006/table">
            <a:tbl>
              <a:tblPr firstRow="1" bandRow="1">
                <a:tableStyleId>{5C22544A-7EE6-4342-B048-85BDC9FD1C3A}</a:tableStyleId>
              </a:tblPr>
              <a:tblGrid>
                <a:gridCol w="2632869">
                  <a:extLst>
                    <a:ext uri="{9D8B030D-6E8A-4147-A177-3AD203B41FA5}">
                      <a16:colId xmlns="" xmlns:a16="http://schemas.microsoft.com/office/drawing/2014/main" val="1035611476"/>
                    </a:ext>
                  </a:extLst>
                </a:gridCol>
                <a:gridCol w="3286125">
                  <a:extLst>
                    <a:ext uri="{9D8B030D-6E8A-4147-A177-3AD203B41FA5}">
                      <a16:colId xmlns="" xmlns:a16="http://schemas.microsoft.com/office/drawing/2014/main" val="3477934336"/>
                    </a:ext>
                  </a:extLst>
                </a:gridCol>
              </a:tblGrid>
              <a:tr h="676737">
                <a:tc>
                  <a:txBody>
                    <a:bodyPr/>
                    <a:lstStyle/>
                    <a:p>
                      <a:r>
                        <a:rPr lang="en-US" dirty="0"/>
                        <a:t>          </a:t>
                      </a:r>
                      <a:r>
                        <a:rPr lang="en-US" sz="2400" dirty="0">
                          <a:latin typeface="Arial" panose="020B0604020202020204" pitchFamily="34" charset="0"/>
                          <a:cs typeface="Arial" panose="020B0604020202020204" pitchFamily="34" charset="0"/>
                        </a:rPr>
                        <a:t>Year</a:t>
                      </a:r>
                      <a:endParaRPr lang="en-IN" sz="2400" dirty="0">
                        <a:latin typeface="Arial" panose="020B0604020202020204" pitchFamily="34" charset="0"/>
                        <a:cs typeface="Arial" panose="020B0604020202020204" pitchFamily="34" charset="0"/>
                      </a:endParaRPr>
                    </a:p>
                  </a:txBody>
                  <a:tcPr/>
                </a:tc>
                <a:tc>
                  <a:txBody>
                    <a:bodyPr/>
                    <a:lstStyle/>
                    <a:p>
                      <a:r>
                        <a:rPr lang="en-US" sz="2400" dirty="0">
                          <a:latin typeface="Arial" panose="020B0604020202020204" pitchFamily="34" charset="0"/>
                          <a:cs typeface="Arial" panose="020B0604020202020204" pitchFamily="34" charset="0"/>
                        </a:rPr>
                        <a:t>        Maintenance</a:t>
                      </a:r>
                    </a:p>
                    <a:p>
                      <a:endParaRPr lang="en-IN" dirty="0"/>
                    </a:p>
                  </a:txBody>
                  <a:tcPr/>
                </a:tc>
                <a:extLst>
                  <a:ext uri="{0D108BD9-81ED-4DB2-BD59-A6C34878D82A}">
                    <a16:rowId xmlns="" xmlns:a16="http://schemas.microsoft.com/office/drawing/2014/main" val="1082392278"/>
                  </a:ext>
                </a:extLst>
              </a:tr>
              <a:tr h="523751">
                <a:tc>
                  <a:txBody>
                    <a:bodyPr/>
                    <a:lstStyle/>
                    <a:p>
                      <a:r>
                        <a:rPr lang="en-US" dirty="0"/>
                        <a:t>      1</a:t>
                      </a:r>
                    </a:p>
                  </a:txBody>
                  <a:tcPr/>
                </a:tc>
                <a:tc>
                  <a:txBody>
                    <a:bodyPr/>
                    <a:lstStyle/>
                    <a:p>
                      <a:r>
                        <a:rPr lang="en-US" dirty="0"/>
                        <a:t>        100</a:t>
                      </a:r>
                      <a:endParaRPr lang="en-IN" dirty="0"/>
                    </a:p>
                  </a:txBody>
                  <a:tcPr/>
                </a:tc>
                <a:extLst>
                  <a:ext uri="{0D108BD9-81ED-4DB2-BD59-A6C34878D82A}">
                    <a16:rowId xmlns="" xmlns:a16="http://schemas.microsoft.com/office/drawing/2014/main" val="1161293079"/>
                  </a:ext>
                </a:extLst>
              </a:tr>
              <a:tr h="523751">
                <a:tc>
                  <a:txBody>
                    <a:bodyPr/>
                    <a:lstStyle/>
                    <a:p>
                      <a:r>
                        <a:rPr lang="en-US" dirty="0"/>
                        <a:t>      2</a:t>
                      </a:r>
                    </a:p>
                  </a:txBody>
                  <a:tcPr/>
                </a:tc>
                <a:tc>
                  <a:txBody>
                    <a:bodyPr/>
                    <a:lstStyle/>
                    <a:p>
                      <a:r>
                        <a:rPr lang="en-US" dirty="0"/>
                        <a:t>        250</a:t>
                      </a:r>
                      <a:endParaRPr lang="en-IN" dirty="0"/>
                    </a:p>
                  </a:txBody>
                  <a:tcPr/>
                </a:tc>
                <a:extLst>
                  <a:ext uri="{0D108BD9-81ED-4DB2-BD59-A6C34878D82A}">
                    <a16:rowId xmlns="" xmlns:a16="http://schemas.microsoft.com/office/drawing/2014/main" val="1809999246"/>
                  </a:ext>
                </a:extLst>
              </a:tr>
              <a:tr h="523751">
                <a:tc>
                  <a:txBody>
                    <a:bodyPr/>
                    <a:lstStyle/>
                    <a:p>
                      <a:r>
                        <a:rPr lang="en-US" dirty="0"/>
                        <a:t>      3</a:t>
                      </a:r>
                      <a:endParaRPr lang="en-IN" dirty="0"/>
                    </a:p>
                  </a:txBody>
                  <a:tcPr/>
                </a:tc>
                <a:tc>
                  <a:txBody>
                    <a:bodyPr/>
                    <a:lstStyle/>
                    <a:p>
                      <a:r>
                        <a:rPr lang="en-US" dirty="0"/>
                        <a:t>        400</a:t>
                      </a:r>
                      <a:endParaRPr lang="en-IN" dirty="0"/>
                    </a:p>
                  </a:txBody>
                  <a:tcPr/>
                </a:tc>
                <a:extLst>
                  <a:ext uri="{0D108BD9-81ED-4DB2-BD59-A6C34878D82A}">
                    <a16:rowId xmlns="" xmlns:a16="http://schemas.microsoft.com/office/drawing/2014/main" val="2358731754"/>
                  </a:ext>
                </a:extLst>
              </a:tr>
              <a:tr h="523751">
                <a:tc>
                  <a:txBody>
                    <a:bodyPr/>
                    <a:lstStyle/>
                    <a:p>
                      <a:r>
                        <a:rPr lang="en-US" dirty="0"/>
                        <a:t>     4</a:t>
                      </a:r>
                      <a:endParaRPr lang="en-IN" dirty="0"/>
                    </a:p>
                  </a:txBody>
                  <a:tcPr/>
                </a:tc>
                <a:tc>
                  <a:txBody>
                    <a:bodyPr/>
                    <a:lstStyle/>
                    <a:p>
                      <a:r>
                        <a:rPr lang="en-US" dirty="0"/>
                        <a:t>        600</a:t>
                      </a:r>
                      <a:endParaRPr lang="en-IN" dirty="0"/>
                    </a:p>
                  </a:txBody>
                  <a:tcPr/>
                </a:tc>
                <a:extLst>
                  <a:ext uri="{0D108BD9-81ED-4DB2-BD59-A6C34878D82A}">
                    <a16:rowId xmlns="" xmlns:a16="http://schemas.microsoft.com/office/drawing/2014/main" val="1813056296"/>
                  </a:ext>
                </a:extLst>
              </a:tr>
              <a:tr h="523751">
                <a:tc>
                  <a:txBody>
                    <a:bodyPr/>
                    <a:lstStyle/>
                    <a:p>
                      <a:r>
                        <a:rPr lang="en-US" dirty="0"/>
                        <a:t>      5</a:t>
                      </a:r>
                      <a:endParaRPr lang="en-IN" dirty="0"/>
                    </a:p>
                  </a:txBody>
                  <a:tcPr/>
                </a:tc>
                <a:tc>
                  <a:txBody>
                    <a:bodyPr/>
                    <a:lstStyle/>
                    <a:p>
                      <a:r>
                        <a:rPr lang="en-US" dirty="0"/>
                        <a:t>        900</a:t>
                      </a:r>
                      <a:endParaRPr lang="en-IN" dirty="0"/>
                    </a:p>
                  </a:txBody>
                  <a:tcPr/>
                </a:tc>
                <a:extLst>
                  <a:ext uri="{0D108BD9-81ED-4DB2-BD59-A6C34878D82A}">
                    <a16:rowId xmlns="" xmlns:a16="http://schemas.microsoft.com/office/drawing/2014/main" val="1329155843"/>
                  </a:ext>
                </a:extLst>
              </a:tr>
              <a:tr h="523751">
                <a:tc>
                  <a:txBody>
                    <a:bodyPr/>
                    <a:lstStyle/>
                    <a:p>
                      <a:r>
                        <a:rPr lang="en-US" dirty="0"/>
                        <a:t>      6</a:t>
                      </a:r>
                      <a:endParaRPr lang="en-IN" dirty="0"/>
                    </a:p>
                  </a:txBody>
                  <a:tcPr/>
                </a:tc>
                <a:tc>
                  <a:txBody>
                    <a:bodyPr/>
                    <a:lstStyle/>
                    <a:p>
                      <a:r>
                        <a:rPr lang="en-US" dirty="0"/>
                        <a:t>        1200</a:t>
                      </a:r>
                      <a:endParaRPr lang="en-IN" dirty="0"/>
                    </a:p>
                  </a:txBody>
                  <a:tcPr/>
                </a:tc>
                <a:extLst>
                  <a:ext uri="{0D108BD9-81ED-4DB2-BD59-A6C34878D82A}">
                    <a16:rowId xmlns="" xmlns:a16="http://schemas.microsoft.com/office/drawing/2014/main" val="2181316618"/>
                  </a:ext>
                </a:extLst>
              </a:tr>
              <a:tr h="523751">
                <a:tc>
                  <a:txBody>
                    <a:bodyPr/>
                    <a:lstStyle/>
                    <a:p>
                      <a:r>
                        <a:rPr lang="en-US" dirty="0"/>
                        <a:t>     7</a:t>
                      </a:r>
                      <a:endParaRPr lang="en-IN" dirty="0"/>
                    </a:p>
                  </a:txBody>
                  <a:tcPr/>
                </a:tc>
                <a:tc>
                  <a:txBody>
                    <a:bodyPr/>
                    <a:lstStyle/>
                    <a:p>
                      <a:r>
                        <a:rPr lang="en-US" dirty="0"/>
                        <a:t>        1600</a:t>
                      </a:r>
                      <a:endParaRPr lang="en-IN" dirty="0"/>
                    </a:p>
                  </a:txBody>
                  <a:tcPr/>
                </a:tc>
                <a:extLst>
                  <a:ext uri="{0D108BD9-81ED-4DB2-BD59-A6C34878D82A}">
                    <a16:rowId xmlns="" xmlns:a16="http://schemas.microsoft.com/office/drawing/2014/main" val="245077490"/>
                  </a:ext>
                </a:extLst>
              </a:tr>
              <a:tr h="523751">
                <a:tc>
                  <a:txBody>
                    <a:bodyPr/>
                    <a:lstStyle/>
                    <a:p>
                      <a:r>
                        <a:rPr lang="en-US" dirty="0"/>
                        <a:t>     8</a:t>
                      </a:r>
                      <a:endParaRPr lang="en-IN" dirty="0"/>
                    </a:p>
                  </a:txBody>
                  <a:tcPr/>
                </a:tc>
                <a:tc>
                  <a:txBody>
                    <a:bodyPr/>
                    <a:lstStyle/>
                    <a:p>
                      <a:r>
                        <a:rPr lang="en-US" dirty="0"/>
                        <a:t>        2000</a:t>
                      </a:r>
                      <a:endParaRPr lang="en-IN" dirty="0"/>
                    </a:p>
                  </a:txBody>
                  <a:tcPr/>
                </a:tc>
                <a:extLst>
                  <a:ext uri="{0D108BD9-81ED-4DB2-BD59-A6C34878D82A}">
                    <a16:rowId xmlns="" xmlns:a16="http://schemas.microsoft.com/office/drawing/2014/main" val="2430261231"/>
                  </a:ext>
                </a:extLst>
              </a:tr>
            </a:tbl>
          </a:graphicData>
        </a:graphic>
      </p:graphicFrame>
      <p:sp>
        <p:nvSpPr>
          <p:cNvPr id="9" name="TextBox 8">
            <a:extLst>
              <a:ext uri="{FF2B5EF4-FFF2-40B4-BE49-F238E27FC236}">
                <a16:creationId xmlns="" xmlns:a16="http://schemas.microsoft.com/office/drawing/2014/main" id="{8D0A3FF8-983C-2BD4-AA4A-96F949F89EEC}"/>
              </a:ext>
            </a:extLst>
          </p:cNvPr>
          <p:cNvSpPr txBox="1"/>
          <p:nvPr/>
        </p:nvSpPr>
        <p:spPr>
          <a:xfrm>
            <a:off x="135731" y="6080399"/>
            <a:ext cx="11622881"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When should be the machine be replaced?</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531099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06ABD36E-67E1-7EDA-50CA-E675A8B6E2F8}"/>
              </a:ext>
            </a:extLst>
          </p:cNvPr>
          <p:cNvSpPr txBox="1"/>
          <p:nvPr/>
        </p:nvSpPr>
        <p:spPr>
          <a:xfrm>
            <a:off x="134540" y="117693"/>
            <a:ext cx="11922919" cy="6740307"/>
          </a:xfrm>
          <a:prstGeom prst="rect">
            <a:avLst/>
          </a:prstGeom>
          <a:noFill/>
        </p:spPr>
        <p:txBody>
          <a:bodyPr wrap="square" rtlCol="0">
            <a:spAutoFit/>
          </a:bodyPr>
          <a:lstStyle/>
          <a:p>
            <a:r>
              <a:rPr lang="en-US" sz="2400" b="1" u="sng"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NOTE :</a:t>
            </a:r>
            <a:r>
              <a:rPr lang="en-US" sz="2400" b="1" dirty="0">
                <a:solidFill>
                  <a:srgbClr val="0070C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If running cost ( Operating and maintenance cost) for the next year {f(n)+1} is more than the average annual cost n</a:t>
            </a:r>
            <a:r>
              <a:rPr lang="en-US" sz="2400" baseline="30000" dirty="0">
                <a:latin typeface="Arial" panose="020B0604020202020204" pitchFamily="34" charset="0"/>
                <a:cs typeface="Arial" panose="020B0604020202020204" pitchFamily="34" charset="0"/>
              </a:rPr>
              <a:t>th</a:t>
            </a:r>
            <a:r>
              <a:rPr lang="en-US" sz="2400" dirty="0">
                <a:latin typeface="Arial" panose="020B0604020202020204" pitchFamily="34" charset="0"/>
                <a:cs typeface="Arial" panose="020B0604020202020204" pitchFamily="34" charset="0"/>
              </a:rPr>
              <a:t> year then  replace at the end of year.</a:t>
            </a:r>
          </a:p>
          <a:p>
            <a:endParaRPr lang="en-IN" sz="2400" b="1" u="sng" dirty="0">
              <a:latin typeface="Arial" panose="020B0604020202020204" pitchFamily="34" charset="0"/>
              <a:cs typeface="Arial" panose="020B0604020202020204" pitchFamily="34" charset="0"/>
            </a:endParaRPr>
          </a:p>
          <a:p>
            <a:r>
              <a:rPr lang="en-IN" sz="2400" b="1" u="sng"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HERE  : </a:t>
            </a:r>
            <a:r>
              <a:rPr lang="en-IN" sz="2400" dirty="0">
                <a:solidFill>
                  <a:schemeClr val="accent1"/>
                </a:solidFill>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Cost of machine(C) = 6100, Scrape value(s)=100, n = Number of years,</a:t>
            </a:r>
          </a:p>
          <a:p>
            <a:endParaRPr lang="en-IN" sz="2400" b="1" u="sng" dirty="0">
              <a:latin typeface="Arial" panose="020B0604020202020204" pitchFamily="34" charset="0"/>
              <a:cs typeface="Arial" panose="020B0604020202020204" pitchFamily="34" charset="0"/>
            </a:endParaRPr>
          </a:p>
          <a:p>
            <a:endParaRPr lang="en-IN" sz="2400" b="1" u="sng" dirty="0">
              <a:latin typeface="Arial" panose="020B0604020202020204" pitchFamily="34" charset="0"/>
              <a:cs typeface="Arial" panose="020B0604020202020204" pitchFamily="34" charset="0"/>
            </a:endParaRPr>
          </a:p>
          <a:p>
            <a:endParaRPr lang="en-IN" sz="2400" b="1" u="sng" dirty="0">
              <a:latin typeface="Arial" panose="020B0604020202020204" pitchFamily="34" charset="0"/>
              <a:cs typeface="Arial" panose="020B0604020202020204" pitchFamily="34" charset="0"/>
            </a:endParaRPr>
          </a:p>
          <a:p>
            <a:endParaRPr lang="en-IN" sz="2400" b="1" u="sng" dirty="0">
              <a:latin typeface="Arial" panose="020B0604020202020204" pitchFamily="34" charset="0"/>
              <a:cs typeface="Arial" panose="020B0604020202020204" pitchFamily="34" charset="0"/>
            </a:endParaRPr>
          </a:p>
          <a:p>
            <a:endParaRPr lang="en-IN" sz="2400" b="1" u="sng" dirty="0">
              <a:latin typeface="Arial" panose="020B0604020202020204" pitchFamily="34" charset="0"/>
              <a:cs typeface="Arial" panose="020B0604020202020204" pitchFamily="34" charset="0"/>
            </a:endParaRPr>
          </a:p>
          <a:p>
            <a:endParaRPr lang="en-IN" sz="2400" b="1" u="sng" dirty="0">
              <a:latin typeface="Arial" panose="020B0604020202020204" pitchFamily="34" charset="0"/>
              <a:cs typeface="Arial" panose="020B0604020202020204" pitchFamily="34" charset="0"/>
            </a:endParaRPr>
          </a:p>
          <a:p>
            <a:endParaRPr lang="en-IN" sz="2400" b="1" u="sng" dirty="0">
              <a:latin typeface="Arial" panose="020B0604020202020204" pitchFamily="34" charset="0"/>
              <a:cs typeface="Arial" panose="020B0604020202020204" pitchFamily="34" charset="0"/>
            </a:endParaRPr>
          </a:p>
          <a:p>
            <a:endParaRPr lang="en-IN" sz="2400" b="1" u="sng" dirty="0">
              <a:latin typeface="Arial" panose="020B0604020202020204" pitchFamily="34" charset="0"/>
              <a:cs typeface="Arial" panose="020B0604020202020204" pitchFamily="34" charset="0"/>
            </a:endParaRPr>
          </a:p>
          <a:p>
            <a:endParaRPr lang="en-IN" sz="2400" b="1" u="sng" dirty="0">
              <a:latin typeface="Arial" panose="020B0604020202020204" pitchFamily="34" charset="0"/>
              <a:cs typeface="Arial" panose="020B0604020202020204" pitchFamily="34" charset="0"/>
            </a:endParaRPr>
          </a:p>
          <a:p>
            <a:endParaRPr lang="en-IN" sz="2400" b="1" u="sng" dirty="0">
              <a:latin typeface="Arial" panose="020B0604020202020204" pitchFamily="34" charset="0"/>
              <a:cs typeface="Arial" panose="020B0604020202020204" pitchFamily="34" charset="0"/>
            </a:endParaRPr>
          </a:p>
          <a:p>
            <a:r>
              <a:rPr lang="en-IN" sz="2400" b="1" u="sng" dirty="0">
                <a:latin typeface="Arial" panose="020B0604020202020204" pitchFamily="34" charset="0"/>
                <a:cs typeface="Arial" panose="020B0604020202020204" pitchFamily="34" charset="0"/>
              </a:rPr>
              <a:t> </a:t>
            </a:r>
          </a:p>
          <a:p>
            <a:r>
              <a:rPr lang="en-IN" sz="2400" b="1" u="sng" dirty="0">
                <a:latin typeface="Arial" panose="020B0604020202020204" pitchFamily="34" charset="0"/>
                <a:cs typeface="Arial" panose="020B0604020202020204" pitchFamily="34" charset="0"/>
              </a:rPr>
              <a:t>     </a:t>
            </a:r>
          </a:p>
          <a:p>
            <a:r>
              <a:rPr lang="en-IN" sz="2400" dirty="0">
                <a:latin typeface="Arial" panose="020B0604020202020204" pitchFamily="34" charset="0"/>
                <a:cs typeface="Arial" panose="020B0604020202020204" pitchFamily="34" charset="0"/>
              </a:rPr>
              <a:t>we observe from the table that the average annual cost is minimum(Rs.1575) during the 6</a:t>
            </a:r>
            <a:r>
              <a:rPr lang="en-IN" sz="2400" baseline="30000" dirty="0">
                <a:latin typeface="Arial" panose="020B0604020202020204" pitchFamily="34" charset="0"/>
                <a:cs typeface="Arial" panose="020B0604020202020204" pitchFamily="34" charset="0"/>
              </a:rPr>
              <a:t>th</a:t>
            </a:r>
            <a:r>
              <a:rPr lang="en-IN" sz="2400" dirty="0">
                <a:latin typeface="Arial" panose="020B0604020202020204" pitchFamily="34" charset="0"/>
                <a:cs typeface="Arial" panose="020B0604020202020204" pitchFamily="34" charset="0"/>
              </a:rPr>
              <a:t> year and then rises . Hence the machine should be replaced after 6</a:t>
            </a:r>
            <a:r>
              <a:rPr lang="en-IN" sz="2400" baseline="30000" dirty="0">
                <a:latin typeface="Arial" panose="020B0604020202020204" pitchFamily="34" charset="0"/>
                <a:cs typeface="Arial" panose="020B0604020202020204" pitchFamily="34" charset="0"/>
              </a:rPr>
              <a:t>th</a:t>
            </a:r>
            <a:r>
              <a:rPr lang="en-IN" sz="2400" dirty="0">
                <a:latin typeface="Arial" panose="020B0604020202020204" pitchFamily="34" charset="0"/>
                <a:cs typeface="Arial" panose="020B0604020202020204" pitchFamily="34" charset="0"/>
              </a:rPr>
              <a:t> year.</a:t>
            </a:r>
            <a:endParaRPr lang="en-IN" sz="2400" b="1" u="sng" dirty="0">
              <a:latin typeface="Arial" panose="020B0604020202020204" pitchFamily="34" charset="0"/>
              <a:cs typeface="Arial" panose="020B0604020202020204" pitchFamily="34" charset="0"/>
            </a:endParaRPr>
          </a:p>
        </p:txBody>
      </p:sp>
      <mc:AlternateContent xmlns:mc="http://schemas.openxmlformats.org/markup-compatibility/2006">
        <mc:Choice xmlns="" xmlns:a14="http://schemas.microsoft.com/office/drawing/2010/main" Requires="a14">
          <p:graphicFrame>
            <p:nvGraphicFramePr>
              <p:cNvPr id="4" name="Table 4">
                <a:extLst>
                  <a:ext uri="{FF2B5EF4-FFF2-40B4-BE49-F238E27FC236}">
                    <a16:creationId xmlns:a16="http://schemas.microsoft.com/office/drawing/2014/main" id="{D35190A5-79E0-C69E-B15C-A64372A8707C}"/>
                  </a:ext>
                </a:extLst>
              </p:cNvPr>
              <p:cNvGraphicFramePr>
                <a:graphicFrameLocks noGrp="1"/>
              </p:cNvGraphicFramePr>
              <p:nvPr>
                <p:extLst>
                  <p:ext uri="{D42A27DB-BD31-4B8C-83A1-F6EECF244321}">
                    <p14:modId xmlns:p14="http://schemas.microsoft.com/office/powerpoint/2010/main" val="650618730"/>
                  </p:ext>
                </p:extLst>
              </p:nvPr>
            </p:nvGraphicFramePr>
            <p:xfrm>
              <a:off x="1393426" y="1681639"/>
              <a:ext cx="10500918" cy="4347384"/>
            </p:xfrm>
            <a:graphic>
              <a:graphicData uri="http://schemas.openxmlformats.org/drawingml/2006/table">
                <a:tbl>
                  <a:tblPr firstRow="1" bandRow="1">
                    <a:tableStyleId>{5C22544A-7EE6-4342-B048-85BDC9FD1C3A}</a:tableStyleId>
                  </a:tblPr>
                  <a:tblGrid>
                    <a:gridCol w="1483881">
                      <a:extLst>
                        <a:ext uri="{9D8B030D-6E8A-4147-A177-3AD203B41FA5}">
                          <a16:colId xmlns:a16="http://schemas.microsoft.com/office/drawing/2014/main" val="780761725"/>
                        </a:ext>
                      </a:extLst>
                    </a:gridCol>
                    <a:gridCol w="1483881">
                      <a:extLst>
                        <a:ext uri="{9D8B030D-6E8A-4147-A177-3AD203B41FA5}">
                          <a16:colId xmlns:a16="http://schemas.microsoft.com/office/drawing/2014/main" val="4039541750"/>
                        </a:ext>
                      </a:extLst>
                    </a:gridCol>
                    <a:gridCol w="1617343">
                      <a:extLst>
                        <a:ext uri="{9D8B030D-6E8A-4147-A177-3AD203B41FA5}">
                          <a16:colId xmlns:a16="http://schemas.microsoft.com/office/drawing/2014/main" val="415082628"/>
                        </a:ext>
                      </a:extLst>
                    </a:gridCol>
                    <a:gridCol w="2073665">
                      <a:extLst>
                        <a:ext uri="{9D8B030D-6E8A-4147-A177-3AD203B41FA5}">
                          <a16:colId xmlns:a16="http://schemas.microsoft.com/office/drawing/2014/main" val="2058439312"/>
                        </a:ext>
                      </a:extLst>
                    </a:gridCol>
                    <a:gridCol w="1878036">
                      <a:extLst>
                        <a:ext uri="{9D8B030D-6E8A-4147-A177-3AD203B41FA5}">
                          <a16:colId xmlns:a16="http://schemas.microsoft.com/office/drawing/2014/main" val="3260408544"/>
                        </a:ext>
                      </a:extLst>
                    </a:gridCol>
                    <a:gridCol w="1964112">
                      <a:extLst>
                        <a:ext uri="{9D8B030D-6E8A-4147-A177-3AD203B41FA5}">
                          <a16:colId xmlns:a16="http://schemas.microsoft.com/office/drawing/2014/main" val="1608044220"/>
                        </a:ext>
                      </a:extLst>
                    </a:gridCol>
                  </a:tblGrid>
                  <a:tr h="811300">
                    <a:tc>
                      <a:txBody>
                        <a:bodyPr/>
                        <a:lstStyle/>
                        <a:p>
                          <a:r>
                            <a:rPr lang="en-US" dirty="0"/>
                            <a:t/>
                          </a:r>
                        </a:p>
                        <a:p>
                          <a:r>
                            <a:rPr lang="en-US" dirty="0"/>
                            <a:t>      Year</a:t>
                          </a:r>
                          <a:endParaRPr lang="en-IN" dirty="0"/>
                        </a:p>
                      </a:txBody>
                      <a:tcPr/>
                    </a:tc>
                    <a:tc>
                      <a:txBody>
                        <a:bodyPr/>
                        <a:lstStyle/>
                        <a:p>
                          <a:r>
                            <a:rPr lang="en-US" dirty="0"/>
                            <a:t/>
                          </a:r>
                        </a:p>
                        <a:p>
                          <a:r>
                            <a:rPr lang="en-US" dirty="0"/>
                            <a:t>     C – S</a:t>
                          </a:r>
                          <a:endParaRPr lang="en-IN" dirty="0"/>
                        </a:p>
                      </a:txBody>
                      <a:tcPr/>
                    </a:tc>
                    <a:tc>
                      <a:txBody>
                        <a:bodyPr/>
                        <a:lstStyle/>
                        <a:p>
                          <a:r>
                            <a:rPr lang="en-US" dirty="0"/>
                            <a:t>      F(t)</a:t>
                          </a:r>
                        </a:p>
                        <a:p>
                          <a:r>
                            <a:rPr lang="en-US" dirty="0"/>
                            <a:t>( Annual maintenance cost )</a:t>
                          </a:r>
                          <a:endParaRPr lang="en-IN" dirty="0"/>
                        </a:p>
                      </a:txBody>
                      <a:tcPr/>
                    </a:tc>
                    <a:tc>
                      <a:txBody>
                        <a:bodyPr/>
                        <a:lstStyle/>
                        <a:p>
                          <a:r>
                            <a:rPr lang="en-IN" dirty="0"/>
                            <a:t>         ∑ F(t)</a:t>
                          </a:r>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 </a:t>
                          </a:r>
                          <a:r>
                            <a:rPr lang="en-IN" sz="1800" dirty="0">
                              <a:latin typeface="Arial" panose="020B0604020202020204" pitchFamily="34" charset="0"/>
                              <a:cs typeface="Arial" panose="020B0604020202020204" pitchFamily="34" charset="0"/>
                            </a:rPr>
                            <a:t>Summation of maintenance )</a:t>
                          </a:r>
                        </a:p>
                        <a:p>
                          <a:endParaRPr lang="en-IN" dirty="0"/>
                        </a:p>
                      </a:txBody>
                      <a:tcPr/>
                    </a:tc>
                    <a:tc>
                      <a:txBody>
                        <a:bodyPr/>
                        <a:lstStyle/>
                        <a:p>
                          <a:r>
                            <a:rPr lang="en-US" dirty="0"/>
                            <a:t>T=( C – S )+∑ F(t)</a:t>
                          </a:r>
                        </a:p>
                        <a:p>
                          <a:r>
                            <a:rPr lang="en-US" dirty="0"/>
                            <a:t>( Total cost)</a:t>
                          </a:r>
                          <a:endParaRPr lang="en-IN" dirty="0"/>
                        </a:p>
                      </a:txBody>
                      <a:tcPr/>
                    </a:tc>
                    <a:tc>
                      <a:txBody>
                        <a:bodyPr/>
                        <a:lstStyle/>
                        <a:p>
                          <a14:m>
                            <m:oMath xmlns:m="http://schemas.openxmlformats.org/officeDocument/2006/math">
                              <m:f>
                                <m:fPr>
                                  <m:ctrlPr>
                                    <a:rPr lang="en-US" i="1" smtClean="0">
                                      <a:latin typeface="Cambria Math" panose="02040503050406030204" pitchFamily="18" charset="0"/>
                                    </a:rPr>
                                  </m:ctrlPr>
                                </m:fPr>
                                <m:num>
                                  <m:r>
                                    <a:rPr lang="en-US" b="1" i="1" smtClean="0">
                                      <a:latin typeface="Cambria Math" panose="02040503050406030204" pitchFamily="18" charset="0"/>
                                    </a:rPr>
                                    <m:t>𝟏</m:t>
                                  </m:r>
                                </m:num>
                                <m:den>
                                  <m:r>
                                    <a:rPr lang="en-US" b="1" i="1" smtClean="0">
                                      <a:latin typeface="Cambria Math" panose="02040503050406030204" pitchFamily="18" charset="0"/>
                                    </a:rPr>
                                    <m:t>𝒏</m:t>
                                  </m:r>
                                </m:den>
                              </m:f>
                            </m:oMath>
                          </a14:m>
                          <a:r>
                            <a:rPr lang="en-IN" dirty="0"/>
                            <a:t> [ C - S +∑ F(t) ]</a:t>
                          </a:r>
                        </a:p>
                        <a:p>
                          <a:r>
                            <a:rPr lang="en-IN" dirty="0"/>
                            <a:t>(Average annual cost)</a:t>
                          </a:r>
                        </a:p>
                      </a:txBody>
                      <a:tcPr/>
                    </a:tc>
                    <a:extLst>
                      <a:ext uri="{0D108BD9-81ED-4DB2-BD59-A6C34878D82A}">
                        <a16:rowId xmlns:a16="http://schemas.microsoft.com/office/drawing/2014/main" val="931017218"/>
                      </a:ext>
                    </a:extLst>
                  </a:tr>
                  <a:tr h="394833">
                    <a:tc>
                      <a:txBody>
                        <a:bodyPr/>
                        <a:lstStyle/>
                        <a:p>
                          <a:r>
                            <a:rPr lang="en-US" dirty="0"/>
                            <a:t>1</a:t>
                          </a:r>
                          <a:r>
                            <a:rPr lang="en-IN" dirty="0"/>
                            <a:t/>
                          </a:r>
                          <a:endParaRPr lang="en-US" dirty="0"/>
                        </a:p>
                      </a:txBody>
                      <a:tcPr/>
                    </a:tc>
                    <a:tc>
                      <a:txBody>
                        <a:bodyPr/>
                        <a:lstStyle/>
                        <a:p>
                          <a:r>
                            <a:rPr lang="en-US" dirty="0"/>
                            <a:t>6000</a:t>
                          </a:r>
                          <a:endParaRPr lang="en-IN" dirty="0"/>
                        </a:p>
                      </a:txBody>
                      <a:tcPr/>
                    </a:tc>
                    <a:tc>
                      <a:txBody>
                        <a:bodyPr/>
                        <a:lstStyle/>
                        <a:p>
                          <a:r>
                            <a:rPr lang="en-US" dirty="0"/>
                            <a:t>100</a:t>
                          </a:r>
                          <a:endParaRPr lang="en-IN" dirty="0"/>
                        </a:p>
                      </a:txBody>
                      <a:tcPr/>
                    </a:tc>
                    <a:tc>
                      <a:txBody>
                        <a:bodyPr/>
                        <a:lstStyle/>
                        <a:p>
                          <a:r>
                            <a:rPr lang="en-US" dirty="0"/>
                            <a:t>100</a:t>
                          </a:r>
                          <a:endParaRPr lang="en-IN" dirty="0"/>
                        </a:p>
                      </a:txBody>
                      <a:tcPr/>
                    </a:tc>
                    <a:tc>
                      <a:txBody>
                        <a:bodyPr/>
                        <a:lstStyle/>
                        <a:p>
                          <a:r>
                            <a:rPr lang="en-US" dirty="0"/>
                            <a:t>6100</a:t>
                          </a:r>
                          <a:endParaRPr lang="en-IN" dirty="0"/>
                        </a:p>
                      </a:txBody>
                      <a:tcPr/>
                    </a:tc>
                    <a:tc>
                      <a:txBody>
                        <a:bodyPr/>
                        <a:lstStyle/>
                        <a:p>
                          <a:r>
                            <a:rPr lang="en-US" dirty="0"/>
                            <a:t>6100</a:t>
                          </a:r>
                          <a:endParaRPr lang="en-IN" dirty="0"/>
                        </a:p>
                      </a:txBody>
                      <a:tcPr/>
                    </a:tc>
                    <a:extLst>
                      <a:ext uri="{0D108BD9-81ED-4DB2-BD59-A6C34878D82A}">
                        <a16:rowId xmlns:a16="http://schemas.microsoft.com/office/drawing/2014/main" val="1770007096"/>
                      </a:ext>
                    </a:extLst>
                  </a:tr>
                  <a:tr h="394833">
                    <a:tc>
                      <a:txBody>
                        <a:bodyPr/>
                        <a:lstStyle/>
                        <a:p>
                          <a:r>
                            <a:rPr lang="en-US" dirty="0"/>
                            <a:t>2</a:t>
                          </a:r>
                          <a:endParaRPr lang="en-IN" dirty="0"/>
                        </a:p>
                      </a:txBody>
                      <a:tcPr/>
                    </a:tc>
                    <a:tc>
                      <a:txBody>
                        <a:bodyPr/>
                        <a:lstStyle/>
                        <a:p>
                          <a:r>
                            <a:rPr lang="en-US" dirty="0"/>
                            <a:t>6000</a:t>
                          </a:r>
                          <a:endParaRPr lang="en-IN" dirty="0"/>
                        </a:p>
                      </a:txBody>
                      <a:tcPr/>
                    </a:tc>
                    <a:tc>
                      <a:txBody>
                        <a:bodyPr/>
                        <a:lstStyle/>
                        <a:p>
                          <a:r>
                            <a:rPr lang="en-US" dirty="0"/>
                            <a:t>250</a:t>
                          </a:r>
                          <a:endParaRPr lang="en-IN" dirty="0"/>
                        </a:p>
                      </a:txBody>
                      <a:tcPr/>
                    </a:tc>
                    <a:tc>
                      <a:txBody>
                        <a:bodyPr/>
                        <a:lstStyle/>
                        <a:p>
                          <a:r>
                            <a:rPr lang="en-US" dirty="0"/>
                            <a:t>100+250=350</a:t>
                          </a:r>
                          <a:endParaRPr lang="en-IN" dirty="0"/>
                        </a:p>
                      </a:txBody>
                      <a:tcPr/>
                    </a:tc>
                    <a:tc>
                      <a:txBody>
                        <a:bodyPr/>
                        <a:lstStyle/>
                        <a:p>
                          <a:r>
                            <a:rPr lang="en-US" dirty="0"/>
                            <a:t>6350</a:t>
                          </a:r>
                          <a:endParaRPr lang="en-IN" dirty="0"/>
                        </a:p>
                      </a:txBody>
                      <a:tcPr/>
                    </a:tc>
                    <a:tc>
                      <a:txBody>
                        <a:bodyPr/>
                        <a:lstStyle/>
                        <a:p>
                          <a:r>
                            <a:rPr lang="en-US" dirty="0"/>
                            <a:t>3175</a:t>
                          </a:r>
                          <a:endParaRPr lang="en-IN" dirty="0"/>
                        </a:p>
                      </a:txBody>
                      <a:tcPr/>
                    </a:tc>
                    <a:extLst>
                      <a:ext uri="{0D108BD9-81ED-4DB2-BD59-A6C34878D82A}">
                        <a16:rowId xmlns:a16="http://schemas.microsoft.com/office/drawing/2014/main" val="708412686"/>
                      </a:ext>
                    </a:extLst>
                  </a:tr>
                  <a:tr h="394833">
                    <a:tc>
                      <a:txBody>
                        <a:bodyPr/>
                        <a:lstStyle/>
                        <a:p>
                          <a:r>
                            <a:rPr lang="en-US" dirty="0"/>
                            <a:t>3</a:t>
                          </a:r>
                          <a:endParaRPr lang="en-IN" dirty="0"/>
                        </a:p>
                      </a:txBody>
                      <a:tcPr/>
                    </a:tc>
                    <a:tc>
                      <a:txBody>
                        <a:bodyPr/>
                        <a:lstStyle/>
                        <a:p>
                          <a:r>
                            <a:rPr lang="en-US" dirty="0"/>
                            <a:t>6000</a:t>
                          </a:r>
                          <a:endParaRPr lang="en-IN" dirty="0"/>
                        </a:p>
                      </a:txBody>
                      <a:tcPr/>
                    </a:tc>
                    <a:tc>
                      <a:txBody>
                        <a:bodyPr/>
                        <a:lstStyle/>
                        <a:p>
                          <a:r>
                            <a:rPr lang="en-US" dirty="0"/>
                            <a:t>400</a:t>
                          </a:r>
                          <a:endParaRPr lang="en-IN" dirty="0"/>
                        </a:p>
                      </a:txBody>
                      <a:tcPr/>
                    </a:tc>
                    <a:tc>
                      <a:txBody>
                        <a:bodyPr/>
                        <a:lstStyle/>
                        <a:p>
                          <a:r>
                            <a:rPr lang="en-US" dirty="0"/>
                            <a:t>350+400=750</a:t>
                          </a:r>
                          <a:endParaRPr lang="en-IN" dirty="0"/>
                        </a:p>
                      </a:txBody>
                      <a:tcPr/>
                    </a:tc>
                    <a:tc>
                      <a:txBody>
                        <a:bodyPr/>
                        <a:lstStyle/>
                        <a:p>
                          <a:r>
                            <a:rPr lang="en-US" dirty="0"/>
                            <a:t>6750</a:t>
                          </a:r>
                          <a:endParaRPr lang="en-IN" dirty="0"/>
                        </a:p>
                      </a:txBody>
                      <a:tcPr/>
                    </a:tc>
                    <a:tc>
                      <a:txBody>
                        <a:bodyPr/>
                        <a:lstStyle/>
                        <a:p>
                          <a:r>
                            <a:rPr lang="en-US" dirty="0"/>
                            <a:t>2250</a:t>
                          </a:r>
                          <a:endParaRPr lang="en-IN" dirty="0"/>
                        </a:p>
                      </a:txBody>
                      <a:tcPr/>
                    </a:tc>
                    <a:extLst>
                      <a:ext uri="{0D108BD9-81ED-4DB2-BD59-A6C34878D82A}">
                        <a16:rowId xmlns:a16="http://schemas.microsoft.com/office/drawing/2014/main" val="1584127602"/>
                      </a:ext>
                    </a:extLst>
                  </a:tr>
                  <a:tr h="394833">
                    <a:tc>
                      <a:txBody>
                        <a:bodyPr/>
                        <a:lstStyle/>
                        <a:p>
                          <a:r>
                            <a:rPr lang="en-US" dirty="0"/>
                            <a:t>4</a:t>
                          </a:r>
                          <a:endParaRPr lang="en-IN" dirty="0"/>
                        </a:p>
                      </a:txBody>
                      <a:tcPr/>
                    </a:tc>
                    <a:tc>
                      <a:txBody>
                        <a:bodyPr/>
                        <a:lstStyle/>
                        <a:p>
                          <a:r>
                            <a:rPr lang="en-US" dirty="0"/>
                            <a:t>6000</a:t>
                          </a:r>
                          <a:endParaRPr lang="en-IN" dirty="0"/>
                        </a:p>
                      </a:txBody>
                      <a:tcPr/>
                    </a:tc>
                    <a:tc>
                      <a:txBody>
                        <a:bodyPr/>
                        <a:lstStyle/>
                        <a:p>
                          <a:r>
                            <a:rPr lang="en-US" dirty="0"/>
                            <a:t>600</a:t>
                          </a:r>
                          <a:endParaRPr lang="en-IN" dirty="0"/>
                        </a:p>
                      </a:txBody>
                      <a:tcPr/>
                    </a:tc>
                    <a:tc>
                      <a:txBody>
                        <a:bodyPr/>
                        <a:lstStyle/>
                        <a:p>
                          <a:r>
                            <a:rPr lang="en-US" dirty="0"/>
                            <a:t>750+600=1350</a:t>
                          </a:r>
                          <a:endParaRPr lang="en-IN" dirty="0"/>
                        </a:p>
                      </a:txBody>
                      <a:tcPr/>
                    </a:tc>
                    <a:tc>
                      <a:txBody>
                        <a:bodyPr/>
                        <a:lstStyle/>
                        <a:p>
                          <a:r>
                            <a:rPr lang="en-US" dirty="0"/>
                            <a:t>7350</a:t>
                          </a:r>
                          <a:endParaRPr lang="en-IN" dirty="0"/>
                        </a:p>
                      </a:txBody>
                      <a:tcPr/>
                    </a:tc>
                    <a:tc>
                      <a:txBody>
                        <a:bodyPr/>
                        <a:lstStyle/>
                        <a:p>
                          <a:r>
                            <a:rPr lang="en-US" dirty="0"/>
                            <a:t>1837.5</a:t>
                          </a:r>
                          <a:endParaRPr lang="en-IN" dirty="0"/>
                        </a:p>
                      </a:txBody>
                      <a:tcPr/>
                    </a:tc>
                    <a:extLst>
                      <a:ext uri="{0D108BD9-81ED-4DB2-BD59-A6C34878D82A}">
                        <a16:rowId xmlns:a16="http://schemas.microsoft.com/office/drawing/2014/main" val="3838015856"/>
                      </a:ext>
                    </a:extLst>
                  </a:tr>
                  <a:tr h="394833">
                    <a:tc>
                      <a:txBody>
                        <a:bodyPr/>
                        <a:lstStyle/>
                        <a:p>
                          <a:r>
                            <a:rPr lang="en-US" dirty="0"/>
                            <a:t>5</a:t>
                          </a:r>
                          <a:endParaRPr lang="en-IN" dirty="0"/>
                        </a:p>
                      </a:txBody>
                      <a:tcPr/>
                    </a:tc>
                    <a:tc>
                      <a:txBody>
                        <a:bodyPr/>
                        <a:lstStyle/>
                        <a:p>
                          <a:r>
                            <a:rPr lang="en-US" dirty="0"/>
                            <a:t>6000</a:t>
                          </a:r>
                          <a:endParaRPr lang="en-IN" dirty="0"/>
                        </a:p>
                      </a:txBody>
                      <a:tcPr/>
                    </a:tc>
                    <a:tc>
                      <a:txBody>
                        <a:bodyPr/>
                        <a:lstStyle/>
                        <a:p>
                          <a:r>
                            <a:rPr lang="en-US" dirty="0"/>
                            <a:t>900</a:t>
                          </a:r>
                          <a:endParaRPr lang="en-IN" dirty="0"/>
                        </a:p>
                      </a:txBody>
                      <a:tcPr/>
                    </a:tc>
                    <a:tc>
                      <a:txBody>
                        <a:bodyPr/>
                        <a:lstStyle/>
                        <a:p>
                          <a:r>
                            <a:rPr lang="en-US" dirty="0"/>
                            <a:t>1350+900=2250</a:t>
                          </a:r>
                          <a:endParaRPr lang="en-IN" dirty="0"/>
                        </a:p>
                      </a:txBody>
                      <a:tcPr/>
                    </a:tc>
                    <a:tc>
                      <a:txBody>
                        <a:bodyPr/>
                        <a:lstStyle/>
                        <a:p>
                          <a:r>
                            <a:rPr lang="en-US" dirty="0"/>
                            <a:t>8250</a:t>
                          </a:r>
                          <a:endParaRPr lang="en-IN" dirty="0"/>
                        </a:p>
                      </a:txBody>
                      <a:tcPr/>
                    </a:tc>
                    <a:tc>
                      <a:txBody>
                        <a:bodyPr/>
                        <a:lstStyle/>
                        <a:p>
                          <a:r>
                            <a:rPr lang="en-US" dirty="0"/>
                            <a:t>1650</a:t>
                          </a:r>
                          <a:endParaRPr lang="en-IN" dirty="0"/>
                        </a:p>
                      </a:txBody>
                      <a:tcPr/>
                    </a:tc>
                    <a:extLst>
                      <a:ext uri="{0D108BD9-81ED-4DB2-BD59-A6C34878D82A}">
                        <a16:rowId xmlns:a16="http://schemas.microsoft.com/office/drawing/2014/main" val="124020229"/>
                      </a:ext>
                    </a:extLst>
                  </a:tr>
                  <a:tr h="394833">
                    <a:tc>
                      <a:txBody>
                        <a:bodyPr/>
                        <a:lstStyle/>
                        <a:p>
                          <a:r>
                            <a:rPr lang="en-US" dirty="0"/>
                            <a:t>6</a:t>
                          </a:r>
                          <a:endParaRPr lang="en-IN" dirty="0"/>
                        </a:p>
                      </a:txBody>
                      <a:tcPr/>
                    </a:tc>
                    <a:tc>
                      <a:txBody>
                        <a:bodyPr/>
                        <a:lstStyle/>
                        <a:p>
                          <a:r>
                            <a:rPr lang="en-US" dirty="0"/>
                            <a:t>6000</a:t>
                          </a:r>
                          <a:endParaRPr lang="en-IN" dirty="0"/>
                        </a:p>
                      </a:txBody>
                      <a:tcPr/>
                    </a:tc>
                    <a:tc>
                      <a:txBody>
                        <a:bodyPr/>
                        <a:lstStyle/>
                        <a:p>
                          <a:r>
                            <a:rPr lang="en-US" dirty="0"/>
                            <a:t>1200</a:t>
                          </a:r>
                          <a:endParaRPr lang="en-IN" dirty="0"/>
                        </a:p>
                      </a:txBody>
                      <a:tcPr/>
                    </a:tc>
                    <a:tc>
                      <a:txBody>
                        <a:bodyPr/>
                        <a:lstStyle/>
                        <a:p>
                          <a:r>
                            <a:rPr lang="en-US" dirty="0"/>
                            <a:t>2250+1200=3450</a:t>
                          </a:r>
                          <a:endParaRPr lang="en-IN" dirty="0"/>
                        </a:p>
                      </a:txBody>
                      <a:tcPr/>
                    </a:tc>
                    <a:tc>
                      <a:txBody>
                        <a:bodyPr/>
                        <a:lstStyle/>
                        <a:p>
                          <a:r>
                            <a:rPr lang="en-US" dirty="0"/>
                            <a:t>9450</a:t>
                          </a:r>
                          <a:endParaRPr lang="en-IN" dirty="0"/>
                        </a:p>
                      </a:txBody>
                      <a:tcPr/>
                    </a:tc>
                    <a:tc>
                      <a:txBody>
                        <a:bodyPr/>
                        <a:lstStyle/>
                        <a:p>
                          <a:r>
                            <a:rPr lang="en-US" dirty="0">
                              <a:highlight>
                                <a:srgbClr val="FFFF00"/>
                              </a:highlight>
                            </a:rPr>
                            <a:t>1575</a:t>
                          </a:r>
                          <a:endParaRPr lang="en-IN" dirty="0">
                            <a:highlight>
                              <a:srgbClr val="FFFF00"/>
                            </a:highlight>
                          </a:endParaRPr>
                        </a:p>
                      </a:txBody>
                      <a:tcPr/>
                    </a:tc>
                    <a:extLst>
                      <a:ext uri="{0D108BD9-81ED-4DB2-BD59-A6C34878D82A}">
                        <a16:rowId xmlns:a16="http://schemas.microsoft.com/office/drawing/2014/main" val="4115916997"/>
                      </a:ext>
                    </a:extLst>
                  </a:tr>
                  <a:tr h="394833">
                    <a:tc>
                      <a:txBody>
                        <a:bodyPr/>
                        <a:lstStyle/>
                        <a:p>
                          <a:r>
                            <a:rPr lang="en-US" dirty="0"/>
                            <a:t>7</a:t>
                          </a:r>
                          <a:endParaRPr lang="en-IN" dirty="0"/>
                        </a:p>
                      </a:txBody>
                      <a:tcPr/>
                    </a:tc>
                    <a:tc>
                      <a:txBody>
                        <a:bodyPr/>
                        <a:lstStyle/>
                        <a:p>
                          <a:r>
                            <a:rPr lang="en-US" dirty="0"/>
                            <a:t>6000</a:t>
                          </a:r>
                          <a:endParaRPr lang="en-IN" dirty="0"/>
                        </a:p>
                      </a:txBody>
                      <a:tcPr/>
                    </a:tc>
                    <a:tc>
                      <a:txBody>
                        <a:bodyPr/>
                        <a:lstStyle/>
                        <a:p>
                          <a:r>
                            <a:rPr lang="en-US" dirty="0"/>
                            <a:t>1600</a:t>
                          </a:r>
                          <a:endParaRPr lang="en-IN" dirty="0"/>
                        </a:p>
                      </a:txBody>
                      <a:tcPr/>
                    </a:tc>
                    <a:tc>
                      <a:txBody>
                        <a:bodyPr/>
                        <a:lstStyle/>
                        <a:p>
                          <a:r>
                            <a:rPr lang="en-US" dirty="0"/>
                            <a:t>3450+1600=5050</a:t>
                          </a:r>
                          <a:endParaRPr lang="en-IN" dirty="0"/>
                        </a:p>
                      </a:txBody>
                      <a:tcPr/>
                    </a:tc>
                    <a:tc>
                      <a:txBody>
                        <a:bodyPr/>
                        <a:lstStyle/>
                        <a:p>
                          <a:r>
                            <a:rPr lang="en-US" dirty="0"/>
                            <a:t>11050</a:t>
                          </a:r>
                          <a:endParaRPr lang="en-IN" dirty="0"/>
                        </a:p>
                      </a:txBody>
                      <a:tcPr/>
                    </a:tc>
                    <a:tc>
                      <a:txBody>
                        <a:bodyPr/>
                        <a:lstStyle/>
                        <a:p>
                          <a:r>
                            <a:rPr lang="en-US" dirty="0"/>
                            <a:t>1578.5</a:t>
                          </a:r>
                          <a:endParaRPr lang="en-IN" dirty="0"/>
                        </a:p>
                      </a:txBody>
                      <a:tcPr/>
                    </a:tc>
                    <a:extLst>
                      <a:ext uri="{0D108BD9-81ED-4DB2-BD59-A6C34878D82A}">
                        <a16:rowId xmlns:a16="http://schemas.microsoft.com/office/drawing/2014/main" val="4033398735"/>
                      </a:ext>
                    </a:extLst>
                  </a:tr>
                  <a:tr h="394833">
                    <a:tc>
                      <a:txBody>
                        <a:bodyPr/>
                        <a:lstStyle/>
                        <a:p>
                          <a:r>
                            <a:rPr lang="en-US" dirty="0"/>
                            <a:t>8</a:t>
                          </a:r>
                          <a:endParaRPr lang="en-IN" dirty="0"/>
                        </a:p>
                      </a:txBody>
                      <a:tcPr/>
                    </a:tc>
                    <a:tc>
                      <a:txBody>
                        <a:bodyPr/>
                        <a:lstStyle/>
                        <a:p>
                          <a:r>
                            <a:rPr lang="en-US" dirty="0"/>
                            <a:t>6000</a:t>
                          </a:r>
                          <a:endParaRPr lang="en-IN" dirty="0"/>
                        </a:p>
                      </a:txBody>
                      <a:tcPr/>
                    </a:tc>
                    <a:tc>
                      <a:txBody>
                        <a:bodyPr/>
                        <a:lstStyle/>
                        <a:p>
                          <a:r>
                            <a:rPr lang="en-US" dirty="0"/>
                            <a:t>2000</a:t>
                          </a:r>
                          <a:endParaRPr lang="en-IN" dirty="0"/>
                        </a:p>
                      </a:txBody>
                      <a:tcPr/>
                    </a:tc>
                    <a:tc>
                      <a:txBody>
                        <a:bodyPr/>
                        <a:lstStyle/>
                        <a:p>
                          <a:r>
                            <a:rPr lang="en-US" dirty="0"/>
                            <a:t>5050+2000=7050</a:t>
                          </a:r>
                          <a:endParaRPr lang="en-IN" dirty="0"/>
                        </a:p>
                      </a:txBody>
                      <a:tcPr/>
                    </a:tc>
                    <a:tc>
                      <a:txBody>
                        <a:bodyPr/>
                        <a:lstStyle/>
                        <a:p>
                          <a:r>
                            <a:rPr lang="en-US" dirty="0"/>
                            <a:t>13050</a:t>
                          </a:r>
                          <a:endParaRPr lang="en-IN" dirty="0"/>
                        </a:p>
                      </a:txBody>
                      <a:tcPr/>
                    </a:tc>
                    <a:tc>
                      <a:txBody>
                        <a:bodyPr/>
                        <a:lstStyle/>
                        <a:p>
                          <a:r>
                            <a:rPr lang="en-US" dirty="0"/>
                            <a:t>1631.25</a:t>
                          </a:r>
                          <a:endParaRPr lang="en-IN" dirty="0"/>
                        </a:p>
                      </a:txBody>
                      <a:tcPr/>
                    </a:tc>
                    <a:extLst>
                      <a:ext uri="{0D108BD9-81ED-4DB2-BD59-A6C34878D82A}">
                        <a16:rowId xmlns:a16="http://schemas.microsoft.com/office/drawing/2014/main" val="1360515684"/>
                      </a:ext>
                    </a:extLst>
                  </a:tr>
                </a:tbl>
              </a:graphicData>
            </a:graphic>
          </p:graphicFrame>
        </mc:Choice>
        <mc:Fallback>
          <p:graphicFrame>
            <p:nvGraphicFramePr>
              <p:cNvPr id="4" name="Table 4">
                <a:extLst>
                  <a:ext uri="{FF2B5EF4-FFF2-40B4-BE49-F238E27FC236}">
                    <a16:creationId xmlns="" xmlns:a16="http://schemas.microsoft.com/office/drawing/2014/main" id="{D35190A5-79E0-C69E-B15C-A64372A8707C}"/>
                  </a:ext>
                </a:extLst>
              </p:cNvPr>
              <p:cNvGraphicFramePr>
                <a:graphicFrameLocks noGrp="1"/>
              </p:cNvGraphicFramePr>
              <p:nvPr>
                <p:extLst>
                  <p:ext uri="{D42A27DB-BD31-4B8C-83A1-F6EECF244321}">
                    <p14:modId xmlns="" xmlns:p14="http://schemas.microsoft.com/office/powerpoint/2010/main" val="650618730"/>
                  </p:ext>
                </p:extLst>
              </p:nvPr>
            </p:nvGraphicFramePr>
            <p:xfrm>
              <a:off x="1393426" y="1681639"/>
              <a:ext cx="10500918" cy="4347384"/>
            </p:xfrm>
            <a:graphic>
              <a:graphicData uri="http://schemas.openxmlformats.org/drawingml/2006/table">
                <a:tbl>
                  <a:tblPr firstRow="1" bandRow="1">
                    <a:tableStyleId>{5C22544A-7EE6-4342-B048-85BDC9FD1C3A}</a:tableStyleId>
                  </a:tblPr>
                  <a:tblGrid>
                    <a:gridCol w="1483881">
                      <a:extLst>
                        <a:ext uri="{9D8B030D-6E8A-4147-A177-3AD203B41FA5}">
                          <a16:colId xmlns="" xmlns:a16="http://schemas.microsoft.com/office/drawing/2014/main" val="780761725"/>
                        </a:ext>
                      </a:extLst>
                    </a:gridCol>
                    <a:gridCol w="1483881">
                      <a:extLst>
                        <a:ext uri="{9D8B030D-6E8A-4147-A177-3AD203B41FA5}">
                          <a16:colId xmlns="" xmlns:a16="http://schemas.microsoft.com/office/drawing/2014/main" val="4039541750"/>
                        </a:ext>
                      </a:extLst>
                    </a:gridCol>
                    <a:gridCol w="1617343">
                      <a:extLst>
                        <a:ext uri="{9D8B030D-6E8A-4147-A177-3AD203B41FA5}">
                          <a16:colId xmlns="" xmlns:a16="http://schemas.microsoft.com/office/drawing/2014/main" val="415082628"/>
                        </a:ext>
                      </a:extLst>
                    </a:gridCol>
                    <a:gridCol w="2073665">
                      <a:extLst>
                        <a:ext uri="{9D8B030D-6E8A-4147-A177-3AD203B41FA5}">
                          <a16:colId xmlns="" xmlns:a16="http://schemas.microsoft.com/office/drawing/2014/main" val="2058439312"/>
                        </a:ext>
                      </a:extLst>
                    </a:gridCol>
                    <a:gridCol w="1878036">
                      <a:extLst>
                        <a:ext uri="{9D8B030D-6E8A-4147-A177-3AD203B41FA5}">
                          <a16:colId xmlns="" xmlns:a16="http://schemas.microsoft.com/office/drawing/2014/main" val="3260408544"/>
                        </a:ext>
                      </a:extLst>
                    </a:gridCol>
                    <a:gridCol w="1964112">
                      <a:extLst>
                        <a:ext uri="{9D8B030D-6E8A-4147-A177-3AD203B41FA5}">
                          <a16:colId xmlns="" xmlns:a16="http://schemas.microsoft.com/office/drawing/2014/main" val="1608044220"/>
                        </a:ext>
                      </a:extLst>
                    </a:gridCol>
                  </a:tblGrid>
                  <a:tr h="1188720">
                    <a:tc>
                      <a:txBody>
                        <a:bodyPr/>
                        <a:lstStyle/>
                        <a:p>
                          <a:endParaRPr/>
                        </a:p>
                        <a:p>
                          <a:r>
                            <a:rPr lang="en-US" dirty="0"/>
                            <a:t>      Year</a:t>
                          </a:r>
                          <a:endParaRPr lang="en-IN" dirty="0"/>
                        </a:p>
                      </a:txBody>
                      <a:tcPr/>
                    </a:tc>
                    <a:tc>
                      <a:txBody>
                        <a:bodyPr/>
                        <a:lstStyle/>
                        <a:p>
                          <a:endParaRPr/>
                        </a:p>
                        <a:p>
                          <a:r>
                            <a:rPr lang="en-US" dirty="0"/>
                            <a:t>     C – S</a:t>
                          </a:r>
                          <a:endParaRPr lang="en-IN" dirty="0"/>
                        </a:p>
                      </a:txBody>
                      <a:tcPr/>
                    </a:tc>
                    <a:tc>
                      <a:txBody>
                        <a:bodyPr/>
                        <a:lstStyle/>
                        <a:p>
                          <a:r>
                            <a:rPr lang="en-US" dirty="0"/>
                            <a:t>      F(t)</a:t>
                          </a:r>
                        </a:p>
                        <a:p>
                          <a:r>
                            <a:rPr lang="en-US" dirty="0"/>
                            <a:t>( Annual maintenance cost )</a:t>
                          </a:r>
                          <a:endParaRPr lang="en-IN" dirty="0"/>
                        </a:p>
                      </a:txBody>
                      <a:tcPr/>
                    </a:tc>
                    <a:tc>
                      <a:txBody>
                        <a:bodyPr/>
                        <a:lstStyle/>
                        <a:p>
                          <a:r>
                            <a:rPr lang="en-IN" dirty="0"/>
                            <a:t>         ∑ F(t)</a:t>
                          </a:r>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 </a:t>
                          </a:r>
                          <a:r>
                            <a:rPr lang="en-IN" sz="1800" dirty="0">
                              <a:latin typeface="Arial" panose="020B0604020202020204" pitchFamily="34" charset="0"/>
                              <a:cs typeface="Arial" panose="020B0604020202020204" pitchFamily="34" charset="0"/>
                            </a:rPr>
                            <a:t>Summation of maintenance )</a:t>
                          </a:r>
                        </a:p>
                        <a:p>
                          <a:endParaRPr lang="en-IN" dirty="0"/>
                        </a:p>
                      </a:txBody>
                      <a:tcPr/>
                    </a:tc>
                    <a:tc>
                      <a:txBody>
                        <a:bodyPr/>
                        <a:lstStyle/>
                        <a:p>
                          <a:r>
                            <a:rPr lang="en-US" dirty="0"/>
                            <a:t>T=( C – S )+∑ F(t)</a:t>
                          </a:r>
                        </a:p>
                        <a:p>
                          <a:r>
                            <a:rPr lang="en-US" dirty="0"/>
                            <a:t>( Total cost)</a:t>
                          </a:r>
                          <a:endParaRPr lang="en-IN" dirty="0"/>
                        </a:p>
                      </a:txBody>
                      <a:tcPr/>
                    </a:tc>
                    <a:tc>
                      <a:txBody>
                        <a:bodyPr/>
                        <a:lstStyle/>
                        <a:p>
                          <a:endParaRPr lang="en-US"/>
                        </a:p>
                      </a:txBody>
                      <a:tcPr>
                        <a:blipFill>
                          <a:blip r:embed="rId2"/>
                          <a:stretch>
                            <a:fillRect l="-435714" t="-2551" r="-1242" b="-269898"/>
                          </a:stretch>
                        </a:blipFill>
                      </a:tcPr>
                    </a:tc>
                    <a:extLst>
                      <a:ext uri="{0D108BD9-81ED-4DB2-BD59-A6C34878D82A}">
                        <a16:rowId xmlns="" xmlns:a16="http://schemas.microsoft.com/office/drawing/2014/main" val="931017218"/>
                      </a:ext>
                    </a:extLst>
                  </a:tr>
                  <a:tr h="394833">
                    <a:tc>
                      <a:txBody>
                        <a:bodyPr/>
                        <a:lstStyle/>
                        <a:p>
                          <a:r>
                            <a:rPr lang="en-US" dirty="0"/>
                            <a:t>1</a:t>
                          </a:r>
                        </a:p>
                      </a:txBody>
                      <a:tcPr/>
                    </a:tc>
                    <a:tc>
                      <a:txBody>
                        <a:bodyPr/>
                        <a:lstStyle/>
                        <a:p>
                          <a:r>
                            <a:rPr lang="en-US" dirty="0"/>
                            <a:t>6000</a:t>
                          </a:r>
                          <a:endParaRPr lang="en-IN" dirty="0"/>
                        </a:p>
                      </a:txBody>
                      <a:tcPr/>
                    </a:tc>
                    <a:tc>
                      <a:txBody>
                        <a:bodyPr/>
                        <a:lstStyle/>
                        <a:p>
                          <a:r>
                            <a:rPr lang="en-US" dirty="0"/>
                            <a:t>100</a:t>
                          </a:r>
                          <a:endParaRPr lang="en-IN" dirty="0"/>
                        </a:p>
                      </a:txBody>
                      <a:tcPr/>
                    </a:tc>
                    <a:tc>
                      <a:txBody>
                        <a:bodyPr/>
                        <a:lstStyle/>
                        <a:p>
                          <a:r>
                            <a:rPr lang="en-US" dirty="0"/>
                            <a:t>100</a:t>
                          </a:r>
                          <a:endParaRPr lang="en-IN" dirty="0"/>
                        </a:p>
                      </a:txBody>
                      <a:tcPr/>
                    </a:tc>
                    <a:tc>
                      <a:txBody>
                        <a:bodyPr/>
                        <a:lstStyle/>
                        <a:p>
                          <a:r>
                            <a:rPr lang="en-US" dirty="0"/>
                            <a:t>6100</a:t>
                          </a:r>
                          <a:endParaRPr lang="en-IN" dirty="0"/>
                        </a:p>
                      </a:txBody>
                      <a:tcPr/>
                    </a:tc>
                    <a:tc>
                      <a:txBody>
                        <a:bodyPr/>
                        <a:lstStyle/>
                        <a:p>
                          <a:r>
                            <a:rPr lang="en-US" dirty="0"/>
                            <a:t>6100</a:t>
                          </a:r>
                          <a:endParaRPr lang="en-IN" dirty="0"/>
                        </a:p>
                      </a:txBody>
                      <a:tcPr/>
                    </a:tc>
                    <a:extLst>
                      <a:ext uri="{0D108BD9-81ED-4DB2-BD59-A6C34878D82A}">
                        <a16:rowId xmlns="" xmlns:a16="http://schemas.microsoft.com/office/drawing/2014/main" val="1770007096"/>
                      </a:ext>
                    </a:extLst>
                  </a:tr>
                  <a:tr h="394833">
                    <a:tc>
                      <a:txBody>
                        <a:bodyPr/>
                        <a:lstStyle/>
                        <a:p>
                          <a:r>
                            <a:rPr lang="en-US" dirty="0"/>
                            <a:t>2</a:t>
                          </a:r>
                          <a:endParaRPr lang="en-IN" dirty="0"/>
                        </a:p>
                      </a:txBody>
                      <a:tcPr/>
                    </a:tc>
                    <a:tc>
                      <a:txBody>
                        <a:bodyPr/>
                        <a:lstStyle/>
                        <a:p>
                          <a:r>
                            <a:rPr lang="en-US" dirty="0"/>
                            <a:t>6000</a:t>
                          </a:r>
                          <a:endParaRPr lang="en-IN" dirty="0"/>
                        </a:p>
                      </a:txBody>
                      <a:tcPr/>
                    </a:tc>
                    <a:tc>
                      <a:txBody>
                        <a:bodyPr/>
                        <a:lstStyle/>
                        <a:p>
                          <a:r>
                            <a:rPr lang="en-US" dirty="0"/>
                            <a:t>250</a:t>
                          </a:r>
                          <a:endParaRPr lang="en-IN" dirty="0"/>
                        </a:p>
                      </a:txBody>
                      <a:tcPr/>
                    </a:tc>
                    <a:tc>
                      <a:txBody>
                        <a:bodyPr/>
                        <a:lstStyle/>
                        <a:p>
                          <a:r>
                            <a:rPr lang="en-US" dirty="0"/>
                            <a:t>100+250=350</a:t>
                          </a:r>
                          <a:endParaRPr lang="en-IN" dirty="0"/>
                        </a:p>
                      </a:txBody>
                      <a:tcPr/>
                    </a:tc>
                    <a:tc>
                      <a:txBody>
                        <a:bodyPr/>
                        <a:lstStyle/>
                        <a:p>
                          <a:r>
                            <a:rPr lang="en-US" dirty="0"/>
                            <a:t>6350</a:t>
                          </a:r>
                          <a:endParaRPr lang="en-IN" dirty="0"/>
                        </a:p>
                      </a:txBody>
                      <a:tcPr/>
                    </a:tc>
                    <a:tc>
                      <a:txBody>
                        <a:bodyPr/>
                        <a:lstStyle/>
                        <a:p>
                          <a:r>
                            <a:rPr lang="en-US" dirty="0"/>
                            <a:t>3175</a:t>
                          </a:r>
                          <a:endParaRPr lang="en-IN" dirty="0"/>
                        </a:p>
                      </a:txBody>
                      <a:tcPr/>
                    </a:tc>
                    <a:extLst>
                      <a:ext uri="{0D108BD9-81ED-4DB2-BD59-A6C34878D82A}">
                        <a16:rowId xmlns="" xmlns:a16="http://schemas.microsoft.com/office/drawing/2014/main" val="708412686"/>
                      </a:ext>
                    </a:extLst>
                  </a:tr>
                  <a:tr h="394833">
                    <a:tc>
                      <a:txBody>
                        <a:bodyPr/>
                        <a:lstStyle/>
                        <a:p>
                          <a:r>
                            <a:rPr lang="en-US" dirty="0"/>
                            <a:t>3</a:t>
                          </a:r>
                          <a:endParaRPr lang="en-IN" dirty="0"/>
                        </a:p>
                      </a:txBody>
                      <a:tcPr/>
                    </a:tc>
                    <a:tc>
                      <a:txBody>
                        <a:bodyPr/>
                        <a:lstStyle/>
                        <a:p>
                          <a:r>
                            <a:rPr lang="en-US" dirty="0"/>
                            <a:t>6000</a:t>
                          </a:r>
                          <a:endParaRPr lang="en-IN" dirty="0"/>
                        </a:p>
                      </a:txBody>
                      <a:tcPr/>
                    </a:tc>
                    <a:tc>
                      <a:txBody>
                        <a:bodyPr/>
                        <a:lstStyle/>
                        <a:p>
                          <a:r>
                            <a:rPr lang="en-US" dirty="0"/>
                            <a:t>400</a:t>
                          </a:r>
                          <a:endParaRPr lang="en-IN" dirty="0"/>
                        </a:p>
                      </a:txBody>
                      <a:tcPr/>
                    </a:tc>
                    <a:tc>
                      <a:txBody>
                        <a:bodyPr/>
                        <a:lstStyle/>
                        <a:p>
                          <a:r>
                            <a:rPr lang="en-US" dirty="0"/>
                            <a:t>350+400=750</a:t>
                          </a:r>
                          <a:endParaRPr lang="en-IN" dirty="0"/>
                        </a:p>
                      </a:txBody>
                      <a:tcPr/>
                    </a:tc>
                    <a:tc>
                      <a:txBody>
                        <a:bodyPr/>
                        <a:lstStyle/>
                        <a:p>
                          <a:r>
                            <a:rPr lang="en-US" dirty="0"/>
                            <a:t>6750</a:t>
                          </a:r>
                          <a:endParaRPr lang="en-IN" dirty="0"/>
                        </a:p>
                      </a:txBody>
                      <a:tcPr/>
                    </a:tc>
                    <a:tc>
                      <a:txBody>
                        <a:bodyPr/>
                        <a:lstStyle/>
                        <a:p>
                          <a:r>
                            <a:rPr lang="en-US" dirty="0"/>
                            <a:t>2250</a:t>
                          </a:r>
                          <a:endParaRPr lang="en-IN" dirty="0"/>
                        </a:p>
                      </a:txBody>
                      <a:tcPr/>
                    </a:tc>
                    <a:extLst>
                      <a:ext uri="{0D108BD9-81ED-4DB2-BD59-A6C34878D82A}">
                        <a16:rowId xmlns="" xmlns:a16="http://schemas.microsoft.com/office/drawing/2014/main" val="1584127602"/>
                      </a:ext>
                    </a:extLst>
                  </a:tr>
                  <a:tr h="394833">
                    <a:tc>
                      <a:txBody>
                        <a:bodyPr/>
                        <a:lstStyle/>
                        <a:p>
                          <a:r>
                            <a:rPr lang="en-US" dirty="0"/>
                            <a:t>4</a:t>
                          </a:r>
                          <a:endParaRPr lang="en-IN" dirty="0"/>
                        </a:p>
                      </a:txBody>
                      <a:tcPr/>
                    </a:tc>
                    <a:tc>
                      <a:txBody>
                        <a:bodyPr/>
                        <a:lstStyle/>
                        <a:p>
                          <a:r>
                            <a:rPr lang="en-US" dirty="0"/>
                            <a:t>6000</a:t>
                          </a:r>
                          <a:endParaRPr lang="en-IN" dirty="0"/>
                        </a:p>
                      </a:txBody>
                      <a:tcPr/>
                    </a:tc>
                    <a:tc>
                      <a:txBody>
                        <a:bodyPr/>
                        <a:lstStyle/>
                        <a:p>
                          <a:r>
                            <a:rPr lang="en-US" dirty="0"/>
                            <a:t>600</a:t>
                          </a:r>
                          <a:endParaRPr lang="en-IN" dirty="0"/>
                        </a:p>
                      </a:txBody>
                      <a:tcPr/>
                    </a:tc>
                    <a:tc>
                      <a:txBody>
                        <a:bodyPr/>
                        <a:lstStyle/>
                        <a:p>
                          <a:r>
                            <a:rPr lang="en-US" dirty="0"/>
                            <a:t>750+600=1350</a:t>
                          </a:r>
                          <a:endParaRPr lang="en-IN" dirty="0"/>
                        </a:p>
                      </a:txBody>
                      <a:tcPr/>
                    </a:tc>
                    <a:tc>
                      <a:txBody>
                        <a:bodyPr/>
                        <a:lstStyle/>
                        <a:p>
                          <a:r>
                            <a:rPr lang="en-US" dirty="0"/>
                            <a:t>7350</a:t>
                          </a:r>
                          <a:endParaRPr lang="en-IN" dirty="0"/>
                        </a:p>
                      </a:txBody>
                      <a:tcPr/>
                    </a:tc>
                    <a:tc>
                      <a:txBody>
                        <a:bodyPr/>
                        <a:lstStyle/>
                        <a:p>
                          <a:r>
                            <a:rPr lang="en-US" dirty="0"/>
                            <a:t>1837.5</a:t>
                          </a:r>
                          <a:endParaRPr lang="en-IN" dirty="0"/>
                        </a:p>
                      </a:txBody>
                      <a:tcPr/>
                    </a:tc>
                    <a:extLst>
                      <a:ext uri="{0D108BD9-81ED-4DB2-BD59-A6C34878D82A}">
                        <a16:rowId xmlns="" xmlns:a16="http://schemas.microsoft.com/office/drawing/2014/main" val="3838015856"/>
                      </a:ext>
                    </a:extLst>
                  </a:tr>
                  <a:tr h="394833">
                    <a:tc>
                      <a:txBody>
                        <a:bodyPr/>
                        <a:lstStyle/>
                        <a:p>
                          <a:r>
                            <a:rPr lang="en-US" dirty="0"/>
                            <a:t>5</a:t>
                          </a:r>
                          <a:endParaRPr lang="en-IN" dirty="0"/>
                        </a:p>
                      </a:txBody>
                      <a:tcPr/>
                    </a:tc>
                    <a:tc>
                      <a:txBody>
                        <a:bodyPr/>
                        <a:lstStyle/>
                        <a:p>
                          <a:r>
                            <a:rPr lang="en-US" dirty="0"/>
                            <a:t>6000</a:t>
                          </a:r>
                          <a:endParaRPr lang="en-IN" dirty="0"/>
                        </a:p>
                      </a:txBody>
                      <a:tcPr/>
                    </a:tc>
                    <a:tc>
                      <a:txBody>
                        <a:bodyPr/>
                        <a:lstStyle/>
                        <a:p>
                          <a:r>
                            <a:rPr lang="en-US" dirty="0"/>
                            <a:t>900</a:t>
                          </a:r>
                          <a:endParaRPr lang="en-IN" dirty="0"/>
                        </a:p>
                      </a:txBody>
                      <a:tcPr/>
                    </a:tc>
                    <a:tc>
                      <a:txBody>
                        <a:bodyPr/>
                        <a:lstStyle/>
                        <a:p>
                          <a:r>
                            <a:rPr lang="en-US" dirty="0"/>
                            <a:t>1350+900=2250</a:t>
                          </a:r>
                          <a:endParaRPr lang="en-IN" dirty="0"/>
                        </a:p>
                      </a:txBody>
                      <a:tcPr/>
                    </a:tc>
                    <a:tc>
                      <a:txBody>
                        <a:bodyPr/>
                        <a:lstStyle/>
                        <a:p>
                          <a:r>
                            <a:rPr lang="en-US" dirty="0"/>
                            <a:t>8250</a:t>
                          </a:r>
                          <a:endParaRPr lang="en-IN" dirty="0"/>
                        </a:p>
                      </a:txBody>
                      <a:tcPr/>
                    </a:tc>
                    <a:tc>
                      <a:txBody>
                        <a:bodyPr/>
                        <a:lstStyle/>
                        <a:p>
                          <a:r>
                            <a:rPr lang="en-US" dirty="0"/>
                            <a:t>1650</a:t>
                          </a:r>
                          <a:endParaRPr lang="en-IN" dirty="0"/>
                        </a:p>
                      </a:txBody>
                      <a:tcPr/>
                    </a:tc>
                    <a:extLst>
                      <a:ext uri="{0D108BD9-81ED-4DB2-BD59-A6C34878D82A}">
                        <a16:rowId xmlns="" xmlns:a16="http://schemas.microsoft.com/office/drawing/2014/main" val="124020229"/>
                      </a:ext>
                    </a:extLst>
                  </a:tr>
                  <a:tr h="394833">
                    <a:tc>
                      <a:txBody>
                        <a:bodyPr/>
                        <a:lstStyle/>
                        <a:p>
                          <a:r>
                            <a:rPr lang="en-US" dirty="0"/>
                            <a:t>6</a:t>
                          </a:r>
                          <a:endParaRPr lang="en-IN" dirty="0"/>
                        </a:p>
                      </a:txBody>
                      <a:tcPr/>
                    </a:tc>
                    <a:tc>
                      <a:txBody>
                        <a:bodyPr/>
                        <a:lstStyle/>
                        <a:p>
                          <a:r>
                            <a:rPr lang="en-US" dirty="0"/>
                            <a:t>6000</a:t>
                          </a:r>
                          <a:endParaRPr lang="en-IN" dirty="0"/>
                        </a:p>
                      </a:txBody>
                      <a:tcPr/>
                    </a:tc>
                    <a:tc>
                      <a:txBody>
                        <a:bodyPr/>
                        <a:lstStyle/>
                        <a:p>
                          <a:r>
                            <a:rPr lang="en-US" dirty="0"/>
                            <a:t>1200</a:t>
                          </a:r>
                          <a:endParaRPr lang="en-IN" dirty="0"/>
                        </a:p>
                      </a:txBody>
                      <a:tcPr/>
                    </a:tc>
                    <a:tc>
                      <a:txBody>
                        <a:bodyPr/>
                        <a:lstStyle/>
                        <a:p>
                          <a:r>
                            <a:rPr lang="en-US" dirty="0"/>
                            <a:t>2250+1200=3450</a:t>
                          </a:r>
                          <a:endParaRPr lang="en-IN" dirty="0"/>
                        </a:p>
                      </a:txBody>
                      <a:tcPr/>
                    </a:tc>
                    <a:tc>
                      <a:txBody>
                        <a:bodyPr/>
                        <a:lstStyle/>
                        <a:p>
                          <a:r>
                            <a:rPr lang="en-US" dirty="0"/>
                            <a:t>9450</a:t>
                          </a:r>
                          <a:endParaRPr lang="en-IN" dirty="0"/>
                        </a:p>
                      </a:txBody>
                      <a:tcPr/>
                    </a:tc>
                    <a:tc>
                      <a:txBody>
                        <a:bodyPr/>
                        <a:lstStyle/>
                        <a:p>
                          <a:r>
                            <a:rPr lang="en-US" dirty="0">
                              <a:highlight>
                                <a:srgbClr val="FFFF00"/>
                              </a:highlight>
                            </a:rPr>
                            <a:t>1575</a:t>
                          </a:r>
                          <a:endParaRPr lang="en-IN" dirty="0">
                            <a:highlight>
                              <a:srgbClr val="FFFF00"/>
                            </a:highlight>
                          </a:endParaRPr>
                        </a:p>
                      </a:txBody>
                      <a:tcPr/>
                    </a:tc>
                    <a:extLst>
                      <a:ext uri="{0D108BD9-81ED-4DB2-BD59-A6C34878D82A}">
                        <a16:rowId xmlns="" xmlns:a16="http://schemas.microsoft.com/office/drawing/2014/main" val="4115916997"/>
                      </a:ext>
                    </a:extLst>
                  </a:tr>
                  <a:tr h="394833">
                    <a:tc>
                      <a:txBody>
                        <a:bodyPr/>
                        <a:lstStyle/>
                        <a:p>
                          <a:r>
                            <a:rPr lang="en-US" dirty="0"/>
                            <a:t>7</a:t>
                          </a:r>
                          <a:endParaRPr lang="en-IN" dirty="0"/>
                        </a:p>
                      </a:txBody>
                      <a:tcPr/>
                    </a:tc>
                    <a:tc>
                      <a:txBody>
                        <a:bodyPr/>
                        <a:lstStyle/>
                        <a:p>
                          <a:r>
                            <a:rPr lang="en-US" dirty="0"/>
                            <a:t>6000</a:t>
                          </a:r>
                          <a:endParaRPr lang="en-IN" dirty="0"/>
                        </a:p>
                      </a:txBody>
                      <a:tcPr/>
                    </a:tc>
                    <a:tc>
                      <a:txBody>
                        <a:bodyPr/>
                        <a:lstStyle/>
                        <a:p>
                          <a:r>
                            <a:rPr lang="en-US" dirty="0"/>
                            <a:t>1600</a:t>
                          </a:r>
                          <a:endParaRPr lang="en-IN" dirty="0"/>
                        </a:p>
                      </a:txBody>
                      <a:tcPr/>
                    </a:tc>
                    <a:tc>
                      <a:txBody>
                        <a:bodyPr/>
                        <a:lstStyle/>
                        <a:p>
                          <a:r>
                            <a:rPr lang="en-US" dirty="0"/>
                            <a:t>3450+1600=5050</a:t>
                          </a:r>
                          <a:endParaRPr lang="en-IN" dirty="0"/>
                        </a:p>
                      </a:txBody>
                      <a:tcPr/>
                    </a:tc>
                    <a:tc>
                      <a:txBody>
                        <a:bodyPr/>
                        <a:lstStyle/>
                        <a:p>
                          <a:r>
                            <a:rPr lang="en-US" dirty="0"/>
                            <a:t>11050</a:t>
                          </a:r>
                          <a:endParaRPr lang="en-IN" dirty="0"/>
                        </a:p>
                      </a:txBody>
                      <a:tcPr/>
                    </a:tc>
                    <a:tc>
                      <a:txBody>
                        <a:bodyPr/>
                        <a:lstStyle/>
                        <a:p>
                          <a:r>
                            <a:rPr lang="en-US" dirty="0"/>
                            <a:t>1578.5</a:t>
                          </a:r>
                          <a:endParaRPr lang="en-IN" dirty="0"/>
                        </a:p>
                      </a:txBody>
                      <a:tcPr/>
                    </a:tc>
                    <a:extLst>
                      <a:ext uri="{0D108BD9-81ED-4DB2-BD59-A6C34878D82A}">
                        <a16:rowId xmlns="" xmlns:a16="http://schemas.microsoft.com/office/drawing/2014/main" val="4033398735"/>
                      </a:ext>
                    </a:extLst>
                  </a:tr>
                  <a:tr h="394833">
                    <a:tc>
                      <a:txBody>
                        <a:bodyPr/>
                        <a:lstStyle/>
                        <a:p>
                          <a:r>
                            <a:rPr lang="en-US" dirty="0"/>
                            <a:t>8</a:t>
                          </a:r>
                          <a:endParaRPr lang="en-IN" dirty="0"/>
                        </a:p>
                      </a:txBody>
                      <a:tcPr/>
                    </a:tc>
                    <a:tc>
                      <a:txBody>
                        <a:bodyPr/>
                        <a:lstStyle/>
                        <a:p>
                          <a:r>
                            <a:rPr lang="en-US" dirty="0"/>
                            <a:t>6000</a:t>
                          </a:r>
                          <a:endParaRPr lang="en-IN" dirty="0"/>
                        </a:p>
                      </a:txBody>
                      <a:tcPr/>
                    </a:tc>
                    <a:tc>
                      <a:txBody>
                        <a:bodyPr/>
                        <a:lstStyle/>
                        <a:p>
                          <a:r>
                            <a:rPr lang="en-US" dirty="0"/>
                            <a:t>2000</a:t>
                          </a:r>
                          <a:endParaRPr lang="en-IN" dirty="0"/>
                        </a:p>
                      </a:txBody>
                      <a:tcPr/>
                    </a:tc>
                    <a:tc>
                      <a:txBody>
                        <a:bodyPr/>
                        <a:lstStyle/>
                        <a:p>
                          <a:r>
                            <a:rPr lang="en-US" dirty="0"/>
                            <a:t>5050+2000=7050</a:t>
                          </a:r>
                          <a:endParaRPr lang="en-IN" dirty="0"/>
                        </a:p>
                      </a:txBody>
                      <a:tcPr/>
                    </a:tc>
                    <a:tc>
                      <a:txBody>
                        <a:bodyPr/>
                        <a:lstStyle/>
                        <a:p>
                          <a:r>
                            <a:rPr lang="en-US" dirty="0"/>
                            <a:t>13050</a:t>
                          </a:r>
                          <a:endParaRPr lang="en-IN" dirty="0"/>
                        </a:p>
                      </a:txBody>
                      <a:tcPr/>
                    </a:tc>
                    <a:tc>
                      <a:txBody>
                        <a:bodyPr/>
                        <a:lstStyle/>
                        <a:p>
                          <a:r>
                            <a:rPr lang="en-US" dirty="0"/>
                            <a:t>1631.25</a:t>
                          </a:r>
                          <a:endParaRPr lang="en-IN" dirty="0"/>
                        </a:p>
                      </a:txBody>
                      <a:tcPr/>
                    </a:tc>
                    <a:extLst>
                      <a:ext uri="{0D108BD9-81ED-4DB2-BD59-A6C34878D82A}">
                        <a16:rowId xmlns="" xmlns:a16="http://schemas.microsoft.com/office/drawing/2014/main" val="1360515684"/>
                      </a:ext>
                    </a:extLst>
                  </a:tr>
                </a:tbl>
              </a:graphicData>
            </a:graphic>
          </p:graphicFrame>
        </mc:Fallback>
      </mc:AlternateContent>
    </p:spTree>
    <p:extLst>
      <p:ext uri="{BB962C8B-B14F-4D97-AF65-F5344CB8AC3E}">
        <p14:creationId xmlns="" xmlns:p14="http://schemas.microsoft.com/office/powerpoint/2010/main" val="2887320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 xmlns:a16="http://schemas.microsoft.com/office/drawing/2014/main" id="{5A7B1418-7B63-4D5A-C40F-C1BBE85BFD2D}"/>
              </a:ext>
            </a:extLst>
          </p:cNvPr>
          <p:cNvGraphicFramePr/>
          <p:nvPr>
            <p:extLst>
              <p:ext uri="{D42A27DB-BD31-4B8C-83A1-F6EECF244321}">
                <p14:modId xmlns="" xmlns:p14="http://schemas.microsoft.com/office/powerpoint/2010/main" val="613174368"/>
              </p:ext>
            </p:extLst>
          </p:nvPr>
        </p:nvGraphicFramePr>
        <p:xfrm>
          <a:off x="114300" y="92869"/>
          <a:ext cx="11965781" cy="8309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Table 4">
            <a:extLst>
              <a:ext uri="{FF2B5EF4-FFF2-40B4-BE49-F238E27FC236}">
                <a16:creationId xmlns="" xmlns:a16="http://schemas.microsoft.com/office/drawing/2014/main" id="{940DAC45-8125-1463-DB6E-B676809DDCAB}"/>
              </a:ext>
            </a:extLst>
          </p:cNvPr>
          <p:cNvGraphicFramePr>
            <a:graphicFrameLocks noGrp="1"/>
          </p:cNvGraphicFramePr>
          <p:nvPr>
            <p:extLst>
              <p:ext uri="{D42A27DB-BD31-4B8C-83A1-F6EECF244321}">
                <p14:modId xmlns="" xmlns:p14="http://schemas.microsoft.com/office/powerpoint/2010/main" val="3210641760"/>
              </p:ext>
            </p:extLst>
          </p:nvPr>
        </p:nvGraphicFramePr>
        <p:xfrm>
          <a:off x="2182019" y="1269735"/>
          <a:ext cx="8128000" cy="2311400"/>
        </p:xfrm>
        <a:graphic>
          <a:graphicData uri="http://schemas.openxmlformats.org/drawingml/2006/table">
            <a:tbl>
              <a:tblPr firstRow="1" bandRow="1">
                <a:tableStyleId>{5C22544A-7EE6-4342-B048-85BDC9FD1C3A}</a:tableStyleId>
              </a:tblPr>
              <a:tblGrid>
                <a:gridCol w="4064000">
                  <a:extLst>
                    <a:ext uri="{9D8B030D-6E8A-4147-A177-3AD203B41FA5}">
                      <a16:colId xmlns="" xmlns:a16="http://schemas.microsoft.com/office/drawing/2014/main" val="3981736032"/>
                    </a:ext>
                  </a:extLst>
                </a:gridCol>
                <a:gridCol w="4064000">
                  <a:extLst>
                    <a:ext uri="{9D8B030D-6E8A-4147-A177-3AD203B41FA5}">
                      <a16:colId xmlns="" xmlns:a16="http://schemas.microsoft.com/office/drawing/2014/main" val="1527283778"/>
                    </a:ext>
                  </a:extLst>
                </a:gridCol>
              </a:tblGrid>
              <a:tr h="370840">
                <a:tc>
                  <a:txBody>
                    <a:bodyPr/>
                    <a:lstStyle/>
                    <a:p>
                      <a:r>
                        <a:rPr lang="en-US" dirty="0"/>
                        <a:t>                     </a:t>
                      </a:r>
                      <a:r>
                        <a:rPr lang="en-US" sz="2400" dirty="0">
                          <a:latin typeface="Arial" panose="020B0604020202020204" pitchFamily="34" charset="0"/>
                          <a:cs typeface="Arial" panose="020B0604020202020204" pitchFamily="34" charset="0"/>
                        </a:rPr>
                        <a:t>Age</a:t>
                      </a:r>
                      <a:endParaRPr lang="en-IN" dirty="0"/>
                    </a:p>
                  </a:txBody>
                  <a:tcPr/>
                </a:tc>
                <a:tc>
                  <a:txBody>
                    <a:bodyPr/>
                    <a:lstStyle/>
                    <a:p>
                      <a:r>
                        <a:rPr lang="en-US" dirty="0"/>
                        <a:t>         </a:t>
                      </a:r>
                      <a:r>
                        <a:rPr lang="en-US" sz="2400" dirty="0">
                          <a:latin typeface="Arial" panose="020B0604020202020204" pitchFamily="34" charset="0"/>
                          <a:cs typeface="Arial" panose="020B0604020202020204" pitchFamily="34" charset="0"/>
                        </a:rPr>
                        <a:t>Operating cost</a:t>
                      </a:r>
                      <a:endParaRPr lang="en-IN" dirty="0"/>
                    </a:p>
                  </a:txBody>
                  <a:tcPr/>
                </a:tc>
                <a:extLst>
                  <a:ext uri="{0D108BD9-81ED-4DB2-BD59-A6C34878D82A}">
                    <a16:rowId xmlns="" xmlns:a16="http://schemas.microsoft.com/office/drawing/2014/main" val="1813833920"/>
                  </a:ext>
                </a:extLst>
              </a:tr>
              <a:tr h="370840">
                <a:tc>
                  <a:txBody>
                    <a:bodyPr/>
                    <a:lstStyle/>
                    <a:p>
                      <a:r>
                        <a:rPr lang="en-US" dirty="0"/>
                        <a:t>                     1</a:t>
                      </a:r>
                      <a:endParaRPr lang="en-IN" dirty="0"/>
                    </a:p>
                  </a:txBody>
                  <a:tcPr/>
                </a:tc>
                <a:tc>
                  <a:txBody>
                    <a:bodyPr/>
                    <a:lstStyle/>
                    <a:p>
                      <a:r>
                        <a:rPr lang="en-US" dirty="0"/>
                        <a:t>                     10,000</a:t>
                      </a:r>
                      <a:endParaRPr lang="en-IN" dirty="0"/>
                    </a:p>
                  </a:txBody>
                  <a:tcPr/>
                </a:tc>
                <a:extLst>
                  <a:ext uri="{0D108BD9-81ED-4DB2-BD59-A6C34878D82A}">
                    <a16:rowId xmlns="" xmlns:a16="http://schemas.microsoft.com/office/drawing/2014/main" val="2231631878"/>
                  </a:ext>
                </a:extLst>
              </a:tr>
              <a:tr h="370840">
                <a:tc>
                  <a:txBody>
                    <a:bodyPr/>
                    <a:lstStyle/>
                    <a:p>
                      <a:r>
                        <a:rPr lang="en-US" dirty="0"/>
                        <a:t>                     2</a:t>
                      </a:r>
                      <a:endParaRPr lang="en-IN" dirty="0"/>
                    </a:p>
                  </a:txBody>
                  <a:tcPr/>
                </a:tc>
                <a:tc>
                  <a:txBody>
                    <a:bodyPr/>
                    <a:lstStyle/>
                    <a:p>
                      <a:r>
                        <a:rPr lang="en-US" dirty="0"/>
                        <a:t>                     12,000</a:t>
                      </a:r>
                      <a:endParaRPr lang="en-IN" dirty="0"/>
                    </a:p>
                  </a:txBody>
                  <a:tcPr/>
                </a:tc>
                <a:extLst>
                  <a:ext uri="{0D108BD9-81ED-4DB2-BD59-A6C34878D82A}">
                    <a16:rowId xmlns="" xmlns:a16="http://schemas.microsoft.com/office/drawing/2014/main" val="118380862"/>
                  </a:ext>
                </a:extLst>
              </a:tr>
              <a:tr h="370840">
                <a:tc>
                  <a:txBody>
                    <a:bodyPr/>
                    <a:lstStyle/>
                    <a:p>
                      <a:r>
                        <a:rPr lang="en-US" dirty="0"/>
                        <a:t>                     3</a:t>
                      </a:r>
                      <a:endParaRPr lang="en-IN" dirty="0"/>
                    </a:p>
                  </a:txBody>
                  <a:tcPr/>
                </a:tc>
                <a:tc>
                  <a:txBody>
                    <a:bodyPr/>
                    <a:lstStyle/>
                    <a:p>
                      <a:r>
                        <a:rPr lang="en-US" dirty="0"/>
                        <a:t>                     15,000</a:t>
                      </a:r>
                      <a:endParaRPr lang="en-IN" dirty="0"/>
                    </a:p>
                  </a:txBody>
                  <a:tcPr/>
                </a:tc>
                <a:extLst>
                  <a:ext uri="{0D108BD9-81ED-4DB2-BD59-A6C34878D82A}">
                    <a16:rowId xmlns="" xmlns:a16="http://schemas.microsoft.com/office/drawing/2014/main" val="3062062189"/>
                  </a:ext>
                </a:extLst>
              </a:tr>
              <a:tr h="370840">
                <a:tc>
                  <a:txBody>
                    <a:bodyPr/>
                    <a:lstStyle/>
                    <a:p>
                      <a:r>
                        <a:rPr lang="en-US" dirty="0"/>
                        <a:t>                     4</a:t>
                      </a:r>
                      <a:endParaRPr lang="en-IN" dirty="0"/>
                    </a:p>
                  </a:txBody>
                  <a:tcPr/>
                </a:tc>
                <a:tc>
                  <a:txBody>
                    <a:bodyPr/>
                    <a:lstStyle/>
                    <a:p>
                      <a:r>
                        <a:rPr lang="en-US" dirty="0"/>
                        <a:t>                     18,000</a:t>
                      </a:r>
                      <a:endParaRPr lang="en-IN" dirty="0"/>
                    </a:p>
                  </a:txBody>
                  <a:tcPr/>
                </a:tc>
                <a:extLst>
                  <a:ext uri="{0D108BD9-81ED-4DB2-BD59-A6C34878D82A}">
                    <a16:rowId xmlns="" xmlns:a16="http://schemas.microsoft.com/office/drawing/2014/main" val="1455889014"/>
                  </a:ext>
                </a:extLst>
              </a:tr>
              <a:tr h="370840">
                <a:tc>
                  <a:txBody>
                    <a:bodyPr/>
                    <a:lstStyle/>
                    <a:p>
                      <a:r>
                        <a:rPr lang="en-US" dirty="0"/>
                        <a:t>                     5</a:t>
                      </a:r>
                      <a:endParaRPr lang="en-IN" dirty="0"/>
                    </a:p>
                  </a:txBody>
                  <a:tcPr/>
                </a:tc>
                <a:tc>
                  <a:txBody>
                    <a:bodyPr/>
                    <a:lstStyle/>
                    <a:p>
                      <a:r>
                        <a:rPr lang="en-US" dirty="0"/>
                        <a:t>                     20,000</a:t>
                      </a:r>
                      <a:endParaRPr lang="en-IN" dirty="0"/>
                    </a:p>
                  </a:txBody>
                  <a:tcPr/>
                </a:tc>
                <a:extLst>
                  <a:ext uri="{0D108BD9-81ED-4DB2-BD59-A6C34878D82A}">
                    <a16:rowId xmlns="" xmlns:a16="http://schemas.microsoft.com/office/drawing/2014/main" val="1720688508"/>
                  </a:ext>
                </a:extLst>
              </a:tr>
            </a:tbl>
          </a:graphicData>
        </a:graphic>
      </p:graphicFrame>
      <p:graphicFrame>
        <p:nvGraphicFramePr>
          <p:cNvPr id="8" name="Diagram 7">
            <a:extLst>
              <a:ext uri="{FF2B5EF4-FFF2-40B4-BE49-F238E27FC236}">
                <a16:creationId xmlns="" xmlns:a16="http://schemas.microsoft.com/office/drawing/2014/main" id="{66175933-16A6-4DC0-011D-3F77DC1C5D2A}"/>
              </a:ext>
            </a:extLst>
          </p:cNvPr>
          <p:cNvGraphicFramePr/>
          <p:nvPr/>
        </p:nvGraphicFramePr>
        <p:xfrm>
          <a:off x="228600" y="4000500"/>
          <a:ext cx="11580019" cy="193899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 xmlns:p14="http://schemas.microsoft.com/office/powerpoint/2010/main" val="2857001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 xmlns:a16="http://schemas.microsoft.com/office/drawing/2014/main" id="{AB47D0C5-C7E1-9103-5D92-A046C58AFC09}"/>
              </a:ext>
            </a:extLst>
          </p:cNvPr>
          <p:cNvGraphicFramePr/>
          <p:nvPr>
            <p:extLst>
              <p:ext uri="{D42A27DB-BD31-4B8C-83A1-F6EECF244321}">
                <p14:modId xmlns="" xmlns:p14="http://schemas.microsoft.com/office/powerpoint/2010/main" val="3177544799"/>
              </p:ext>
            </p:extLst>
          </p:nvPr>
        </p:nvGraphicFramePr>
        <p:xfrm>
          <a:off x="50006" y="121444"/>
          <a:ext cx="11801475" cy="5232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 xmlns:a16="http://schemas.microsoft.com/office/drawing/2014/main" id="{2093C2F8-83B7-0B0E-0DE0-4FE0E0574068}"/>
              </a:ext>
            </a:extLst>
          </p:cNvPr>
          <p:cNvSpPr txBox="1"/>
          <p:nvPr/>
        </p:nvSpPr>
        <p:spPr>
          <a:xfrm>
            <a:off x="178594" y="928688"/>
            <a:ext cx="11672887" cy="2092881"/>
          </a:xfrm>
          <a:prstGeom prst="rect">
            <a:avLst/>
          </a:prstGeom>
          <a:noFill/>
        </p:spPr>
        <p:txBody>
          <a:bodyPr wrap="square" rtlCol="0">
            <a:spAutoFit/>
          </a:bodyPr>
          <a:lstStyle/>
          <a:p>
            <a:endParaRPr lang="en-US" dirty="0"/>
          </a:p>
          <a:p>
            <a:r>
              <a:rPr lang="en-US" sz="2800" dirty="0">
                <a:latin typeface="Arial" panose="020B0604020202020204" pitchFamily="34" charset="0"/>
                <a:cs typeface="Arial" panose="020B0604020202020204" pitchFamily="34" charset="0"/>
              </a:rPr>
              <a:t>10% of purchase price = Rs. 60,000 X10/100 = Rs. 6,000.</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Thus the resale value decreases by Rs. 6,000 every year.</a:t>
            </a:r>
          </a:p>
          <a:p>
            <a:r>
              <a:rPr lang="en-US" sz="2800" dirty="0">
                <a:latin typeface="Arial" panose="020B0604020202020204" pitchFamily="34" charset="0"/>
                <a:cs typeface="Arial" panose="020B0604020202020204" pitchFamily="34" charset="0"/>
              </a:rPr>
              <a:t>which means that ( C – S ) increases by Rs. 6,000 every year.</a:t>
            </a:r>
            <a:endParaRPr lang="en-IN" sz="28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870053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graphicFrame>
            <p:nvGraphicFramePr>
              <p:cNvPr id="3" name="Table 3">
                <a:extLst>
                  <a:ext uri="{FF2B5EF4-FFF2-40B4-BE49-F238E27FC236}">
                    <a16:creationId xmlns:a16="http://schemas.microsoft.com/office/drawing/2014/main" id="{752D7E22-3AC6-0FC4-97CE-D8E70A212DC7}"/>
                  </a:ext>
                </a:extLst>
              </p:cNvPr>
              <p:cNvGraphicFramePr>
                <a:graphicFrameLocks noGrp="1"/>
              </p:cNvGraphicFramePr>
              <p:nvPr>
                <p:extLst>
                  <p:ext uri="{D42A27DB-BD31-4B8C-83A1-F6EECF244321}">
                    <p14:modId xmlns:p14="http://schemas.microsoft.com/office/powerpoint/2010/main" val="1925373735"/>
                  </p:ext>
                </p:extLst>
              </p:nvPr>
            </p:nvGraphicFramePr>
            <p:xfrm>
              <a:off x="943371" y="541072"/>
              <a:ext cx="10007998" cy="4409440"/>
            </p:xfrm>
            <a:graphic>
              <a:graphicData uri="http://schemas.openxmlformats.org/drawingml/2006/table">
                <a:tbl>
                  <a:tblPr firstRow="1" bandRow="1">
                    <a:tableStyleId>{5C22544A-7EE6-4342-B048-85BDC9FD1C3A}</a:tableStyleId>
                  </a:tblPr>
                  <a:tblGrid>
                    <a:gridCol w="1161143">
                      <a:extLst>
                        <a:ext uri="{9D8B030D-6E8A-4147-A177-3AD203B41FA5}">
                          <a16:colId xmlns:a16="http://schemas.microsoft.com/office/drawing/2014/main" val="1315827498"/>
                        </a:ext>
                      </a:extLst>
                    </a:gridCol>
                    <a:gridCol w="1421720">
                      <a:extLst>
                        <a:ext uri="{9D8B030D-6E8A-4147-A177-3AD203B41FA5}">
                          <a16:colId xmlns:a16="http://schemas.microsoft.com/office/drawing/2014/main" val="628058447"/>
                        </a:ext>
                      </a:extLst>
                    </a:gridCol>
                    <a:gridCol w="1164431">
                      <a:extLst>
                        <a:ext uri="{9D8B030D-6E8A-4147-A177-3AD203B41FA5}">
                          <a16:colId xmlns:a16="http://schemas.microsoft.com/office/drawing/2014/main" val="1903447677"/>
                        </a:ext>
                      </a:extLst>
                    </a:gridCol>
                    <a:gridCol w="1042987">
                      <a:extLst>
                        <a:ext uri="{9D8B030D-6E8A-4147-A177-3AD203B41FA5}">
                          <a16:colId xmlns:a16="http://schemas.microsoft.com/office/drawing/2014/main" val="2217307478"/>
                        </a:ext>
                      </a:extLst>
                    </a:gridCol>
                    <a:gridCol w="1164432">
                      <a:extLst>
                        <a:ext uri="{9D8B030D-6E8A-4147-A177-3AD203B41FA5}">
                          <a16:colId xmlns:a16="http://schemas.microsoft.com/office/drawing/2014/main" val="3810662018"/>
                        </a:ext>
                      </a:extLst>
                    </a:gridCol>
                    <a:gridCol w="2038748">
                      <a:extLst>
                        <a:ext uri="{9D8B030D-6E8A-4147-A177-3AD203B41FA5}">
                          <a16:colId xmlns:a16="http://schemas.microsoft.com/office/drawing/2014/main" val="3076569013"/>
                        </a:ext>
                      </a:extLst>
                    </a:gridCol>
                    <a:gridCol w="2014537">
                      <a:extLst>
                        <a:ext uri="{9D8B030D-6E8A-4147-A177-3AD203B41FA5}">
                          <a16:colId xmlns:a16="http://schemas.microsoft.com/office/drawing/2014/main" val="399484116"/>
                        </a:ext>
                      </a:extLst>
                    </a:gridCol>
                  </a:tblGrid>
                  <a:tr h="370840">
                    <a:tc>
                      <a:txBody>
                        <a:bodyPr/>
                        <a:lstStyle/>
                        <a:p>
                          <a:r>
                            <a:rPr lang="en-US" sz="2400" dirty="0">
                              <a:latin typeface="Arial" panose="020B0604020202020204" pitchFamily="34" charset="0"/>
                              <a:cs typeface="Arial" panose="020B0604020202020204" pitchFamily="34" charset="0"/>
                            </a:rPr>
                            <a:t>Age</a:t>
                          </a:r>
                          <a:endParaRPr lang="en-IN" sz="2400" dirty="0">
                            <a:latin typeface="Arial" panose="020B0604020202020204" pitchFamily="34" charset="0"/>
                            <a:cs typeface="Arial" panose="020B0604020202020204" pitchFamily="34" charset="0"/>
                          </a:endParaRPr>
                        </a:p>
                      </a:txBody>
                      <a:tcPr/>
                    </a:tc>
                    <a:tc>
                      <a:txBody>
                        <a:bodyPr/>
                        <a:lstStyle/>
                        <a:p>
                          <a:r>
                            <a:rPr lang="en-US" sz="2000" dirty="0">
                              <a:latin typeface="Arial" panose="020B0604020202020204" pitchFamily="34" charset="0"/>
                              <a:cs typeface="Arial" panose="020B0604020202020204" pitchFamily="34" charset="0"/>
                            </a:rPr>
                            <a:t>Resale value(S)</a:t>
                          </a:r>
                          <a:endParaRPr lang="en-IN" sz="2000" dirty="0">
                            <a:latin typeface="Arial" panose="020B0604020202020204" pitchFamily="34" charset="0"/>
                            <a:cs typeface="Arial" panose="020B0604020202020204" pitchFamily="34" charset="0"/>
                          </a:endParaRPr>
                        </a:p>
                      </a:txBody>
                      <a:tcPr/>
                    </a:tc>
                    <a:tc>
                      <a:txBody>
                        <a:bodyPr/>
                        <a:lstStyle/>
                        <a:p>
                          <a:r>
                            <a:rPr lang="en-US" sz="2000" dirty="0">
                              <a:latin typeface="Arial" panose="020B0604020202020204" pitchFamily="34" charset="0"/>
                              <a:cs typeface="Arial" panose="020B0604020202020204" pitchFamily="34" charset="0"/>
                            </a:rPr>
                            <a:t> C-S</a:t>
                          </a:r>
                          <a:endParaRPr lang="en-IN" sz="2000" dirty="0">
                            <a:latin typeface="Arial" panose="020B0604020202020204" pitchFamily="34" charset="0"/>
                            <a:cs typeface="Arial" panose="020B0604020202020204" pitchFamily="34" charset="0"/>
                          </a:endParaRPr>
                        </a:p>
                      </a:txBody>
                      <a:tcPr/>
                    </a:tc>
                    <a:tc>
                      <a:txBody>
                        <a:bodyPr/>
                        <a:lstStyle/>
                        <a:p>
                          <a:r>
                            <a:rPr lang="en-US" sz="2000" dirty="0">
                              <a:latin typeface="Arial" panose="020B0604020202020204" pitchFamily="34" charset="0"/>
                              <a:cs typeface="Arial" panose="020B0604020202020204" pitchFamily="34" charset="0"/>
                            </a:rPr>
                            <a:t> F(t)</a:t>
                          </a:r>
                          <a:endParaRPr lang="en-IN" sz="2000" dirty="0">
                            <a:latin typeface="Arial" panose="020B0604020202020204" pitchFamily="34" charset="0"/>
                            <a:cs typeface="Arial" panose="020B0604020202020204" pitchFamily="34" charset="0"/>
                          </a:endParaRPr>
                        </a:p>
                      </a:txBody>
                      <a:tcPr/>
                    </a:tc>
                    <a:tc>
                      <a:txBody>
                        <a:bodyPr/>
                        <a:lstStyle/>
                        <a:p>
                          <a:r>
                            <a:rPr lang="en-IN" sz="2000" dirty="0">
                              <a:latin typeface="Arial" panose="020B0604020202020204" pitchFamily="34" charset="0"/>
                              <a:cs typeface="Arial" panose="020B0604020202020204" pitchFamily="34" charset="0"/>
                            </a:rPr>
                            <a:t>∑ F(t)</a:t>
                          </a:r>
                        </a:p>
                      </a:txBody>
                      <a:tcPr/>
                    </a:tc>
                    <a:tc>
                      <a:txBody>
                        <a:bodyPr/>
                        <a:lstStyle/>
                        <a:p>
                          <a:r>
                            <a:rPr lang="en-US" sz="2000" dirty="0">
                              <a:latin typeface="Arial" panose="020B0604020202020204" pitchFamily="34" charset="0"/>
                              <a:cs typeface="Arial" panose="020B0604020202020204" pitchFamily="34" charset="0"/>
                            </a:rPr>
                            <a:t>T= C - S+∑ F(t)</a:t>
                          </a:r>
                          <a:endParaRPr lang="en-IN" sz="2000" dirty="0">
                            <a:latin typeface="Arial" panose="020B0604020202020204" pitchFamily="34" charset="0"/>
                            <a:cs typeface="Arial" panose="020B0604020202020204" pitchFamily="34" charset="0"/>
                          </a:endParaRPr>
                        </a:p>
                      </a:txBody>
                      <a:tcPr/>
                    </a:tc>
                    <a:tc>
                      <a:txBody>
                        <a:bodyPr/>
                        <a:lstStyle/>
                        <a:p>
                          <a14:m>
                            <m:oMath xmlns:m="http://schemas.openxmlformats.org/officeDocument/2006/math">
                              <m:f>
                                <m:fPr>
                                  <m:ctrlPr>
                                    <a:rPr lang="en-IN" sz="2000" i="1" smtClean="0">
                                      <a:latin typeface="Cambria Math" panose="02040503050406030204" pitchFamily="18" charset="0"/>
                                      <a:cs typeface="Arial" panose="020B0604020202020204" pitchFamily="34" charset="0"/>
                                    </a:rPr>
                                  </m:ctrlPr>
                                </m:fPr>
                                <m:num>
                                  <m:r>
                                    <a:rPr lang="en-US" sz="2000" b="1" i="1" smtClean="0">
                                      <a:latin typeface="Cambria Math" panose="02040503050406030204" pitchFamily="18" charset="0"/>
                                      <a:cs typeface="Arial" panose="020B0604020202020204" pitchFamily="34" charset="0"/>
                                    </a:rPr>
                                    <m:t>𝟏</m:t>
                                  </m:r>
                                </m:num>
                                <m:den>
                                  <m:r>
                                    <a:rPr lang="en-US" sz="2000" b="1" i="1" smtClean="0">
                                      <a:latin typeface="Cambria Math" panose="02040503050406030204" pitchFamily="18" charset="0"/>
                                      <a:cs typeface="Arial" panose="020B0604020202020204" pitchFamily="34" charset="0"/>
                                    </a:rPr>
                                    <m:t>𝒏</m:t>
                                  </m:r>
                                </m:den>
                              </m:f>
                            </m:oMath>
                          </a14:m>
                          <a:r>
                            <a:rPr lang="en-IN" sz="2000" dirty="0">
                              <a:latin typeface="Arial" panose="020B0604020202020204" pitchFamily="34" charset="0"/>
                              <a:cs typeface="Arial" panose="020B0604020202020204" pitchFamily="34" charset="0"/>
                            </a:rPr>
                            <a:t> [ c-s+∑ F(t) ]</a:t>
                          </a:r>
                        </a:p>
                      </a:txBody>
                      <a:tcPr/>
                    </a:tc>
                    <a:extLst>
                      <a:ext uri="{0D108BD9-81ED-4DB2-BD59-A6C34878D82A}">
                        <a16:rowId xmlns:a16="http://schemas.microsoft.com/office/drawing/2014/main" val="3439185203"/>
                      </a:ext>
                    </a:extLst>
                  </a:tr>
                  <a:tr h="370840">
                    <a:tc>
                      <a:txBody>
                        <a:bodyPr/>
                        <a:lstStyle/>
                        <a:p>
                          <a:r>
                            <a:rPr lang="en-US" dirty="0"/>
                            <a:t>1</a:t>
                          </a:r>
                          <a:endParaRPr lang="en-IN" dirty="0"/>
                        </a:p>
                      </a:txBody>
                      <a:tcPr/>
                    </a:tc>
                    <a:tc>
                      <a:txBody>
                        <a:bodyPr/>
                        <a:lstStyle/>
                        <a:p>
                          <a:r>
                            <a:rPr lang="en-US" dirty="0"/>
                            <a:t>54,000</a:t>
                          </a:r>
                          <a:endParaRPr lang="en-IN" dirty="0"/>
                        </a:p>
                      </a:txBody>
                      <a:tcPr/>
                    </a:tc>
                    <a:tc>
                      <a:txBody>
                        <a:bodyPr/>
                        <a:lstStyle/>
                        <a:p>
                          <a:r>
                            <a:rPr lang="en-US" dirty="0"/>
                            <a:t>6,000</a:t>
                          </a:r>
                          <a:endParaRPr lang="en-IN" dirty="0"/>
                        </a:p>
                      </a:txBody>
                      <a:tcPr/>
                    </a:tc>
                    <a:tc>
                      <a:txBody>
                        <a:bodyPr/>
                        <a:lstStyle/>
                        <a:p>
                          <a:r>
                            <a:rPr lang="en-US" dirty="0"/>
                            <a:t>10,000</a:t>
                          </a:r>
                          <a:endParaRPr lang="en-IN" dirty="0"/>
                        </a:p>
                      </a:txBody>
                      <a:tcPr/>
                    </a:tc>
                    <a:tc>
                      <a:txBody>
                        <a:bodyPr/>
                        <a:lstStyle/>
                        <a:p>
                          <a:r>
                            <a:rPr lang="en-US" dirty="0"/>
                            <a:t>10,000</a:t>
                          </a:r>
                          <a:endParaRPr lang="en-IN" dirty="0"/>
                        </a:p>
                      </a:txBody>
                      <a:tcPr/>
                    </a:tc>
                    <a:tc>
                      <a:txBody>
                        <a:bodyPr/>
                        <a:lstStyle/>
                        <a:p>
                          <a:r>
                            <a:rPr lang="en-US" dirty="0"/>
                            <a:t>16,000</a:t>
                          </a:r>
                          <a:endParaRPr lang="en-IN" dirty="0"/>
                        </a:p>
                      </a:txBody>
                      <a:tcPr/>
                    </a:tc>
                    <a:tc>
                      <a:txBody>
                        <a:bodyPr/>
                        <a:lstStyle/>
                        <a:p>
                          <a:r>
                            <a:rPr lang="en-US" dirty="0">
                              <a:highlight>
                                <a:srgbClr val="FFFF00"/>
                              </a:highlight>
                            </a:rPr>
                            <a:t>16,000</a:t>
                          </a:r>
                          <a:endParaRPr lang="en-IN" dirty="0">
                            <a:highlight>
                              <a:srgbClr val="FFFF00"/>
                            </a:highlight>
                          </a:endParaRPr>
                        </a:p>
                      </a:txBody>
                      <a:tcPr/>
                    </a:tc>
                    <a:extLst>
                      <a:ext uri="{0D108BD9-81ED-4DB2-BD59-A6C34878D82A}">
                        <a16:rowId xmlns:a16="http://schemas.microsoft.com/office/drawing/2014/main" val="3984231142"/>
                      </a:ext>
                    </a:extLst>
                  </a:tr>
                  <a:tr h="370840">
                    <a:tc>
                      <a:txBody>
                        <a:bodyPr/>
                        <a:lstStyle/>
                        <a:p>
                          <a:r>
                            <a:rPr lang="en-US" dirty="0"/>
                            <a:t>2</a:t>
                          </a:r>
                          <a:endParaRPr lang="en-IN" dirty="0"/>
                        </a:p>
                      </a:txBody>
                      <a:tcPr/>
                    </a:tc>
                    <a:tc>
                      <a:txBody>
                        <a:bodyPr/>
                        <a:lstStyle/>
                        <a:p>
                          <a:r>
                            <a:rPr lang="en-US" dirty="0"/>
                            <a:t>48,000</a:t>
                          </a:r>
                          <a:endParaRPr lang="en-IN" dirty="0"/>
                        </a:p>
                      </a:txBody>
                      <a:tcPr/>
                    </a:tc>
                    <a:tc>
                      <a:txBody>
                        <a:bodyPr/>
                        <a:lstStyle/>
                        <a:p>
                          <a:r>
                            <a:rPr lang="en-US" dirty="0"/>
                            <a:t>12,000</a:t>
                          </a:r>
                          <a:endParaRPr lang="en-IN" dirty="0"/>
                        </a:p>
                      </a:txBody>
                      <a:tcPr/>
                    </a:tc>
                    <a:tc>
                      <a:txBody>
                        <a:bodyPr/>
                        <a:lstStyle/>
                        <a:p>
                          <a:r>
                            <a:rPr lang="en-US" dirty="0"/>
                            <a:t>12,000</a:t>
                          </a:r>
                          <a:endParaRPr lang="en-IN" dirty="0"/>
                        </a:p>
                      </a:txBody>
                      <a:tcPr/>
                    </a:tc>
                    <a:tc>
                      <a:txBody>
                        <a:bodyPr/>
                        <a:lstStyle/>
                        <a:p>
                          <a:r>
                            <a:rPr lang="en-US" dirty="0"/>
                            <a:t>22,000</a:t>
                          </a:r>
                          <a:endParaRPr lang="en-IN" dirty="0"/>
                        </a:p>
                      </a:txBody>
                      <a:tcPr/>
                    </a:tc>
                    <a:tc>
                      <a:txBody>
                        <a:bodyPr/>
                        <a:lstStyle/>
                        <a:p>
                          <a:r>
                            <a:rPr lang="en-US" dirty="0"/>
                            <a:t>34,000</a:t>
                          </a:r>
                          <a:endParaRPr lang="en-IN" dirty="0"/>
                        </a:p>
                      </a:txBody>
                      <a:tcPr/>
                    </a:tc>
                    <a:tc>
                      <a:txBody>
                        <a:bodyPr/>
                        <a:lstStyle/>
                        <a:p>
                          <a:r>
                            <a:rPr lang="en-US" dirty="0"/>
                            <a:t>17,000</a:t>
                          </a:r>
                          <a:endParaRPr lang="en-IN" dirty="0"/>
                        </a:p>
                      </a:txBody>
                      <a:tcPr/>
                    </a:tc>
                    <a:extLst>
                      <a:ext uri="{0D108BD9-81ED-4DB2-BD59-A6C34878D82A}">
                        <a16:rowId xmlns:a16="http://schemas.microsoft.com/office/drawing/2014/main" val="3107794588"/>
                      </a:ext>
                    </a:extLst>
                  </a:tr>
                  <a:tr h="370840">
                    <a:tc>
                      <a:txBody>
                        <a:bodyPr/>
                        <a:lstStyle/>
                        <a:p>
                          <a:r>
                            <a:rPr lang="en-US" dirty="0"/>
                            <a:t>3</a:t>
                          </a:r>
                          <a:endParaRPr lang="en-IN" dirty="0"/>
                        </a:p>
                      </a:txBody>
                      <a:tcPr/>
                    </a:tc>
                    <a:tc>
                      <a:txBody>
                        <a:bodyPr/>
                        <a:lstStyle/>
                        <a:p>
                          <a:r>
                            <a:rPr lang="en-US" dirty="0"/>
                            <a:t>42,000</a:t>
                          </a:r>
                          <a:endParaRPr lang="en-IN" dirty="0"/>
                        </a:p>
                      </a:txBody>
                      <a:tcPr/>
                    </a:tc>
                    <a:tc>
                      <a:txBody>
                        <a:bodyPr/>
                        <a:lstStyle/>
                        <a:p>
                          <a:r>
                            <a:rPr lang="en-US" dirty="0"/>
                            <a:t>18,000</a:t>
                          </a:r>
                          <a:endParaRPr lang="en-IN" dirty="0"/>
                        </a:p>
                      </a:txBody>
                      <a:tcPr/>
                    </a:tc>
                    <a:tc>
                      <a:txBody>
                        <a:bodyPr/>
                        <a:lstStyle/>
                        <a:p>
                          <a:r>
                            <a:rPr lang="en-US" dirty="0"/>
                            <a:t>15,000</a:t>
                          </a:r>
                          <a:endParaRPr lang="en-IN" dirty="0"/>
                        </a:p>
                      </a:txBody>
                      <a:tcPr/>
                    </a:tc>
                    <a:tc>
                      <a:txBody>
                        <a:bodyPr/>
                        <a:lstStyle/>
                        <a:p>
                          <a:r>
                            <a:rPr lang="en-US" dirty="0"/>
                            <a:t>37,000</a:t>
                          </a:r>
                          <a:endParaRPr lang="en-IN" dirty="0"/>
                        </a:p>
                      </a:txBody>
                      <a:tcPr/>
                    </a:tc>
                    <a:tc>
                      <a:txBody>
                        <a:bodyPr/>
                        <a:lstStyle/>
                        <a:p>
                          <a:r>
                            <a:rPr lang="en-US" dirty="0"/>
                            <a:t>55,000</a:t>
                          </a:r>
                          <a:endParaRPr lang="en-IN" dirty="0"/>
                        </a:p>
                      </a:txBody>
                      <a:tcPr/>
                    </a:tc>
                    <a:tc>
                      <a:txBody>
                        <a:bodyPr/>
                        <a:lstStyle/>
                        <a:p>
                          <a:r>
                            <a:rPr lang="en-US" dirty="0"/>
                            <a:t>18,333.33</a:t>
                          </a:r>
                          <a:endParaRPr lang="en-IN" dirty="0"/>
                        </a:p>
                      </a:txBody>
                      <a:tcPr/>
                    </a:tc>
                    <a:extLst>
                      <a:ext uri="{0D108BD9-81ED-4DB2-BD59-A6C34878D82A}">
                        <a16:rowId xmlns:a16="http://schemas.microsoft.com/office/drawing/2014/main" val="3627236328"/>
                      </a:ext>
                    </a:extLst>
                  </a:tr>
                  <a:tr h="370840">
                    <a:tc>
                      <a:txBody>
                        <a:bodyPr/>
                        <a:lstStyle/>
                        <a:p>
                          <a:r>
                            <a:rPr lang="en-US" dirty="0"/>
                            <a:t>4</a:t>
                          </a:r>
                          <a:endParaRPr lang="en-IN" dirty="0"/>
                        </a:p>
                      </a:txBody>
                      <a:tcPr/>
                    </a:tc>
                    <a:tc>
                      <a:txBody>
                        <a:bodyPr/>
                        <a:lstStyle/>
                        <a:p>
                          <a:r>
                            <a:rPr lang="en-US" dirty="0"/>
                            <a:t>36,000</a:t>
                          </a:r>
                          <a:endParaRPr lang="en-IN" dirty="0"/>
                        </a:p>
                      </a:txBody>
                      <a:tcPr/>
                    </a:tc>
                    <a:tc>
                      <a:txBody>
                        <a:bodyPr/>
                        <a:lstStyle/>
                        <a:p>
                          <a:r>
                            <a:rPr lang="en-US" dirty="0"/>
                            <a:t>24,000</a:t>
                          </a:r>
                          <a:endParaRPr lang="en-IN" dirty="0"/>
                        </a:p>
                      </a:txBody>
                      <a:tcPr/>
                    </a:tc>
                    <a:tc>
                      <a:txBody>
                        <a:bodyPr/>
                        <a:lstStyle/>
                        <a:p>
                          <a:r>
                            <a:rPr lang="en-US" dirty="0"/>
                            <a:t>18,000</a:t>
                          </a:r>
                          <a:endParaRPr lang="en-IN" dirty="0"/>
                        </a:p>
                      </a:txBody>
                      <a:tcPr/>
                    </a:tc>
                    <a:tc>
                      <a:txBody>
                        <a:bodyPr/>
                        <a:lstStyle/>
                        <a:p>
                          <a:r>
                            <a:rPr lang="en-US" dirty="0"/>
                            <a:t>55,000</a:t>
                          </a:r>
                          <a:endParaRPr lang="en-IN" dirty="0"/>
                        </a:p>
                      </a:txBody>
                      <a:tcPr/>
                    </a:tc>
                    <a:tc>
                      <a:txBody>
                        <a:bodyPr/>
                        <a:lstStyle/>
                        <a:p>
                          <a:r>
                            <a:rPr lang="en-US" dirty="0"/>
                            <a:t>79,000</a:t>
                          </a:r>
                          <a:endParaRPr lang="en-IN" dirty="0"/>
                        </a:p>
                      </a:txBody>
                      <a:tcPr/>
                    </a:tc>
                    <a:tc>
                      <a:txBody>
                        <a:bodyPr/>
                        <a:lstStyle/>
                        <a:p>
                          <a:r>
                            <a:rPr lang="en-US" dirty="0"/>
                            <a:t>19,750</a:t>
                          </a:r>
                          <a:endParaRPr lang="en-IN" dirty="0"/>
                        </a:p>
                      </a:txBody>
                      <a:tcPr/>
                    </a:tc>
                    <a:extLst>
                      <a:ext uri="{0D108BD9-81ED-4DB2-BD59-A6C34878D82A}">
                        <a16:rowId xmlns:a16="http://schemas.microsoft.com/office/drawing/2014/main" val="1748395779"/>
                      </a:ext>
                    </a:extLst>
                  </a:tr>
                  <a:tr h="370840">
                    <a:tc>
                      <a:txBody>
                        <a:bodyPr/>
                        <a:lstStyle/>
                        <a:p>
                          <a:r>
                            <a:rPr lang="en-US" dirty="0"/>
                            <a:t>5</a:t>
                          </a:r>
                          <a:endParaRPr lang="en-IN" dirty="0"/>
                        </a:p>
                      </a:txBody>
                      <a:tcPr/>
                    </a:tc>
                    <a:tc>
                      <a:txBody>
                        <a:bodyPr/>
                        <a:lstStyle/>
                        <a:p>
                          <a:r>
                            <a:rPr lang="en-US" dirty="0"/>
                            <a:t>30,000</a:t>
                          </a:r>
                          <a:endParaRPr lang="en-IN" dirty="0"/>
                        </a:p>
                      </a:txBody>
                      <a:tcPr/>
                    </a:tc>
                    <a:tc>
                      <a:txBody>
                        <a:bodyPr/>
                        <a:lstStyle/>
                        <a:p>
                          <a:r>
                            <a:rPr lang="en-US" dirty="0"/>
                            <a:t>30,000</a:t>
                          </a:r>
                          <a:endParaRPr lang="en-IN" dirty="0"/>
                        </a:p>
                      </a:txBody>
                      <a:tcPr/>
                    </a:tc>
                    <a:tc>
                      <a:txBody>
                        <a:bodyPr/>
                        <a:lstStyle/>
                        <a:p>
                          <a:r>
                            <a:rPr lang="en-US" dirty="0"/>
                            <a:t>20,000</a:t>
                          </a:r>
                          <a:endParaRPr lang="en-IN" dirty="0"/>
                        </a:p>
                      </a:txBody>
                      <a:tcPr/>
                    </a:tc>
                    <a:tc>
                      <a:txBody>
                        <a:bodyPr/>
                        <a:lstStyle/>
                        <a:p>
                          <a:r>
                            <a:rPr lang="en-US" dirty="0"/>
                            <a:t>75,000</a:t>
                          </a:r>
                          <a:endParaRPr lang="en-IN" dirty="0"/>
                        </a:p>
                      </a:txBody>
                      <a:tcPr/>
                    </a:tc>
                    <a:tc>
                      <a:txBody>
                        <a:bodyPr/>
                        <a:lstStyle/>
                        <a:p>
                          <a:r>
                            <a:rPr lang="en-US" dirty="0"/>
                            <a:t>1,05,000</a:t>
                          </a:r>
                          <a:endParaRPr lang="en-IN" dirty="0"/>
                        </a:p>
                      </a:txBody>
                      <a:tcPr/>
                    </a:tc>
                    <a:tc>
                      <a:txBody>
                        <a:bodyPr/>
                        <a:lstStyle/>
                        <a:p>
                          <a:r>
                            <a:rPr lang="en-US" dirty="0"/>
                            <a:t>21,000</a:t>
                          </a:r>
                          <a:endParaRPr lang="en-IN" dirty="0"/>
                        </a:p>
                      </a:txBody>
                      <a:tcPr/>
                    </a:tc>
                    <a:extLst>
                      <a:ext uri="{0D108BD9-81ED-4DB2-BD59-A6C34878D82A}">
                        <a16:rowId xmlns:a16="http://schemas.microsoft.com/office/drawing/2014/main" val="2805367579"/>
                      </a:ext>
                    </a:extLst>
                  </a:tr>
                  <a:tr h="370840">
                    <a:tc>
                      <a:txBody>
                        <a:bodyPr/>
                        <a:lstStyle/>
                        <a:p>
                          <a:r>
                            <a:rPr lang="en-US" dirty="0"/>
                            <a:t>6</a:t>
                          </a:r>
                          <a:endParaRPr lang="en-IN" dirty="0"/>
                        </a:p>
                      </a:txBody>
                      <a:tcPr/>
                    </a:tc>
                    <a:tc>
                      <a:txBody>
                        <a:bodyPr/>
                        <a:lstStyle/>
                        <a:p>
                          <a:r>
                            <a:rPr lang="en-US" dirty="0"/>
                            <a:t>24,000</a:t>
                          </a:r>
                          <a:endParaRPr lang="en-IN" dirty="0"/>
                        </a:p>
                      </a:txBody>
                      <a:tcPr/>
                    </a:tc>
                    <a:tc>
                      <a:txBody>
                        <a:bodyPr/>
                        <a:lstStyle/>
                        <a:p>
                          <a:r>
                            <a:rPr lang="en-US" dirty="0"/>
                            <a:t>36,000</a:t>
                          </a:r>
                          <a:endParaRPr lang="en-IN" dirty="0"/>
                        </a:p>
                      </a:txBody>
                      <a:tcPr/>
                    </a:tc>
                    <a:tc>
                      <a:txBody>
                        <a:bodyPr/>
                        <a:lstStyle/>
                        <a:p>
                          <a:r>
                            <a:rPr lang="en-US" dirty="0"/>
                            <a:t>36,000</a:t>
                          </a:r>
                          <a:endParaRPr lang="en-IN" dirty="0"/>
                        </a:p>
                      </a:txBody>
                      <a:tcPr/>
                    </a:tc>
                    <a:tc>
                      <a:txBody>
                        <a:bodyPr/>
                        <a:lstStyle/>
                        <a:p>
                          <a:r>
                            <a:rPr lang="en-US" dirty="0"/>
                            <a:t>1,11,000</a:t>
                          </a:r>
                          <a:endParaRPr lang="en-IN" dirty="0"/>
                        </a:p>
                      </a:txBody>
                      <a:tcPr/>
                    </a:tc>
                    <a:tc>
                      <a:txBody>
                        <a:bodyPr/>
                        <a:lstStyle/>
                        <a:p>
                          <a:r>
                            <a:rPr lang="en-US" dirty="0"/>
                            <a:t>1,47,000</a:t>
                          </a:r>
                          <a:endParaRPr lang="en-IN" dirty="0"/>
                        </a:p>
                      </a:txBody>
                      <a:tcPr/>
                    </a:tc>
                    <a:tc>
                      <a:txBody>
                        <a:bodyPr/>
                        <a:lstStyle/>
                        <a:p>
                          <a:r>
                            <a:rPr lang="en-US" dirty="0"/>
                            <a:t>24,500</a:t>
                          </a:r>
                          <a:endParaRPr lang="en-IN" dirty="0"/>
                        </a:p>
                      </a:txBody>
                      <a:tcPr/>
                    </a:tc>
                    <a:extLst>
                      <a:ext uri="{0D108BD9-81ED-4DB2-BD59-A6C34878D82A}">
                        <a16:rowId xmlns:a16="http://schemas.microsoft.com/office/drawing/2014/main" val="2862711727"/>
                      </a:ext>
                    </a:extLst>
                  </a:tr>
                  <a:tr h="370840">
                    <a:tc>
                      <a:txBody>
                        <a:bodyPr/>
                        <a:lstStyle/>
                        <a:p>
                          <a:r>
                            <a:rPr lang="en-US" dirty="0"/>
                            <a:t>7</a:t>
                          </a:r>
                          <a:endParaRPr lang="en-IN" dirty="0"/>
                        </a:p>
                      </a:txBody>
                      <a:tcPr/>
                    </a:tc>
                    <a:tc>
                      <a:txBody>
                        <a:bodyPr/>
                        <a:lstStyle/>
                        <a:p>
                          <a:r>
                            <a:rPr lang="en-US" dirty="0"/>
                            <a:t>18,000</a:t>
                          </a:r>
                          <a:endParaRPr lang="en-IN" dirty="0"/>
                        </a:p>
                      </a:txBody>
                      <a:tcPr/>
                    </a:tc>
                    <a:tc>
                      <a:txBody>
                        <a:bodyPr/>
                        <a:lstStyle/>
                        <a:p>
                          <a:r>
                            <a:rPr lang="en-US" dirty="0"/>
                            <a:t>42,000</a:t>
                          </a:r>
                          <a:endParaRPr lang="en-IN" dirty="0"/>
                        </a:p>
                      </a:txBody>
                      <a:tcPr/>
                    </a:tc>
                    <a:tc>
                      <a:txBody>
                        <a:bodyPr/>
                        <a:lstStyle/>
                        <a:p>
                          <a:r>
                            <a:rPr lang="en-US" dirty="0"/>
                            <a:t>42,000</a:t>
                          </a:r>
                          <a:endParaRPr lang="en-IN" dirty="0"/>
                        </a:p>
                      </a:txBody>
                      <a:tcPr/>
                    </a:tc>
                    <a:tc>
                      <a:txBody>
                        <a:bodyPr/>
                        <a:lstStyle/>
                        <a:p>
                          <a:r>
                            <a:rPr lang="en-US" dirty="0"/>
                            <a:t>1,53,000</a:t>
                          </a:r>
                          <a:endParaRPr lang="en-IN" dirty="0"/>
                        </a:p>
                      </a:txBody>
                      <a:tcPr/>
                    </a:tc>
                    <a:tc>
                      <a:txBody>
                        <a:bodyPr/>
                        <a:lstStyle/>
                        <a:p>
                          <a:r>
                            <a:rPr lang="en-US" dirty="0"/>
                            <a:t>1,95,000</a:t>
                          </a:r>
                          <a:endParaRPr lang="en-IN" dirty="0"/>
                        </a:p>
                      </a:txBody>
                      <a:tcPr/>
                    </a:tc>
                    <a:tc>
                      <a:txBody>
                        <a:bodyPr/>
                        <a:lstStyle/>
                        <a:p>
                          <a:r>
                            <a:rPr lang="en-US" dirty="0"/>
                            <a:t>27,857.14</a:t>
                          </a:r>
                          <a:endParaRPr lang="en-IN" dirty="0"/>
                        </a:p>
                      </a:txBody>
                      <a:tcPr/>
                    </a:tc>
                    <a:extLst>
                      <a:ext uri="{0D108BD9-81ED-4DB2-BD59-A6C34878D82A}">
                        <a16:rowId xmlns:a16="http://schemas.microsoft.com/office/drawing/2014/main" val="1439104311"/>
                      </a:ext>
                    </a:extLst>
                  </a:tr>
                  <a:tr h="370840">
                    <a:tc>
                      <a:txBody>
                        <a:bodyPr/>
                        <a:lstStyle/>
                        <a:p>
                          <a:r>
                            <a:rPr lang="en-US" dirty="0"/>
                            <a:t>8</a:t>
                          </a:r>
                          <a:endParaRPr lang="en-IN" dirty="0"/>
                        </a:p>
                      </a:txBody>
                      <a:tcPr/>
                    </a:tc>
                    <a:tc>
                      <a:txBody>
                        <a:bodyPr/>
                        <a:lstStyle/>
                        <a:p>
                          <a:r>
                            <a:rPr lang="en-US" dirty="0"/>
                            <a:t>12,000</a:t>
                          </a:r>
                          <a:endParaRPr lang="en-IN" dirty="0"/>
                        </a:p>
                      </a:txBody>
                      <a:tcPr/>
                    </a:tc>
                    <a:tc>
                      <a:txBody>
                        <a:bodyPr/>
                        <a:lstStyle/>
                        <a:p>
                          <a:r>
                            <a:rPr lang="en-US" dirty="0"/>
                            <a:t>48,000</a:t>
                          </a:r>
                          <a:endParaRPr lang="en-IN" dirty="0"/>
                        </a:p>
                      </a:txBody>
                      <a:tcPr/>
                    </a:tc>
                    <a:tc>
                      <a:txBody>
                        <a:bodyPr/>
                        <a:lstStyle/>
                        <a:p>
                          <a:r>
                            <a:rPr lang="en-US" dirty="0"/>
                            <a:t>48,000</a:t>
                          </a:r>
                          <a:endParaRPr lang="en-IN" dirty="0"/>
                        </a:p>
                      </a:txBody>
                      <a:tcPr/>
                    </a:tc>
                    <a:tc>
                      <a:txBody>
                        <a:bodyPr/>
                        <a:lstStyle/>
                        <a:p>
                          <a:r>
                            <a:rPr lang="en-US" dirty="0"/>
                            <a:t>2,01,000</a:t>
                          </a:r>
                          <a:endParaRPr lang="en-IN" dirty="0"/>
                        </a:p>
                      </a:txBody>
                      <a:tcPr/>
                    </a:tc>
                    <a:tc>
                      <a:txBody>
                        <a:bodyPr/>
                        <a:lstStyle/>
                        <a:p>
                          <a:r>
                            <a:rPr lang="en-US" dirty="0"/>
                            <a:t>2,49,000</a:t>
                          </a:r>
                          <a:endParaRPr lang="en-IN" dirty="0"/>
                        </a:p>
                      </a:txBody>
                      <a:tcPr/>
                    </a:tc>
                    <a:tc>
                      <a:txBody>
                        <a:bodyPr/>
                        <a:lstStyle/>
                        <a:p>
                          <a:r>
                            <a:rPr lang="en-US" dirty="0"/>
                            <a:t>31,125</a:t>
                          </a:r>
                          <a:endParaRPr lang="en-IN" dirty="0"/>
                        </a:p>
                      </a:txBody>
                      <a:tcPr/>
                    </a:tc>
                    <a:extLst>
                      <a:ext uri="{0D108BD9-81ED-4DB2-BD59-A6C34878D82A}">
                        <a16:rowId xmlns:a16="http://schemas.microsoft.com/office/drawing/2014/main" val="1061879022"/>
                      </a:ext>
                    </a:extLst>
                  </a:tr>
                  <a:tr h="370840">
                    <a:tc>
                      <a:txBody>
                        <a:bodyPr/>
                        <a:lstStyle/>
                        <a:p>
                          <a:r>
                            <a:rPr lang="en-US" dirty="0"/>
                            <a:t>9</a:t>
                          </a:r>
                          <a:endParaRPr lang="en-IN" dirty="0"/>
                        </a:p>
                      </a:txBody>
                      <a:tcPr/>
                    </a:tc>
                    <a:tc>
                      <a:txBody>
                        <a:bodyPr/>
                        <a:lstStyle/>
                        <a:p>
                          <a:r>
                            <a:rPr lang="en-US" dirty="0"/>
                            <a:t>6,000</a:t>
                          </a:r>
                          <a:endParaRPr lang="en-IN" dirty="0"/>
                        </a:p>
                      </a:txBody>
                      <a:tcPr/>
                    </a:tc>
                    <a:tc>
                      <a:txBody>
                        <a:bodyPr/>
                        <a:lstStyle/>
                        <a:p>
                          <a:r>
                            <a:rPr lang="en-US" dirty="0"/>
                            <a:t>54,000</a:t>
                          </a:r>
                          <a:endParaRPr lang="en-IN" dirty="0"/>
                        </a:p>
                      </a:txBody>
                      <a:tcPr/>
                    </a:tc>
                    <a:tc>
                      <a:txBody>
                        <a:bodyPr/>
                        <a:lstStyle/>
                        <a:p>
                          <a:r>
                            <a:rPr lang="en-US" dirty="0"/>
                            <a:t>54,000</a:t>
                          </a:r>
                          <a:endParaRPr lang="en-IN" dirty="0"/>
                        </a:p>
                      </a:txBody>
                      <a:tcPr/>
                    </a:tc>
                    <a:tc>
                      <a:txBody>
                        <a:bodyPr/>
                        <a:lstStyle/>
                        <a:p>
                          <a:r>
                            <a:rPr lang="en-US" dirty="0"/>
                            <a:t>2,55,000</a:t>
                          </a:r>
                          <a:endParaRPr lang="en-IN" dirty="0"/>
                        </a:p>
                      </a:txBody>
                      <a:tcPr/>
                    </a:tc>
                    <a:tc>
                      <a:txBody>
                        <a:bodyPr/>
                        <a:lstStyle/>
                        <a:p>
                          <a:r>
                            <a:rPr lang="en-US" dirty="0"/>
                            <a:t>3,09,000</a:t>
                          </a:r>
                          <a:endParaRPr lang="en-IN" dirty="0"/>
                        </a:p>
                      </a:txBody>
                      <a:tcPr/>
                    </a:tc>
                    <a:tc>
                      <a:txBody>
                        <a:bodyPr/>
                        <a:lstStyle/>
                        <a:p>
                          <a:r>
                            <a:rPr lang="en-US" dirty="0"/>
                            <a:t>34,333.33</a:t>
                          </a:r>
                          <a:endParaRPr lang="en-IN" dirty="0"/>
                        </a:p>
                      </a:txBody>
                      <a:tcPr/>
                    </a:tc>
                    <a:extLst>
                      <a:ext uri="{0D108BD9-81ED-4DB2-BD59-A6C34878D82A}">
                        <a16:rowId xmlns:a16="http://schemas.microsoft.com/office/drawing/2014/main" val="2224532466"/>
                      </a:ext>
                    </a:extLst>
                  </a:tr>
                  <a:tr h="370840">
                    <a:tc>
                      <a:txBody>
                        <a:bodyPr/>
                        <a:lstStyle/>
                        <a:p>
                          <a:r>
                            <a:rPr lang="en-US" dirty="0"/>
                            <a:t>10</a:t>
                          </a:r>
                          <a:endParaRPr lang="en-IN" dirty="0"/>
                        </a:p>
                      </a:txBody>
                      <a:tcPr/>
                    </a:tc>
                    <a:tc>
                      <a:txBody>
                        <a:bodyPr/>
                        <a:lstStyle/>
                        <a:p>
                          <a:r>
                            <a:rPr lang="en-US" dirty="0"/>
                            <a:t>0</a:t>
                          </a:r>
                          <a:endParaRPr lang="en-IN" dirty="0"/>
                        </a:p>
                      </a:txBody>
                      <a:tcPr/>
                    </a:tc>
                    <a:tc>
                      <a:txBody>
                        <a:bodyPr/>
                        <a:lstStyle/>
                        <a:p>
                          <a:r>
                            <a:rPr lang="en-US" dirty="0"/>
                            <a:t>60,000</a:t>
                          </a:r>
                          <a:endParaRPr lang="en-IN" dirty="0"/>
                        </a:p>
                      </a:txBody>
                      <a:tcPr/>
                    </a:tc>
                    <a:tc>
                      <a:txBody>
                        <a:bodyPr/>
                        <a:lstStyle/>
                        <a:p>
                          <a:r>
                            <a:rPr lang="en-US" dirty="0"/>
                            <a:t>60,000</a:t>
                          </a:r>
                          <a:endParaRPr lang="en-IN" dirty="0"/>
                        </a:p>
                      </a:txBody>
                      <a:tcPr/>
                    </a:tc>
                    <a:tc>
                      <a:txBody>
                        <a:bodyPr/>
                        <a:lstStyle/>
                        <a:p>
                          <a:r>
                            <a:rPr lang="en-US" dirty="0"/>
                            <a:t>3,15,000</a:t>
                          </a:r>
                          <a:endParaRPr lang="en-IN" dirty="0"/>
                        </a:p>
                      </a:txBody>
                      <a:tcPr/>
                    </a:tc>
                    <a:tc>
                      <a:txBody>
                        <a:bodyPr/>
                        <a:lstStyle/>
                        <a:p>
                          <a:r>
                            <a:rPr lang="en-US" dirty="0"/>
                            <a:t>3,75,000</a:t>
                          </a:r>
                          <a:endParaRPr lang="en-IN" dirty="0"/>
                        </a:p>
                      </a:txBody>
                      <a:tcPr/>
                    </a:tc>
                    <a:tc>
                      <a:txBody>
                        <a:bodyPr/>
                        <a:lstStyle/>
                        <a:p>
                          <a:r>
                            <a:rPr lang="en-US" dirty="0"/>
                            <a:t>37,500</a:t>
                          </a:r>
                          <a:endParaRPr lang="en-IN" dirty="0"/>
                        </a:p>
                      </a:txBody>
                      <a:tcPr/>
                    </a:tc>
                    <a:extLst>
                      <a:ext uri="{0D108BD9-81ED-4DB2-BD59-A6C34878D82A}">
                        <a16:rowId xmlns:a16="http://schemas.microsoft.com/office/drawing/2014/main" val="2720021806"/>
                      </a:ext>
                    </a:extLst>
                  </a:tr>
                </a:tbl>
              </a:graphicData>
            </a:graphic>
          </p:graphicFrame>
        </mc:Choice>
        <mc:Fallback>
          <p:graphicFrame>
            <p:nvGraphicFramePr>
              <p:cNvPr id="3" name="Table 3">
                <a:extLst>
                  <a:ext uri="{FF2B5EF4-FFF2-40B4-BE49-F238E27FC236}">
                    <a16:creationId xmlns="" xmlns:a16="http://schemas.microsoft.com/office/drawing/2014/main" id="{752D7E22-3AC6-0FC4-97CE-D8E70A212DC7}"/>
                  </a:ext>
                </a:extLst>
              </p:cNvPr>
              <p:cNvGraphicFramePr>
                <a:graphicFrameLocks noGrp="1"/>
              </p:cNvGraphicFramePr>
              <p:nvPr>
                <p:extLst>
                  <p:ext uri="{D42A27DB-BD31-4B8C-83A1-F6EECF244321}">
                    <p14:modId xmlns="" xmlns:p14="http://schemas.microsoft.com/office/powerpoint/2010/main" val="1925373735"/>
                  </p:ext>
                </p:extLst>
              </p:nvPr>
            </p:nvGraphicFramePr>
            <p:xfrm>
              <a:off x="943371" y="541072"/>
              <a:ext cx="10007998" cy="4409440"/>
            </p:xfrm>
            <a:graphic>
              <a:graphicData uri="http://schemas.openxmlformats.org/drawingml/2006/table">
                <a:tbl>
                  <a:tblPr firstRow="1" bandRow="1">
                    <a:tableStyleId>{5C22544A-7EE6-4342-B048-85BDC9FD1C3A}</a:tableStyleId>
                  </a:tblPr>
                  <a:tblGrid>
                    <a:gridCol w="1161143">
                      <a:extLst>
                        <a:ext uri="{9D8B030D-6E8A-4147-A177-3AD203B41FA5}">
                          <a16:colId xmlns="" xmlns:a16="http://schemas.microsoft.com/office/drawing/2014/main" val="1315827498"/>
                        </a:ext>
                      </a:extLst>
                    </a:gridCol>
                    <a:gridCol w="1421720">
                      <a:extLst>
                        <a:ext uri="{9D8B030D-6E8A-4147-A177-3AD203B41FA5}">
                          <a16:colId xmlns="" xmlns:a16="http://schemas.microsoft.com/office/drawing/2014/main" val="628058447"/>
                        </a:ext>
                      </a:extLst>
                    </a:gridCol>
                    <a:gridCol w="1164431">
                      <a:extLst>
                        <a:ext uri="{9D8B030D-6E8A-4147-A177-3AD203B41FA5}">
                          <a16:colId xmlns="" xmlns:a16="http://schemas.microsoft.com/office/drawing/2014/main" val="1903447677"/>
                        </a:ext>
                      </a:extLst>
                    </a:gridCol>
                    <a:gridCol w="1042987">
                      <a:extLst>
                        <a:ext uri="{9D8B030D-6E8A-4147-A177-3AD203B41FA5}">
                          <a16:colId xmlns="" xmlns:a16="http://schemas.microsoft.com/office/drawing/2014/main" val="2217307478"/>
                        </a:ext>
                      </a:extLst>
                    </a:gridCol>
                    <a:gridCol w="1164432">
                      <a:extLst>
                        <a:ext uri="{9D8B030D-6E8A-4147-A177-3AD203B41FA5}">
                          <a16:colId xmlns="" xmlns:a16="http://schemas.microsoft.com/office/drawing/2014/main" val="3810662018"/>
                        </a:ext>
                      </a:extLst>
                    </a:gridCol>
                    <a:gridCol w="2038748">
                      <a:extLst>
                        <a:ext uri="{9D8B030D-6E8A-4147-A177-3AD203B41FA5}">
                          <a16:colId xmlns="" xmlns:a16="http://schemas.microsoft.com/office/drawing/2014/main" val="3076569013"/>
                        </a:ext>
                      </a:extLst>
                    </a:gridCol>
                    <a:gridCol w="2014537">
                      <a:extLst>
                        <a:ext uri="{9D8B030D-6E8A-4147-A177-3AD203B41FA5}">
                          <a16:colId xmlns="" xmlns:a16="http://schemas.microsoft.com/office/drawing/2014/main" val="399484116"/>
                        </a:ext>
                      </a:extLst>
                    </a:gridCol>
                  </a:tblGrid>
                  <a:tr h="701040">
                    <a:tc>
                      <a:txBody>
                        <a:bodyPr/>
                        <a:lstStyle/>
                        <a:p>
                          <a:r>
                            <a:rPr lang="en-US" sz="2400" dirty="0">
                              <a:latin typeface="Arial" panose="020B0604020202020204" pitchFamily="34" charset="0"/>
                              <a:cs typeface="Arial" panose="020B0604020202020204" pitchFamily="34" charset="0"/>
                            </a:rPr>
                            <a:t>Age</a:t>
                          </a:r>
                          <a:endParaRPr lang="en-IN" sz="2400" dirty="0">
                            <a:latin typeface="Arial" panose="020B0604020202020204" pitchFamily="34" charset="0"/>
                            <a:cs typeface="Arial" panose="020B0604020202020204" pitchFamily="34" charset="0"/>
                          </a:endParaRPr>
                        </a:p>
                      </a:txBody>
                      <a:tcPr/>
                    </a:tc>
                    <a:tc>
                      <a:txBody>
                        <a:bodyPr/>
                        <a:lstStyle/>
                        <a:p>
                          <a:r>
                            <a:rPr lang="en-US" sz="2000" dirty="0">
                              <a:latin typeface="Arial" panose="020B0604020202020204" pitchFamily="34" charset="0"/>
                              <a:cs typeface="Arial" panose="020B0604020202020204" pitchFamily="34" charset="0"/>
                            </a:rPr>
                            <a:t>Resale value(S)</a:t>
                          </a:r>
                          <a:endParaRPr lang="en-IN" sz="2000" dirty="0">
                            <a:latin typeface="Arial" panose="020B0604020202020204" pitchFamily="34" charset="0"/>
                            <a:cs typeface="Arial" panose="020B0604020202020204" pitchFamily="34" charset="0"/>
                          </a:endParaRPr>
                        </a:p>
                      </a:txBody>
                      <a:tcPr/>
                    </a:tc>
                    <a:tc>
                      <a:txBody>
                        <a:bodyPr/>
                        <a:lstStyle/>
                        <a:p>
                          <a:r>
                            <a:rPr lang="en-US" sz="2000" dirty="0">
                              <a:latin typeface="Arial" panose="020B0604020202020204" pitchFamily="34" charset="0"/>
                              <a:cs typeface="Arial" panose="020B0604020202020204" pitchFamily="34" charset="0"/>
                            </a:rPr>
                            <a:t> C-S</a:t>
                          </a:r>
                          <a:endParaRPr lang="en-IN" sz="2000" dirty="0">
                            <a:latin typeface="Arial" panose="020B0604020202020204" pitchFamily="34" charset="0"/>
                            <a:cs typeface="Arial" panose="020B0604020202020204" pitchFamily="34" charset="0"/>
                          </a:endParaRPr>
                        </a:p>
                      </a:txBody>
                      <a:tcPr/>
                    </a:tc>
                    <a:tc>
                      <a:txBody>
                        <a:bodyPr/>
                        <a:lstStyle/>
                        <a:p>
                          <a:r>
                            <a:rPr lang="en-US" sz="2000" dirty="0">
                              <a:latin typeface="Arial" panose="020B0604020202020204" pitchFamily="34" charset="0"/>
                              <a:cs typeface="Arial" panose="020B0604020202020204" pitchFamily="34" charset="0"/>
                            </a:rPr>
                            <a:t> F(t)</a:t>
                          </a:r>
                          <a:endParaRPr lang="en-IN" sz="2000" dirty="0">
                            <a:latin typeface="Arial" panose="020B0604020202020204" pitchFamily="34" charset="0"/>
                            <a:cs typeface="Arial" panose="020B0604020202020204" pitchFamily="34" charset="0"/>
                          </a:endParaRPr>
                        </a:p>
                      </a:txBody>
                      <a:tcPr/>
                    </a:tc>
                    <a:tc>
                      <a:txBody>
                        <a:bodyPr/>
                        <a:lstStyle/>
                        <a:p>
                          <a:r>
                            <a:rPr lang="en-IN" sz="2000" dirty="0">
                              <a:latin typeface="Arial" panose="020B0604020202020204" pitchFamily="34" charset="0"/>
                              <a:cs typeface="Arial" panose="020B0604020202020204" pitchFamily="34" charset="0"/>
                            </a:rPr>
                            <a:t>∑ F(t)</a:t>
                          </a:r>
                        </a:p>
                      </a:txBody>
                      <a:tcPr/>
                    </a:tc>
                    <a:tc>
                      <a:txBody>
                        <a:bodyPr/>
                        <a:lstStyle/>
                        <a:p>
                          <a:r>
                            <a:rPr lang="en-US" sz="2000" dirty="0">
                              <a:latin typeface="Arial" panose="020B0604020202020204" pitchFamily="34" charset="0"/>
                              <a:cs typeface="Arial" panose="020B0604020202020204" pitchFamily="34" charset="0"/>
                            </a:rPr>
                            <a:t>T= C - S+∑ F(t)</a:t>
                          </a:r>
                          <a:endParaRPr lang="en-IN" sz="2000" dirty="0">
                            <a:latin typeface="Arial" panose="020B0604020202020204" pitchFamily="34" charset="0"/>
                            <a:cs typeface="Arial" panose="020B0604020202020204" pitchFamily="34" charset="0"/>
                          </a:endParaRPr>
                        </a:p>
                      </a:txBody>
                      <a:tcPr/>
                    </a:tc>
                    <a:tc>
                      <a:txBody>
                        <a:bodyPr/>
                        <a:lstStyle/>
                        <a:p>
                          <a:endParaRPr lang="en-US"/>
                        </a:p>
                      </a:txBody>
                      <a:tcPr>
                        <a:blipFill>
                          <a:blip r:embed="rId2"/>
                          <a:stretch>
                            <a:fillRect l="-396677" t="-5217" r="-1208" b="-542609"/>
                          </a:stretch>
                        </a:blipFill>
                      </a:tcPr>
                    </a:tc>
                    <a:extLst>
                      <a:ext uri="{0D108BD9-81ED-4DB2-BD59-A6C34878D82A}">
                        <a16:rowId xmlns="" xmlns:a16="http://schemas.microsoft.com/office/drawing/2014/main" val="3439185203"/>
                      </a:ext>
                    </a:extLst>
                  </a:tr>
                  <a:tr h="370840">
                    <a:tc>
                      <a:txBody>
                        <a:bodyPr/>
                        <a:lstStyle/>
                        <a:p>
                          <a:r>
                            <a:rPr lang="en-US" dirty="0"/>
                            <a:t>1</a:t>
                          </a:r>
                          <a:endParaRPr lang="en-IN" dirty="0"/>
                        </a:p>
                      </a:txBody>
                      <a:tcPr/>
                    </a:tc>
                    <a:tc>
                      <a:txBody>
                        <a:bodyPr/>
                        <a:lstStyle/>
                        <a:p>
                          <a:r>
                            <a:rPr lang="en-US" dirty="0"/>
                            <a:t>54,000</a:t>
                          </a:r>
                          <a:endParaRPr lang="en-IN" dirty="0"/>
                        </a:p>
                      </a:txBody>
                      <a:tcPr/>
                    </a:tc>
                    <a:tc>
                      <a:txBody>
                        <a:bodyPr/>
                        <a:lstStyle/>
                        <a:p>
                          <a:r>
                            <a:rPr lang="en-US" dirty="0"/>
                            <a:t>6,000</a:t>
                          </a:r>
                          <a:endParaRPr lang="en-IN" dirty="0"/>
                        </a:p>
                      </a:txBody>
                      <a:tcPr/>
                    </a:tc>
                    <a:tc>
                      <a:txBody>
                        <a:bodyPr/>
                        <a:lstStyle/>
                        <a:p>
                          <a:r>
                            <a:rPr lang="en-US" dirty="0"/>
                            <a:t>10,000</a:t>
                          </a:r>
                          <a:endParaRPr lang="en-IN" dirty="0"/>
                        </a:p>
                      </a:txBody>
                      <a:tcPr/>
                    </a:tc>
                    <a:tc>
                      <a:txBody>
                        <a:bodyPr/>
                        <a:lstStyle/>
                        <a:p>
                          <a:r>
                            <a:rPr lang="en-US" dirty="0"/>
                            <a:t>10,000</a:t>
                          </a:r>
                          <a:endParaRPr lang="en-IN" dirty="0"/>
                        </a:p>
                      </a:txBody>
                      <a:tcPr/>
                    </a:tc>
                    <a:tc>
                      <a:txBody>
                        <a:bodyPr/>
                        <a:lstStyle/>
                        <a:p>
                          <a:r>
                            <a:rPr lang="en-US" dirty="0"/>
                            <a:t>16,000</a:t>
                          </a:r>
                          <a:endParaRPr lang="en-IN" dirty="0"/>
                        </a:p>
                      </a:txBody>
                      <a:tcPr/>
                    </a:tc>
                    <a:tc>
                      <a:txBody>
                        <a:bodyPr/>
                        <a:lstStyle/>
                        <a:p>
                          <a:r>
                            <a:rPr lang="en-US" dirty="0">
                              <a:highlight>
                                <a:srgbClr val="FFFF00"/>
                              </a:highlight>
                            </a:rPr>
                            <a:t>16,000</a:t>
                          </a:r>
                          <a:endParaRPr lang="en-IN" dirty="0">
                            <a:highlight>
                              <a:srgbClr val="FFFF00"/>
                            </a:highlight>
                          </a:endParaRPr>
                        </a:p>
                      </a:txBody>
                      <a:tcPr/>
                    </a:tc>
                    <a:extLst>
                      <a:ext uri="{0D108BD9-81ED-4DB2-BD59-A6C34878D82A}">
                        <a16:rowId xmlns="" xmlns:a16="http://schemas.microsoft.com/office/drawing/2014/main" val="3984231142"/>
                      </a:ext>
                    </a:extLst>
                  </a:tr>
                  <a:tr h="370840">
                    <a:tc>
                      <a:txBody>
                        <a:bodyPr/>
                        <a:lstStyle/>
                        <a:p>
                          <a:r>
                            <a:rPr lang="en-US" dirty="0"/>
                            <a:t>2</a:t>
                          </a:r>
                          <a:endParaRPr lang="en-IN" dirty="0"/>
                        </a:p>
                      </a:txBody>
                      <a:tcPr/>
                    </a:tc>
                    <a:tc>
                      <a:txBody>
                        <a:bodyPr/>
                        <a:lstStyle/>
                        <a:p>
                          <a:r>
                            <a:rPr lang="en-US" dirty="0"/>
                            <a:t>48,000</a:t>
                          </a:r>
                          <a:endParaRPr lang="en-IN" dirty="0"/>
                        </a:p>
                      </a:txBody>
                      <a:tcPr/>
                    </a:tc>
                    <a:tc>
                      <a:txBody>
                        <a:bodyPr/>
                        <a:lstStyle/>
                        <a:p>
                          <a:r>
                            <a:rPr lang="en-US" dirty="0"/>
                            <a:t>12,000</a:t>
                          </a:r>
                          <a:endParaRPr lang="en-IN" dirty="0"/>
                        </a:p>
                      </a:txBody>
                      <a:tcPr/>
                    </a:tc>
                    <a:tc>
                      <a:txBody>
                        <a:bodyPr/>
                        <a:lstStyle/>
                        <a:p>
                          <a:r>
                            <a:rPr lang="en-US" dirty="0"/>
                            <a:t>12,000</a:t>
                          </a:r>
                          <a:endParaRPr lang="en-IN" dirty="0"/>
                        </a:p>
                      </a:txBody>
                      <a:tcPr/>
                    </a:tc>
                    <a:tc>
                      <a:txBody>
                        <a:bodyPr/>
                        <a:lstStyle/>
                        <a:p>
                          <a:r>
                            <a:rPr lang="en-US" dirty="0"/>
                            <a:t>22,000</a:t>
                          </a:r>
                          <a:endParaRPr lang="en-IN" dirty="0"/>
                        </a:p>
                      </a:txBody>
                      <a:tcPr/>
                    </a:tc>
                    <a:tc>
                      <a:txBody>
                        <a:bodyPr/>
                        <a:lstStyle/>
                        <a:p>
                          <a:r>
                            <a:rPr lang="en-US" dirty="0"/>
                            <a:t>34,000</a:t>
                          </a:r>
                          <a:endParaRPr lang="en-IN" dirty="0"/>
                        </a:p>
                      </a:txBody>
                      <a:tcPr/>
                    </a:tc>
                    <a:tc>
                      <a:txBody>
                        <a:bodyPr/>
                        <a:lstStyle/>
                        <a:p>
                          <a:r>
                            <a:rPr lang="en-US" dirty="0"/>
                            <a:t>17,000</a:t>
                          </a:r>
                          <a:endParaRPr lang="en-IN" dirty="0"/>
                        </a:p>
                      </a:txBody>
                      <a:tcPr/>
                    </a:tc>
                    <a:extLst>
                      <a:ext uri="{0D108BD9-81ED-4DB2-BD59-A6C34878D82A}">
                        <a16:rowId xmlns="" xmlns:a16="http://schemas.microsoft.com/office/drawing/2014/main" val="3107794588"/>
                      </a:ext>
                    </a:extLst>
                  </a:tr>
                  <a:tr h="370840">
                    <a:tc>
                      <a:txBody>
                        <a:bodyPr/>
                        <a:lstStyle/>
                        <a:p>
                          <a:r>
                            <a:rPr lang="en-US" dirty="0"/>
                            <a:t>3</a:t>
                          </a:r>
                          <a:endParaRPr lang="en-IN" dirty="0"/>
                        </a:p>
                      </a:txBody>
                      <a:tcPr/>
                    </a:tc>
                    <a:tc>
                      <a:txBody>
                        <a:bodyPr/>
                        <a:lstStyle/>
                        <a:p>
                          <a:r>
                            <a:rPr lang="en-US" dirty="0"/>
                            <a:t>42,000</a:t>
                          </a:r>
                          <a:endParaRPr lang="en-IN" dirty="0"/>
                        </a:p>
                      </a:txBody>
                      <a:tcPr/>
                    </a:tc>
                    <a:tc>
                      <a:txBody>
                        <a:bodyPr/>
                        <a:lstStyle/>
                        <a:p>
                          <a:r>
                            <a:rPr lang="en-US" dirty="0"/>
                            <a:t>18,000</a:t>
                          </a:r>
                          <a:endParaRPr lang="en-IN" dirty="0"/>
                        </a:p>
                      </a:txBody>
                      <a:tcPr/>
                    </a:tc>
                    <a:tc>
                      <a:txBody>
                        <a:bodyPr/>
                        <a:lstStyle/>
                        <a:p>
                          <a:r>
                            <a:rPr lang="en-US" dirty="0"/>
                            <a:t>15,000</a:t>
                          </a:r>
                          <a:endParaRPr lang="en-IN" dirty="0"/>
                        </a:p>
                      </a:txBody>
                      <a:tcPr/>
                    </a:tc>
                    <a:tc>
                      <a:txBody>
                        <a:bodyPr/>
                        <a:lstStyle/>
                        <a:p>
                          <a:r>
                            <a:rPr lang="en-US" dirty="0"/>
                            <a:t>37,000</a:t>
                          </a:r>
                          <a:endParaRPr lang="en-IN" dirty="0"/>
                        </a:p>
                      </a:txBody>
                      <a:tcPr/>
                    </a:tc>
                    <a:tc>
                      <a:txBody>
                        <a:bodyPr/>
                        <a:lstStyle/>
                        <a:p>
                          <a:r>
                            <a:rPr lang="en-US" dirty="0"/>
                            <a:t>55,000</a:t>
                          </a:r>
                          <a:endParaRPr lang="en-IN" dirty="0"/>
                        </a:p>
                      </a:txBody>
                      <a:tcPr/>
                    </a:tc>
                    <a:tc>
                      <a:txBody>
                        <a:bodyPr/>
                        <a:lstStyle/>
                        <a:p>
                          <a:r>
                            <a:rPr lang="en-US" dirty="0"/>
                            <a:t>18,333.33</a:t>
                          </a:r>
                          <a:endParaRPr lang="en-IN" dirty="0"/>
                        </a:p>
                      </a:txBody>
                      <a:tcPr/>
                    </a:tc>
                    <a:extLst>
                      <a:ext uri="{0D108BD9-81ED-4DB2-BD59-A6C34878D82A}">
                        <a16:rowId xmlns="" xmlns:a16="http://schemas.microsoft.com/office/drawing/2014/main" val="3627236328"/>
                      </a:ext>
                    </a:extLst>
                  </a:tr>
                  <a:tr h="370840">
                    <a:tc>
                      <a:txBody>
                        <a:bodyPr/>
                        <a:lstStyle/>
                        <a:p>
                          <a:r>
                            <a:rPr lang="en-US" dirty="0"/>
                            <a:t>4</a:t>
                          </a:r>
                          <a:endParaRPr lang="en-IN" dirty="0"/>
                        </a:p>
                      </a:txBody>
                      <a:tcPr/>
                    </a:tc>
                    <a:tc>
                      <a:txBody>
                        <a:bodyPr/>
                        <a:lstStyle/>
                        <a:p>
                          <a:r>
                            <a:rPr lang="en-US" dirty="0"/>
                            <a:t>36,000</a:t>
                          </a:r>
                          <a:endParaRPr lang="en-IN" dirty="0"/>
                        </a:p>
                      </a:txBody>
                      <a:tcPr/>
                    </a:tc>
                    <a:tc>
                      <a:txBody>
                        <a:bodyPr/>
                        <a:lstStyle/>
                        <a:p>
                          <a:r>
                            <a:rPr lang="en-US" dirty="0"/>
                            <a:t>24,000</a:t>
                          </a:r>
                          <a:endParaRPr lang="en-IN" dirty="0"/>
                        </a:p>
                      </a:txBody>
                      <a:tcPr/>
                    </a:tc>
                    <a:tc>
                      <a:txBody>
                        <a:bodyPr/>
                        <a:lstStyle/>
                        <a:p>
                          <a:r>
                            <a:rPr lang="en-US" dirty="0"/>
                            <a:t>18,000</a:t>
                          </a:r>
                          <a:endParaRPr lang="en-IN" dirty="0"/>
                        </a:p>
                      </a:txBody>
                      <a:tcPr/>
                    </a:tc>
                    <a:tc>
                      <a:txBody>
                        <a:bodyPr/>
                        <a:lstStyle/>
                        <a:p>
                          <a:r>
                            <a:rPr lang="en-US" dirty="0"/>
                            <a:t>55,000</a:t>
                          </a:r>
                          <a:endParaRPr lang="en-IN" dirty="0"/>
                        </a:p>
                      </a:txBody>
                      <a:tcPr/>
                    </a:tc>
                    <a:tc>
                      <a:txBody>
                        <a:bodyPr/>
                        <a:lstStyle/>
                        <a:p>
                          <a:r>
                            <a:rPr lang="en-US" dirty="0"/>
                            <a:t>79,000</a:t>
                          </a:r>
                          <a:endParaRPr lang="en-IN" dirty="0"/>
                        </a:p>
                      </a:txBody>
                      <a:tcPr/>
                    </a:tc>
                    <a:tc>
                      <a:txBody>
                        <a:bodyPr/>
                        <a:lstStyle/>
                        <a:p>
                          <a:r>
                            <a:rPr lang="en-US" dirty="0"/>
                            <a:t>19,750</a:t>
                          </a:r>
                          <a:endParaRPr lang="en-IN" dirty="0"/>
                        </a:p>
                      </a:txBody>
                      <a:tcPr/>
                    </a:tc>
                    <a:extLst>
                      <a:ext uri="{0D108BD9-81ED-4DB2-BD59-A6C34878D82A}">
                        <a16:rowId xmlns="" xmlns:a16="http://schemas.microsoft.com/office/drawing/2014/main" val="1748395779"/>
                      </a:ext>
                    </a:extLst>
                  </a:tr>
                  <a:tr h="370840">
                    <a:tc>
                      <a:txBody>
                        <a:bodyPr/>
                        <a:lstStyle/>
                        <a:p>
                          <a:r>
                            <a:rPr lang="en-US" dirty="0"/>
                            <a:t>5</a:t>
                          </a:r>
                          <a:endParaRPr lang="en-IN" dirty="0"/>
                        </a:p>
                      </a:txBody>
                      <a:tcPr/>
                    </a:tc>
                    <a:tc>
                      <a:txBody>
                        <a:bodyPr/>
                        <a:lstStyle/>
                        <a:p>
                          <a:r>
                            <a:rPr lang="en-US" dirty="0"/>
                            <a:t>30,000</a:t>
                          </a:r>
                          <a:endParaRPr lang="en-IN" dirty="0"/>
                        </a:p>
                      </a:txBody>
                      <a:tcPr/>
                    </a:tc>
                    <a:tc>
                      <a:txBody>
                        <a:bodyPr/>
                        <a:lstStyle/>
                        <a:p>
                          <a:r>
                            <a:rPr lang="en-US" dirty="0"/>
                            <a:t>30,000</a:t>
                          </a:r>
                          <a:endParaRPr lang="en-IN" dirty="0"/>
                        </a:p>
                      </a:txBody>
                      <a:tcPr/>
                    </a:tc>
                    <a:tc>
                      <a:txBody>
                        <a:bodyPr/>
                        <a:lstStyle/>
                        <a:p>
                          <a:r>
                            <a:rPr lang="en-US" dirty="0"/>
                            <a:t>20,000</a:t>
                          </a:r>
                          <a:endParaRPr lang="en-IN" dirty="0"/>
                        </a:p>
                      </a:txBody>
                      <a:tcPr/>
                    </a:tc>
                    <a:tc>
                      <a:txBody>
                        <a:bodyPr/>
                        <a:lstStyle/>
                        <a:p>
                          <a:r>
                            <a:rPr lang="en-US" dirty="0"/>
                            <a:t>75,000</a:t>
                          </a:r>
                          <a:endParaRPr lang="en-IN" dirty="0"/>
                        </a:p>
                      </a:txBody>
                      <a:tcPr/>
                    </a:tc>
                    <a:tc>
                      <a:txBody>
                        <a:bodyPr/>
                        <a:lstStyle/>
                        <a:p>
                          <a:r>
                            <a:rPr lang="en-US" dirty="0"/>
                            <a:t>1,05,000</a:t>
                          </a:r>
                          <a:endParaRPr lang="en-IN" dirty="0"/>
                        </a:p>
                      </a:txBody>
                      <a:tcPr/>
                    </a:tc>
                    <a:tc>
                      <a:txBody>
                        <a:bodyPr/>
                        <a:lstStyle/>
                        <a:p>
                          <a:r>
                            <a:rPr lang="en-US" dirty="0"/>
                            <a:t>21,000</a:t>
                          </a:r>
                          <a:endParaRPr lang="en-IN" dirty="0"/>
                        </a:p>
                      </a:txBody>
                      <a:tcPr/>
                    </a:tc>
                    <a:extLst>
                      <a:ext uri="{0D108BD9-81ED-4DB2-BD59-A6C34878D82A}">
                        <a16:rowId xmlns="" xmlns:a16="http://schemas.microsoft.com/office/drawing/2014/main" val="2805367579"/>
                      </a:ext>
                    </a:extLst>
                  </a:tr>
                  <a:tr h="370840">
                    <a:tc>
                      <a:txBody>
                        <a:bodyPr/>
                        <a:lstStyle/>
                        <a:p>
                          <a:r>
                            <a:rPr lang="en-US" dirty="0"/>
                            <a:t>6</a:t>
                          </a:r>
                          <a:endParaRPr lang="en-IN" dirty="0"/>
                        </a:p>
                      </a:txBody>
                      <a:tcPr/>
                    </a:tc>
                    <a:tc>
                      <a:txBody>
                        <a:bodyPr/>
                        <a:lstStyle/>
                        <a:p>
                          <a:r>
                            <a:rPr lang="en-US" dirty="0"/>
                            <a:t>24,000</a:t>
                          </a:r>
                          <a:endParaRPr lang="en-IN" dirty="0"/>
                        </a:p>
                      </a:txBody>
                      <a:tcPr/>
                    </a:tc>
                    <a:tc>
                      <a:txBody>
                        <a:bodyPr/>
                        <a:lstStyle/>
                        <a:p>
                          <a:r>
                            <a:rPr lang="en-US" dirty="0"/>
                            <a:t>36,000</a:t>
                          </a:r>
                          <a:endParaRPr lang="en-IN" dirty="0"/>
                        </a:p>
                      </a:txBody>
                      <a:tcPr/>
                    </a:tc>
                    <a:tc>
                      <a:txBody>
                        <a:bodyPr/>
                        <a:lstStyle/>
                        <a:p>
                          <a:r>
                            <a:rPr lang="en-US" dirty="0"/>
                            <a:t>36,000</a:t>
                          </a:r>
                          <a:endParaRPr lang="en-IN" dirty="0"/>
                        </a:p>
                      </a:txBody>
                      <a:tcPr/>
                    </a:tc>
                    <a:tc>
                      <a:txBody>
                        <a:bodyPr/>
                        <a:lstStyle/>
                        <a:p>
                          <a:r>
                            <a:rPr lang="en-US" dirty="0"/>
                            <a:t>1,11,000</a:t>
                          </a:r>
                          <a:endParaRPr lang="en-IN" dirty="0"/>
                        </a:p>
                      </a:txBody>
                      <a:tcPr/>
                    </a:tc>
                    <a:tc>
                      <a:txBody>
                        <a:bodyPr/>
                        <a:lstStyle/>
                        <a:p>
                          <a:r>
                            <a:rPr lang="en-US" dirty="0"/>
                            <a:t>1,47,000</a:t>
                          </a:r>
                          <a:endParaRPr lang="en-IN" dirty="0"/>
                        </a:p>
                      </a:txBody>
                      <a:tcPr/>
                    </a:tc>
                    <a:tc>
                      <a:txBody>
                        <a:bodyPr/>
                        <a:lstStyle/>
                        <a:p>
                          <a:r>
                            <a:rPr lang="en-US" dirty="0"/>
                            <a:t>24,500</a:t>
                          </a:r>
                          <a:endParaRPr lang="en-IN" dirty="0"/>
                        </a:p>
                      </a:txBody>
                      <a:tcPr/>
                    </a:tc>
                    <a:extLst>
                      <a:ext uri="{0D108BD9-81ED-4DB2-BD59-A6C34878D82A}">
                        <a16:rowId xmlns="" xmlns:a16="http://schemas.microsoft.com/office/drawing/2014/main" val="2862711727"/>
                      </a:ext>
                    </a:extLst>
                  </a:tr>
                  <a:tr h="370840">
                    <a:tc>
                      <a:txBody>
                        <a:bodyPr/>
                        <a:lstStyle/>
                        <a:p>
                          <a:r>
                            <a:rPr lang="en-US" dirty="0"/>
                            <a:t>7</a:t>
                          </a:r>
                          <a:endParaRPr lang="en-IN" dirty="0"/>
                        </a:p>
                      </a:txBody>
                      <a:tcPr/>
                    </a:tc>
                    <a:tc>
                      <a:txBody>
                        <a:bodyPr/>
                        <a:lstStyle/>
                        <a:p>
                          <a:r>
                            <a:rPr lang="en-US" dirty="0"/>
                            <a:t>18,000</a:t>
                          </a:r>
                          <a:endParaRPr lang="en-IN" dirty="0"/>
                        </a:p>
                      </a:txBody>
                      <a:tcPr/>
                    </a:tc>
                    <a:tc>
                      <a:txBody>
                        <a:bodyPr/>
                        <a:lstStyle/>
                        <a:p>
                          <a:r>
                            <a:rPr lang="en-US" dirty="0"/>
                            <a:t>42,000</a:t>
                          </a:r>
                          <a:endParaRPr lang="en-IN" dirty="0"/>
                        </a:p>
                      </a:txBody>
                      <a:tcPr/>
                    </a:tc>
                    <a:tc>
                      <a:txBody>
                        <a:bodyPr/>
                        <a:lstStyle/>
                        <a:p>
                          <a:r>
                            <a:rPr lang="en-US" dirty="0"/>
                            <a:t>42,000</a:t>
                          </a:r>
                          <a:endParaRPr lang="en-IN" dirty="0"/>
                        </a:p>
                      </a:txBody>
                      <a:tcPr/>
                    </a:tc>
                    <a:tc>
                      <a:txBody>
                        <a:bodyPr/>
                        <a:lstStyle/>
                        <a:p>
                          <a:r>
                            <a:rPr lang="en-US" dirty="0"/>
                            <a:t>1,53,000</a:t>
                          </a:r>
                          <a:endParaRPr lang="en-IN" dirty="0"/>
                        </a:p>
                      </a:txBody>
                      <a:tcPr/>
                    </a:tc>
                    <a:tc>
                      <a:txBody>
                        <a:bodyPr/>
                        <a:lstStyle/>
                        <a:p>
                          <a:r>
                            <a:rPr lang="en-US" dirty="0"/>
                            <a:t>1,95,000</a:t>
                          </a:r>
                          <a:endParaRPr lang="en-IN" dirty="0"/>
                        </a:p>
                      </a:txBody>
                      <a:tcPr/>
                    </a:tc>
                    <a:tc>
                      <a:txBody>
                        <a:bodyPr/>
                        <a:lstStyle/>
                        <a:p>
                          <a:r>
                            <a:rPr lang="en-US" dirty="0"/>
                            <a:t>27,857.14</a:t>
                          </a:r>
                          <a:endParaRPr lang="en-IN" dirty="0"/>
                        </a:p>
                      </a:txBody>
                      <a:tcPr/>
                    </a:tc>
                    <a:extLst>
                      <a:ext uri="{0D108BD9-81ED-4DB2-BD59-A6C34878D82A}">
                        <a16:rowId xmlns="" xmlns:a16="http://schemas.microsoft.com/office/drawing/2014/main" val="1439104311"/>
                      </a:ext>
                    </a:extLst>
                  </a:tr>
                  <a:tr h="370840">
                    <a:tc>
                      <a:txBody>
                        <a:bodyPr/>
                        <a:lstStyle/>
                        <a:p>
                          <a:r>
                            <a:rPr lang="en-US" dirty="0"/>
                            <a:t>8</a:t>
                          </a:r>
                          <a:endParaRPr lang="en-IN" dirty="0"/>
                        </a:p>
                      </a:txBody>
                      <a:tcPr/>
                    </a:tc>
                    <a:tc>
                      <a:txBody>
                        <a:bodyPr/>
                        <a:lstStyle/>
                        <a:p>
                          <a:r>
                            <a:rPr lang="en-US" dirty="0"/>
                            <a:t>12,000</a:t>
                          </a:r>
                          <a:endParaRPr lang="en-IN" dirty="0"/>
                        </a:p>
                      </a:txBody>
                      <a:tcPr/>
                    </a:tc>
                    <a:tc>
                      <a:txBody>
                        <a:bodyPr/>
                        <a:lstStyle/>
                        <a:p>
                          <a:r>
                            <a:rPr lang="en-US" dirty="0"/>
                            <a:t>48,000</a:t>
                          </a:r>
                          <a:endParaRPr lang="en-IN" dirty="0"/>
                        </a:p>
                      </a:txBody>
                      <a:tcPr/>
                    </a:tc>
                    <a:tc>
                      <a:txBody>
                        <a:bodyPr/>
                        <a:lstStyle/>
                        <a:p>
                          <a:r>
                            <a:rPr lang="en-US" dirty="0"/>
                            <a:t>48,000</a:t>
                          </a:r>
                          <a:endParaRPr lang="en-IN" dirty="0"/>
                        </a:p>
                      </a:txBody>
                      <a:tcPr/>
                    </a:tc>
                    <a:tc>
                      <a:txBody>
                        <a:bodyPr/>
                        <a:lstStyle/>
                        <a:p>
                          <a:r>
                            <a:rPr lang="en-US" dirty="0"/>
                            <a:t>2,01,000</a:t>
                          </a:r>
                          <a:endParaRPr lang="en-IN" dirty="0"/>
                        </a:p>
                      </a:txBody>
                      <a:tcPr/>
                    </a:tc>
                    <a:tc>
                      <a:txBody>
                        <a:bodyPr/>
                        <a:lstStyle/>
                        <a:p>
                          <a:r>
                            <a:rPr lang="en-US" dirty="0"/>
                            <a:t>2,49,000</a:t>
                          </a:r>
                          <a:endParaRPr lang="en-IN" dirty="0"/>
                        </a:p>
                      </a:txBody>
                      <a:tcPr/>
                    </a:tc>
                    <a:tc>
                      <a:txBody>
                        <a:bodyPr/>
                        <a:lstStyle/>
                        <a:p>
                          <a:r>
                            <a:rPr lang="en-US" dirty="0"/>
                            <a:t>31,125</a:t>
                          </a:r>
                          <a:endParaRPr lang="en-IN" dirty="0"/>
                        </a:p>
                      </a:txBody>
                      <a:tcPr/>
                    </a:tc>
                    <a:extLst>
                      <a:ext uri="{0D108BD9-81ED-4DB2-BD59-A6C34878D82A}">
                        <a16:rowId xmlns="" xmlns:a16="http://schemas.microsoft.com/office/drawing/2014/main" val="1061879022"/>
                      </a:ext>
                    </a:extLst>
                  </a:tr>
                  <a:tr h="370840">
                    <a:tc>
                      <a:txBody>
                        <a:bodyPr/>
                        <a:lstStyle/>
                        <a:p>
                          <a:r>
                            <a:rPr lang="en-US" dirty="0"/>
                            <a:t>9</a:t>
                          </a:r>
                          <a:endParaRPr lang="en-IN" dirty="0"/>
                        </a:p>
                      </a:txBody>
                      <a:tcPr/>
                    </a:tc>
                    <a:tc>
                      <a:txBody>
                        <a:bodyPr/>
                        <a:lstStyle/>
                        <a:p>
                          <a:r>
                            <a:rPr lang="en-US" dirty="0"/>
                            <a:t>6,000</a:t>
                          </a:r>
                          <a:endParaRPr lang="en-IN" dirty="0"/>
                        </a:p>
                      </a:txBody>
                      <a:tcPr/>
                    </a:tc>
                    <a:tc>
                      <a:txBody>
                        <a:bodyPr/>
                        <a:lstStyle/>
                        <a:p>
                          <a:r>
                            <a:rPr lang="en-US" dirty="0"/>
                            <a:t>54,000</a:t>
                          </a:r>
                          <a:endParaRPr lang="en-IN" dirty="0"/>
                        </a:p>
                      </a:txBody>
                      <a:tcPr/>
                    </a:tc>
                    <a:tc>
                      <a:txBody>
                        <a:bodyPr/>
                        <a:lstStyle/>
                        <a:p>
                          <a:r>
                            <a:rPr lang="en-US" dirty="0"/>
                            <a:t>54,000</a:t>
                          </a:r>
                          <a:endParaRPr lang="en-IN" dirty="0"/>
                        </a:p>
                      </a:txBody>
                      <a:tcPr/>
                    </a:tc>
                    <a:tc>
                      <a:txBody>
                        <a:bodyPr/>
                        <a:lstStyle/>
                        <a:p>
                          <a:r>
                            <a:rPr lang="en-US" dirty="0"/>
                            <a:t>2,55,000</a:t>
                          </a:r>
                          <a:endParaRPr lang="en-IN" dirty="0"/>
                        </a:p>
                      </a:txBody>
                      <a:tcPr/>
                    </a:tc>
                    <a:tc>
                      <a:txBody>
                        <a:bodyPr/>
                        <a:lstStyle/>
                        <a:p>
                          <a:r>
                            <a:rPr lang="en-US" dirty="0"/>
                            <a:t>3,09,000</a:t>
                          </a:r>
                          <a:endParaRPr lang="en-IN" dirty="0"/>
                        </a:p>
                      </a:txBody>
                      <a:tcPr/>
                    </a:tc>
                    <a:tc>
                      <a:txBody>
                        <a:bodyPr/>
                        <a:lstStyle/>
                        <a:p>
                          <a:r>
                            <a:rPr lang="en-US" dirty="0"/>
                            <a:t>34,333.33</a:t>
                          </a:r>
                          <a:endParaRPr lang="en-IN" dirty="0"/>
                        </a:p>
                      </a:txBody>
                      <a:tcPr/>
                    </a:tc>
                    <a:extLst>
                      <a:ext uri="{0D108BD9-81ED-4DB2-BD59-A6C34878D82A}">
                        <a16:rowId xmlns="" xmlns:a16="http://schemas.microsoft.com/office/drawing/2014/main" val="2224532466"/>
                      </a:ext>
                    </a:extLst>
                  </a:tr>
                  <a:tr h="370840">
                    <a:tc>
                      <a:txBody>
                        <a:bodyPr/>
                        <a:lstStyle/>
                        <a:p>
                          <a:r>
                            <a:rPr lang="en-US" dirty="0"/>
                            <a:t>10</a:t>
                          </a:r>
                          <a:endParaRPr lang="en-IN" dirty="0"/>
                        </a:p>
                      </a:txBody>
                      <a:tcPr/>
                    </a:tc>
                    <a:tc>
                      <a:txBody>
                        <a:bodyPr/>
                        <a:lstStyle/>
                        <a:p>
                          <a:r>
                            <a:rPr lang="en-US" dirty="0"/>
                            <a:t>0</a:t>
                          </a:r>
                          <a:endParaRPr lang="en-IN" dirty="0"/>
                        </a:p>
                      </a:txBody>
                      <a:tcPr/>
                    </a:tc>
                    <a:tc>
                      <a:txBody>
                        <a:bodyPr/>
                        <a:lstStyle/>
                        <a:p>
                          <a:r>
                            <a:rPr lang="en-US" dirty="0"/>
                            <a:t>60,000</a:t>
                          </a:r>
                          <a:endParaRPr lang="en-IN" dirty="0"/>
                        </a:p>
                      </a:txBody>
                      <a:tcPr/>
                    </a:tc>
                    <a:tc>
                      <a:txBody>
                        <a:bodyPr/>
                        <a:lstStyle/>
                        <a:p>
                          <a:r>
                            <a:rPr lang="en-US" dirty="0"/>
                            <a:t>60,000</a:t>
                          </a:r>
                          <a:endParaRPr lang="en-IN" dirty="0"/>
                        </a:p>
                      </a:txBody>
                      <a:tcPr/>
                    </a:tc>
                    <a:tc>
                      <a:txBody>
                        <a:bodyPr/>
                        <a:lstStyle/>
                        <a:p>
                          <a:r>
                            <a:rPr lang="en-US" dirty="0"/>
                            <a:t>3,15,000</a:t>
                          </a:r>
                          <a:endParaRPr lang="en-IN" dirty="0"/>
                        </a:p>
                      </a:txBody>
                      <a:tcPr/>
                    </a:tc>
                    <a:tc>
                      <a:txBody>
                        <a:bodyPr/>
                        <a:lstStyle/>
                        <a:p>
                          <a:r>
                            <a:rPr lang="en-US" dirty="0"/>
                            <a:t>3,75,000</a:t>
                          </a:r>
                          <a:endParaRPr lang="en-IN" dirty="0"/>
                        </a:p>
                      </a:txBody>
                      <a:tcPr/>
                    </a:tc>
                    <a:tc>
                      <a:txBody>
                        <a:bodyPr/>
                        <a:lstStyle/>
                        <a:p>
                          <a:r>
                            <a:rPr lang="en-US" dirty="0"/>
                            <a:t>37,500</a:t>
                          </a:r>
                          <a:endParaRPr lang="en-IN" dirty="0"/>
                        </a:p>
                      </a:txBody>
                      <a:tcPr/>
                    </a:tc>
                    <a:extLst>
                      <a:ext uri="{0D108BD9-81ED-4DB2-BD59-A6C34878D82A}">
                        <a16:rowId xmlns="" xmlns:a16="http://schemas.microsoft.com/office/drawing/2014/main" val="2720021806"/>
                      </a:ext>
                    </a:extLst>
                  </a:tr>
                </a:tbl>
              </a:graphicData>
            </a:graphic>
          </p:graphicFrame>
        </mc:Fallback>
      </mc:AlternateContent>
      <p:sp>
        <p:nvSpPr>
          <p:cNvPr id="4" name="TextBox 3">
            <a:extLst>
              <a:ext uri="{FF2B5EF4-FFF2-40B4-BE49-F238E27FC236}">
                <a16:creationId xmlns="" xmlns:a16="http://schemas.microsoft.com/office/drawing/2014/main" id="{5FA5C69C-3228-9065-ABF6-AA204C9DDBB0}"/>
              </a:ext>
            </a:extLst>
          </p:cNvPr>
          <p:cNvSpPr txBox="1"/>
          <p:nvPr/>
        </p:nvSpPr>
        <p:spPr>
          <a:xfrm>
            <a:off x="879077" y="5236370"/>
            <a:ext cx="11730037"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Hence 1</a:t>
            </a:r>
            <a:r>
              <a:rPr lang="en-US" sz="2400" baseline="30000" dirty="0">
                <a:latin typeface="Arial" panose="020B0604020202020204" pitchFamily="34" charset="0"/>
                <a:cs typeface="Arial" panose="020B0604020202020204" pitchFamily="34" charset="0"/>
              </a:rPr>
              <a:t>st</a:t>
            </a:r>
            <a:r>
              <a:rPr lang="en-US" sz="2400" dirty="0">
                <a:latin typeface="Arial" panose="020B0604020202020204" pitchFamily="34" charset="0"/>
                <a:cs typeface="Arial" panose="020B0604020202020204" pitchFamily="34" charset="0"/>
              </a:rPr>
              <a:t> year is the optimal replacement period. </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103493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191</TotalTime>
  <Words>889</Words>
  <Application>Microsoft Office PowerPoint</Application>
  <PresentationFormat>Custom</PresentationFormat>
  <Paragraphs>214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Manish singh</dc:creator>
  <cp:lastModifiedBy>user</cp:lastModifiedBy>
  <cp:revision>29</cp:revision>
  <dcterms:created xsi:type="dcterms:W3CDTF">2022-05-13T17:51:03Z</dcterms:created>
  <dcterms:modified xsi:type="dcterms:W3CDTF">2022-05-24T07:12:28Z</dcterms:modified>
</cp:coreProperties>
</file>