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3" d="100"/>
          <a:sy n="73" d="100"/>
        </p:scale>
        <p:origin x="404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860292-AF96-4E63-BCE1-F8CC4343AD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CF72412-51D5-44A7-8F68-1A5139D4CFD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8BD7AA-4555-48A1-8439-82E8CF5E68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06CF1-8B44-4925-8B82-E067B383A8CA}" type="datetimeFigureOut">
              <a:rPr lang="en-IN" smtClean="0"/>
              <a:t>12-10-2021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D5D5F3-6347-44C8-9730-AA5896EE8B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9C4BE9-8926-4289-84F3-F3DF392DA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7D92D-B6B7-4B48-B8B0-14C6C2DC3CE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188498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097587-877E-40ED-B609-533494F510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FC00C1D-BD89-4813-929F-7D5E4B6ACD3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B763E5-5719-47D5-9335-3825B30778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06CF1-8B44-4925-8B82-E067B383A8CA}" type="datetimeFigureOut">
              <a:rPr lang="en-IN" smtClean="0"/>
              <a:t>12-10-2021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112A4B-4F22-4FFF-AA27-A9D297EC2A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340038-FA28-4017-98D3-E59F391C1F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7D92D-B6B7-4B48-B8B0-14C6C2DC3CE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50640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F37981C-2CD0-4B1F-A6F1-ED6FE1394DE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A65B2C3-3561-40A2-A122-0CD0FE285E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AA0E4B-A195-4EDA-8721-26CD79C677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06CF1-8B44-4925-8B82-E067B383A8CA}" type="datetimeFigureOut">
              <a:rPr lang="en-IN" smtClean="0"/>
              <a:t>12-10-2021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56F13A-C0B6-4AC9-AA94-011788F4AE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899DD4-A8F4-4256-BB49-57B4478425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7D92D-B6B7-4B48-B8B0-14C6C2DC3CE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650923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8C1E1B-0159-4275-A552-BF68E8E430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0B8CF2-2AC4-4475-97D9-ACAA1C065D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8F15EF-2EEE-453E-AA79-9D7AD56E7E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06CF1-8B44-4925-8B82-E067B383A8CA}" type="datetimeFigureOut">
              <a:rPr lang="en-IN" smtClean="0"/>
              <a:t>12-10-2021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13A26E-A759-44F9-B5B5-9937572904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2FB091-36FA-41C0-84FB-67A8CAA101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7D92D-B6B7-4B48-B8B0-14C6C2DC3CE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123202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297980-563D-441B-9979-34B3FF60EB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013F03-0E7B-4393-B10A-ADEAEBD380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9A45A5-AFE6-4C40-837C-6C43A15E06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06CF1-8B44-4925-8B82-E067B383A8CA}" type="datetimeFigureOut">
              <a:rPr lang="en-IN" smtClean="0"/>
              <a:t>12-10-2021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465FC1-0739-4990-B4A8-683E60536B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5F80BA-A08F-4124-9A85-4AE66E662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7D92D-B6B7-4B48-B8B0-14C6C2DC3CE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59858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D19176-1928-4E2A-9C74-9AF9C4E3CB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AC4A69-A9F2-49D6-8BBD-564A595B3B7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791D64-EF70-4818-89AD-D08B15303F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FCE9D37-BEE5-4271-8AB3-D9F60816CF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06CF1-8B44-4925-8B82-E067B383A8CA}" type="datetimeFigureOut">
              <a:rPr lang="en-IN" smtClean="0"/>
              <a:t>12-10-2021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351CF2D-565F-4E6F-8DA4-EA3718F85F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9796C73-D8EC-463E-BED6-633259148C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7D92D-B6B7-4B48-B8B0-14C6C2DC3CE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178392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A313C3-340A-4754-9BB7-DE8C1B302D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B2C587-591D-4C22-A542-699813B0D6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8703439-84B7-48C3-88F6-19EEE880F4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9A95016-533A-4D13-86F7-D383EC92FA9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52F8855-9450-4B81-BA59-14F20B81550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0BF84AA-0CDF-4D10-8754-BF9B2721BF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06CF1-8B44-4925-8B82-E067B383A8CA}" type="datetimeFigureOut">
              <a:rPr lang="en-IN" smtClean="0"/>
              <a:t>12-10-2021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AE16D12-0129-4FB5-B004-7B2094B97A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195FA4C-2BC8-4DD4-A1C2-E7DE8825E5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7D92D-B6B7-4B48-B8B0-14C6C2DC3CE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63816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2637B9-EF1B-4BC9-81E5-2AC7A7E711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79401E8-9FCA-4E46-ACDF-9492FE5EC8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06CF1-8B44-4925-8B82-E067B383A8CA}" type="datetimeFigureOut">
              <a:rPr lang="en-IN" smtClean="0"/>
              <a:t>12-10-2021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A670E10-CA92-4279-9EB3-A78787D6BB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682E2A1-34E7-424F-A15C-F13AFD7FC3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7D92D-B6B7-4B48-B8B0-14C6C2DC3CE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464650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EAACE02-51AD-42E1-96C3-51D3B4B595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06CF1-8B44-4925-8B82-E067B383A8CA}" type="datetimeFigureOut">
              <a:rPr lang="en-IN" smtClean="0"/>
              <a:t>12-10-2021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1F8C857-A0C6-401C-9D26-FD57328BDF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FE4F5F5-5B4D-4094-A80B-F66EE334BF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7D92D-B6B7-4B48-B8B0-14C6C2DC3CE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705141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98F1C4-0E55-4BD6-8A27-82507CC3EB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2D1C92-65E8-4E01-9933-2FCCE7275C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4C7C6FD-96CB-4926-B0D1-AD617A3E65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0A1C5EC-F948-42C6-AD9F-FD43E0ABC5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06CF1-8B44-4925-8B82-E067B383A8CA}" type="datetimeFigureOut">
              <a:rPr lang="en-IN" smtClean="0"/>
              <a:t>12-10-2021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16D623-4F49-4D02-BBB2-DB8C060CAD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0F4EB1-F7D6-4446-AABB-3F934D548E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7D92D-B6B7-4B48-B8B0-14C6C2DC3CE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590115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8F0E99-1067-4C64-A121-545D139BA2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E94255B-5A0A-40F3-8D3D-F2958D8491E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2A8FF84-7EDC-492F-A86B-F09615F1CE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A9C6B08-F458-4750-A395-E1FB801882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06CF1-8B44-4925-8B82-E067B383A8CA}" type="datetimeFigureOut">
              <a:rPr lang="en-IN" smtClean="0"/>
              <a:t>12-10-2021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6475942-AB51-4A4D-9C42-454C84558B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0DC8224-5B78-4361-9119-F9F2B7AA15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7D92D-B6B7-4B48-B8B0-14C6C2DC3CE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084396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4A873FE-6AD8-4740-AE70-2C1786A03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CDBC12-6C56-4FBB-A019-4ED436DF8D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ECAFB2-F557-4596-AE66-81EED7CD212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A06CF1-8B44-4925-8B82-E067B383A8CA}" type="datetimeFigureOut">
              <a:rPr lang="en-IN" smtClean="0"/>
              <a:t>12-10-2021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C2EED4-1EAC-4B84-AA7D-53439653991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C8B854-E83D-48C5-89B7-9CBB7792663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F7D92D-B6B7-4B48-B8B0-14C6C2DC3CE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11902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94FB0C-4E97-46F6-BAB1-5501EB75ACA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STRESS MANAGEMENT </a:t>
            </a:r>
            <a:endParaRPr lang="en-IN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427200D-EA31-443E-8F04-5C804B1DCC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2387599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en-US" sz="2800" b="1" dirty="0" err="1"/>
              <a:t>Dr.PRITI</a:t>
            </a:r>
            <a:r>
              <a:rPr lang="en-US" sz="2800" b="1" dirty="0"/>
              <a:t> PANDEY </a:t>
            </a:r>
          </a:p>
          <a:p>
            <a:pPr marL="0" indent="0" algn="r">
              <a:buNone/>
            </a:pPr>
            <a:r>
              <a:rPr lang="en-US" sz="2400" dirty="0"/>
              <a:t>ASSOCIATE PROFESSOR </a:t>
            </a:r>
          </a:p>
          <a:p>
            <a:pPr marL="0" indent="0" algn="r">
              <a:buNone/>
            </a:pPr>
            <a:r>
              <a:rPr lang="en-US" sz="2400" dirty="0"/>
              <a:t>PHYSICAL EDUCATION </a:t>
            </a:r>
          </a:p>
          <a:p>
            <a:pPr marL="0" indent="0" algn="r">
              <a:buNone/>
            </a:pPr>
            <a:r>
              <a:rPr lang="en-US" sz="2400" dirty="0"/>
              <a:t>S.N.SEN B.V.P.G.COLLEGE,KANPUR</a:t>
            </a:r>
          </a:p>
          <a:p>
            <a:pPr marL="0" indent="0" algn="r">
              <a:buNone/>
            </a:pPr>
            <a:r>
              <a:rPr lang="en-US"/>
              <a:t>12.10.2021</a:t>
            </a:r>
            <a:r>
              <a:rPr lang="en-US" sz="2400"/>
              <a:t> </a:t>
            </a:r>
            <a:endParaRPr lang="en-IN" sz="2400" dirty="0"/>
          </a:p>
          <a:p>
            <a:endParaRPr lang="en-IN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99B753C-9464-451D-B932-F8E6996E913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0" y="9525"/>
            <a:ext cx="6114777" cy="2515961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CEFA974B-672E-4D5C-AE12-E8938903CE1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9006" y="3602038"/>
            <a:ext cx="3819710" cy="32559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75595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1A52FB-EE9C-41E2-831D-D2FEDBED99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sz="4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Steps of Stress management </a:t>
            </a:r>
            <a:br>
              <a:rPr lang="en-IN" sz="4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6E1D0E-FDF8-4C38-8FDE-E94B385D46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fontAlgn="base">
              <a:spcBef>
                <a:spcPts val="1125"/>
              </a:spcBef>
              <a:spcAft>
                <a:spcPts val="375"/>
              </a:spcAft>
            </a:pPr>
            <a:r>
              <a:rPr lang="en-IN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Stress management </a:t>
            </a:r>
          </a:p>
          <a:p>
            <a:pPr fontAlgn="base">
              <a:spcBef>
                <a:spcPts val="1125"/>
              </a:spcBef>
              <a:spcAft>
                <a:spcPts val="375"/>
              </a:spcAft>
            </a:pPr>
            <a:r>
              <a:rPr lang="en-IN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step 1 talk about your problem </a:t>
            </a:r>
          </a:p>
          <a:p>
            <a:pPr fontAlgn="base">
              <a:spcBef>
                <a:spcPts val="1125"/>
              </a:spcBef>
              <a:spcAft>
                <a:spcPts val="375"/>
              </a:spcAft>
            </a:pPr>
            <a:r>
              <a:rPr lang="en-IN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step 2 set realistic expectations </a:t>
            </a:r>
          </a:p>
          <a:p>
            <a:pPr fontAlgn="base">
              <a:spcBef>
                <a:spcPts val="1125"/>
              </a:spcBef>
              <a:spcAft>
                <a:spcPts val="375"/>
              </a:spcAft>
            </a:pPr>
            <a:r>
              <a:rPr lang="en-IN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step 3 learn to say no step </a:t>
            </a:r>
          </a:p>
          <a:p>
            <a:pPr fontAlgn="base">
              <a:spcBef>
                <a:spcPts val="1125"/>
              </a:spcBef>
              <a:spcAft>
                <a:spcPts val="375"/>
              </a:spcAft>
            </a:pPr>
            <a:r>
              <a:rPr lang="en-IN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4 change your attitude look for positives </a:t>
            </a:r>
          </a:p>
          <a:p>
            <a:pPr fontAlgn="base">
              <a:spcBef>
                <a:spcPts val="1125"/>
              </a:spcBef>
              <a:spcAft>
                <a:spcPts val="375"/>
              </a:spcAft>
            </a:pPr>
            <a:r>
              <a:rPr lang="en-IN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Step 5 take care of yourself </a:t>
            </a:r>
          </a:p>
          <a:p>
            <a:pPr fontAlgn="base">
              <a:spcBef>
                <a:spcPts val="1125"/>
              </a:spcBef>
              <a:spcAft>
                <a:spcPts val="375"/>
              </a:spcAft>
            </a:pPr>
            <a:r>
              <a:rPr lang="en-IN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steps 6 slow down go slow </a:t>
            </a:r>
          </a:p>
          <a:p>
            <a:pPr fontAlgn="base">
              <a:spcBef>
                <a:spcPts val="1125"/>
              </a:spcBef>
              <a:spcAft>
                <a:spcPts val="375"/>
              </a:spcAft>
            </a:pPr>
            <a:r>
              <a:rPr lang="en-IN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step 7 exercise yoga and meditation </a:t>
            </a:r>
          </a:p>
          <a:p>
            <a:pPr fontAlgn="base">
              <a:spcBef>
                <a:spcPts val="1125"/>
              </a:spcBef>
              <a:spcAft>
                <a:spcPts val="375"/>
              </a:spcAft>
            </a:pPr>
            <a:r>
              <a:rPr lang="en-IN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step 8 organise yourself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IN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0739036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8FBB80-1682-45A8-A940-EF46037378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E1009F-7FCE-48EC-9206-9A5D1AF50E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  <a:endParaRPr lang="en-IN" dirty="0"/>
          </a:p>
        </p:txBody>
      </p:sp>
      <p:pic>
        <p:nvPicPr>
          <p:cNvPr id="1026" name="Picture 2" descr="125 Thank You and Congratulations Messages for Team">
            <a:extLst>
              <a:ext uri="{FF2B5EF4-FFF2-40B4-BE49-F238E27FC236}">
                <a16:creationId xmlns:a16="http://schemas.microsoft.com/office/drawing/2014/main" id="{9FE9DEAD-AF26-41DC-A28D-AA6E0756AB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017" y="365125"/>
            <a:ext cx="10859589" cy="60095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78196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05355E-C09A-45AD-97FD-F8103D4C65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8800" dirty="0"/>
              <a:t>STRESS</a:t>
            </a:r>
            <a:endParaRPr lang="en-IN" sz="8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F84879-9E09-4E92-930C-0EEDE72142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143794"/>
            <a:ext cx="10515600" cy="3490368"/>
          </a:xfrm>
        </p:spPr>
        <p:txBody>
          <a:bodyPr>
            <a:normAutofit/>
          </a:bodyPr>
          <a:lstStyle/>
          <a:p>
            <a:r>
              <a:rPr lang="en-US" sz="3600" b="0" i="0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stress</a:t>
            </a:r>
            <a:r>
              <a:rPr lang="en-US" b="0" i="0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is </a:t>
            </a:r>
            <a:r>
              <a:rPr lang="en-US" b="1" i="0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 feeling of emotional strain and pressure</a:t>
            </a:r>
            <a:r>
              <a:rPr lang="en-US" b="0" i="0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IN" sz="4000" b="1" dirty="0">
              <a:solidFill>
                <a:srgbClr val="202124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IN" b="1" dirty="0" err="1">
                <a:solidFill>
                  <a:srgbClr val="202124"/>
                </a:solidFill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तनाव</a:t>
            </a:r>
            <a:r>
              <a:rPr lang="en-IN" dirty="0">
                <a:solidFill>
                  <a:srgbClr val="202124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 (Stress) </a:t>
            </a:r>
            <a:r>
              <a:rPr lang="en-IN" dirty="0" err="1">
                <a:solidFill>
                  <a:srgbClr val="202124"/>
                </a:solidFill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मनःस्थिति</a:t>
            </a:r>
            <a:r>
              <a:rPr lang="en-IN" dirty="0">
                <a:solidFill>
                  <a:srgbClr val="202124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IN" dirty="0" err="1">
                <a:solidFill>
                  <a:srgbClr val="202124"/>
                </a:solidFill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से</a:t>
            </a:r>
            <a:r>
              <a:rPr lang="en-IN" dirty="0">
                <a:solidFill>
                  <a:srgbClr val="202124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IN" dirty="0" err="1">
                <a:solidFill>
                  <a:srgbClr val="202124"/>
                </a:solidFill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उपजा</a:t>
            </a:r>
            <a:r>
              <a:rPr lang="en-IN" dirty="0">
                <a:solidFill>
                  <a:srgbClr val="202124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IN" dirty="0" err="1">
                <a:solidFill>
                  <a:srgbClr val="202124"/>
                </a:solidFill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विकार</a:t>
            </a:r>
            <a:r>
              <a:rPr lang="en-IN" dirty="0">
                <a:solidFill>
                  <a:srgbClr val="202124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IN" dirty="0" err="1">
                <a:solidFill>
                  <a:srgbClr val="202124"/>
                </a:solidFill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है</a:t>
            </a:r>
            <a:r>
              <a:rPr lang="en-IN" dirty="0">
                <a:solidFill>
                  <a:srgbClr val="202124"/>
                </a:solidFill>
                <a:effectLst/>
                <a:latin typeface="Nirmala UI" panose="020B0502040204020203" pitchFamily="34" charset="0"/>
                <a:ea typeface="Calibri" panose="020F0502020204030204" pitchFamily="34" charset="0"/>
              </a:rPr>
              <a:t>।</a:t>
            </a:r>
            <a:r>
              <a:rPr lang="en-IN" dirty="0">
                <a:solidFill>
                  <a:srgbClr val="202124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</a:p>
          <a:p>
            <a:r>
              <a:rPr lang="en-US" sz="2000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The word 'stress' is used in physics to refer to the interaction between a force and the resistance to counter that force, and it was </a:t>
            </a:r>
            <a:r>
              <a:rPr lang="en-US" sz="2000" b="1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Hans Selye</a:t>
            </a:r>
            <a:r>
              <a:rPr lang="en-US" sz="2000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 who first incorporated this term into the medical lexicon to describe the “nonspecific response of the body to any demand “</a:t>
            </a:r>
          </a:p>
          <a:p>
            <a:r>
              <a:rPr lang="en-US" sz="2000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The first and most generic definition of stress was that proposed by Hans Selye: "</a:t>
            </a:r>
            <a:r>
              <a:rPr lang="en-US" sz="2000" b="1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Stress is the nonspecific response of the body to any demand</a:t>
            </a:r>
            <a:r>
              <a:rPr lang="en-US" sz="2000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."</a:t>
            </a:r>
            <a:endParaRPr lang="en-IN" sz="20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5DF7E02-FDA7-4B6B-A741-A27E8AE69B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1" y="223838"/>
            <a:ext cx="6096000" cy="29199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04030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D2B919-EB4D-4E09-BC23-334A1D7216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Origin of Stress</a:t>
            </a:r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8D1160-B802-4E2A-9731-3DD414D3EB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734491"/>
            <a:ext cx="10515600" cy="3442472"/>
          </a:xfrm>
        </p:spPr>
        <p:txBody>
          <a:bodyPr>
            <a:normAutofit lnSpcReduction="10000"/>
          </a:bodyPr>
          <a:lstStyle/>
          <a:p>
            <a:endParaRPr lang="en-US" b="1" i="0" dirty="0">
              <a:solidFill>
                <a:srgbClr val="202124"/>
              </a:solidFill>
              <a:effectLst/>
              <a:latin typeface="arial" panose="020B0604020202020204" pitchFamily="34" charset="0"/>
            </a:endParaRPr>
          </a:p>
          <a:p>
            <a:endParaRPr lang="en-US" b="1" dirty="0">
              <a:solidFill>
                <a:srgbClr val="202124"/>
              </a:solidFill>
              <a:latin typeface="arial" panose="020B0604020202020204" pitchFamily="34" charset="0"/>
            </a:endParaRPr>
          </a:p>
          <a:p>
            <a:endParaRPr lang="en-US" b="1" i="0" dirty="0">
              <a:solidFill>
                <a:srgbClr val="202124"/>
              </a:solidFill>
              <a:effectLst/>
              <a:latin typeface="arial" panose="020B0604020202020204" pitchFamily="34" charset="0"/>
            </a:endParaRPr>
          </a:p>
          <a:p>
            <a:r>
              <a:rPr lang="en-US" b="1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The Brain</a:t>
            </a:r>
            <a:r>
              <a:rPr lang="en-US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 is the Central Organ of Stress and Adaptation. Experience tells us that the social and physical environments in which people live and work have a huge effect upon psychological states. The nature of these environments also affects physical and mental health and risk for disease.</a:t>
            </a:r>
          </a:p>
          <a:p>
            <a:endParaRPr lang="en-IN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45D7FED-77A4-455B-A595-2AEB6CD6F27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34743" y="165598"/>
            <a:ext cx="6357257" cy="35268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67151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4E5BA9-89DE-4B3C-86AF-0BBE8F7020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Type of Stress</a:t>
            </a:r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5E25DF-62A2-437F-B152-100983159E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IN" sz="1800" dirty="0">
              <a:solidFill>
                <a:srgbClr val="3E3E3E"/>
              </a:solidFill>
              <a:effectLst/>
              <a:latin typeface="Roboto" panose="02000000000000000000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IN" b="1" dirty="0">
                <a:solidFill>
                  <a:srgbClr val="3E3E3E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Acute stress </a:t>
            </a:r>
          </a:p>
          <a:p>
            <a:endParaRPr lang="en-IN" b="1" dirty="0">
              <a:solidFill>
                <a:srgbClr val="3E3E3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IN" b="1" dirty="0">
                <a:solidFill>
                  <a:srgbClr val="3E3E3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Chronic </a:t>
            </a:r>
          </a:p>
          <a:p>
            <a:endParaRPr lang="en-IN" b="1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IN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Episodic acute stress </a:t>
            </a:r>
          </a:p>
          <a:p>
            <a:endParaRPr lang="en-IN" b="1" dirty="0">
              <a:solidFill>
                <a:srgbClr val="202124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IN" b="1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Distress, </a:t>
            </a:r>
          </a:p>
          <a:p>
            <a:r>
              <a:rPr lang="en-IN" b="1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Eustress</a:t>
            </a:r>
            <a:endParaRPr lang="en-IN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IN" b="1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E1B61A4-E18A-4B32-B8BA-28F0634E121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84459" y="261257"/>
            <a:ext cx="4694330" cy="49638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4138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2827E2-4BB6-4051-83E8-AB247E73F8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sz="4400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Source of Stress/Stressors </a:t>
            </a:r>
            <a:br>
              <a:rPr lang="en-IN" sz="4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7EFE83-D230-4D25-ABA4-822DFF4F2F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IN" sz="1800" dirty="0">
                <a:solidFill>
                  <a:srgbClr val="202124"/>
                </a:solidFill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THREAT, 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IN" sz="1800" dirty="0">
                <a:solidFill>
                  <a:srgbClr val="202124"/>
                </a:solidFill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FRASTRATION ,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IN" sz="1800" dirty="0">
                <a:solidFill>
                  <a:srgbClr val="202124"/>
                </a:solidFill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PRESSURE,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IN" sz="1800" dirty="0">
                <a:solidFill>
                  <a:srgbClr val="202124"/>
                </a:solidFill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CONFLICT </a:t>
            </a:r>
            <a:endParaRPr lang="en-IN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IN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776C280-2E0B-426C-925B-1FA3DC1D6E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64480" y="1227910"/>
            <a:ext cx="6426926" cy="53470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20945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DB8FDA-69C9-4A20-83DB-651E14F950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IN" sz="5300" dirty="0">
                <a:solidFill>
                  <a:srgbClr val="202124"/>
                </a:solidFill>
                <a:effectLst/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Sign of Stress </a:t>
            </a:r>
            <a:br>
              <a:rPr lang="en-IN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IN" sz="6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EBFE69-D2E7-465A-A2A9-3F626C5783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Wingdings" panose="05000000000000000000" pitchFamily="2" charset="2"/>
              <a:buChar char=""/>
              <a:tabLst>
                <a:tab pos="457200" algn="l"/>
              </a:tabLst>
            </a:pPr>
            <a:r>
              <a:rPr lang="en-IN" sz="1800" dirty="0">
                <a:solidFill>
                  <a:srgbClr val="555555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anxious</a:t>
            </a:r>
            <a:endParaRPr lang="en-IN" sz="1800" dirty="0">
              <a:solidFill>
                <a:srgbClr val="555555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Wingdings" panose="05000000000000000000" pitchFamily="2" charset="2"/>
              <a:buChar char=""/>
              <a:tabLst>
                <a:tab pos="457200" algn="l"/>
              </a:tabLst>
            </a:pPr>
            <a:r>
              <a:rPr lang="en-IN" sz="1800" dirty="0">
                <a:solidFill>
                  <a:srgbClr val="555555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afraid</a:t>
            </a:r>
            <a:endParaRPr lang="en-IN" sz="1800" dirty="0">
              <a:solidFill>
                <a:srgbClr val="555555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Wingdings" panose="05000000000000000000" pitchFamily="2" charset="2"/>
              <a:buChar char=""/>
              <a:tabLst>
                <a:tab pos="457200" algn="l"/>
              </a:tabLst>
            </a:pPr>
            <a:r>
              <a:rPr lang="en-IN" sz="1800" dirty="0">
                <a:solidFill>
                  <a:srgbClr val="555555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angry or aggressive</a:t>
            </a:r>
            <a:endParaRPr lang="en-IN" sz="1800" dirty="0">
              <a:solidFill>
                <a:srgbClr val="555555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Wingdings" panose="05000000000000000000" pitchFamily="2" charset="2"/>
              <a:buChar char=""/>
              <a:tabLst>
                <a:tab pos="457200" algn="l"/>
              </a:tabLst>
            </a:pPr>
            <a:r>
              <a:rPr lang="en-IN" sz="1800" dirty="0">
                <a:solidFill>
                  <a:srgbClr val="555555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sad</a:t>
            </a:r>
            <a:endParaRPr lang="en-IN" sz="1800" dirty="0">
              <a:solidFill>
                <a:srgbClr val="555555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Wingdings" panose="05000000000000000000" pitchFamily="2" charset="2"/>
              <a:buChar char=""/>
              <a:tabLst>
                <a:tab pos="457200" algn="l"/>
              </a:tabLst>
            </a:pPr>
            <a:r>
              <a:rPr lang="en-IN" sz="1800" dirty="0">
                <a:solidFill>
                  <a:srgbClr val="555555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irritable</a:t>
            </a:r>
            <a:endParaRPr lang="en-IN" sz="1800" dirty="0">
              <a:solidFill>
                <a:srgbClr val="555555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Wingdings" panose="05000000000000000000" pitchFamily="2" charset="2"/>
              <a:buChar char=""/>
              <a:tabLst>
                <a:tab pos="457200" algn="l"/>
              </a:tabLst>
            </a:pPr>
            <a:r>
              <a:rPr lang="en-IN" sz="1800" dirty="0">
                <a:solidFill>
                  <a:srgbClr val="555555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frustrated</a:t>
            </a:r>
            <a:endParaRPr lang="en-IN" sz="1800" dirty="0">
              <a:solidFill>
                <a:srgbClr val="555555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Wingdings" panose="05000000000000000000" pitchFamily="2" charset="2"/>
              <a:buChar char=""/>
              <a:tabLst>
                <a:tab pos="457200" algn="l"/>
              </a:tabLst>
            </a:pPr>
            <a:r>
              <a:rPr lang="en-IN" sz="1800" dirty="0">
                <a:solidFill>
                  <a:srgbClr val="555555"/>
                </a:solidFill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depressed.</a:t>
            </a:r>
          </a:p>
          <a:p>
            <a:pPr marL="342900" lvl="0" indent="-342900">
              <a:lnSpc>
                <a:spcPct val="107000"/>
              </a:lnSpc>
              <a:spcAft>
                <a:spcPts val="3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IN" sz="1800" dirty="0">
                <a:solidFill>
                  <a:srgbClr val="20212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cardiovascular disease.</a:t>
            </a:r>
            <a:endParaRPr lang="en-IN" sz="1800" dirty="0">
              <a:solidFill>
                <a:srgbClr val="202124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3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IN" sz="1800" dirty="0">
                <a:solidFill>
                  <a:srgbClr val="20212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depression.</a:t>
            </a:r>
            <a:endParaRPr lang="en-IN" sz="1800" dirty="0">
              <a:solidFill>
                <a:srgbClr val="202124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3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IN" sz="1800" dirty="0">
                <a:solidFill>
                  <a:srgbClr val="20212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high blood pressure.</a:t>
            </a:r>
            <a:endParaRPr lang="en-IN" sz="1800" dirty="0">
              <a:solidFill>
                <a:srgbClr val="202124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3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IN" sz="1800" dirty="0">
                <a:solidFill>
                  <a:srgbClr val="20212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weakened immune system.</a:t>
            </a:r>
            <a:endParaRPr lang="en-IN" sz="1800" dirty="0">
              <a:solidFill>
                <a:srgbClr val="202124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Wingdings" panose="05000000000000000000" pitchFamily="2" charset="2"/>
              <a:buChar char=""/>
              <a:tabLst>
                <a:tab pos="457200" algn="l"/>
              </a:tabLst>
            </a:pPr>
            <a:endParaRPr lang="en-IN" sz="1800" dirty="0">
              <a:solidFill>
                <a:srgbClr val="555555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IN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03F12A5-C629-43BE-B07A-FA558EF401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52800" y="2133600"/>
            <a:ext cx="7358743" cy="3100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53128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6B5626-A972-405D-B27E-0C911A149F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sz="32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Ways to Deal With Stress</a:t>
            </a:r>
            <a:br>
              <a:rPr lang="en-IN" sz="1800" b="1" dirty="0">
                <a:solidFill>
                  <a:srgbClr val="1F3763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en-IN" dirty="0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BD31B9B3-1193-4F00-B208-BECEC0A9A12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23408" y="3544306"/>
            <a:ext cx="4423952" cy="331369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758C231C-444F-428B-9E48-96E3BBCA5A2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63432" y="1097280"/>
            <a:ext cx="5428568" cy="56866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5516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85BA98-615D-4A82-BE3D-38ADD3250F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Ways to Deal With Stress in Sports</a:t>
            </a:r>
            <a:br>
              <a:rPr lang="en-IN" sz="1800" b="1" dirty="0">
                <a:solidFill>
                  <a:srgbClr val="1F3763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3251C3-BBFB-4CBD-B234-E2410C06BD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 fontAlgn="base">
              <a:lnSpc>
                <a:spcPts val="18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IN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Deep breathing:</a:t>
            </a:r>
            <a:r>
              <a:rPr lang="en-IN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Take a deep breath and hold it in for about 5 seconds, then release it slowly. Repeat five times.</a:t>
            </a:r>
            <a:endParaRPr lang="en-IN" sz="18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fontAlgn="base">
              <a:lnSpc>
                <a:spcPts val="18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IN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Muscle relaxation:</a:t>
            </a:r>
            <a:r>
              <a:rPr lang="en-IN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Contract (flex) a group of muscles tightly. Keep them flexed for about 5 seconds, then release. Repeat the exercise five times, then move to a different muscle group.</a:t>
            </a:r>
            <a:endParaRPr lang="en-IN" sz="18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fontAlgn="base">
              <a:lnSpc>
                <a:spcPts val="18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IN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Going to a happy place:</a:t>
            </a:r>
            <a:r>
              <a:rPr lang="en-IN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Picture a peaceful place or event. Imagine stress flowing away from the body.</a:t>
            </a:r>
            <a:endParaRPr lang="en-IN" sz="18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fontAlgn="base">
              <a:lnSpc>
                <a:spcPts val="18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IN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Visualizing success:</a:t>
            </a:r>
            <a:r>
              <a:rPr lang="en-IN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Imagine completing a pass, making a shot, or scoring a goal.</a:t>
            </a:r>
            <a:endParaRPr lang="en-IN" sz="18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fontAlgn="base">
              <a:lnSpc>
                <a:spcPts val="18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IN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Mindfulness:</a:t>
            </a:r>
            <a:r>
              <a:rPr lang="en-IN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Focus on the present instead of worrying about the future or the past.</a:t>
            </a:r>
            <a:endParaRPr lang="en-IN" sz="18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fontAlgn="base">
              <a:lnSpc>
                <a:spcPts val="18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IN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Having a routine:</a:t>
            </a:r>
            <a:r>
              <a:rPr lang="en-IN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Focus on the routine to keep stress in control.</a:t>
            </a:r>
          </a:p>
          <a:p>
            <a:pPr marL="342900" indent="-342900" fontAlgn="base">
              <a:lnSpc>
                <a:spcPts val="18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IN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Thinking positively and developing positive self-talk:</a:t>
            </a:r>
            <a:r>
              <a:rPr lang="en-IN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Say "I learn from my mistakes," "I'm in control of my feelings," "I can make this goal!" to help keep the negative thoughts away.</a:t>
            </a:r>
            <a:endParaRPr lang="en-IN" sz="18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fontAlgn="base">
              <a:lnSpc>
                <a:spcPts val="18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en-IN" sz="18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4380410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4937B0-7368-40F8-8BAF-51671251E6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1DC99C46-BCD1-4842-818D-FA9219E41F0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952999" y="365125"/>
            <a:ext cx="5549537" cy="5495744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C2E6900F-B6D1-4279-9C4C-A9FB6F2638F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4400" y="365125"/>
            <a:ext cx="4038599" cy="5591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93297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474</Words>
  <Application>Microsoft Office PowerPoint</Application>
  <PresentationFormat>Widescreen</PresentationFormat>
  <Paragraphs>64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2" baseType="lpstr">
      <vt:lpstr>Arial</vt:lpstr>
      <vt:lpstr>Arial</vt:lpstr>
      <vt:lpstr>Calibri</vt:lpstr>
      <vt:lpstr>Calibri Light</vt:lpstr>
      <vt:lpstr>Nirmala UI</vt:lpstr>
      <vt:lpstr>Raleway</vt:lpstr>
      <vt:lpstr>Roboto</vt:lpstr>
      <vt:lpstr>Symbol</vt:lpstr>
      <vt:lpstr>Times New Roman</vt:lpstr>
      <vt:lpstr>Wingdings</vt:lpstr>
      <vt:lpstr>Office Theme</vt:lpstr>
      <vt:lpstr>STRESS MANAGEMENT </vt:lpstr>
      <vt:lpstr>STRESS</vt:lpstr>
      <vt:lpstr>Origin of Stress</vt:lpstr>
      <vt:lpstr>Type of Stress</vt:lpstr>
      <vt:lpstr>Source of Stress/Stressors  </vt:lpstr>
      <vt:lpstr>Sign of Stress  </vt:lpstr>
      <vt:lpstr>Ways to Deal With Stress </vt:lpstr>
      <vt:lpstr>Ways to Deal With Stress in Sports </vt:lpstr>
      <vt:lpstr>PowerPoint Presentation</vt:lpstr>
      <vt:lpstr>Steps of Stress management 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STRESS MANAGEMENT </dc:title>
  <dc:creator>priti pandey</dc:creator>
  <cp:lastModifiedBy>priti pandey</cp:lastModifiedBy>
  <cp:revision>2</cp:revision>
  <dcterms:created xsi:type="dcterms:W3CDTF">2021-10-12T02:43:58Z</dcterms:created>
  <dcterms:modified xsi:type="dcterms:W3CDTF">2021-10-12T03:48:16Z</dcterms:modified>
</cp:coreProperties>
</file>