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3" r:id="rId2"/>
    <p:sldId id="256" r:id="rId3"/>
    <p:sldId id="272" r:id="rId4"/>
    <p:sldId id="341" r:id="rId5"/>
    <p:sldId id="340" r:id="rId6"/>
    <p:sldId id="342" r:id="rId7"/>
  </p:sldIdLst>
  <p:sldSz cx="9144000" cy="6858000" type="screen4x3"/>
  <p:notesSz cx="7105650" cy="10236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21" autoAdjust="0"/>
  </p:normalViewPr>
  <p:slideViewPr>
    <p:cSldViewPr>
      <p:cViewPr>
        <p:scale>
          <a:sx n="76" d="100"/>
          <a:sy n="76" d="100"/>
        </p:scale>
        <p:origin x="-11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pPr>
              <a:defRPr/>
            </a:pPr>
            <a:fld id="{ACAC624D-6E8D-4B33-BDE0-2E0B44927268}" type="datetimeFigureOut">
              <a:rPr lang="en-US" smtClean="0"/>
              <a:pPr>
                <a:defRPr/>
              </a:pPr>
              <a:t>5/25/2022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72DA809-A176-495C-B49C-20CD1502C44F}" type="slidenum">
              <a:rPr lang="en-US" smtClean="0"/>
              <a:pPr>
                <a:defRPr/>
              </a:pPr>
              <a:t>‹#›</a:t>
            </a:fld>
            <a:endParaRPr lang="en-US"/>
          </a:p>
        </p:txBody>
      </p:sp>
    </p:spTree>
    <p:extLst>
      <p:ext uri="{BB962C8B-B14F-4D97-AF65-F5344CB8AC3E}">
        <p14:creationId xmlns:p14="http://schemas.microsoft.com/office/powerpoint/2010/main" val="4208724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pPr>
              <a:defRPr/>
            </a:pPr>
            <a:fld id="{6425BB0E-DE20-427C-8081-66696434100E}" type="datetimeFigureOut">
              <a:rPr lang="en-US" smtClean="0"/>
              <a:pPr>
                <a:defRPr/>
              </a:pPr>
              <a:t>5/25/2022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26616AD-E9F4-4167-B144-B72D9BD94C88}" type="slidenum">
              <a:rPr lang="en-US" smtClean="0"/>
              <a:pPr>
                <a:defRPr/>
              </a:pPr>
              <a:t>‹#›</a:t>
            </a:fld>
            <a:endParaRPr lang="en-US"/>
          </a:p>
        </p:txBody>
      </p:sp>
    </p:spTree>
    <p:extLst>
      <p:ext uri="{BB962C8B-B14F-4D97-AF65-F5344CB8AC3E}">
        <p14:creationId xmlns:p14="http://schemas.microsoft.com/office/powerpoint/2010/main" val="247536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pPr>
              <a:defRPr/>
            </a:pPr>
            <a:fld id="{06E806FB-BC5B-490A-951F-D5392CC86960}" type="datetimeFigureOut">
              <a:rPr lang="en-US" smtClean="0"/>
              <a:pPr>
                <a:defRPr/>
              </a:pPr>
              <a:t>5/25/2022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ED9FD2-C183-4074-8FE5-DC9572473DF8}" type="slidenum">
              <a:rPr lang="en-US" smtClean="0"/>
              <a:pPr>
                <a:defRPr/>
              </a:pPr>
              <a:t>‹#›</a:t>
            </a:fld>
            <a:endParaRPr lang="en-US"/>
          </a:p>
        </p:txBody>
      </p:sp>
    </p:spTree>
    <p:extLst>
      <p:ext uri="{BB962C8B-B14F-4D97-AF65-F5344CB8AC3E}">
        <p14:creationId xmlns:p14="http://schemas.microsoft.com/office/powerpoint/2010/main" val="1344257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pPr>
              <a:defRPr/>
            </a:pPr>
            <a:fld id="{04C4AEF6-2E43-4984-ABE0-B0FFD862FC76}" type="datetimeFigureOut">
              <a:rPr lang="en-US" smtClean="0"/>
              <a:pPr>
                <a:defRPr/>
              </a:pPr>
              <a:t>5/25/2022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B7DA17-50E3-4884-BA81-313FF9F634D1}" type="slidenum">
              <a:rPr lang="en-US" smtClean="0"/>
              <a:pPr>
                <a:defRPr/>
              </a:pPr>
              <a:t>‹#›</a:t>
            </a:fld>
            <a:endParaRPr lang="en-US"/>
          </a:p>
        </p:txBody>
      </p:sp>
    </p:spTree>
    <p:extLst>
      <p:ext uri="{BB962C8B-B14F-4D97-AF65-F5344CB8AC3E}">
        <p14:creationId xmlns:p14="http://schemas.microsoft.com/office/powerpoint/2010/main" val="4109207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7CD1B15-CDAD-48FF-B53F-D5BFD0D59E94}" type="datetimeFigureOut">
              <a:rPr lang="en-US" smtClean="0"/>
              <a:pPr>
                <a:defRPr/>
              </a:pPr>
              <a:t>5/25/2022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CE411B-9972-45BB-909E-A27BB760C827}" type="slidenum">
              <a:rPr lang="en-US" smtClean="0"/>
              <a:pPr>
                <a:defRPr/>
              </a:pPr>
              <a:t>‹#›</a:t>
            </a:fld>
            <a:endParaRPr lang="en-US"/>
          </a:p>
        </p:txBody>
      </p:sp>
    </p:spTree>
    <p:extLst>
      <p:ext uri="{BB962C8B-B14F-4D97-AF65-F5344CB8AC3E}">
        <p14:creationId xmlns:p14="http://schemas.microsoft.com/office/powerpoint/2010/main" val="372778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pPr>
              <a:defRPr/>
            </a:pPr>
            <a:fld id="{FC524332-2C6B-4F90-ABFE-E3AE9AC6A2AB}" type="datetimeFigureOut">
              <a:rPr lang="en-US" smtClean="0"/>
              <a:pPr>
                <a:defRPr/>
              </a:pPr>
              <a:t>5/25/2022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290B26E-E33A-449C-822F-F339CD0600CA}" type="slidenum">
              <a:rPr lang="en-US" smtClean="0"/>
              <a:pPr>
                <a:defRPr/>
              </a:pPr>
              <a:t>‹#›</a:t>
            </a:fld>
            <a:endParaRPr lang="en-US"/>
          </a:p>
        </p:txBody>
      </p:sp>
    </p:spTree>
    <p:extLst>
      <p:ext uri="{BB962C8B-B14F-4D97-AF65-F5344CB8AC3E}">
        <p14:creationId xmlns:p14="http://schemas.microsoft.com/office/powerpoint/2010/main" val="3533591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pPr>
              <a:defRPr/>
            </a:pPr>
            <a:fld id="{D6165EB2-928E-4049-9846-DE00B43CFE4C}" type="datetimeFigureOut">
              <a:rPr lang="en-US" smtClean="0"/>
              <a:pPr>
                <a:defRPr/>
              </a:pPr>
              <a:t>5/25/2022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C734979-48F6-4C44-9ECA-12088B860D1A}" type="slidenum">
              <a:rPr lang="en-US" smtClean="0"/>
              <a:pPr>
                <a:defRPr/>
              </a:pPr>
              <a:t>‹#›</a:t>
            </a:fld>
            <a:endParaRPr lang="en-US"/>
          </a:p>
        </p:txBody>
      </p:sp>
    </p:spTree>
    <p:extLst>
      <p:ext uri="{BB962C8B-B14F-4D97-AF65-F5344CB8AC3E}">
        <p14:creationId xmlns:p14="http://schemas.microsoft.com/office/powerpoint/2010/main" val="2287349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pPr>
              <a:defRPr/>
            </a:pPr>
            <a:fld id="{C369F7C1-FAC3-41F0-9FC5-6DBEA96262E1}" type="datetimeFigureOut">
              <a:rPr lang="en-US" smtClean="0"/>
              <a:pPr>
                <a:defRPr/>
              </a:pPr>
              <a:t>5/25/2022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91D0FB4-5896-4649-BBC9-E071D73EABE7}" type="slidenum">
              <a:rPr lang="en-US" smtClean="0"/>
              <a:pPr>
                <a:defRPr/>
              </a:pPr>
              <a:t>‹#›</a:t>
            </a:fld>
            <a:endParaRPr lang="en-US"/>
          </a:p>
        </p:txBody>
      </p:sp>
    </p:spTree>
    <p:extLst>
      <p:ext uri="{BB962C8B-B14F-4D97-AF65-F5344CB8AC3E}">
        <p14:creationId xmlns:p14="http://schemas.microsoft.com/office/powerpoint/2010/main" val="2953597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50374AB-B3C7-4F2C-AB7A-47BF152CD2C5}" type="datetimeFigureOut">
              <a:rPr lang="en-US" smtClean="0"/>
              <a:pPr>
                <a:defRPr/>
              </a:pPr>
              <a:t>5/25/2022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EBF1C01-5CBB-4A42-9260-443813300945}" type="slidenum">
              <a:rPr lang="en-US" smtClean="0"/>
              <a:pPr>
                <a:defRPr/>
              </a:pPr>
              <a:t>‹#›</a:t>
            </a:fld>
            <a:endParaRPr lang="en-US"/>
          </a:p>
        </p:txBody>
      </p:sp>
    </p:spTree>
    <p:extLst>
      <p:ext uri="{BB962C8B-B14F-4D97-AF65-F5344CB8AC3E}">
        <p14:creationId xmlns:p14="http://schemas.microsoft.com/office/powerpoint/2010/main" val="1074159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9B8575D-6A2C-416D-BB75-4AD3765DB024}" type="datetimeFigureOut">
              <a:rPr lang="en-US" smtClean="0"/>
              <a:pPr>
                <a:defRPr/>
              </a:pPr>
              <a:t>5/25/2022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20BCD84-1D58-445E-A7AC-47CF34B63AFD}" type="slidenum">
              <a:rPr lang="en-US" smtClean="0"/>
              <a:pPr>
                <a:defRPr/>
              </a:pPr>
              <a:t>‹#›</a:t>
            </a:fld>
            <a:endParaRPr lang="en-US"/>
          </a:p>
        </p:txBody>
      </p:sp>
    </p:spTree>
    <p:extLst>
      <p:ext uri="{BB962C8B-B14F-4D97-AF65-F5344CB8AC3E}">
        <p14:creationId xmlns:p14="http://schemas.microsoft.com/office/powerpoint/2010/main" val="148263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B71994-1284-4773-B70A-FF7308795957}" type="datetimeFigureOut">
              <a:rPr lang="en-US" smtClean="0"/>
              <a:pPr>
                <a:defRPr/>
              </a:pPr>
              <a:t>5/25/2022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0B7A67-2F87-46A0-80FA-1C9FB2E0FA72}" type="slidenum">
              <a:rPr lang="en-US" smtClean="0"/>
              <a:pPr>
                <a:defRPr/>
              </a:pPr>
              <a:t>‹#›</a:t>
            </a:fld>
            <a:endParaRPr lang="en-US"/>
          </a:p>
        </p:txBody>
      </p:sp>
    </p:spTree>
    <p:extLst>
      <p:ext uri="{BB962C8B-B14F-4D97-AF65-F5344CB8AC3E}">
        <p14:creationId xmlns:p14="http://schemas.microsoft.com/office/powerpoint/2010/main" val="2694933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CB0F50E-B50D-4964-BD78-A2902090E993}" type="datetimeFigureOut">
              <a:rPr lang="en-US" smtClean="0"/>
              <a:pPr>
                <a:defRPr/>
              </a:pPr>
              <a:t>5/25/2022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94D4DAD-1BD0-4745-A1EC-3538989CF8CF}" type="slidenum">
              <a:rPr lang="en-US" smtClean="0"/>
              <a:pPr>
                <a:defRPr/>
              </a:pPr>
              <a:t>‹#›</a:t>
            </a:fld>
            <a:endParaRPr lang="en-US"/>
          </a:p>
        </p:txBody>
      </p:sp>
    </p:spTree>
    <p:extLst>
      <p:ext uri="{BB962C8B-B14F-4D97-AF65-F5344CB8AC3E}">
        <p14:creationId xmlns:p14="http://schemas.microsoft.com/office/powerpoint/2010/main" val="6802600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650" y="908050"/>
            <a:ext cx="7848600" cy="2592388"/>
          </a:xfrm>
        </p:spPr>
        <p:txBody>
          <a:bodyPr>
            <a:normAutofit/>
          </a:bodyPr>
          <a:lstStyle/>
          <a:p>
            <a:pPr algn="l">
              <a:defRPr/>
            </a:pPr>
            <a:r>
              <a:rPr lang="en-GB" sz="2400" b="1" dirty="0" smtClean="0">
                <a:latin typeface="Times New Roman" pitchFamily="18" charset="0"/>
                <a:cs typeface="Times New Roman" pitchFamily="18" charset="0"/>
              </a:rPr>
              <a:t>Subject Name: Information System: Analysis Design &amp; 				Implementation</a:t>
            </a:r>
            <a:br>
              <a:rPr lang="en-GB" sz="2400" b="1" dirty="0" smtClean="0">
                <a:latin typeface="Times New Roman" pitchFamily="18" charset="0"/>
                <a:cs typeface="Times New Roman" pitchFamily="18" charset="0"/>
              </a:rPr>
            </a:br>
            <a:r>
              <a:rPr lang="en-GB" sz="2400" b="1" dirty="0">
                <a:latin typeface="Times New Roman" pitchFamily="18" charset="0"/>
                <a:cs typeface="Times New Roman" pitchFamily="18" charset="0"/>
              </a:rPr>
              <a:t/>
            </a:r>
            <a:br>
              <a:rPr lang="en-GB" sz="2400" b="1" dirty="0">
                <a:latin typeface="Times New Roman" pitchFamily="18" charset="0"/>
                <a:cs typeface="Times New Roman" pitchFamily="18" charset="0"/>
              </a:rPr>
            </a:br>
            <a:r>
              <a:rPr lang="en-GB" sz="2400" b="1" dirty="0" smtClean="0">
                <a:latin typeface="Times New Roman" pitchFamily="18" charset="0"/>
                <a:cs typeface="Times New Roman" pitchFamily="18" charset="0"/>
              </a:rPr>
              <a:t>Subject Code : BCA 602 (N)</a:t>
            </a:r>
            <a:br>
              <a:rPr lang="en-GB" sz="2400" b="1" dirty="0" smtClean="0">
                <a:latin typeface="Times New Roman" pitchFamily="18" charset="0"/>
                <a:cs typeface="Times New Roman" pitchFamily="18" charset="0"/>
              </a:rPr>
            </a:br>
            <a:r>
              <a:rPr lang="en-GB" sz="2400" b="1" dirty="0">
                <a:latin typeface="Times New Roman" pitchFamily="18" charset="0"/>
                <a:cs typeface="Times New Roman" pitchFamily="18" charset="0"/>
              </a:rPr>
              <a:t/>
            </a:r>
            <a:br>
              <a:rPr lang="en-GB" sz="2400" b="1" dirty="0">
                <a:latin typeface="Times New Roman" pitchFamily="18" charset="0"/>
                <a:cs typeface="Times New Roman" pitchFamily="18" charset="0"/>
              </a:rPr>
            </a:br>
            <a:r>
              <a:rPr lang="en-GB" sz="2400" b="1" dirty="0" smtClean="0">
                <a:latin typeface="Times New Roman" pitchFamily="18" charset="0"/>
                <a:cs typeface="Times New Roman" pitchFamily="18" charset="0"/>
              </a:rPr>
              <a:t>Topic : </a:t>
            </a:r>
            <a:r>
              <a:rPr lang="en-IN" sz="2400" b="1" dirty="0">
                <a:latin typeface="Times New Roman" pitchFamily="18" charset="0"/>
                <a:cs typeface="Times New Roman" pitchFamily="18" charset="0"/>
              </a:rPr>
              <a:t>Software Project Management</a:t>
            </a:r>
          </a:p>
        </p:txBody>
      </p:sp>
      <p:sp>
        <p:nvSpPr>
          <p:cNvPr id="2051" name="Subtitle 2"/>
          <p:cNvSpPr>
            <a:spLocks noGrp="1"/>
          </p:cNvSpPr>
          <p:nvPr>
            <p:ph type="subTitle" idx="1"/>
          </p:nvPr>
        </p:nvSpPr>
        <p:spPr>
          <a:xfrm>
            <a:off x="1371600" y="4652963"/>
            <a:ext cx="6400800" cy="2016125"/>
          </a:xfrm>
        </p:spPr>
        <p:txBody>
          <a:bodyPr/>
          <a:lstStyle/>
          <a:p>
            <a:pPr algn="just" eaLnBrk="1" hangingPunct="1"/>
            <a:r>
              <a:rPr lang="en-GB" sz="2400" smtClean="0">
                <a:solidFill>
                  <a:schemeClr val="tx1"/>
                </a:solidFill>
                <a:latin typeface="Times New Roman" pitchFamily="18" charset="0"/>
                <a:cs typeface="Times New Roman" pitchFamily="18" charset="0"/>
              </a:rPr>
              <a:t>		</a:t>
            </a:r>
            <a:r>
              <a:rPr lang="en-GB" b="1" smtClean="0">
                <a:solidFill>
                  <a:schemeClr val="tx1"/>
                </a:solidFill>
                <a:latin typeface="Times New Roman" pitchFamily="18" charset="0"/>
                <a:cs typeface="Times New Roman" pitchFamily="18" charset="0"/>
              </a:rPr>
              <a:t>HIMANSHU SHUKLA</a:t>
            </a:r>
          </a:p>
          <a:p>
            <a:pPr algn="just" eaLnBrk="1" hangingPunct="1"/>
            <a:r>
              <a:rPr lang="en-GB" sz="2400" b="1" smtClean="0">
                <a:solidFill>
                  <a:schemeClr val="tx1"/>
                </a:solidFill>
                <a:latin typeface="Times New Roman" pitchFamily="18" charset="0"/>
                <a:cs typeface="Times New Roman" pitchFamily="18" charset="0"/>
              </a:rPr>
              <a:t>	     Department of Computer Application</a:t>
            </a:r>
          </a:p>
          <a:p>
            <a:pPr algn="just" eaLnBrk="1" hangingPunct="1"/>
            <a:r>
              <a:rPr lang="en-GB" sz="2400" b="1" smtClean="0">
                <a:solidFill>
                  <a:schemeClr val="tx1"/>
                </a:solidFill>
                <a:latin typeface="Times New Roman" pitchFamily="18" charset="0"/>
                <a:cs typeface="Times New Roman" pitchFamily="18" charset="0"/>
              </a:rPr>
              <a:t>		UIET, CSJM University, Kanpur</a:t>
            </a:r>
            <a:endParaRPr lang="en-IN" sz="2400" b="1"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71583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81000" y="2590800"/>
            <a:ext cx="8305800" cy="1470025"/>
          </a:xfrm>
        </p:spPr>
        <p:txBody>
          <a:bodyPr>
            <a:normAutofit fontScale="90000"/>
          </a:bodyPr>
          <a:lstStyle/>
          <a:p>
            <a:pPr eaLnBrk="1" hangingPunct="1"/>
            <a:r>
              <a:rPr lang="en-IN" sz="6000" dirty="0" smtClean="0">
                <a:latin typeface="Times New Roman" pitchFamily="18" charset="0"/>
                <a:cs typeface="Times New Roman" pitchFamily="18" charset="0"/>
              </a:rPr>
              <a:t>Software Project Management</a:t>
            </a:r>
            <a:endParaRPr lang="en-US" sz="6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163513" y="914400"/>
            <a:ext cx="8751887"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Wingdings" pitchFamily="2" charset="2"/>
              <a:buChar char="Ø"/>
            </a:pPr>
            <a:r>
              <a:rPr lang="en-IN" sz="2400" dirty="0">
                <a:latin typeface="Times New Roman" pitchFamily="18" charset="0"/>
                <a:cs typeface="Times New Roman" pitchFamily="18" charset="0"/>
              </a:rPr>
              <a:t>A project is well-defined task, which is a collection of several operations done in order to achieve a goal (for example, software development and delivery).</a:t>
            </a:r>
          </a:p>
          <a:p>
            <a:pPr algn="just" eaLnBrk="1" hangingPunct="1">
              <a:buFont typeface="Wingdings" pitchFamily="2" charset="2"/>
              <a:buChar char="Ø"/>
            </a:pPr>
            <a:endParaRPr lang="en-IN" sz="2400" dirty="0">
              <a:latin typeface="Times New Roman" pitchFamily="18" charset="0"/>
              <a:cs typeface="Times New Roman" pitchFamily="18" charset="0"/>
            </a:endParaRPr>
          </a:p>
          <a:p>
            <a:pPr algn="just" eaLnBrk="1" hangingPunct="1">
              <a:buFont typeface="Wingdings" pitchFamily="2" charset="2"/>
              <a:buChar char="Ø"/>
            </a:pPr>
            <a:r>
              <a:rPr lang="en-IN" sz="2400" dirty="0">
                <a:latin typeface="Times New Roman" pitchFamily="18" charset="0"/>
                <a:cs typeface="Times New Roman" pitchFamily="18" charset="0"/>
              </a:rPr>
              <a:t>A Software Project is the complete procedure of software development from requirement gathering to testing and maintenance, carried out according to the execution methodologies, in a specified period of time to achieve intended software product.</a:t>
            </a:r>
          </a:p>
          <a:p>
            <a:pPr algn="just" eaLnBrk="1" hangingPunct="1">
              <a:buFont typeface="Wingdings" pitchFamily="2" charset="2"/>
              <a:buChar char="Ø"/>
            </a:pPr>
            <a:endParaRPr lang="en-IN" sz="2400" dirty="0">
              <a:latin typeface="Times New Roman" pitchFamily="18" charset="0"/>
              <a:cs typeface="Times New Roman" pitchFamily="18" charset="0"/>
            </a:endParaRPr>
          </a:p>
          <a:p>
            <a:pPr algn="just" eaLnBrk="1" hangingPunct="1">
              <a:buFont typeface="Wingdings" pitchFamily="2" charset="2"/>
              <a:buChar char="Ø"/>
            </a:pPr>
            <a:r>
              <a:rPr lang="en-IN" sz="2400" dirty="0">
                <a:latin typeface="Times New Roman" pitchFamily="18" charset="0"/>
                <a:cs typeface="Times New Roman" pitchFamily="18" charset="0"/>
              </a:rPr>
              <a:t>Software project management is an art and science of planning and leading software projects</a:t>
            </a:r>
          </a:p>
          <a:p>
            <a:pPr algn="just" eaLnBrk="1" hangingPunct="1">
              <a:buFont typeface="Wingdings" pitchFamily="2" charset="2"/>
              <a:buChar char="Ø"/>
            </a:pPr>
            <a:endParaRPr lang="en-IN" sz="2400" dirty="0">
              <a:latin typeface="Times New Roman" pitchFamily="18" charset="0"/>
              <a:cs typeface="Times New Roman" pitchFamily="18" charset="0"/>
            </a:endParaRPr>
          </a:p>
          <a:p>
            <a:pPr algn="just" eaLnBrk="1" hangingPunct="1">
              <a:buFont typeface="Wingdings" pitchFamily="2" charset="2"/>
              <a:buChar char="Ø"/>
            </a:pPr>
            <a:r>
              <a:rPr lang="en-IN" sz="2400" dirty="0">
                <a:latin typeface="Times New Roman" pitchFamily="18" charset="0"/>
                <a:cs typeface="Times New Roman" pitchFamily="18" charset="0"/>
              </a:rPr>
              <a:t>It is a sub-discipline of project management in which software projects are planned, implemented, monitored and controlled.</a:t>
            </a:r>
          </a:p>
        </p:txBody>
      </p:sp>
      <p:sp>
        <p:nvSpPr>
          <p:cNvPr id="3075" name="Title 1"/>
          <p:cNvSpPr>
            <a:spLocks noGrp="1"/>
          </p:cNvSpPr>
          <p:nvPr>
            <p:ph type="title"/>
          </p:nvPr>
        </p:nvSpPr>
        <p:spPr>
          <a:xfrm>
            <a:off x="609600" y="0"/>
            <a:ext cx="8229600" cy="1143000"/>
          </a:xfrm>
        </p:spPr>
        <p:txBody>
          <a:bodyPr/>
          <a:lstStyle/>
          <a:p>
            <a:r>
              <a:rPr lang="en-IN" sz="3600" b="1" u="sng" dirty="0" smtClean="0">
                <a:latin typeface="Times New Roman" pitchFamily="18" charset="0"/>
                <a:cs typeface="Times New Roman" pitchFamily="18" charset="0"/>
              </a:rPr>
              <a:t>Software Project Management ( SPM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163513" y="914400"/>
            <a:ext cx="8751887"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Wingdings" pitchFamily="2" charset="2"/>
              <a:buChar char="Ø"/>
            </a:pPr>
            <a:r>
              <a:rPr lang="en-IN" sz="2400" dirty="0">
                <a:latin typeface="Times New Roman" pitchFamily="18" charset="0"/>
                <a:cs typeface="Times New Roman" pitchFamily="18" charset="0"/>
              </a:rPr>
              <a:t>Software is said to be an intangible product.</a:t>
            </a:r>
          </a:p>
          <a:p>
            <a:pPr algn="just" eaLnBrk="1" hangingPunct="1">
              <a:buFont typeface="Wingdings" pitchFamily="2" charset="2"/>
              <a:buChar char="Ø"/>
            </a:pPr>
            <a:endParaRPr lang="en-IN" sz="2400" dirty="0">
              <a:latin typeface="Times New Roman" pitchFamily="18" charset="0"/>
              <a:cs typeface="Times New Roman" pitchFamily="18" charset="0"/>
            </a:endParaRPr>
          </a:p>
          <a:p>
            <a:pPr algn="just" eaLnBrk="1" hangingPunct="1">
              <a:buFont typeface="Wingdings" pitchFamily="2" charset="2"/>
              <a:buChar char="Ø"/>
            </a:pPr>
            <a:r>
              <a:rPr lang="en-IN" sz="2400" dirty="0">
                <a:latin typeface="Times New Roman" pitchFamily="18" charset="0"/>
                <a:cs typeface="Times New Roman" pitchFamily="18" charset="0"/>
              </a:rPr>
              <a:t>The underlying technology changes and advances so frequently and rapidly that experience of one product may not be applied to the other one. </a:t>
            </a:r>
          </a:p>
        </p:txBody>
      </p:sp>
      <p:sp>
        <p:nvSpPr>
          <p:cNvPr id="4099" name="Title 1"/>
          <p:cNvSpPr>
            <a:spLocks noGrp="1"/>
          </p:cNvSpPr>
          <p:nvPr>
            <p:ph type="title"/>
          </p:nvPr>
        </p:nvSpPr>
        <p:spPr>
          <a:xfrm>
            <a:off x="609600" y="0"/>
            <a:ext cx="8229600" cy="1143000"/>
          </a:xfrm>
        </p:spPr>
        <p:txBody>
          <a:bodyPr/>
          <a:lstStyle/>
          <a:p>
            <a:r>
              <a:rPr lang="en-IN" sz="3600" b="1" u="sng" dirty="0" smtClean="0"/>
              <a:t>Need of Software Project Management</a:t>
            </a:r>
          </a:p>
        </p:txBody>
      </p:sp>
      <p:sp>
        <p:nvSpPr>
          <p:cNvPr id="4" name="TextBox 1"/>
          <p:cNvSpPr txBox="1">
            <a:spLocks noChangeArrowheads="1"/>
          </p:cNvSpPr>
          <p:nvPr/>
        </p:nvSpPr>
        <p:spPr bwMode="auto">
          <a:xfrm>
            <a:off x="171450" y="2971800"/>
            <a:ext cx="691515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just" eaLnBrk="1" hangingPunct="1">
              <a:defRPr/>
            </a:pPr>
            <a:r>
              <a:rPr lang="en-IN" sz="2400" b="1" u="sng" dirty="0" smtClean="0">
                <a:latin typeface="Times New Roman" pitchFamily="18" charset="0"/>
                <a:cs typeface="Times New Roman" pitchFamily="18" charset="0"/>
              </a:rPr>
              <a:t>Triple constraint of Software Project</a:t>
            </a:r>
          </a:p>
          <a:p>
            <a:pPr algn="just" eaLnBrk="1" hangingPunct="1">
              <a:buFont typeface="Wingdings" pitchFamily="2" charset="2"/>
              <a:buChar char="Ø"/>
              <a:defRPr/>
            </a:pPr>
            <a:r>
              <a:rPr lang="en-IN" sz="2400" dirty="0" smtClean="0">
                <a:latin typeface="Times New Roman" pitchFamily="18" charset="0"/>
                <a:cs typeface="Times New Roman" pitchFamily="18" charset="0"/>
              </a:rPr>
              <a:t>It is an essential part of software organization to deliver quality product, keeping the cost within client’s budget constrain and deliver the project as per scheduled.</a:t>
            </a:r>
          </a:p>
          <a:p>
            <a:pPr algn="just" eaLnBrk="1" hangingPunct="1">
              <a:buFont typeface="Wingdings" pitchFamily="2" charset="2"/>
              <a:buChar char="Ø"/>
              <a:defRPr/>
            </a:pPr>
            <a:r>
              <a:rPr lang="en-IN" sz="2400" dirty="0" smtClean="0">
                <a:latin typeface="Times New Roman" pitchFamily="18" charset="0"/>
                <a:cs typeface="Times New Roman" pitchFamily="18" charset="0"/>
              </a:rPr>
              <a:t>There are several factors, both internal and external, which may impact this triple constrain triangle.</a:t>
            </a:r>
          </a:p>
          <a:p>
            <a:pPr algn="just" eaLnBrk="1" hangingPunct="1">
              <a:buFont typeface="Wingdings" pitchFamily="2" charset="2"/>
              <a:buChar char="Ø"/>
              <a:defRPr/>
            </a:pPr>
            <a:r>
              <a:rPr lang="en-IN" sz="2400" dirty="0" smtClean="0">
                <a:latin typeface="Times New Roman" pitchFamily="18" charset="0"/>
                <a:cs typeface="Times New Roman" pitchFamily="18" charset="0"/>
              </a:rPr>
              <a:t>Therefore, software project management is essential to incorporate user requirements along with budget and time constraints.</a:t>
            </a:r>
          </a:p>
        </p:txBody>
      </p:sp>
      <p:pic>
        <p:nvPicPr>
          <p:cNvPr id="4101" name="Picture 1" descr="Screen Clippi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914775"/>
            <a:ext cx="1798638"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163513" y="914400"/>
            <a:ext cx="8751887"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Wingdings" pitchFamily="2" charset="2"/>
              <a:buChar char="Ø"/>
              <a:defRPr/>
            </a:pPr>
            <a:r>
              <a:rPr lang="en-IN" sz="2000" dirty="0" smtClean="0">
                <a:latin typeface="Times New Roman" pitchFamily="18" charset="0"/>
                <a:cs typeface="Times New Roman" pitchFamily="18" charset="0"/>
              </a:rPr>
              <a:t>A software project manager is a person who undertakes the responsibility of executing the software project.</a:t>
            </a:r>
          </a:p>
          <a:p>
            <a:pPr algn="just" eaLnBrk="1" hangingPunct="1">
              <a:buFont typeface="Wingdings" pitchFamily="2" charset="2"/>
              <a:buChar char="Ø"/>
              <a:defRPr/>
            </a:pPr>
            <a:endParaRPr lang="en-IN" sz="2000" dirty="0" smtClean="0">
              <a:latin typeface="Times New Roman" pitchFamily="18" charset="0"/>
              <a:cs typeface="Times New Roman" pitchFamily="18" charset="0"/>
            </a:endParaRPr>
          </a:p>
          <a:p>
            <a:pPr algn="just" eaLnBrk="1" hangingPunct="1">
              <a:buFont typeface="Wingdings" pitchFamily="2" charset="2"/>
              <a:buChar char="Ø"/>
              <a:defRPr/>
            </a:pPr>
            <a:r>
              <a:rPr lang="en-IN" sz="2000" dirty="0" smtClean="0">
                <a:latin typeface="Times New Roman" pitchFamily="18" charset="0"/>
                <a:cs typeface="Times New Roman" pitchFamily="18" charset="0"/>
              </a:rPr>
              <a:t>Project manager may never directly involve in producing the end product but he controls and manages the activities involved in production.</a:t>
            </a:r>
          </a:p>
          <a:p>
            <a:pPr algn="just" eaLnBrk="1" hangingPunct="1">
              <a:buFont typeface="Wingdings" pitchFamily="2" charset="2"/>
              <a:buChar char="Ø"/>
              <a:defRPr/>
            </a:pPr>
            <a:endParaRPr lang="en-IN" sz="2000" dirty="0" smtClean="0">
              <a:latin typeface="Times New Roman" pitchFamily="18" charset="0"/>
              <a:cs typeface="Times New Roman" pitchFamily="18" charset="0"/>
            </a:endParaRPr>
          </a:p>
          <a:p>
            <a:pPr algn="just" eaLnBrk="1" hangingPunct="1">
              <a:buFont typeface="Wingdings" pitchFamily="2" charset="2"/>
              <a:buChar char="Ø"/>
              <a:defRPr/>
            </a:pPr>
            <a:r>
              <a:rPr lang="en-IN" sz="2000" dirty="0" smtClean="0">
                <a:latin typeface="Times New Roman" pitchFamily="18" charset="0"/>
                <a:cs typeface="Times New Roman" pitchFamily="18" charset="0"/>
              </a:rPr>
              <a:t>A project manager closely monitors the development process, prepares and executes various plans, arranges necessary and adequate resources, maintains communication among all team members in order to address issues of cost, budget, resources, time, quality and customer satisfaction.</a:t>
            </a:r>
          </a:p>
          <a:p>
            <a:pPr algn="just" eaLnBrk="1" hangingPunct="1">
              <a:buFont typeface="Wingdings" pitchFamily="2" charset="2"/>
              <a:buChar char="Ø"/>
              <a:defRPr/>
            </a:pPr>
            <a:endParaRPr lang="en-IN" sz="2000" dirty="0" smtClean="0">
              <a:latin typeface="Times New Roman" pitchFamily="18" charset="0"/>
              <a:cs typeface="Times New Roman" pitchFamily="18" charset="0"/>
            </a:endParaRPr>
          </a:p>
          <a:p>
            <a:pPr marL="457200" indent="-457200" algn="just" eaLnBrk="1" hangingPunct="1">
              <a:buFont typeface="+mj-lt"/>
              <a:buAutoNum type="arabicPeriod"/>
              <a:defRPr/>
            </a:pPr>
            <a:r>
              <a:rPr lang="en-IN" sz="2000" dirty="0" smtClean="0">
                <a:latin typeface="Times New Roman" pitchFamily="18" charset="0"/>
                <a:cs typeface="Times New Roman" pitchFamily="18" charset="0"/>
              </a:rPr>
              <a:t>Managing People ( Act as project leader, Managing human resources, Setting up reporting hierarchy etc. )</a:t>
            </a:r>
          </a:p>
          <a:p>
            <a:pPr marL="457200" indent="-457200" algn="just" eaLnBrk="1" hangingPunct="1">
              <a:buFont typeface="+mj-lt"/>
              <a:buAutoNum type="arabicPeriod"/>
              <a:defRPr/>
            </a:pPr>
            <a:endParaRPr lang="en-IN" sz="2000" dirty="0" smtClean="0">
              <a:latin typeface="Times New Roman" pitchFamily="18" charset="0"/>
              <a:cs typeface="Times New Roman" pitchFamily="18" charset="0"/>
            </a:endParaRPr>
          </a:p>
          <a:p>
            <a:pPr marL="457200" indent="-457200" algn="just" eaLnBrk="1" hangingPunct="1">
              <a:buFont typeface="+mj-lt"/>
              <a:buAutoNum type="arabicPeriod"/>
              <a:defRPr/>
            </a:pPr>
            <a:r>
              <a:rPr lang="en-IN" sz="2000" dirty="0" smtClean="0">
                <a:latin typeface="Times New Roman" pitchFamily="18" charset="0"/>
                <a:cs typeface="Times New Roman" pitchFamily="18" charset="0"/>
              </a:rPr>
              <a:t>Managing Project ( Defining and setting up project scope, Managing project management activities, Monitoring progress and performance, Risk analysis at every phase, Act as project spokesperson )</a:t>
            </a:r>
          </a:p>
        </p:txBody>
      </p:sp>
      <p:sp>
        <p:nvSpPr>
          <p:cNvPr id="5123" name="Title 1"/>
          <p:cNvSpPr>
            <a:spLocks noGrp="1"/>
          </p:cNvSpPr>
          <p:nvPr>
            <p:ph type="title"/>
          </p:nvPr>
        </p:nvSpPr>
        <p:spPr>
          <a:xfrm>
            <a:off x="609600" y="0"/>
            <a:ext cx="8229600" cy="1143000"/>
          </a:xfrm>
        </p:spPr>
        <p:txBody>
          <a:bodyPr/>
          <a:lstStyle/>
          <a:p>
            <a:r>
              <a:rPr lang="en-IN" sz="3600" b="1" u="sng" dirty="0" smtClean="0">
                <a:latin typeface="Times New Roman" pitchFamily="18" charset="0"/>
                <a:cs typeface="Times New Roman" pitchFamily="18" charset="0"/>
              </a:rPr>
              <a:t>Software Project Manager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288" y="981075"/>
            <a:ext cx="8640762" cy="5400675"/>
          </a:xfrm>
        </p:spPr>
        <p:txBody>
          <a:bodyPr rtlCol="0">
            <a:normAutofit/>
          </a:bodyPr>
          <a:lstStyle/>
          <a:p>
            <a:pPr algn="l" fontAlgn="auto">
              <a:spcAft>
                <a:spcPts val="0"/>
              </a:spcAft>
              <a:buFont typeface="Arial" pitchFamily="34" charset="0"/>
              <a:buNone/>
              <a:defRPr/>
            </a:pPr>
            <a:endParaRPr lang="en-IN" b="1" dirty="0" smtClean="0">
              <a:solidFill>
                <a:schemeClr val="tx1"/>
              </a:solidFill>
              <a:latin typeface="Times New Roman" pitchFamily="18" charset="0"/>
              <a:cs typeface="Times New Roman" pitchFamily="18" charset="0"/>
            </a:endParaRPr>
          </a:p>
          <a:p>
            <a:pPr algn="l" fontAlgn="auto">
              <a:spcAft>
                <a:spcPts val="0"/>
              </a:spcAft>
              <a:buFont typeface="Arial" pitchFamily="34" charset="0"/>
              <a:buNone/>
              <a:defRPr/>
            </a:pPr>
            <a:r>
              <a:rPr lang="en-IN" sz="2800" b="1" dirty="0" smtClean="0">
                <a:solidFill>
                  <a:schemeClr val="tx1"/>
                </a:solidFill>
                <a:latin typeface="Times New Roman" pitchFamily="18" charset="0"/>
                <a:cs typeface="Times New Roman" pitchFamily="18" charset="0"/>
              </a:rPr>
              <a:t>References:</a:t>
            </a:r>
          </a:p>
          <a:p>
            <a:pPr marL="457200" indent="-457200" algn="l" fontAlgn="auto">
              <a:spcAft>
                <a:spcPts val="0"/>
              </a:spcAft>
              <a:buFont typeface="Arial" pitchFamily="34" charset="0"/>
              <a:buAutoNum type="arabicPeriod"/>
              <a:defRPr/>
            </a:pPr>
            <a:r>
              <a:rPr lang="en-IN" sz="2000" dirty="0" smtClean="0">
                <a:solidFill>
                  <a:schemeClr val="tx1"/>
                </a:solidFill>
                <a:latin typeface="Times New Roman" pitchFamily="18" charset="0"/>
                <a:cs typeface="Times New Roman" pitchFamily="18" charset="0"/>
              </a:rPr>
              <a:t>www.tutorialspoint.com</a:t>
            </a:r>
          </a:p>
          <a:p>
            <a:pPr marL="457200" indent="-457200" algn="l" fontAlgn="auto">
              <a:spcAft>
                <a:spcPts val="0"/>
              </a:spcAft>
              <a:buFont typeface="Arial" pitchFamily="34" charset="0"/>
              <a:buAutoNum type="arabicPeriod"/>
              <a:defRPr/>
            </a:pPr>
            <a:r>
              <a:rPr lang="en-IN" sz="2000" dirty="0" smtClean="0">
                <a:solidFill>
                  <a:schemeClr val="tx1"/>
                </a:solidFill>
                <a:latin typeface="Times New Roman" pitchFamily="18" charset="0"/>
                <a:cs typeface="Times New Roman" pitchFamily="18" charset="0"/>
              </a:rPr>
              <a:t>www.geeksforgeeks.org</a:t>
            </a:r>
          </a:p>
          <a:p>
            <a:pPr marL="457200" indent="-457200" algn="l" fontAlgn="auto">
              <a:spcAft>
                <a:spcPts val="0"/>
              </a:spcAft>
              <a:buFont typeface="Arial" pitchFamily="34" charset="0"/>
              <a:buAutoNum type="arabicPeriod"/>
              <a:defRPr/>
            </a:pPr>
            <a:r>
              <a:rPr lang="en-GB" sz="2000" dirty="0" smtClean="0">
                <a:solidFill>
                  <a:schemeClr val="tx1"/>
                </a:solidFill>
                <a:latin typeface="Times New Roman" pitchFamily="18" charset="0"/>
                <a:cs typeface="Times New Roman" pitchFamily="18" charset="0"/>
              </a:rPr>
              <a:t>www.javatpoint.com</a:t>
            </a:r>
          </a:p>
          <a:p>
            <a:pPr marL="457200" indent="-457200" algn="l" fontAlgn="auto">
              <a:spcAft>
                <a:spcPts val="0"/>
              </a:spcAft>
              <a:buFont typeface="Arial" pitchFamily="34" charset="0"/>
              <a:buAutoNum type="arabicPeriod"/>
              <a:defRPr/>
            </a:pPr>
            <a:r>
              <a:rPr lang="en-IN" sz="2000" dirty="0" smtClean="0">
                <a:solidFill>
                  <a:schemeClr val="tx1"/>
                </a:solidFill>
                <a:latin typeface="Times New Roman" pitchFamily="18" charset="0"/>
                <a:cs typeface="Times New Roman" pitchFamily="18" charset="0"/>
              </a:rPr>
              <a:t>V</a:t>
            </a:r>
            <a:r>
              <a:rPr lang="en-IN" sz="2000" dirty="0">
                <a:solidFill>
                  <a:schemeClr val="tx1"/>
                </a:solidFill>
                <a:latin typeface="Times New Roman" pitchFamily="18" charset="0"/>
                <a:cs typeface="Times New Roman" pitchFamily="18" charset="0"/>
              </a:rPr>
              <a:t>. Raja Raman : Analysis and Design of Information </a:t>
            </a:r>
            <a:r>
              <a:rPr lang="en-IN" sz="2000" dirty="0" smtClean="0">
                <a:solidFill>
                  <a:schemeClr val="tx1"/>
                </a:solidFill>
                <a:latin typeface="Times New Roman" pitchFamily="18" charset="0"/>
                <a:cs typeface="Times New Roman" pitchFamily="18" charset="0"/>
              </a:rPr>
              <a:t>Systems</a:t>
            </a:r>
          </a:p>
          <a:p>
            <a:pPr marL="457200" indent="-457200" algn="l" fontAlgn="auto">
              <a:spcAft>
                <a:spcPts val="0"/>
              </a:spcAft>
              <a:buFont typeface="Arial" pitchFamily="34" charset="0"/>
              <a:buAutoNum type="arabicPeriod"/>
              <a:defRPr/>
            </a:pPr>
            <a:r>
              <a:rPr lang="en-IN" sz="2000" dirty="0">
                <a:solidFill>
                  <a:schemeClr val="tx1"/>
                </a:solidFill>
                <a:latin typeface="Times New Roman" pitchFamily="18" charset="0"/>
                <a:cs typeface="Times New Roman" pitchFamily="18" charset="0"/>
              </a:rPr>
              <a:t>Jeffrey L Whitten &amp; Lonnie D </a:t>
            </a:r>
            <a:r>
              <a:rPr lang="en-IN" sz="2000" dirty="0" err="1">
                <a:solidFill>
                  <a:schemeClr val="tx1"/>
                </a:solidFill>
                <a:latin typeface="Times New Roman" pitchFamily="18" charset="0"/>
                <a:cs typeface="Times New Roman" pitchFamily="18" charset="0"/>
              </a:rPr>
              <a:t>Bently</a:t>
            </a:r>
            <a:r>
              <a:rPr lang="en-IN" sz="2000" dirty="0">
                <a:solidFill>
                  <a:schemeClr val="tx1"/>
                </a:solidFill>
                <a:latin typeface="Times New Roman" pitchFamily="18" charset="0"/>
                <a:cs typeface="Times New Roman" pitchFamily="18" charset="0"/>
              </a:rPr>
              <a:t>: System Analysis and Design Methods</a:t>
            </a:r>
          </a:p>
          <a:p>
            <a:pPr algn="l" fontAlgn="auto">
              <a:spcAft>
                <a:spcPts val="0"/>
              </a:spcAft>
              <a:buFont typeface="Arial" pitchFamily="34" charset="0"/>
              <a:buNone/>
              <a:defRPr/>
            </a:pPr>
            <a:r>
              <a:rPr lang="en-IN" sz="2000" dirty="0" smtClean="0">
                <a:solidFill>
                  <a:schemeClr val="tx1"/>
                </a:solidFill>
                <a:latin typeface="Times New Roman" pitchFamily="18" charset="0"/>
                <a:cs typeface="Times New Roman" pitchFamily="18" charset="0"/>
              </a:rPr>
              <a:t>  </a:t>
            </a:r>
            <a:endParaRPr lang="en-IN" sz="2000" dirty="0">
              <a:solidFill>
                <a:schemeClr val="tx1"/>
              </a:solidFill>
              <a:latin typeface="Times New Roman" pitchFamily="18" charset="0"/>
              <a:cs typeface="Times New Roman" pitchFamily="18" charset="0"/>
            </a:endParaRPr>
          </a:p>
          <a:p>
            <a:pPr algn="l" fontAlgn="auto">
              <a:spcAft>
                <a:spcPts val="0"/>
              </a:spcAft>
              <a:buFont typeface="Arial" pitchFamily="34" charset="0"/>
              <a:buNone/>
              <a:defRPr/>
            </a:pPr>
            <a:endParaRPr lang="en-IN" sz="2400" dirty="0">
              <a:solidFill>
                <a:schemeClr val="tx1"/>
              </a:solidFill>
              <a:latin typeface="Times New Roman" pitchFamily="18" charset="0"/>
              <a:cs typeface="Times New Roman" pitchFamily="18" charset="0"/>
            </a:endParaRPr>
          </a:p>
          <a:p>
            <a:pPr algn="l" fontAlgn="auto">
              <a:spcAft>
                <a:spcPts val="0"/>
              </a:spcAft>
              <a:buFont typeface="Arial" pitchFamily="34" charset="0"/>
              <a:buNone/>
              <a:defRPr/>
            </a:pPr>
            <a:endParaRPr lang="en-IN" sz="2400" b="1" dirty="0" smtClean="0">
              <a:solidFill>
                <a:schemeClr val="tx1"/>
              </a:solidFill>
              <a:latin typeface="Times New Roman" pitchFamily="18" charset="0"/>
              <a:cs typeface="Times New Roman" pitchFamily="18" charset="0"/>
            </a:endParaRPr>
          </a:p>
          <a:p>
            <a:pPr algn="l" fontAlgn="auto">
              <a:spcAft>
                <a:spcPts val="0"/>
              </a:spcAft>
              <a:buFont typeface="Arial" pitchFamily="34" charset="0"/>
              <a:buNone/>
              <a:defRPr/>
            </a:pPr>
            <a:endParaRPr lang="en-IN"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19276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1482</TotalTime>
  <Words>364</Words>
  <Application>Microsoft Office PowerPoint</Application>
  <PresentationFormat>On-screen Show (4:3)</PresentationFormat>
  <Paragraphs>40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Algerian</vt:lpstr>
      <vt:lpstr>Times New Roman</vt:lpstr>
      <vt:lpstr>Wingdings</vt:lpstr>
      <vt:lpstr>Office Theme</vt:lpstr>
      <vt:lpstr>Subject Name: Information System: Analysis Design &amp;     Implementation  Subject Code : BCA 602 (N)  Topic : Software Project Management</vt:lpstr>
      <vt:lpstr>Software Project Management</vt:lpstr>
      <vt:lpstr>Software Project Management ( SPM )</vt:lpstr>
      <vt:lpstr>Need of Software Project Management</vt:lpstr>
      <vt:lpstr>Software Project Manager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Spiral Model</dc:title>
  <dc:creator>Manjima</dc:creator>
  <cp:lastModifiedBy>hp</cp:lastModifiedBy>
  <cp:revision>157</cp:revision>
  <dcterms:created xsi:type="dcterms:W3CDTF">2012-02-10T14:36:52Z</dcterms:created>
  <dcterms:modified xsi:type="dcterms:W3CDTF">2022-05-25T10:44:41Z</dcterms:modified>
</cp:coreProperties>
</file>