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7" r:id="rId2"/>
    <p:sldId id="256" r:id="rId3"/>
    <p:sldId id="344" r:id="rId4"/>
    <p:sldId id="370" r:id="rId5"/>
    <p:sldId id="371" r:id="rId6"/>
    <p:sldId id="372" r:id="rId7"/>
    <p:sldId id="373" r:id="rId8"/>
    <p:sldId id="375" r:id="rId9"/>
    <p:sldId id="376" r:id="rId10"/>
  </p:sldIdLst>
  <p:sldSz cx="9144000" cy="6858000" type="screen4x3"/>
  <p:notesSz cx="7105650" cy="10236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21" autoAdjust="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CECA7961-DD02-4790-BA19-8AAC8B88067C}" type="datetimeFigureOut">
              <a:rPr lang="en-US"/>
              <a:pPr>
                <a:defRPr/>
              </a:pPr>
              <a:t>5/28/2022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C13801-9915-4ACC-B8C1-2C0D77B89429}" type="slidenum">
              <a:rPr lang="en-US"/>
              <a:pPr>
                <a:defRPr/>
              </a:pPr>
              <a:t>‹#›</a:t>
            </a:fld>
            <a:endParaRPr lang="en-US"/>
          </a:p>
        </p:txBody>
      </p:sp>
    </p:spTree>
    <p:extLst>
      <p:ext uri="{BB962C8B-B14F-4D97-AF65-F5344CB8AC3E}">
        <p14:creationId xmlns:p14="http://schemas.microsoft.com/office/powerpoint/2010/main" val="192262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F4A22214-CE95-4373-8DF7-DAD169E6EABD}" type="datetimeFigureOut">
              <a:rPr lang="en-US"/>
              <a:pPr>
                <a:defRPr/>
              </a:pPr>
              <a:t>5/28/2022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F05A09-F0A5-4A16-8374-FFD2390D7359}" type="slidenum">
              <a:rPr lang="en-US"/>
              <a:pPr>
                <a:defRPr/>
              </a:pPr>
              <a:t>‹#›</a:t>
            </a:fld>
            <a:endParaRPr lang="en-US"/>
          </a:p>
        </p:txBody>
      </p:sp>
    </p:spTree>
    <p:extLst>
      <p:ext uri="{BB962C8B-B14F-4D97-AF65-F5344CB8AC3E}">
        <p14:creationId xmlns:p14="http://schemas.microsoft.com/office/powerpoint/2010/main" val="130522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FBB06A72-84EF-43CD-AEB4-9233AB4D5985}" type="datetimeFigureOut">
              <a:rPr lang="en-US"/>
              <a:pPr>
                <a:defRPr/>
              </a:pPr>
              <a:t>5/28/2022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AD756C-2554-4001-A0BD-7E8629253965}" type="slidenum">
              <a:rPr lang="en-US"/>
              <a:pPr>
                <a:defRPr/>
              </a:pPr>
              <a:t>‹#›</a:t>
            </a:fld>
            <a:endParaRPr lang="en-US"/>
          </a:p>
        </p:txBody>
      </p:sp>
    </p:spTree>
    <p:extLst>
      <p:ext uri="{BB962C8B-B14F-4D97-AF65-F5344CB8AC3E}">
        <p14:creationId xmlns:p14="http://schemas.microsoft.com/office/powerpoint/2010/main" val="4001891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253976DC-D331-4445-8FD6-7A3497DCDE79}" type="datetimeFigureOut">
              <a:rPr lang="en-US"/>
              <a:pPr>
                <a:defRPr/>
              </a:pPr>
              <a:t>5/28/2022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25DBB2-21C2-4707-81E1-1B31D56A088E}" type="slidenum">
              <a:rPr lang="en-US"/>
              <a:pPr>
                <a:defRPr/>
              </a:pPr>
              <a:t>‹#›</a:t>
            </a:fld>
            <a:endParaRPr lang="en-US"/>
          </a:p>
        </p:txBody>
      </p:sp>
    </p:spTree>
    <p:extLst>
      <p:ext uri="{BB962C8B-B14F-4D97-AF65-F5344CB8AC3E}">
        <p14:creationId xmlns:p14="http://schemas.microsoft.com/office/powerpoint/2010/main" val="357125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34418C-E3E8-42FB-8AA8-D80C68FBB00B}" type="datetimeFigureOut">
              <a:rPr lang="en-US"/>
              <a:pPr>
                <a:defRPr/>
              </a:pPr>
              <a:t>5/28/2022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CC1E31-2350-40C9-8FA3-18BE12CA1AF8}" type="slidenum">
              <a:rPr lang="en-US"/>
              <a:pPr>
                <a:defRPr/>
              </a:pPr>
              <a:t>‹#›</a:t>
            </a:fld>
            <a:endParaRPr lang="en-US"/>
          </a:p>
        </p:txBody>
      </p:sp>
    </p:spTree>
    <p:extLst>
      <p:ext uri="{BB962C8B-B14F-4D97-AF65-F5344CB8AC3E}">
        <p14:creationId xmlns:p14="http://schemas.microsoft.com/office/powerpoint/2010/main" val="79755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5C27AE99-A971-49DA-92FB-44361A27F79D}" type="datetimeFigureOut">
              <a:rPr lang="en-US"/>
              <a:pPr>
                <a:defRPr/>
              </a:pPr>
              <a:t>5/28/2022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0911BA-F263-4A85-8668-B3E2425B9840}" type="slidenum">
              <a:rPr lang="en-US"/>
              <a:pPr>
                <a:defRPr/>
              </a:pPr>
              <a:t>‹#›</a:t>
            </a:fld>
            <a:endParaRPr lang="en-US"/>
          </a:p>
        </p:txBody>
      </p:sp>
    </p:spTree>
    <p:extLst>
      <p:ext uri="{BB962C8B-B14F-4D97-AF65-F5344CB8AC3E}">
        <p14:creationId xmlns:p14="http://schemas.microsoft.com/office/powerpoint/2010/main" val="273450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AE21EF72-58E6-4B6E-96C6-03BB8BE2AE41}" type="datetimeFigureOut">
              <a:rPr lang="en-US"/>
              <a:pPr>
                <a:defRPr/>
              </a:pPr>
              <a:t>5/28/2022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38456A3-85FB-485D-8370-B6541FC5222F}" type="slidenum">
              <a:rPr lang="en-US"/>
              <a:pPr>
                <a:defRPr/>
              </a:pPr>
              <a:t>‹#›</a:t>
            </a:fld>
            <a:endParaRPr lang="en-US"/>
          </a:p>
        </p:txBody>
      </p:sp>
    </p:spTree>
    <p:extLst>
      <p:ext uri="{BB962C8B-B14F-4D97-AF65-F5344CB8AC3E}">
        <p14:creationId xmlns:p14="http://schemas.microsoft.com/office/powerpoint/2010/main" val="169681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56AA3029-B36B-49FB-B268-5C293F94428D}" type="datetimeFigureOut">
              <a:rPr lang="en-US"/>
              <a:pPr>
                <a:defRPr/>
              </a:pPr>
              <a:t>5/28/2022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589DDC-E467-406F-93CB-D3D10AD9FBB3}" type="slidenum">
              <a:rPr lang="en-US"/>
              <a:pPr>
                <a:defRPr/>
              </a:pPr>
              <a:t>‹#›</a:t>
            </a:fld>
            <a:endParaRPr lang="en-US"/>
          </a:p>
        </p:txBody>
      </p:sp>
    </p:spTree>
    <p:extLst>
      <p:ext uri="{BB962C8B-B14F-4D97-AF65-F5344CB8AC3E}">
        <p14:creationId xmlns:p14="http://schemas.microsoft.com/office/powerpoint/2010/main" val="590317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9782BA-41F5-49BC-AEEC-43F8B0695B99}" type="datetimeFigureOut">
              <a:rPr lang="en-US"/>
              <a:pPr>
                <a:defRPr/>
              </a:pPr>
              <a:t>5/28/2022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CBC8AD-6616-4CE6-BF1A-F03276E29BDB}" type="slidenum">
              <a:rPr lang="en-US"/>
              <a:pPr>
                <a:defRPr/>
              </a:pPr>
              <a:t>‹#›</a:t>
            </a:fld>
            <a:endParaRPr lang="en-US"/>
          </a:p>
        </p:txBody>
      </p:sp>
    </p:spTree>
    <p:extLst>
      <p:ext uri="{BB962C8B-B14F-4D97-AF65-F5344CB8AC3E}">
        <p14:creationId xmlns:p14="http://schemas.microsoft.com/office/powerpoint/2010/main" val="378088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6429F7-969E-41A4-B6AE-C4820B173EEB}" type="datetimeFigureOut">
              <a:rPr lang="en-US"/>
              <a:pPr>
                <a:defRPr/>
              </a:pPr>
              <a:t>5/28/2022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E47DF8-23F1-4A75-9AA4-AB87934F8EFF}" type="slidenum">
              <a:rPr lang="en-US"/>
              <a:pPr>
                <a:defRPr/>
              </a:pPr>
              <a:t>‹#›</a:t>
            </a:fld>
            <a:endParaRPr lang="en-US"/>
          </a:p>
        </p:txBody>
      </p:sp>
    </p:spTree>
    <p:extLst>
      <p:ext uri="{BB962C8B-B14F-4D97-AF65-F5344CB8AC3E}">
        <p14:creationId xmlns:p14="http://schemas.microsoft.com/office/powerpoint/2010/main" val="4111690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9F6A0C-C0CA-4167-9AAC-B12BFDFAC24C}" type="datetimeFigureOut">
              <a:rPr lang="en-US"/>
              <a:pPr>
                <a:defRPr/>
              </a:pPr>
              <a:t>5/28/2022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FFE8D7-C985-4FF9-BC3F-AD1A7D822919}" type="slidenum">
              <a:rPr lang="en-US"/>
              <a:pPr>
                <a:defRPr/>
              </a:pPr>
              <a:t>‹#›</a:t>
            </a:fld>
            <a:endParaRPr lang="en-US"/>
          </a:p>
        </p:txBody>
      </p:sp>
    </p:spTree>
    <p:extLst>
      <p:ext uri="{BB962C8B-B14F-4D97-AF65-F5344CB8AC3E}">
        <p14:creationId xmlns:p14="http://schemas.microsoft.com/office/powerpoint/2010/main" val="32259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EFC7BB59-860E-4CAC-A747-F655A70FDA61}" type="datetimeFigureOut">
              <a:rPr lang="en-US"/>
              <a:pPr>
                <a:defRPr/>
              </a:pPr>
              <a:t>5/28/2022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B3025818-663B-404D-8600-923005099F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650" y="908050"/>
            <a:ext cx="7848600" cy="2592388"/>
          </a:xfrm>
        </p:spPr>
        <p:txBody>
          <a:bodyPr rtlCol="0">
            <a:normAutofit fontScale="90000"/>
          </a:bodyPr>
          <a:lstStyle/>
          <a:p>
            <a:pPr algn="l" fontAlgn="auto">
              <a:spcAft>
                <a:spcPts val="0"/>
              </a:spcAft>
              <a:defRPr/>
            </a:pPr>
            <a:r>
              <a:rPr lang="en-GB" sz="2400" b="1" dirty="0" smtClean="0">
                <a:latin typeface="Times New Roman" pitchFamily="18" charset="0"/>
                <a:cs typeface="Times New Roman" pitchFamily="18" charset="0"/>
              </a:rPr>
              <a:t>Subject Name: Information System: Analysis Design &amp; 				Implementation</a:t>
            </a:r>
            <a:br>
              <a:rPr lang="en-GB" sz="2400" b="1" dirty="0" smtClean="0">
                <a:latin typeface="Times New Roman" pitchFamily="18" charset="0"/>
                <a:cs typeface="Times New Roman" pitchFamily="18" charset="0"/>
              </a:rPr>
            </a:br>
            <a:r>
              <a:rPr lang="en-GB" sz="2400" b="1" dirty="0">
                <a:latin typeface="Times New Roman" pitchFamily="18" charset="0"/>
                <a:cs typeface="Times New Roman" pitchFamily="18" charset="0"/>
              </a:rPr>
              <a:t/>
            </a:r>
            <a:br>
              <a:rPr lang="en-GB" sz="2400" b="1" dirty="0">
                <a:latin typeface="Times New Roman" pitchFamily="18" charset="0"/>
                <a:cs typeface="Times New Roman" pitchFamily="18" charset="0"/>
              </a:rPr>
            </a:br>
            <a:r>
              <a:rPr lang="en-GB" sz="2400" b="1" dirty="0" smtClean="0">
                <a:latin typeface="Times New Roman" pitchFamily="18" charset="0"/>
                <a:cs typeface="Times New Roman" pitchFamily="18" charset="0"/>
              </a:rPr>
              <a:t>Subject Code : BCA 602 (N)</a:t>
            </a:r>
            <a:br>
              <a:rPr lang="en-GB" sz="2400" b="1" dirty="0" smtClean="0">
                <a:latin typeface="Times New Roman" pitchFamily="18" charset="0"/>
                <a:cs typeface="Times New Roman" pitchFamily="18" charset="0"/>
              </a:rPr>
            </a:br>
            <a:r>
              <a:rPr lang="en-GB" sz="2400" b="1" dirty="0">
                <a:latin typeface="Times New Roman" pitchFamily="18" charset="0"/>
                <a:cs typeface="Times New Roman" pitchFamily="18" charset="0"/>
              </a:rPr>
              <a:t/>
            </a:r>
            <a:br>
              <a:rPr lang="en-GB" sz="2400" b="1" dirty="0">
                <a:latin typeface="Times New Roman" pitchFamily="18" charset="0"/>
                <a:cs typeface="Times New Roman" pitchFamily="18" charset="0"/>
              </a:rPr>
            </a:br>
            <a:r>
              <a:rPr lang="en-GB" sz="2400" b="1" dirty="0" smtClean="0">
                <a:latin typeface="Times New Roman" pitchFamily="18" charset="0"/>
                <a:cs typeface="Times New Roman" pitchFamily="18" charset="0"/>
              </a:rPr>
              <a:t>Topic : Software Quality</a:t>
            </a:r>
            <a:br>
              <a:rPr lang="en-GB" sz="2400" b="1" dirty="0" smtClean="0">
                <a:latin typeface="Times New Roman" pitchFamily="18" charset="0"/>
                <a:cs typeface="Times New Roman" pitchFamily="18" charset="0"/>
              </a:rPr>
            </a:br>
            <a:endParaRPr lang="en-IN" sz="2400" b="1" dirty="0">
              <a:latin typeface="Times New Roman" pitchFamily="18" charset="0"/>
              <a:cs typeface="Times New Roman" pitchFamily="18" charset="0"/>
            </a:endParaRPr>
          </a:p>
        </p:txBody>
      </p:sp>
      <p:sp>
        <p:nvSpPr>
          <p:cNvPr id="2051" name="Subtitle 2"/>
          <p:cNvSpPr>
            <a:spLocks noGrp="1"/>
          </p:cNvSpPr>
          <p:nvPr>
            <p:ph type="subTitle" idx="1"/>
          </p:nvPr>
        </p:nvSpPr>
        <p:spPr>
          <a:xfrm>
            <a:off x="1371600" y="4652963"/>
            <a:ext cx="6400800" cy="2016125"/>
          </a:xfrm>
        </p:spPr>
        <p:txBody>
          <a:bodyPr/>
          <a:lstStyle/>
          <a:p>
            <a:pPr algn="just"/>
            <a:r>
              <a:rPr lang="en-GB" sz="2400" smtClean="0">
                <a:solidFill>
                  <a:schemeClr val="tx1"/>
                </a:solidFill>
                <a:latin typeface="Times New Roman" pitchFamily="18" charset="0"/>
                <a:cs typeface="Times New Roman" pitchFamily="18" charset="0"/>
              </a:rPr>
              <a:t>		</a:t>
            </a:r>
            <a:r>
              <a:rPr lang="en-GB" b="1" smtClean="0">
                <a:solidFill>
                  <a:schemeClr val="tx1"/>
                </a:solidFill>
                <a:latin typeface="Times New Roman" pitchFamily="18" charset="0"/>
                <a:cs typeface="Times New Roman" pitchFamily="18" charset="0"/>
              </a:rPr>
              <a:t>HIMANSHU SHUKLA</a:t>
            </a:r>
          </a:p>
          <a:p>
            <a:pPr algn="just"/>
            <a:r>
              <a:rPr lang="en-GB" sz="2400" b="1" smtClean="0">
                <a:solidFill>
                  <a:schemeClr val="tx1"/>
                </a:solidFill>
                <a:latin typeface="Times New Roman" pitchFamily="18" charset="0"/>
                <a:cs typeface="Times New Roman" pitchFamily="18" charset="0"/>
              </a:rPr>
              <a:t>	     Department of Computer Application</a:t>
            </a:r>
          </a:p>
          <a:p>
            <a:pPr algn="just"/>
            <a:r>
              <a:rPr lang="en-GB" sz="2400" b="1" smtClean="0">
                <a:solidFill>
                  <a:schemeClr val="tx1"/>
                </a:solidFill>
                <a:latin typeface="Times New Roman" pitchFamily="18" charset="0"/>
                <a:cs typeface="Times New Roman" pitchFamily="18" charset="0"/>
              </a:rPr>
              <a:t>		UIET, CSJM University, Kanpur</a:t>
            </a:r>
            <a:endParaRPr lang="en-IN" sz="2400" b="1"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81000" y="2590800"/>
            <a:ext cx="8305800" cy="1470025"/>
          </a:xfrm>
        </p:spPr>
        <p:txBody>
          <a:bodyPr/>
          <a:lstStyle/>
          <a:p>
            <a:r>
              <a:rPr lang="en-IN" sz="6000" smtClean="0">
                <a:latin typeface="Times New Roman" pitchFamily="18" charset="0"/>
                <a:cs typeface="Times New Roman" pitchFamily="18" charset="0"/>
              </a:rPr>
              <a:t>Software Quality</a:t>
            </a:r>
            <a:endParaRPr lang="en-US" sz="60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163513" y="1125538"/>
            <a:ext cx="875188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just" eaLnBrk="1" hangingPunct="1">
              <a:defRPr/>
            </a:pPr>
            <a:r>
              <a:rPr lang="en-IN" sz="2400" dirty="0" smtClean="0">
                <a:latin typeface="Times New Roman" pitchFamily="18" charset="0"/>
                <a:cs typeface="Times New Roman" pitchFamily="18" charset="0"/>
              </a:rPr>
              <a:t>Quality factor is a non-functional requirements which is not called up by customer’s contract. The attributes are specific to Project. Some quality factors are listed below :</a:t>
            </a:r>
          </a:p>
          <a:p>
            <a:pPr marL="0" indent="0" algn="just" eaLnBrk="1" hangingPunct="1">
              <a:defRPr/>
            </a:pPr>
            <a:endParaRPr lang="en-IN" sz="2400" dirty="0" smtClean="0">
              <a:latin typeface="Times New Roman" pitchFamily="18" charset="0"/>
              <a:cs typeface="Times New Roman" pitchFamily="18" charset="0"/>
            </a:endParaRP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Understandibility ( Easy to understand by novice user )</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Completeness ( Fully developed and fully explained )</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Conciseness ( To the point )</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Portability ( Irrespective of architecture and platform )</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Consistency ( Used uniform nomenclature or symbol )</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Maintainability (Upgradtion of product as per user’s requirement)</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Usability ( Easy to use )</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Reliability ( Probability of free fail operation )</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Structured ( Well defined structure )</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Efficiency ( Performance in terms of throughput )</a:t>
            </a:r>
          </a:p>
          <a:p>
            <a:pPr marL="514350" indent="-514350" algn="just" eaLnBrk="1" hangingPunct="1">
              <a:buFont typeface="+mj-lt"/>
              <a:buAutoNum type="arabicParenR"/>
              <a:defRPr/>
            </a:pPr>
            <a:r>
              <a:rPr lang="en-IN" sz="2400" dirty="0" smtClean="0">
                <a:latin typeface="Times New Roman" pitchFamily="18" charset="0"/>
                <a:cs typeface="Times New Roman" pitchFamily="18" charset="0"/>
              </a:rPr>
              <a:t>Security </a:t>
            </a:r>
          </a:p>
        </p:txBody>
      </p:sp>
      <p:sp>
        <p:nvSpPr>
          <p:cNvPr id="4099" name="Title 1"/>
          <p:cNvSpPr>
            <a:spLocks noGrp="1"/>
          </p:cNvSpPr>
          <p:nvPr>
            <p:ph type="title"/>
          </p:nvPr>
        </p:nvSpPr>
        <p:spPr>
          <a:xfrm>
            <a:off x="423863" y="0"/>
            <a:ext cx="8229600" cy="1143000"/>
          </a:xfrm>
        </p:spPr>
        <p:txBody>
          <a:bodyPr/>
          <a:lstStyle/>
          <a:p>
            <a:r>
              <a:rPr lang="en-IN" sz="3600" b="1" u="sng" smtClean="0">
                <a:solidFill>
                  <a:srgbClr val="002060"/>
                </a:solidFill>
                <a:latin typeface="Times New Roman" pitchFamily="18" charset="0"/>
                <a:cs typeface="Times New Roman" pitchFamily="18" charset="0"/>
              </a:rPr>
              <a:t>Software Quality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163513" y="1125538"/>
            <a:ext cx="8751887"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Ø"/>
            </a:pPr>
            <a:r>
              <a:rPr lang="en-IN" sz="2400">
                <a:latin typeface="Times New Roman" pitchFamily="18" charset="0"/>
                <a:cs typeface="Times New Roman" pitchFamily="18" charset="0"/>
              </a:rPr>
              <a:t>ISO has developed quality system for the management and to control the quality of product at every stage of design and development, planning, production, installation and service.</a:t>
            </a:r>
          </a:p>
          <a:p>
            <a:pPr algn="just" eaLnBrk="1" hangingPunct="1">
              <a:buFont typeface="Wingdings" pitchFamily="2" charset="2"/>
              <a:buChar char="Ø"/>
            </a:pPr>
            <a:r>
              <a:rPr lang="en-IN" sz="2400">
                <a:latin typeface="Times New Roman" pitchFamily="18" charset="0"/>
                <a:cs typeface="Times New Roman" pitchFamily="18" charset="0"/>
              </a:rPr>
              <a:t>ISO 9000 quality systems guidelines the direction of selection and use of standards on quality system. </a:t>
            </a:r>
          </a:p>
          <a:p>
            <a:pPr algn="just" eaLnBrk="1" hangingPunct="1">
              <a:buFont typeface="Wingdings" pitchFamily="2" charset="2"/>
              <a:buChar char="Ø"/>
            </a:pPr>
            <a:r>
              <a:rPr lang="en-IN" sz="2400">
                <a:latin typeface="Times New Roman" pitchFamily="18" charset="0"/>
                <a:cs typeface="Times New Roman" pitchFamily="18" charset="0"/>
              </a:rPr>
              <a:t>ISO 9001 models for quality assurance in design, development, production, installation and servicing.</a:t>
            </a:r>
          </a:p>
          <a:p>
            <a:pPr algn="just" eaLnBrk="1" hangingPunct="1">
              <a:buFont typeface="Wingdings" pitchFamily="2" charset="2"/>
              <a:buChar char="Ø"/>
            </a:pPr>
            <a:r>
              <a:rPr lang="en-IN" sz="2400">
                <a:latin typeface="Times New Roman" pitchFamily="18" charset="0"/>
                <a:cs typeface="Times New Roman" pitchFamily="18" charset="0"/>
              </a:rPr>
              <a:t>ISO 9002 model for quality assurance in production and installation ( it deals with already established design )</a:t>
            </a:r>
          </a:p>
          <a:p>
            <a:pPr algn="just" eaLnBrk="1" hangingPunct="1">
              <a:buFont typeface="Wingdings" pitchFamily="2" charset="2"/>
              <a:buChar char="Ø"/>
            </a:pPr>
            <a:r>
              <a:rPr lang="en-IN" sz="2400">
                <a:latin typeface="Times New Roman" pitchFamily="18" charset="0"/>
                <a:cs typeface="Times New Roman" pitchFamily="18" charset="0"/>
              </a:rPr>
              <a:t>ISO 9003 model for quality assurance during final inspection and test.</a:t>
            </a:r>
          </a:p>
          <a:p>
            <a:pPr algn="just" eaLnBrk="1" hangingPunct="1">
              <a:buFont typeface="Wingdings" pitchFamily="2" charset="2"/>
              <a:buChar char="Ø"/>
            </a:pPr>
            <a:r>
              <a:rPr lang="en-IN" sz="2400">
                <a:latin typeface="Times New Roman" pitchFamily="18" charset="0"/>
                <a:cs typeface="Times New Roman" pitchFamily="18" charset="0"/>
              </a:rPr>
              <a:t>ISO 9004 model for quality system guidelines on eligance of quality management system (detection of customer need and satisfaction )</a:t>
            </a:r>
          </a:p>
        </p:txBody>
      </p:sp>
      <p:sp>
        <p:nvSpPr>
          <p:cNvPr id="4099" name="Title 1"/>
          <p:cNvSpPr>
            <a:spLocks noGrp="1"/>
          </p:cNvSpPr>
          <p:nvPr>
            <p:ph type="title"/>
          </p:nvPr>
        </p:nvSpPr>
        <p:spPr>
          <a:xfrm>
            <a:off x="163513" y="0"/>
            <a:ext cx="8489950" cy="1143000"/>
          </a:xfrm>
        </p:spPr>
        <p:txBody>
          <a:bodyPr rtlCol="0">
            <a:normAutofit fontScale="90000"/>
          </a:bodyPr>
          <a:lstStyle/>
          <a:p>
            <a:pPr fontAlgn="auto">
              <a:spcAft>
                <a:spcPts val="0"/>
              </a:spcAft>
              <a:defRPr/>
            </a:pPr>
            <a:r>
              <a:rPr lang="en-IN" sz="3600" b="1" u="sng" dirty="0" smtClean="0">
                <a:latin typeface="Times New Roman" pitchFamily="18" charset="0"/>
                <a:cs typeface="Times New Roman" pitchFamily="18" charset="0"/>
              </a:rPr>
              <a:t>ISO ( International Standard Organisation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200025" y="2305050"/>
            <a:ext cx="8915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Calibri" pitchFamily="34" charset="0"/>
              <a:buAutoNum type="arabicParenR"/>
            </a:pPr>
            <a:r>
              <a:rPr lang="en-IN" b="1">
                <a:latin typeface="Times New Roman" pitchFamily="18" charset="0"/>
                <a:cs typeface="Times New Roman" pitchFamily="18" charset="0"/>
              </a:rPr>
              <a:t>Management Responsibility.</a:t>
            </a:r>
          </a:p>
          <a:p>
            <a:pPr algn="just" eaLnBrk="1" hangingPunct="1">
              <a:buFont typeface="Calibri" pitchFamily="34" charset="0"/>
              <a:buAutoNum type="arabicParenR"/>
            </a:pPr>
            <a:r>
              <a:rPr lang="en-IN" b="1">
                <a:latin typeface="Times New Roman" pitchFamily="18" charset="0"/>
                <a:cs typeface="Times New Roman" pitchFamily="18" charset="0"/>
              </a:rPr>
              <a:t>Quality System.</a:t>
            </a:r>
          </a:p>
          <a:p>
            <a:pPr algn="just" eaLnBrk="1" hangingPunct="1">
              <a:buFont typeface="Calibri" pitchFamily="34" charset="0"/>
              <a:buAutoNum type="arabicParenR"/>
            </a:pPr>
            <a:r>
              <a:rPr lang="en-IN" b="1">
                <a:latin typeface="Times New Roman" pitchFamily="18" charset="0"/>
                <a:cs typeface="Times New Roman" pitchFamily="18" charset="0"/>
              </a:rPr>
              <a:t>Contract Review.</a:t>
            </a:r>
          </a:p>
          <a:p>
            <a:pPr algn="just" eaLnBrk="1" hangingPunct="1">
              <a:buFont typeface="Calibri" pitchFamily="34" charset="0"/>
              <a:buAutoNum type="arabicParenR"/>
            </a:pPr>
            <a:r>
              <a:rPr lang="en-IN" b="1">
                <a:latin typeface="Times New Roman" pitchFamily="18" charset="0"/>
                <a:cs typeface="Times New Roman" pitchFamily="18" charset="0"/>
              </a:rPr>
              <a:t>Inspection and Testing.</a:t>
            </a:r>
          </a:p>
          <a:p>
            <a:pPr algn="just" eaLnBrk="1" hangingPunct="1">
              <a:buFont typeface="Calibri" pitchFamily="34" charset="0"/>
              <a:buAutoNum type="arabicParenR"/>
            </a:pPr>
            <a:r>
              <a:rPr lang="en-IN" b="1">
                <a:latin typeface="Times New Roman" pitchFamily="18" charset="0"/>
                <a:cs typeface="Times New Roman" pitchFamily="18" charset="0"/>
              </a:rPr>
              <a:t>Corrective Action.</a:t>
            </a:r>
          </a:p>
          <a:p>
            <a:pPr algn="just" eaLnBrk="1" hangingPunct="1">
              <a:buFont typeface="Calibri" pitchFamily="34" charset="0"/>
              <a:buAutoNum type="arabicParenR"/>
            </a:pPr>
            <a:r>
              <a:rPr lang="en-IN" b="1">
                <a:latin typeface="Times New Roman" pitchFamily="18" charset="0"/>
                <a:cs typeface="Times New Roman" pitchFamily="18" charset="0"/>
              </a:rPr>
              <a:t>Handling storage, preservation, packaging and delivery.</a:t>
            </a:r>
          </a:p>
          <a:p>
            <a:pPr algn="just" eaLnBrk="1" hangingPunct="1">
              <a:buFont typeface="Calibri" pitchFamily="34" charset="0"/>
              <a:buAutoNum type="arabicParenR"/>
            </a:pPr>
            <a:r>
              <a:rPr lang="en-IN" b="1">
                <a:latin typeface="Times New Roman" pitchFamily="18" charset="0"/>
                <a:cs typeface="Times New Roman" pitchFamily="18" charset="0"/>
              </a:rPr>
              <a:t>Quality Records.</a:t>
            </a:r>
          </a:p>
          <a:p>
            <a:pPr algn="just" eaLnBrk="1" hangingPunct="1">
              <a:buFont typeface="Calibri" pitchFamily="34" charset="0"/>
              <a:buAutoNum type="arabicParenR"/>
            </a:pPr>
            <a:r>
              <a:rPr lang="en-IN" b="1">
                <a:latin typeface="Times New Roman" pitchFamily="18" charset="0"/>
                <a:cs typeface="Times New Roman" pitchFamily="18" charset="0"/>
              </a:rPr>
              <a:t>Internal Quality Audit.</a:t>
            </a:r>
          </a:p>
          <a:p>
            <a:pPr algn="just" eaLnBrk="1" hangingPunct="1">
              <a:buFont typeface="Calibri" pitchFamily="34" charset="0"/>
              <a:buAutoNum type="arabicParenR"/>
            </a:pPr>
            <a:r>
              <a:rPr lang="en-IN" b="1">
                <a:latin typeface="Times New Roman" pitchFamily="18" charset="0"/>
                <a:cs typeface="Times New Roman" pitchFamily="18" charset="0"/>
              </a:rPr>
              <a:t>Training and Human Resource Development.</a:t>
            </a:r>
          </a:p>
          <a:p>
            <a:pPr algn="just" eaLnBrk="1" hangingPunct="1">
              <a:buFont typeface="Calibri" pitchFamily="34" charset="0"/>
              <a:buAutoNum type="arabicParenR"/>
            </a:pPr>
            <a:r>
              <a:rPr lang="en-IN" b="1">
                <a:latin typeface="Times New Roman" pitchFamily="18" charset="0"/>
                <a:cs typeface="Times New Roman" pitchFamily="18" charset="0"/>
              </a:rPr>
              <a:t>Servicing.</a:t>
            </a:r>
          </a:p>
          <a:p>
            <a:pPr algn="just" eaLnBrk="1" hangingPunct="1">
              <a:buFont typeface="Calibri" pitchFamily="34" charset="0"/>
              <a:buAutoNum type="arabicParenR"/>
            </a:pPr>
            <a:r>
              <a:rPr lang="en-IN" b="1">
                <a:latin typeface="Times New Roman" pitchFamily="18" charset="0"/>
                <a:cs typeface="Times New Roman" pitchFamily="18" charset="0"/>
              </a:rPr>
              <a:t>Statistical Technique.</a:t>
            </a:r>
          </a:p>
          <a:p>
            <a:pPr algn="just" eaLnBrk="1" hangingPunct="1">
              <a:buFont typeface="Calibri" pitchFamily="34" charset="0"/>
              <a:buAutoNum type="arabicParenR"/>
            </a:pPr>
            <a:endParaRPr lang="en-IN" b="1">
              <a:latin typeface="Times New Roman" pitchFamily="18" charset="0"/>
              <a:cs typeface="Times New Roman" pitchFamily="18" charset="0"/>
            </a:endParaRPr>
          </a:p>
        </p:txBody>
      </p:sp>
      <p:sp>
        <p:nvSpPr>
          <p:cNvPr id="6147" name="Title 1"/>
          <p:cNvSpPr>
            <a:spLocks noGrp="1"/>
          </p:cNvSpPr>
          <p:nvPr>
            <p:ph type="title"/>
          </p:nvPr>
        </p:nvSpPr>
        <p:spPr>
          <a:xfrm>
            <a:off x="163513" y="0"/>
            <a:ext cx="8489950" cy="2305050"/>
          </a:xfrm>
        </p:spPr>
        <p:txBody>
          <a:bodyPr/>
          <a:lstStyle/>
          <a:p>
            <a:r>
              <a:rPr lang="en-IN" sz="3600" b="1" u="sng" smtClean="0">
                <a:solidFill>
                  <a:srgbClr val="002060"/>
                </a:solidFill>
                <a:latin typeface="Times New Roman" pitchFamily="18" charset="0"/>
                <a:cs typeface="Times New Roman" pitchFamily="18" charset="0"/>
              </a:rPr>
              <a:t>Features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63513" y="1125538"/>
            <a:ext cx="8751887"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Ø"/>
            </a:pPr>
            <a:r>
              <a:rPr lang="en-IN" sz="2200">
                <a:latin typeface="Times New Roman" pitchFamily="18" charset="0"/>
                <a:cs typeface="Times New Roman" pitchFamily="18" charset="0"/>
              </a:rPr>
              <a:t>The Capability Maturity Model (CMM) is a procedure used to develop and refine an organization's software development process.</a:t>
            </a:r>
          </a:p>
          <a:p>
            <a:pPr algn="just" eaLnBrk="1" hangingPunct="1">
              <a:buFont typeface="Wingdings" pitchFamily="2" charset="2"/>
              <a:buChar char="Ø"/>
            </a:pPr>
            <a:endParaRPr lang="en-IN" sz="2200">
              <a:latin typeface="Times New Roman" pitchFamily="18" charset="0"/>
              <a:cs typeface="Times New Roman" pitchFamily="18" charset="0"/>
            </a:endParaRPr>
          </a:p>
          <a:p>
            <a:pPr algn="just" eaLnBrk="1" hangingPunct="1">
              <a:buFont typeface="Wingdings" pitchFamily="2" charset="2"/>
              <a:buChar char="Ø"/>
            </a:pPr>
            <a:r>
              <a:rPr lang="en-IN" sz="2200">
                <a:latin typeface="Times New Roman" pitchFamily="18" charset="0"/>
                <a:cs typeface="Times New Roman" pitchFamily="18" charset="0"/>
              </a:rPr>
              <a:t>The model defines a five-level evolutionary stage of increasingly organized and consistently more mature processes.</a:t>
            </a:r>
          </a:p>
          <a:p>
            <a:pPr algn="just" eaLnBrk="1" hangingPunct="1">
              <a:buFont typeface="Wingdings" pitchFamily="2" charset="2"/>
              <a:buChar char="Ø"/>
            </a:pPr>
            <a:endParaRPr lang="en-IN" sz="2200">
              <a:latin typeface="Times New Roman" pitchFamily="18" charset="0"/>
              <a:cs typeface="Times New Roman" pitchFamily="18" charset="0"/>
            </a:endParaRPr>
          </a:p>
          <a:p>
            <a:pPr algn="just" eaLnBrk="1" hangingPunct="1">
              <a:buFont typeface="Wingdings" pitchFamily="2" charset="2"/>
              <a:buChar char="Ø"/>
            </a:pPr>
            <a:r>
              <a:rPr lang="en-IN" sz="2200">
                <a:latin typeface="Times New Roman" pitchFamily="18" charset="0"/>
                <a:cs typeface="Times New Roman" pitchFamily="18" charset="0"/>
              </a:rPr>
              <a:t>CMM was developed and is promoted by the Software Engineering Institute (SEI), a research and development center promote by the U.S. Department of Defence (DOD).</a:t>
            </a:r>
          </a:p>
          <a:p>
            <a:pPr algn="just" eaLnBrk="1" hangingPunct="1">
              <a:buFont typeface="Wingdings" pitchFamily="2" charset="2"/>
              <a:buChar char="Ø"/>
            </a:pPr>
            <a:endParaRPr lang="en-IN" sz="2200">
              <a:latin typeface="Times New Roman" pitchFamily="18" charset="0"/>
              <a:cs typeface="Times New Roman" pitchFamily="18" charset="0"/>
            </a:endParaRPr>
          </a:p>
          <a:p>
            <a:pPr algn="just" eaLnBrk="1" hangingPunct="1">
              <a:buFont typeface="Wingdings" pitchFamily="2" charset="2"/>
              <a:buChar char="Ø"/>
            </a:pPr>
            <a:r>
              <a:rPr lang="en-IN" sz="2200">
                <a:latin typeface="Times New Roman" pitchFamily="18" charset="0"/>
                <a:cs typeface="Times New Roman" pitchFamily="18" charset="0"/>
              </a:rPr>
              <a:t>Capability Maturity Model is used as a benchmark to measure the maturity of an organization's software process.</a:t>
            </a:r>
          </a:p>
          <a:p>
            <a:pPr algn="just" eaLnBrk="1" hangingPunct="1">
              <a:buFont typeface="Wingdings" pitchFamily="2" charset="2"/>
              <a:buChar char="Ø"/>
            </a:pPr>
            <a:endParaRPr lang="en-IN" sz="2200">
              <a:latin typeface="Times New Roman" pitchFamily="18" charset="0"/>
              <a:cs typeface="Times New Roman" pitchFamily="18" charset="0"/>
            </a:endParaRPr>
          </a:p>
          <a:p>
            <a:pPr algn="just" eaLnBrk="1" hangingPunct="1">
              <a:buFont typeface="Wingdings" pitchFamily="2" charset="2"/>
              <a:buChar char="Ø"/>
            </a:pPr>
            <a:r>
              <a:rPr lang="en-IN" sz="2200">
                <a:latin typeface="Times New Roman" pitchFamily="18" charset="0"/>
                <a:cs typeface="Times New Roman" pitchFamily="18" charset="0"/>
              </a:rPr>
              <a:t>The higher the level, the better the software development process, hence reaching each level is an expensive and time-consuming process.</a:t>
            </a:r>
          </a:p>
          <a:p>
            <a:pPr algn="just" eaLnBrk="1" hangingPunct="1">
              <a:buFont typeface="Wingdings" pitchFamily="2" charset="2"/>
              <a:buChar char="Ø"/>
            </a:pPr>
            <a:endParaRPr lang="en-IN" sz="2200">
              <a:latin typeface="Times New Roman" pitchFamily="18" charset="0"/>
              <a:cs typeface="Times New Roman" pitchFamily="18" charset="0"/>
            </a:endParaRPr>
          </a:p>
          <a:p>
            <a:pPr algn="just" eaLnBrk="1" hangingPunct="1">
              <a:buFont typeface="Wingdings" pitchFamily="2" charset="2"/>
              <a:buChar char="Ø"/>
            </a:pPr>
            <a:endParaRPr lang="en-IN" sz="2200">
              <a:latin typeface="Times New Roman" pitchFamily="18" charset="0"/>
              <a:cs typeface="Times New Roman" pitchFamily="18" charset="0"/>
            </a:endParaRPr>
          </a:p>
        </p:txBody>
      </p:sp>
      <p:sp>
        <p:nvSpPr>
          <p:cNvPr id="7171" name="Title 1"/>
          <p:cNvSpPr>
            <a:spLocks noGrp="1"/>
          </p:cNvSpPr>
          <p:nvPr>
            <p:ph type="title"/>
          </p:nvPr>
        </p:nvSpPr>
        <p:spPr>
          <a:xfrm>
            <a:off x="163513" y="0"/>
            <a:ext cx="8489950" cy="1143000"/>
          </a:xfrm>
        </p:spPr>
        <p:txBody>
          <a:bodyPr/>
          <a:lstStyle/>
          <a:p>
            <a:r>
              <a:rPr lang="en-IN" sz="3600" b="1" u="sng" smtClean="0">
                <a:latin typeface="Times New Roman" pitchFamily="18" charset="0"/>
                <a:cs typeface="Times New Roman" pitchFamily="18" charset="0"/>
              </a:rPr>
              <a:t>CMM ( Capability Maturity model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163513" y="839788"/>
            <a:ext cx="8751887"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IN" sz="2200">
                <a:latin typeface="Times New Roman" pitchFamily="18" charset="0"/>
                <a:cs typeface="Times New Roman" pitchFamily="18" charset="0"/>
              </a:rPr>
              <a:t>CMM categorized software development industries into the following five maturity levels. The various levels of SEI CMM have been designed so that it is easy for an organization to build its quality system starting from scratch slowly.</a:t>
            </a:r>
          </a:p>
        </p:txBody>
      </p:sp>
      <p:sp>
        <p:nvSpPr>
          <p:cNvPr id="8195" name="Title 1"/>
          <p:cNvSpPr>
            <a:spLocks noGrp="1"/>
          </p:cNvSpPr>
          <p:nvPr>
            <p:ph type="title"/>
          </p:nvPr>
        </p:nvSpPr>
        <p:spPr>
          <a:xfrm>
            <a:off x="163513" y="0"/>
            <a:ext cx="8489950" cy="1143000"/>
          </a:xfrm>
        </p:spPr>
        <p:txBody>
          <a:bodyPr/>
          <a:lstStyle/>
          <a:p>
            <a:r>
              <a:rPr lang="en-IN" sz="3600" b="1" u="sng" smtClean="0">
                <a:latin typeface="Times New Roman" pitchFamily="18" charset="0"/>
                <a:cs typeface="Times New Roman" pitchFamily="18" charset="0"/>
              </a:rPr>
              <a:t>Capability Maturity model ( Level )</a:t>
            </a:r>
          </a:p>
        </p:txBody>
      </p:sp>
      <p:pic>
        <p:nvPicPr>
          <p:cNvPr id="819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663" y="2362200"/>
            <a:ext cx="6324600" cy="428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990600"/>
            <a:ext cx="7772400" cy="5181600"/>
          </a:xfrm>
        </p:spPr>
        <p:txBody>
          <a:bodyPr rtlCol="0">
            <a:normAutofit/>
          </a:bodyPr>
          <a:lstStyle/>
          <a:p>
            <a:pPr algn="just" fontAlgn="auto">
              <a:spcAft>
                <a:spcPts val="0"/>
              </a:spcAft>
              <a:buFont typeface="Arial" pitchFamily="34" charset="0"/>
              <a:buNone/>
              <a:defRPr/>
            </a:pPr>
            <a:r>
              <a:rPr lang="en-IN" sz="2000" b="1" dirty="0" smtClean="0">
                <a:latin typeface="Times New Roman" pitchFamily="18" charset="0"/>
                <a:cs typeface="Times New Roman" pitchFamily="18" charset="0"/>
              </a:rPr>
              <a:t>Level One :Initial</a:t>
            </a:r>
            <a:r>
              <a:rPr lang="en-IN" sz="2000" dirty="0" smtClean="0">
                <a:latin typeface="Times New Roman" pitchFamily="18" charset="0"/>
                <a:cs typeface="Times New Roman" pitchFamily="18" charset="0"/>
              </a:rPr>
              <a:t> - The software process is characterized as inconsistent, and occasionally even chaotic. Defined processes and standard practices that exist are abandoned during a crisis. Success of the organization majorly depends on an individual effort, talent, and heroics. The heroes eventually move on to other organizations taking their wealth of knowledge or lessons learnt with them.</a:t>
            </a:r>
          </a:p>
          <a:p>
            <a:pPr algn="just" fontAlgn="auto">
              <a:spcAft>
                <a:spcPts val="0"/>
              </a:spcAft>
              <a:buFont typeface="Arial" pitchFamily="34" charset="0"/>
              <a:buNone/>
              <a:defRPr/>
            </a:pPr>
            <a:endParaRPr lang="en-IN" sz="2200" b="1" dirty="0" smtClean="0">
              <a:latin typeface="Times New Roman" pitchFamily="18" charset="0"/>
              <a:cs typeface="Times New Roman" pitchFamily="18" charset="0"/>
            </a:endParaRPr>
          </a:p>
          <a:p>
            <a:pPr algn="just" fontAlgn="auto">
              <a:spcAft>
                <a:spcPts val="0"/>
              </a:spcAft>
              <a:buFont typeface="Arial" pitchFamily="34" charset="0"/>
              <a:buNone/>
              <a:defRPr/>
            </a:pPr>
            <a:r>
              <a:rPr lang="en-IN" sz="2200" b="1" dirty="0" smtClean="0">
                <a:latin typeface="Times New Roman" pitchFamily="18" charset="0"/>
                <a:cs typeface="Times New Roman" pitchFamily="18" charset="0"/>
              </a:rPr>
              <a:t>Level Two: Repeatable</a:t>
            </a:r>
            <a:r>
              <a:rPr lang="en-IN" sz="2200" dirty="0" smtClean="0">
                <a:latin typeface="Times New Roman" pitchFamily="18" charset="0"/>
                <a:cs typeface="Times New Roman" pitchFamily="18" charset="0"/>
              </a:rPr>
              <a:t> - This level of Software Development Organization has a basic and consistent project management processes to track cost, schedule, and functionality. The process is in place to repeat the earlier successes on projects with similar applications. Program management is a key characteristic of a level two organization.</a:t>
            </a:r>
          </a:p>
          <a:p>
            <a:pPr fontAlgn="auto">
              <a:spcAft>
                <a:spcPts val="0"/>
              </a:spcAft>
              <a:buFont typeface="Arial" pitchFamily="34" charset="0"/>
              <a:buNone/>
              <a:defRPr/>
            </a:pPr>
            <a:endParaRPr lang="en-I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rtlCol="0">
            <a:normAutofit lnSpcReduction="10000"/>
          </a:bodyPr>
          <a:lstStyle/>
          <a:p>
            <a:pPr marL="0" indent="0" algn="just" fontAlgn="auto">
              <a:spcAft>
                <a:spcPts val="0"/>
              </a:spcAft>
              <a:buFont typeface="Arial" pitchFamily="34" charset="0"/>
              <a:buNone/>
              <a:defRPr/>
            </a:pPr>
            <a:r>
              <a:rPr lang="en-IN" sz="2400" b="1" dirty="0" smtClean="0">
                <a:latin typeface="Times New Roman" pitchFamily="18" charset="0"/>
                <a:cs typeface="Times New Roman" pitchFamily="18" charset="0"/>
              </a:rPr>
              <a:t>Level Three: Defined</a:t>
            </a:r>
            <a:r>
              <a:rPr lang="en-IN" sz="2400" dirty="0" smtClean="0">
                <a:latin typeface="Times New Roman" pitchFamily="18" charset="0"/>
                <a:cs typeface="Times New Roman" pitchFamily="18" charset="0"/>
              </a:rPr>
              <a:t> - The software process for both management and engineering activities are documented, standardized, and integrated into a standard software process for the entire organization and all projects across the organization use an approved, tailored version of the organization's standard software process for developing, testing and maintaining the application.</a:t>
            </a:r>
          </a:p>
          <a:p>
            <a:pPr marL="0" indent="0" algn="just" fontAlgn="auto">
              <a:spcAft>
                <a:spcPts val="0"/>
              </a:spcAft>
              <a:buFont typeface="Arial" pitchFamily="34" charset="0"/>
              <a:buNone/>
              <a:defRPr/>
            </a:pPr>
            <a:r>
              <a:rPr lang="en-IN" sz="2400" b="1" dirty="0" smtClean="0">
                <a:latin typeface="Times New Roman" pitchFamily="18" charset="0"/>
                <a:cs typeface="Times New Roman" pitchFamily="18" charset="0"/>
              </a:rPr>
              <a:t>Level Four: Managed</a:t>
            </a:r>
            <a:r>
              <a:rPr lang="en-IN" sz="2400" dirty="0" smtClean="0">
                <a:latin typeface="Times New Roman" pitchFamily="18" charset="0"/>
                <a:cs typeface="Times New Roman" pitchFamily="18" charset="0"/>
              </a:rPr>
              <a:t> - Management can effectively control the software development effort using precise measurements. At this level, organization set a quantitative quality goal for both software process and software maintenance. At this maturity level, the performance of processes is controlled using statistical and other quantitative techniques, and is quantitatively predictable.</a:t>
            </a:r>
          </a:p>
          <a:p>
            <a:pPr marL="0" indent="0" algn="just" fontAlgn="auto">
              <a:spcAft>
                <a:spcPts val="0"/>
              </a:spcAft>
              <a:buFont typeface="Arial" pitchFamily="34" charset="0"/>
              <a:buNone/>
              <a:defRPr/>
            </a:pPr>
            <a:r>
              <a:rPr lang="en-IN" sz="2400" b="1" dirty="0" smtClean="0">
                <a:latin typeface="Times New Roman" pitchFamily="18" charset="0"/>
                <a:cs typeface="Times New Roman" pitchFamily="18" charset="0"/>
              </a:rPr>
              <a:t>Level Five: Optimizing</a:t>
            </a:r>
            <a:r>
              <a:rPr lang="en-IN" sz="2400" dirty="0" smtClean="0">
                <a:latin typeface="Times New Roman" pitchFamily="18" charset="0"/>
                <a:cs typeface="Times New Roman" pitchFamily="18" charset="0"/>
              </a:rPr>
              <a:t> - The Key characteristic of this level is focusing on continually improving process performance through both incremental and innovative technological improvements. At this level, changes to the process are to improve the process performance and at the same time maintaining statistical probability to achieve the established quantitative process-improvement objectives.</a:t>
            </a:r>
          </a:p>
          <a:p>
            <a:pPr marL="0" indent="0" algn="just" fontAlgn="auto">
              <a:spcAft>
                <a:spcPts val="0"/>
              </a:spcAft>
              <a:buFont typeface="Arial" pitchFamily="34" charset="0"/>
              <a:buNone/>
              <a:defRPr/>
            </a:pPr>
            <a:endParaRPr lang="en-IN"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2198</TotalTime>
  <Words>453</Words>
  <Application>Microsoft Office PowerPoint</Application>
  <PresentationFormat>On-screen Show (4:3)</PresentationFormat>
  <Paragraphs>56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Subject Name: Information System: Analysis Design &amp;     Implementation  Subject Code : BCA 602 (N)  Topic : Software Quality </vt:lpstr>
      <vt:lpstr>Software Quality</vt:lpstr>
      <vt:lpstr>Software Quality</vt:lpstr>
      <vt:lpstr>ISO ( International Standard Organisation )</vt:lpstr>
      <vt:lpstr>Features</vt:lpstr>
      <vt:lpstr>CMM ( Capability Maturity model )</vt:lpstr>
      <vt:lpstr>Capability Maturity model ( Level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Spiral Model</dc:title>
  <dc:creator>Manjima</dc:creator>
  <cp:lastModifiedBy>hp</cp:lastModifiedBy>
  <cp:revision>218</cp:revision>
  <dcterms:created xsi:type="dcterms:W3CDTF">2012-02-10T14:36:52Z</dcterms:created>
  <dcterms:modified xsi:type="dcterms:W3CDTF">2022-05-28T08:19:10Z</dcterms:modified>
</cp:coreProperties>
</file>