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5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N" dirty="0">
                <a:latin typeface="Algerian" panose="04020705040A02060702" pitchFamily="82" charset="0"/>
              </a:rPr>
              <a:t/>
            </a:r>
            <a:br>
              <a:rPr lang="en-IN" dirty="0">
                <a:latin typeface="Algerian" panose="04020705040A02060702" pitchFamily="82" charset="0"/>
              </a:rPr>
            </a:br>
            <a:r>
              <a:rPr lang="en-IN" dirty="0">
                <a:latin typeface="Algerian" panose="04020705040A02060702" pitchFamily="82" charset="0"/>
              </a:rPr>
              <a:t>By</a:t>
            </a:r>
            <a:br>
              <a:rPr lang="en-IN" dirty="0">
                <a:latin typeface="Algerian" panose="04020705040A02060702" pitchFamily="82" charset="0"/>
              </a:rPr>
            </a:br>
            <a:r>
              <a:rPr lang="en-IN" dirty="0">
                <a:latin typeface="Algerian" panose="04020705040A02060702" pitchFamily="82" charset="0"/>
              </a:rPr>
              <a:t>DR. </a:t>
            </a:r>
            <a:r>
              <a:rPr lang="en-IN" dirty="0" err="1">
                <a:solidFill>
                  <a:srgbClr val="7030A0"/>
                </a:solidFill>
                <a:latin typeface="AR JULIAN" panose="02000000000000000000" pitchFamily="2" charset="0"/>
              </a:rPr>
              <a:t>Sravan</a:t>
            </a:r>
            <a:r>
              <a:rPr lang="en-IN" dirty="0">
                <a:solidFill>
                  <a:srgbClr val="7030A0"/>
                </a:solidFill>
                <a:latin typeface="AR JULIAN" panose="02000000000000000000" pitchFamily="2" charset="0"/>
              </a:rPr>
              <a:t> Kumar Yadav</a:t>
            </a:r>
            <a:br>
              <a:rPr lang="en-IN" dirty="0">
                <a:solidFill>
                  <a:srgbClr val="7030A0"/>
                </a:solidFill>
                <a:latin typeface="AR JULIAN" panose="02000000000000000000" pitchFamily="2" charset="0"/>
              </a:rPr>
            </a:b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Department of Physical Education, </a:t>
            </a:r>
            <a:b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CSJM University, Kanpur(U.P.)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Teaching Aids</a:t>
            </a:r>
            <a:endParaRPr lang="en-IN" sz="4800" b="1" dirty="0"/>
          </a:p>
        </p:txBody>
      </p:sp>
    </p:spTree>
    <p:extLst>
      <p:ext uri="{BB962C8B-B14F-4D97-AF65-F5344CB8AC3E}">
        <p14:creationId xmlns:p14="http://schemas.microsoft.com/office/powerpoint/2010/main" val="144449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/>
              <a:t>5) Saves Time and Money</a:t>
            </a:r>
            <a:r>
              <a:rPr lang="en-IN" dirty="0"/>
              <a:t>:</a:t>
            </a:r>
            <a:br>
              <a:rPr lang="en-IN" dirty="0"/>
            </a:br>
            <a:r>
              <a:rPr lang="en-IN" b="1" dirty="0"/>
              <a:t>6) Classroom Live and active: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Teaching aids make the classroom live and active.</a:t>
            </a:r>
            <a:br>
              <a:rPr lang="en-IN" dirty="0"/>
            </a:br>
            <a:r>
              <a:rPr lang="en-IN" b="1" dirty="0"/>
              <a:t>7) Avoids Dullness</a:t>
            </a:r>
            <a:r>
              <a:rPr lang="en-IN" b="1" dirty="0" smtClean="0"/>
              <a:t>:</a:t>
            </a:r>
          </a:p>
          <a:p>
            <a:pPr marL="0" indent="0">
              <a:buNone/>
            </a:pPr>
            <a:r>
              <a:rPr lang="en-IN" b="1" dirty="0"/>
              <a:t>8) Direct Experience: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>
                <a:solidFill>
                  <a:srgbClr val="FF0000"/>
                </a:solidFill>
              </a:rPr>
              <a:t>Cont.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5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IN" sz="11500" b="1" dirty="0" smtClean="0">
                <a:solidFill>
                  <a:srgbClr val="FF0000"/>
                </a:solidFill>
              </a:rPr>
              <a:t>Thank You</a:t>
            </a:r>
            <a:endParaRPr lang="en-IN" sz="1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8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N" sz="4000" dirty="0"/>
              <a:t>As we all know that today's age is the age of science and technology. The teaching learning programmes have also been affected by it. The process of teaching - learning depends upon the different type of equipment available in the classroom.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Meaning of teaching Aids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4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IN" dirty="0"/>
              <a:t/>
            </a:r>
            <a:br>
              <a:rPr lang="en-IN" dirty="0"/>
            </a:br>
            <a:r>
              <a:rPr lang="en-IN" sz="5100" dirty="0"/>
              <a:t>1) Every individual has the tendency to forget. Proper use of teaching aids helps to retain more concepts permanently.</a:t>
            </a:r>
            <a:br>
              <a:rPr lang="en-IN" sz="5100" dirty="0"/>
            </a:br>
            <a:r>
              <a:rPr lang="en-IN" sz="5100" dirty="0"/>
              <a:t>2) Students can learn better when they are motivated properly through different teaching aids.</a:t>
            </a:r>
            <a:br>
              <a:rPr lang="en-IN" sz="5100" dirty="0"/>
            </a:br>
            <a:r>
              <a:rPr lang="en-IN" sz="5100" dirty="0"/>
              <a:t>3) Teaching aids develop the proper image when the students see, hear taste and smell properly.</a:t>
            </a:r>
            <a:br>
              <a:rPr lang="en-IN" sz="5100" dirty="0"/>
            </a:br>
            <a:r>
              <a:rPr lang="en-IN" sz="5100" dirty="0"/>
              <a:t>4) Teaching aids provide complete example for conceptual thinking.</a:t>
            </a:r>
            <a:br>
              <a:rPr lang="en-IN" sz="5100" dirty="0"/>
            </a:br>
            <a:endParaRPr lang="en-IN" sz="5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Need of teaching Aids: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9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dirty="0" smtClean="0"/>
              <a:t>5) The </a:t>
            </a:r>
            <a:r>
              <a:rPr lang="en-IN" dirty="0"/>
              <a:t>teaching aids create the environment of interest for the students.</a:t>
            </a:r>
            <a:br>
              <a:rPr lang="en-IN" dirty="0"/>
            </a:br>
            <a:r>
              <a:rPr lang="en-IN" dirty="0"/>
              <a:t>6) Teaching aids helps to increase the vocabulary of the students.</a:t>
            </a:r>
            <a:br>
              <a:rPr lang="en-IN" dirty="0"/>
            </a:br>
            <a:r>
              <a:rPr lang="en-IN" dirty="0"/>
              <a:t>7) Teaching aids helps the teacher to get sometime and make learning permanent.</a:t>
            </a:r>
            <a:br>
              <a:rPr lang="en-IN" dirty="0"/>
            </a:br>
            <a:r>
              <a:rPr lang="en-IN" dirty="0"/>
              <a:t>8) Teaching aids provide direct experience to the students.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>
                <a:solidFill>
                  <a:srgbClr val="FF0000"/>
                </a:solidFill>
              </a:rPr>
              <a:t>Cont.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60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/>
            </a:r>
            <a:br>
              <a:rPr lang="en-IN" dirty="0"/>
            </a:br>
            <a:r>
              <a:rPr lang="en-IN" dirty="0"/>
              <a:t>There are many aids available these days. We may classify these aids as follows-</a:t>
            </a:r>
          </a:p>
          <a:p>
            <a:pPr marL="0" indent="0">
              <a:buNone/>
            </a:pPr>
            <a:r>
              <a:rPr lang="en-IN" dirty="0"/>
              <a:t>1. Visual Aids</a:t>
            </a:r>
            <a:br>
              <a:rPr lang="en-IN" dirty="0"/>
            </a:br>
            <a:r>
              <a:rPr lang="en-IN" dirty="0"/>
              <a:t>2</a:t>
            </a:r>
            <a:r>
              <a:rPr lang="en-IN" dirty="0" smtClean="0"/>
              <a:t>. Audio </a:t>
            </a:r>
            <a:r>
              <a:rPr lang="en-IN" dirty="0"/>
              <a:t>Aids</a:t>
            </a:r>
            <a:br>
              <a:rPr lang="en-IN" dirty="0"/>
            </a:br>
            <a:r>
              <a:rPr lang="en-IN" dirty="0"/>
              <a:t>3</a:t>
            </a:r>
            <a:r>
              <a:rPr lang="en-IN" dirty="0" smtClean="0"/>
              <a:t>. Audio </a:t>
            </a:r>
            <a:r>
              <a:rPr lang="en-IN" dirty="0"/>
              <a:t>- Visual Aids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Types of Teaching Aids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6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dirty="0"/>
              <a:t/>
            </a:r>
            <a:br>
              <a:rPr lang="en-IN" dirty="0"/>
            </a:br>
            <a:r>
              <a:rPr lang="en-IN" dirty="0"/>
              <a:t>The aids which use sense of vision are called Visual aids. For example :- actual objects, models, pictures, charts, maps, flash cards, flannel board, bulletin board, chalkboard, overhead projector, slides etc. Out of these black board and chalk are the commonest ones.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Visual </a:t>
            </a:r>
            <a:r>
              <a:rPr lang="en-IN" b="1" dirty="0">
                <a:solidFill>
                  <a:srgbClr val="FF0000"/>
                </a:solidFill>
              </a:rPr>
              <a:t>Aids: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8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IN" dirty="0"/>
              <a:t/>
            </a:r>
            <a:br>
              <a:rPr lang="en-IN" dirty="0"/>
            </a:br>
            <a:r>
              <a:rPr lang="en-IN" dirty="0"/>
              <a:t>The aids that involve the sense of hearing are called Audio aids. For example :- radio, tape recorder, gramophone etc.</a:t>
            </a:r>
            <a:br>
              <a:rPr lang="en-IN" dirty="0"/>
            </a:b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Audio Aids: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88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IN" dirty="0"/>
              <a:t/>
            </a:r>
            <a:br>
              <a:rPr lang="en-IN" dirty="0"/>
            </a:br>
            <a:r>
              <a:rPr lang="en-IN" dirty="0"/>
              <a:t>The aids which involve the sense of vision as well as hearing are called Audio- Visual aids. For example: - Television, film projector, film strips etc.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Audio - Visual Aids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IN" dirty="0"/>
              <a:t/>
            </a:r>
            <a:br>
              <a:rPr lang="en-IN" dirty="0"/>
            </a:br>
            <a:r>
              <a:rPr lang="en-IN" sz="7000" dirty="0"/>
              <a:t>Teaching aids play a very important role in </a:t>
            </a:r>
            <a:r>
              <a:rPr lang="en-IN" sz="7000" dirty="0" smtClean="0"/>
              <a:t>teaching- </a:t>
            </a:r>
            <a:r>
              <a:rPr lang="en-IN" sz="7000" dirty="0"/>
              <a:t>l</a:t>
            </a:r>
            <a:r>
              <a:rPr lang="en-IN" sz="7000" dirty="0" smtClean="0"/>
              <a:t>earning </a:t>
            </a:r>
            <a:r>
              <a:rPr lang="en-IN" sz="7000" dirty="0"/>
              <a:t>process. Importance of teaching aids is as follows:-</a:t>
            </a:r>
            <a:br>
              <a:rPr lang="en-IN" sz="7000" dirty="0"/>
            </a:br>
            <a:r>
              <a:rPr lang="en-IN" sz="7000" b="1" dirty="0"/>
              <a:t>1) Motivation:</a:t>
            </a:r>
            <a:r>
              <a:rPr lang="en-IN" sz="7000" dirty="0"/>
              <a:t/>
            </a:r>
            <a:br>
              <a:rPr lang="en-IN" sz="7000" dirty="0"/>
            </a:br>
            <a:r>
              <a:rPr lang="en-IN" sz="7000" dirty="0"/>
              <a:t>Teaching aids motivate the students so that they can learn better.</a:t>
            </a:r>
            <a:br>
              <a:rPr lang="en-IN" sz="7000" dirty="0"/>
            </a:br>
            <a:r>
              <a:rPr lang="en-IN" sz="7000" b="1" dirty="0"/>
              <a:t>2) Clarification:</a:t>
            </a:r>
            <a:r>
              <a:rPr lang="en-IN" sz="7000" dirty="0"/>
              <a:t/>
            </a:r>
            <a:br>
              <a:rPr lang="en-IN" sz="7000" dirty="0"/>
            </a:br>
            <a:r>
              <a:rPr lang="en-IN" sz="7000" dirty="0"/>
              <a:t>Through teaching aids , the teacher clarify the subject matter more easily.</a:t>
            </a:r>
            <a:br>
              <a:rPr lang="en-IN" sz="7000" dirty="0"/>
            </a:br>
            <a:r>
              <a:rPr lang="en-IN" sz="7000" b="1" dirty="0"/>
              <a:t>3) Discouragement of Cramming: </a:t>
            </a:r>
            <a:r>
              <a:rPr lang="en-IN" sz="7000" dirty="0"/>
              <a:t/>
            </a:r>
            <a:br>
              <a:rPr lang="en-IN" sz="7000" dirty="0"/>
            </a:br>
            <a:r>
              <a:rPr lang="en-IN" sz="7000" dirty="0"/>
              <a:t>teaching aids can facilitate the proper understanding to the students which discourage the act of cramming.</a:t>
            </a:r>
            <a:br>
              <a:rPr lang="en-IN" sz="7000" dirty="0"/>
            </a:br>
            <a:r>
              <a:rPr lang="en-IN" sz="7000" b="1" dirty="0"/>
              <a:t>4) Increase the Vocabulary</a:t>
            </a:r>
            <a:r>
              <a:rPr lang="en-IN" sz="7000" dirty="0"/>
              <a:t>: </a:t>
            </a:r>
            <a:br>
              <a:rPr lang="en-IN" sz="7000" dirty="0"/>
            </a:br>
            <a:r>
              <a:rPr lang="en-IN" sz="7000" dirty="0"/>
              <a:t>Teaching aids helps to increase the vocabulary of the students more effectively.</a:t>
            </a:r>
            <a:br>
              <a:rPr lang="en-IN" sz="7000" dirty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Importance of teaching aids: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70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96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Teaching Aids</vt:lpstr>
      <vt:lpstr>Meaning of teaching Aids</vt:lpstr>
      <vt:lpstr>Need of teaching Aids:</vt:lpstr>
      <vt:lpstr>Cont.</vt:lpstr>
      <vt:lpstr>Types of Teaching Aids</vt:lpstr>
      <vt:lpstr>Visual Aids:</vt:lpstr>
      <vt:lpstr>Audio Aids:</vt:lpstr>
      <vt:lpstr>Audio - Visual Aids</vt:lpstr>
      <vt:lpstr>Importance of teaching aids:</vt:lpstr>
      <vt:lpstr>Cont.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Aids</dc:title>
  <dc:creator>Bharat Yadav</dc:creator>
  <cp:lastModifiedBy>VED</cp:lastModifiedBy>
  <cp:revision>15</cp:revision>
  <dcterms:created xsi:type="dcterms:W3CDTF">2006-08-16T00:00:00Z</dcterms:created>
  <dcterms:modified xsi:type="dcterms:W3CDTF">2022-02-24T09:42:50Z</dcterms:modified>
</cp:coreProperties>
</file>