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67" r:id="rId2"/>
    <p:sldId id="256" r:id="rId3"/>
    <p:sldId id="265" r:id="rId4"/>
    <p:sldId id="257" r:id="rId5"/>
    <p:sldId id="260" r:id="rId6"/>
    <p:sldId id="263" r:id="rId7"/>
    <p:sldId id="268" r:id="rId8"/>
    <p:sldId id="258" r:id="rId9"/>
    <p:sldId id="261" r:id="rId10"/>
    <p:sldId id="278" r:id="rId11"/>
    <p:sldId id="277" r:id="rId12"/>
    <p:sldId id="266" r:id="rId13"/>
    <p:sldId id="269" r:id="rId14"/>
    <p:sldId id="271" r:id="rId15"/>
    <p:sldId id="272"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44" y="-4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2/4/2022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2/4/2022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2/4/2022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2/4/2022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2/4/2022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2/4/2022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85800"/>
            <a:ext cx="7086600" cy="2971800"/>
          </a:xfrm>
        </p:spPr>
        <p:txBody>
          <a:bodyPr>
            <a:noAutofit/>
          </a:bodyPr>
          <a:lstStyle/>
          <a:p>
            <a:r>
              <a:rPr lang="en-US" sz="4800" dirty="0" smtClean="0">
                <a:latin typeface="Bookman Old Style" pitchFamily="18" charset="0"/>
              </a:rPr>
              <a:t>History, Development and Scope of </a:t>
            </a:r>
            <a:r>
              <a:rPr lang="en-US" sz="4800" dirty="0" err="1" smtClean="0">
                <a:latin typeface="Bookman Old Style" pitchFamily="18" charset="0"/>
              </a:rPr>
              <a:t>Phrmacognosy</a:t>
            </a:r>
            <a:endParaRPr lang="en-US" sz="4800" dirty="0">
              <a:latin typeface="Bookman Old Style" pitchFamily="18" charset="0"/>
            </a:endParaRPr>
          </a:p>
        </p:txBody>
      </p:sp>
      <p:sp>
        <p:nvSpPr>
          <p:cNvPr id="3" name="Subtitle 2"/>
          <p:cNvSpPr>
            <a:spLocks noGrp="1"/>
          </p:cNvSpPr>
          <p:nvPr>
            <p:ph type="subTitle" idx="1"/>
          </p:nvPr>
        </p:nvSpPr>
        <p:spPr/>
        <p:txBody>
          <a:bodyPr>
            <a:normAutofit/>
          </a:bodyPr>
          <a:lstStyle/>
          <a:p>
            <a:r>
              <a:rPr lang="en-US" dirty="0" err="1" smtClean="0"/>
              <a:t>Anju</a:t>
            </a:r>
            <a:r>
              <a:rPr lang="en-US" dirty="0" smtClean="0"/>
              <a:t> Singh</a:t>
            </a:r>
          </a:p>
          <a:p>
            <a:r>
              <a:rPr lang="en-US" dirty="0" smtClean="0"/>
              <a:t>School of Pharmaceutical Sciences</a:t>
            </a:r>
          </a:p>
          <a:p>
            <a:r>
              <a:rPr lang="en-US" dirty="0" smtClean="0"/>
              <a:t>CSJMU, Kanpur</a:t>
            </a:r>
            <a:endParaRPr lang="en-US" dirty="0"/>
          </a:p>
        </p:txBody>
      </p:sp>
    </p:spTree>
    <p:extLst>
      <p:ext uri="{BB962C8B-B14F-4D97-AF65-F5344CB8AC3E}">
        <p14:creationId xmlns:p14="http://schemas.microsoft.com/office/powerpoint/2010/main" val="3917509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5940088"/>
          </a:xfrm>
          <a:prstGeom prst="rect">
            <a:avLst/>
          </a:prstGeom>
        </p:spPr>
        <p:txBody>
          <a:bodyPr wrap="square">
            <a:spAutoFit/>
          </a:bodyPr>
          <a:lstStyle/>
          <a:p>
            <a:pPr algn="ctr"/>
            <a:r>
              <a:rPr lang="en-US" sz="2000" b="1" dirty="0" smtClean="0"/>
              <a:t>DEVELOPMENT OF PHARMACOGNOSY</a:t>
            </a:r>
          </a:p>
          <a:p>
            <a:pPr algn="ctr"/>
            <a:endParaRPr lang="en-US" sz="2000" b="1" dirty="0" smtClean="0"/>
          </a:p>
          <a:p>
            <a:pPr algn="just"/>
            <a:r>
              <a:rPr lang="en-US" sz="2000" b="1" dirty="0" err="1" smtClean="0"/>
              <a:t>Le'mery</a:t>
            </a:r>
            <a:r>
              <a:rPr lang="en-US" sz="2000" b="1" dirty="0" smtClean="0"/>
              <a:t> </a:t>
            </a:r>
            <a:r>
              <a:rPr lang="en-US" sz="2000" b="1" dirty="0"/>
              <a:t>(</a:t>
            </a:r>
            <a:r>
              <a:rPr lang="en-US" sz="2000" b="1" dirty="0" smtClean="0"/>
              <a:t>1645-1715</a:t>
            </a:r>
            <a:r>
              <a:rPr lang="en-US" sz="2000" dirty="0" smtClean="0"/>
              <a:t>), develop an  </a:t>
            </a:r>
            <a:r>
              <a:rPr lang="en-US" sz="2000" dirty="0"/>
              <a:t>importance method </a:t>
            </a:r>
            <a:r>
              <a:rPr lang="en-US" sz="2000" dirty="0" smtClean="0"/>
              <a:t> of </a:t>
            </a:r>
            <a:r>
              <a:rPr lang="en-US" sz="2000" dirty="0"/>
              <a:t>the extraction </a:t>
            </a:r>
            <a:r>
              <a:rPr lang="en-US" sz="2000" dirty="0" smtClean="0"/>
              <a:t>with  </a:t>
            </a:r>
            <a:r>
              <a:rPr lang="en-US" sz="2000" dirty="0"/>
              <a:t>alcohol as an </a:t>
            </a:r>
            <a:r>
              <a:rPr lang="en-US" sz="2000" dirty="0" err="1" smtClean="0"/>
              <a:t>extractant</a:t>
            </a:r>
            <a:r>
              <a:rPr lang="en-US" sz="2000" dirty="0" smtClean="0"/>
              <a:t>.</a:t>
            </a:r>
          </a:p>
          <a:p>
            <a:pPr algn="just"/>
            <a:r>
              <a:rPr lang="en-US" sz="2000" b="1" dirty="0" smtClean="0"/>
              <a:t>William </a:t>
            </a:r>
            <a:r>
              <a:rPr lang="en-US" sz="2000" b="1" dirty="0"/>
              <a:t>Withering in 1785 </a:t>
            </a:r>
            <a:r>
              <a:rPr lang="en-US" sz="2000" dirty="0"/>
              <a:t>published an account of some of the medicinal properties of foxglove leaves based on ten years of </a:t>
            </a:r>
            <a:r>
              <a:rPr lang="en-US" sz="2000" dirty="0" smtClean="0"/>
              <a:t>experimentation.</a:t>
            </a:r>
          </a:p>
          <a:p>
            <a:pPr algn="just"/>
            <a:r>
              <a:rPr lang="en-US" sz="2000" dirty="0" smtClean="0"/>
              <a:t>Percolation </a:t>
            </a:r>
            <a:r>
              <a:rPr lang="en-US" sz="2000" dirty="0"/>
              <a:t>process was used for the crude drugs. </a:t>
            </a:r>
            <a:r>
              <a:rPr lang="en-US" sz="2000" dirty="0" err="1"/>
              <a:t>Calumba</a:t>
            </a:r>
            <a:r>
              <a:rPr lang="en-US" sz="2000" dirty="0"/>
              <a:t>, an </a:t>
            </a:r>
            <a:r>
              <a:rPr lang="en-US" sz="2000" dirty="0" err="1"/>
              <a:t>alkaloidal</a:t>
            </a:r>
            <a:r>
              <a:rPr lang="en-US" sz="2000" dirty="0"/>
              <a:t> drug, became official in 1788, </a:t>
            </a:r>
            <a:endParaRPr lang="en-US" sz="2000" dirty="0" smtClean="0"/>
          </a:p>
          <a:p>
            <a:pPr algn="just"/>
            <a:r>
              <a:rPr lang="en-US" sz="2000" dirty="0" smtClean="0"/>
              <a:t>In </a:t>
            </a:r>
            <a:r>
              <a:rPr lang="en-US" sz="2000" dirty="0"/>
              <a:t>1803, the French pharmacist, </a:t>
            </a:r>
            <a:r>
              <a:rPr lang="en-US" sz="2000" b="1" dirty="0" err="1"/>
              <a:t>Derosne</a:t>
            </a:r>
            <a:r>
              <a:rPr lang="en-US" sz="2000" b="1" dirty="0"/>
              <a:t> </a:t>
            </a:r>
            <a:r>
              <a:rPr lang="en-US" sz="2000" dirty="0"/>
              <a:t>isolated </a:t>
            </a:r>
            <a:r>
              <a:rPr lang="en-US" sz="2000" dirty="0" err="1"/>
              <a:t>narcotine</a:t>
            </a:r>
            <a:r>
              <a:rPr lang="en-US" sz="2000" dirty="0"/>
              <a:t> from opium. </a:t>
            </a:r>
            <a:endParaRPr lang="en-US" sz="2000" dirty="0" smtClean="0"/>
          </a:p>
          <a:p>
            <a:pPr algn="just"/>
            <a:r>
              <a:rPr lang="en-US" sz="2000" b="1" dirty="0" smtClean="0"/>
              <a:t>In </a:t>
            </a:r>
            <a:r>
              <a:rPr lang="en-US" sz="2000" b="1" dirty="0"/>
              <a:t>1806. </a:t>
            </a:r>
            <a:r>
              <a:rPr lang="en-US" sz="2000" b="1" dirty="0" err="1"/>
              <a:t>Sertuerner</a:t>
            </a:r>
            <a:r>
              <a:rPr lang="en-US" sz="2000" b="1" dirty="0"/>
              <a:t> </a:t>
            </a:r>
            <a:r>
              <a:rPr lang="en-US" sz="2000" dirty="0"/>
              <a:t>isolated morphine from opium and its role in </a:t>
            </a:r>
            <a:r>
              <a:rPr lang="en-US" sz="2000" dirty="0" err="1"/>
              <a:t>leviating</a:t>
            </a:r>
            <a:r>
              <a:rPr lang="en-US" sz="2000" dirty="0"/>
              <a:t> pain was </a:t>
            </a:r>
            <a:r>
              <a:rPr lang="en-US" sz="2000" dirty="0" err="1"/>
              <a:t>recognised</a:t>
            </a:r>
            <a:r>
              <a:rPr lang="en-US" sz="2000" dirty="0"/>
              <a:t>. </a:t>
            </a:r>
            <a:endParaRPr lang="en-US" sz="2000" dirty="0" smtClean="0"/>
          </a:p>
          <a:p>
            <a:pPr algn="just"/>
            <a:r>
              <a:rPr lang="en-US" sz="2000" dirty="0" smtClean="0"/>
              <a:t>In </a:t>
            </a:r>
            <a:r>
              <a:rPr lang="en-US" sz="2000" dirty="0"/>
              <a:t>the next few years, strychnine (1817), emetine (1817), </a:t>
            </a:r>
            <a:r>
              <a:rPr lang="en-US" sz="2000" dirty="0" err="1"/>
              <a:t>brucine</a:t>
            </a:r>
            <a:r>
              <a:rPr lang="en-US" sz="2000" dirty="0"/>
              <a:t> (1819), </a:t>
            </a:r>
            <a:r>
              <a:rPr lang="en-US" sz="2000" dirty="0" err="1"/>
              <a:t>piperine</a:t>
            </a:r>
            <a:r>
              <a:rPr lang="en-US" sz="2000" dirty="0"/>
              <a:t> (1819), quinine (1820) and colchicine (1820) were isolated. </a:t>
            </a:r>
            <a:endParaRPr lang="en-US" sz="2000" dirty="0" smtClean="0"/>
          </a:p>
          <a:p>
            <a:pPr algn="just"/>
            <a:r>
              <a:rPr lang="en-US" sz="2000" dirty="0"/>
              <a:t>The French Pharmacist</a:t>
            </a:r>
            <a:r>
              <a:rPr lang="en-US" sz="2000" b="1" dirty="0"/>
              <a:t>, Pelletier</a:t>
            </a:r>
            <a:r>
              <a:rPr lang="en-US" sz="2000" dirty="0"/>
              <a:t> first reported the isolation of strychnine from </a:t>
            </a:r>
            <a:r>
              <a:rPr lang="en-US" sz="2000" dirty="0" err="1"/>
              <a:t>ignatius</a:t>
            </a:r>
            <a:r>
              <a:rPr lang="en-US" sz="2000" dirty="0"/>
              <a:t> beans and later from </a:t>
            </a:r>
            <a:r>
              <a:rPr lang="en-US" sz="2000" dirty="0" err="1"/>
              <a:t>nux</a:t>
            </a:r>
            <a:r>
              <a:rPr lang="en-US" sz="2000" dirty="0"/>
              <a:t> vomica seeds. </a:t>
            </a:r>
            <a:endParaRPr lang="en-US" sz="2000" dirty="0" smtClean="0"/>
          </a:p>
          <a:p>
            <a:pPr algn="just"/>
            <a:r>
              <a:rPr lang="en-US" sz="2000" dirty="0" smtClean="0"/>
              <a:t>A </a:t>
            </a:r>
            <a:r>
              <a:rPr lang="en-US" sz="2000" dirty="0"/>
              <a:t>new extraction process for alkaloid was developed by </a:t>
            </a:r>
            <a:r>
              <a:rPr lang="en-US" sz="2000" b="1" dirty="0" err="1"/>
              <a:t>Stass</a:t>
            </a:r>
            <a:r>
              <a:rPr lang="en-US" sz="2000" b="1" dirty="0"/>
              <a:t> and Otto in 1852.</a:t>
            </a:r>
          </a:p>
        </p:txBody>
      </p:sp>
    </p:spTree>
    <p:extLst>
      <p:ext uri="{BB962C8B-B14F-4D97-AF65-F5344CB8AC3E}">
        <p14:creationId xmlns:p14="http://schemas.microsoft.com/office/powerpoint/2010/main" val="3569247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305800" cy="3785652"/>
          </a:xfrm>
          <a:prstGeom prst="rect">
            <a:avLst/>
          </a:prstGeom>
        </p:spPr>
        <p:txBody>
          <a:bodyPr wrap="square">
            <a:spAutoFit/>
          </a:bodyPr>
          <a:lstStyle/>
          <a:p>
            <a:pPr algn="just"/>
            <a:r>
              <a:rPr lang="en-US" sz="2400" dirty="0" smtClean="0"/>
              <a:t>In </a:t>
            </a:r>
            <a:r>
              <a:rPr lang="en-US" sz="2400" dirty="0"/>
              <a:t>the nineteenth century, the term </a:t>
            </a:r>
            <a:r>
              <a:rPr lang="en-US" sz="2400" b="1" dirty="0" err="1"/>
              <a:t>Materia</a:t>
            </a:r>
            <a:r>
              <a:rPr lang="en-US" sz="2400" b="1" dirty="0"/>
              <a:t> </a:t>
            </a:r>
            <a:r>
              <a:rPr lang="en-US" sz="2400" b="1" dirty="0" err="1"/>
              <a:t>Medica</a:t>
            </a:r>
            <a:r>
              <a:rPr lang="en-US" sz="2400" dirty="0"/>
              <a:t>' was used for the subject now known as "</a:t>
            </a:r>
            <a:r>
              <a:rPr lang="en-US" sz="2400" dirty="0" err="1"/>
              <a:t>Pharmacognosy</a:t>
            </a:r>
            <a:r>
              <a:rPr lang="en-US" sz="2400" dirty="0"/>
              <a:t>". While studying Sarsaparilla, it was </a:t>
            </a:r>
            <a:r>
              <a:rPr lang="en-US" sz="2400" dirty="0" err="1"/>
              <a:t>Seydler</a:t>
            </a:r>
            <a:r>
              <a:rPr lang="en-US" sz="2400" dirty="0"/>
              <a:t>, a German scientist, who coined the term </a:t>
            </a:r>
            <a:r>
              <a:rPr lang="en-US" sz="2400" b="1" dirty="0"/>
              <a:t>"</a:t>
            </a:r>
            <a:r>
              <a:rPr lang="en-US" sz="2400" b="1" dirty="0" err="1"/>
              <a:t>Pharmacognosy</a:t>
            </a:r>
            <a:r>
              <a:rPr lang="en-US" sz="2400" b="1" dirty="0"/>
              <a:t>" </a:t>
            </a:r>
            <a:r>
              <a:rPr lang="en-US" sz="2400" dirty="0"/>
              <a:t>in 1815 in the title of his work </a:t>
            </a:r>
            <a:r>
              <a:rPr lang="en-US" sz="2400" b="1" dirty="0"/>
              <a:t>"</a:t>
            </a:r>
            <a:r>
              <a:rPr lang="en-US" sz="2400" b="1" dirty="0" err="1"/>
              <a:t>Analecta</a:t>
            </a:r>
            <a:r>
              <a:rPr lang="en-US" sz="2400" b="1" dirty="0"/>
              <a:t> </a:t>
            </a:r>
            <a:r>
              <a:rPr lang="en-US" sz="2400" b="1" dirty="0" err="1"/>
              <a:t>Pharmacognostica</a:t>
            </a:r>
            <a:r>
              <a:rPr lang="en-US" sz="2400" b="1" dirty="0"/>
              <a:t>"</a:t>
            </a:r>
            <a:r>
              <a:rPr lang="en-US" sz="2400" dirty="0"/>
              <a:t>. </a:t>
            </a:r>
            <a:endParaRPr lang="en-US" sz="2400" dirty="0" smtClean="0"/>
          </a:p>
          <a:p>
            <a:pPr algn="just"/>
            <a:endParaRPr lang="en-US" sz="2400" dirty="0"/>
          </a:p>
          <a:p>
            <a:pPr algn="just"/>
            <a:r>
              <a:rPr lang="en-US" sz="2400" dirty="0" err="1" smtClean="0"/>
              <a:t>Pharmacognosy</a:t>
            </a:r>
            <a:r>
              <a:rPr lang="en-US" sz="2400" dirty="0" smtClean="0"/>
              <a:t> </a:t>
            </a:r>
            <a:r>
              <a:rPr lang="en-US" sz="2400" dirty="0"/>
              <a:t>is derived from two Greek words viz. </a:t>
            </a:r>
            <a:r>
              <a:rPr lang="en-US" sz="2400" dirty="0" err="1"/>
              <a:t>Pharmakon</a:t>
            </a:r>
            <a:r>
              <a:rPr lang="en-US" sz="2400" dirty="0"/>
              <a:t> (a drug) and </a:t>
            </a:r>
            <a:r>
              <a:rPr lang="en-US" sz="2400" dirty="0" err="1"/>
              <a:t>Gignosco</a:t>
            </a:r>
            <a:r>
              <a:rPr lang="en-US" sz="2400" dirty="0"/>
              <a:t> (to acquire the knowledge of).</a:t>
            </a:r>
          </a:p>
        </p:txBody>
      </p:sp>
    </p:spTree>
    <p:extLst>
      <p:ext uri="{BB962C8B-B14F-4D97-AF65-F5344CB8AC3E}">
        <p14:creationId xmlns:p14="http://schemas.microsoft.com/office/powerpoint/2010/main" val="402880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022152"/>
            <a:ext cx="8153400" cy="4616648"/>
          </a:xfrm>
          <a:prstGeom prst="rect">
            <a:avLst/>
          </a:prstGeom>
        </p:spPr>
        <p:txBody>
          <a:bodyPr wrap="square">
            <a:spAutoFit/>
          </a:bodyPr>
          <a:lstStyle/>
          <a:p>
            <a:pPr>
              <a:spcBef>
                <a:spcPts val="600"/>
              </a:spcBef>
              <a:spcAft>
                <a:spcPts val="600"/>
              </a:spcAft>
            </a:pPr>
            <a:r>
              <a:rPr lang="en-US" sz="2400" b="1" dirty="0" err="1">
                <a:latin typeface="Bookman Old Style" pitchFamily="18" charset="0"/>
              </a:rPr>
              <a:t>Carolus</a:t>
            </a:r>
            <a:r>
              <a:rPr lang="en-US" sz="2400" b="1" dirty="0">
                <a:latin typeface="Bookman Old Style" pitchFamily="18" charset="0"/>
              </a:rPr>
              <a:t> Linnaeus (1707 – 1778) </a:t>
            </a:r>
            <a:r>
              <a:rPr lang="en-US" sz="2400" dirty="0">
                <a:latin typeface="Bookman Old Style" pitchFamily="18" charset="0"/>
              </a:rPr>
              <a:t>classified the plant &amp; introduced the system of naming the plant known as binomial system</a:t>
            </a:r>
            <a:r>
              <a:rPr lang="en-US" sz="2400" dirty="0" smtClean="0">
                <a:latin typeface="Bookman Old Style" pitchFamily="18" charset="0"/>
              </a:rPr>
              <a:t>.</a:t>
            </a:r>
            <a:endParaRPr lang="en-US" sz="2400" dirty="0">
              <a:latin typeface="Bookman Old Style" pitchFamily="18" charset="0"/>
            </a:endParaRPr>
          </a:p>
          <a:p>
            <a:pPr>
              <a:spcBef>
                <a:spcPts val="600"/>
              </a:spcBef>
              <a:spcAft>
                <a:spcPts val="600"/>
              </a:spcAft>
            </a:pPr>
            <a:r>
              <a:rPr lang="en-US" sz="2400" dirty="0" smtClean="0">
                <a:latin typeface="Bookman Old Style" pitchFamily="18" charset="0"/>
              </a:rPr>
              <a:t>Plant </a:t>
            </a:r>
            <a:r>
              <a:rPr lang="en-US" sz="2400" dirty="0">
                <a:latin typeface="Bookman Old Style" pitchFamily="18" charset="0"/>
              </a:rPr>
              <a:t>Classification was developed by </a:t>
            </a:r>
            <a:r>
              <a:rPr lang="en-US" sz="2400" dirty="0" err="1">
                <a:latin typeface="Bookman Old Style" pitchFamily="18" charset="0"/>
              </a:rPr>
              <a:t>Benthan</a:t>
            </a:r>
            <a:r>
              <a:rPr lang="en-US" sz="2400" dirty="0">
                <a:latin typeface="Bookman Old Style" pitchFamily="18" charset="0"/>
              </a:rPr>
              <a:t> &amp; Hooker (1862 – 1863), A.W. </a:t>
            </a:r>
            <a:r>
              <a:rPr lang="en-US" sz="2400" dirty="0" err="1">
                <a:latin typeface="Bookman Old Style" pitchFamily="18" charset="0"/>
              </a:rPr>
              <a:t>Eichler</a:t>
            </a:r>
            <a:r>
              <a:rPr lang="en-US" sz="2400" dirty="0">
                <a:latin typeface="Bookman Old Style" pitchFamily="18" charset="0"/>
              </a:rPr>
              <a:t> (1883), </a:t>
            </a:r>
            <a:r>
              <a:rPr lang="en-US" sz="2400" dirty="0" err="1">
                <a:latin typeface="Bookman Old Style" pitchFamily="18" charset="0"/>
              </a:rPr>
              <a:t>Engler</a:t>
            </a:r>
            <a:r>
              <a:rPr lang="en-US" sz="2400" dirty="0">
                <a:latin typeface="Bookman Old Style" pitchFamily="18" charset="0"/>
              </a:rPr>
              <a:t> &amp; </a:t>
            </a:r>
            <a:r>
              <a:rPr lang="en-US" sz="2400" dirty="0" err="1">
                <a:latin typeface="Bookman Old Style" pitchFamily="18" charset="0"/>
              </a:rPr>
              <a:t>Prandtl</a:t>
            </a:r>
            <a:r>
              <a:rPr lang="en-US" sz="2400" dirty="0">
                <a:latin typeface="Bookman Old Style" pitchFamily="18" charset="0"/>
              </a:rPr>
              <a:t> (1887 – 1898) </a:t>
            </a:r>
            <a:endParaRPr lang="en-US" sz="2400" dirty="0" smtClean="0">
              <a:latin typeface="Bookman Old Style" pitchFamily="18" charset="0"/>
            </a:endParaRPr>
          </a:p>
          <a:p>
            <a:pPr>
              <a:spcBef>
                <a:spcPts val="600"/>
              </a:spcBef>
              <a:spcAft>
                <a:spcPts val="600"/>
              </a:spcAft>
            </a:pPr>
            <a:r>
              <a:rPr lang="en-US" sz="2400" dirty="0" smtClean="0">
                <a:latin typeface="Bookman Old Style" pitchFamily="18" charset="0"/>
              </a:rPr>
              <a:t>In </a:t>
            </a:r>
            <a:r>
              <a:rPr lang="en-US" sz="2400" dirty="0">
                <a:latin typeface="Bookman Old Style" pitchFamily="18" charset="0"/>
              </a:rPr>
              <a:t>1865, G. Mendel’s important observation on plant </a:t>
            </a:r>
            <a:r>
              <a:rPr lang="en-US" sz="2400" dirty="0" smtClean="0">
                <a:latin typeface="Bookman Old Style" pitchFamily="18" charset="0"/>
              </a:rPr>
              <a:t>hybrids.</a:t>
            </a:r>
          </a:p>
          <a:p>
            <a:pPr>
              <a:spcBef>
                <a:spcPts val="600"/>
              </a:spcBef>
              <a:spcAft>
                <a:spcPts val="600"/>
              </a:spcAft>
            </a:pPr>
            <a:r>
              <a:rPr lang="en-US" sz="2400" dirty="0" smtClean="0">
                <a:latin typeface="Bookman Old Style" pitchFamily="18" charset="0"/>
              </a:rPr>
              <a:t>In </a:t>
            </a:r>
            <a:r>
              <a:rPr lang="en-US" sz="2400" dirty="0">
                <a:latin typeface="Bookman Old Style" pitchFamily="18" charset="0"/>
              </a:rPr>
              <a:t>Nepal ‘Chandra </a:t>
            </a:r>
            <a:r>
              <a:rPr lang="en-US" sz="2400" dirty="0" err="1">
                <a:latin typeface="Bookman Old Style" pitchFamily="18" charset="0"/>
              </a:rPr>
              <a:t>Nighantu</a:t>
            </a:r>
            <a:r>
              <a:rPr lang="en-US" sz="2400" dirty="0">
                <a:latin typeface="Bookman Old Style" pitchFamily="18" charset="0"/>
              </a:rPr>
              <a:t>’ a herbal pharmacopoeia of 278 medicinal plants was initiated by </a:t>
            </a:r>
            <a:r>
              <a:rPr lang="en-US" sz="2400" dirty="0" err="1">
                <a:latin typeface="Bookman Old Style" pitchFamily="18" charset="0"/>
              </a:rPr>
              <a:t>Rana</a:t>
            </a:r>
            <a:r>
              <a:rPr lang="en-US" sz="2400" dirty="0">
                <a:latin typeface="Bookman Old Style" pitchFamily="18" charset="0"/>
              </a:rPr>
              <a:t> Prime Minister.</a:t>
            </a:r>
          </a:p>
        </p:txBody>
      </p:sp>
    </p:spTree>
    <p:extLst>
      <p:ext uri="{BB962C8B-B14F-4D97-AF65-F5344CB8AC3E}">
        <p14:creationId xmlns:p14="http://schemas.microsoft.com/office/powerpoint/2010/main" val="692936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382000" cy="5632311"/>
          </a:xfrm>
          <a:prstGeom prst="rect">
            <a:avLst/>
          </a:prstGeom>
        </p:spPr>
        <p:txBody>
          <a:bodyPr wrap="square">
            <a:spAutoFit/>
          </a:bodyPr>
          <a:lstStyle/>
          <a:p>
            <a:pPr algn="ctr"/>
            <a:r>
              <a:rPr lang="en-US" sz="3600" b="1" dirty="0">
                <a:latin typeface="Bookman Old Style" pitchFamily="18" charset="0"/>
              </a:rPr>
              <a:t>Scope of </a:t>
            </a:r>
            <a:r>
              <a:rPr lang="en-US" sz="3600" b="1" dirty="0" err="1">
                <a:latin typeface="Bookman Old Style" pitchFamily="18" charset="0"/>
              </a:rPr>
              <a:t>Pharmacognosy</a:t>
            </a:r>
            <a:r>
              <a:rPr lang="en-US" sz="3600" b="1" dirty="0">
                <a:latin typeface="Bookman Old Style" pitchFamily="18" charset="0"/>
              </a:rPr>
              <a:t> </a:t>
            </a:r>
            <a:endParaRPr lang="en-US" sz="3600" b="1" dirty="0" smtClean="0">
              <a:latin typeface="Bookman Old Style" pitchFamily="18" charset="0"/>
            </a:endParaRPr>
          </a:p>
          <a:p>
            <a:pPr algn="ctr"/>
            <a:endParaRPr lang="en-US" sz="3600" b="1" dirty="0" smtClean="0">
              <a:latin typeface="Bookman Old Style" pitchFamily="18" charset="0"/>
            </a:endParaRPr>
          </a:p>
          <a:p>
            <a:pPr algn="just"/>
            <a:r>
              <a:rPr lang="en-US" sz="2400" dirty="0" err="1" smtClean="0"/>
              <a:t>Pharmacognosy</a:t>
            </a:r>
            <a:r>
              <a:rPr lang="en-US" sz="2400" dirty="0" smtClean="0"/>
              <a:t> </a:t>
            </a:r>
            <a:r>
              <a:rPr lang="en-US" sz="2400" dirty="0"/>
              <a:t>is important branch of pharmacy which is playing key role in new drug discovery and development by using natural products. </a:t>
            </a:r>
            <a:r>
              <a:rPr lang="en-US" sz="2400" dirty="0" err="1"/>
              <a:t>Pharmacognosy</a:t>
            </a:r>
            <a:r>
              <a:rPr lang="en-US" sz="2400" dirty="0"/>
              <a:t> has given many leads for new drug discovery and development. </a:t>
            </a:r>
            <a:endParaRPr lang="en-US" sz="2400" dirty="0" smtClean="0"/>
          </a:p>
          <a:p>
            <a:pPr algn="just"/>
            <a:r>
              <a:rPr lang="en-US" sz="2400" dirty="0"/>
              <a:t>2. It is an important link between modern medicine systems (</a:t>
            </a:r>
            <a:r>
              <a:rPr lang="en-US" sz="2400" dirty="0" err="1"/>
              <a:t>allopathy</a:t>
            </a:r>
            <a:r>
              <a:rPr lang="en-US" sz="2400" dirty="0"/>
              <a:t>) and traditional system of medicine. It is part medicinal system which is affordable as well as accessible to common man. As part of integrative system of medicine, </a:t>
            </a:r>
            <a:r>
              <a:rPr lang="en-US" sz="2400" dirty="0" err="1"/>
              <a:t>pharmacognosy</a:t>
            </a:r>
            <a:r>
              <a:rPr lang="en-US" sz="2400" dirty="0"/>
              <a:t> can help to increase effectiveness of modern medicine system </a:t>
            </a:r>
          </a:p>
          <a:p>
            <a:pPr algn="just"/>
            <a:r>
              <a:rPr lang="en-US" sz="2400" dirty="0" smtClean="0"/>
              <a:t> </a:t>
            </a:r>
            <a:endParaRPr lang="en-US" sz="2400" dirty="0"/>
          </a:p>
          <a:p>
            <a:pPr marL="457200" indent="-457200" algn="just">
              <a:buAutoNum type="arabicPeriod"/>
            </a:pPr>
            <a:endParaRPr lang="en-US" sz="2400" dirty="0">
              <a:latin typeface="Bookman Old Style" pitchFamily="18" charset="0"/>
            </a:endParaRPr>
          </a:p>
        </p:txBody>
      </p:sp>
    </p:spTree>
    <p:extLst>
      <p:ext uri="{BB962C8B-B14F-4D97-AF65-F5344CB8AC3E}">
        <p14:creationId xmlns:p14="http://schemas.microsoft.com/office/powerpoint/2010/main" val="3914877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79016"/>
            <a:ext cx="8382000" cy="4154984"/>
          </a:xfrm>
          <a:prstGeom prst="rect">
            <a:avLst/>
          </a:prstGeom>
        </p:spPr>
        <p:txBody>
          <a:bodyPr wrap="square">
            <a:spAutoFit/>
          </a:bodyPr>
          <a:lstStyle/>
          <a:p>
            <a:pPr algn="just"/>
            <a:endParaRPr lang="en-US" sz="2400" dirty="0" smtClean="0"/>
          </a:p>
          <a:p>
            <a:pPr algn="just"/>
            <a:r>
              <a:rPr lang="en-US" sz="2400" dirty="0"/>
              <a:t>3. It is acting as bridge between pharmacology, medicinal chemistry and </a:t>
            </a:r>
            <a:r>
              <a:rPr lang="en-US" sz="2400" dirty="0" err="1"/>
              <a:t>pharmacotherapeutics</a:t>
            </a:r>
            <a:r>
              <a:rPr lang="en-US" sz="2400" dirty="0"/>
              <a:t> and also pharmaceutics. It also bridges pharmaceutics with other pharmacy </a:t>
            </a:r>
            <a:r>
              <a:rPr lang="en-US" sz="2400" dirty="0" smtClean="0"/>
              <a:t>subjects</a:t>
            </a:r>
          </a:p>
          <a:p>
            <a:pPr algn="just"/>
            <a:endParaRPr lang="en-US" sz="2400" dirty="0"/>
          </a:p>
          <a:p>
            <a:pPr algn="just"/>
            <a:r>
              <a:rPr lang="en-US" sz="2400" dirty="0" smtClean="0"/>
              <a:t>4</a:t>
            </a:r>
            <a:r>
              <a:rPr lang="en-US" sz="2400" dirty="0"/>
              <a:t>. More than 60 percent of world population is still using natural product for their primary healthcare needs. </a:t>
            </a:r>
            <a:r>
              <a:rPr lang="en-US" sz="2400" dirty="0" err="1"/>
              <a:t>Pharmacognosy</a:t>
            </a:r>
            <a:r>
              <a:rPr lang="en-US" sz="2400" dirty="0"/>
              <a:t> can provide safe and effective drugs in combination with modern medicine system</a:t>
            </a:r>
            <a:r>
              <a:rPr lang="en-US" sz="2400" dirty="0" smtClean="0"/>
              <a:t>.</a:t>
            </a:r>
          </a:p>
          <a:p>
            <a:pPr algn="just"/>
            <a:r>
              <a:rPr lang="en-US" sz="2400" dirty="0" smtClean="0"/>
              <a:t> </a:t>
            </a:r>
            <a:endParaRPr lang="en-US" sz="2400" dirty="0"/>
          </a:p>
        </p:txBody>
      </p:sp>
    </p:spTree>
    <p:extLst>
      <p:ext uri="{BB962C8B-B14F-4D97-AF65-F5344CB8AC3E}">
        <p14:creationId xmlns:p14="http://schemas.microsoft.com/office/powerpoint/2010/main" val="1489292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85750"/>
            <a:ext cx="8458200" cy="6370975"/>
          </a:xfrm>
          <a:prstGeom prst="rect">
            <a:avLst/>
          </a:prstGeom>
        </p:spPr>
        <p:txBody>
          <a:bodyPr wrap="square">
            <a:spAutoFit/>
          </a:bodyPr>
          <a:lstStyle/>
          <a:p>
            <a:pPr algn="just"/>
            <a:r>
              <a:rPr lang="en-US" sz="2400" dirty="0"/>
              <a:t>5. </a:t>
            </a:r>
            <a:r>
              <a:rPr lang="en-US" sz="2400" dirty="0" err="1"/>
              <a:t>Pharmacognosy</a:t>
            </a:r>
            <a:r>
              <a:rPr lang="en-US" sz="2400" dirty="0"/>
              <a:t> includes knowledge about safe use of herbal drugs including toxicity, side effects, drug interaction thereby increasing effectiveness of modern medicine</a:t>
            </a:r>
            <a:r>
              <a:rPr lang="en-US" sz="2400" dirty="0" smtClean="0"/>
              <a:t>.</a:t>
            </a:r>
          </a:p>
          <a:p>
            <a:pPr algn="just"/>
            <a:endParaRPr lang="en-US" sz="2400" dirty="0"/>
          </a:p>
          <a:p>
            <a:pPr algn="just"/>
            <a:r>
              <a:rPr lang="en-US" sz="2400" dirty="0" smtClean="0"/>
              <a:t>6</a:t>
            </a:r>
            <a:r>
              <a:rPr lang="en-US" sz="2400" dirty="0"/>
              <a:t>. </a:t>
            </a:r>
            <a:r>
              <a:rPr lang="en-US" sz="2400" dirty="0" err="1"/>
              <a:t>Pharmacognosy</a:t>
            </a:r>
            <a:r>
              <a:rPr lang="en-US" sz="2400" dirty="0"/>
              <a:t> is an important link between pharmacology and medicinal chemistry. As a result of rapid development of </a:t>
            </a:r>
            <a:r>
              <a:rPr lang="en-US" sz="2400" dirty="0" err="1"/>
              <a:t>phytochemistry</a:t>
            </a:r>
            <a:r>
              <a:rPr lang="en-US" sz="2400" dirty="0"/>
              <a:t> and pharmacological testing methods in recent years, new plant drugs are finding their way into medicine as purified phytochemicals, rather than in the form of traditional </a:t>
            </a:r>
            <a:r>
              <a:rPr lang="en-US" sz="2400" dirty="0" err="1"/>
              <a:t>galenical</a:t>
            </a:r>
            <a:r>
              <a:rPr lang="en-US" sz="2400" dirty="0"/>
              <a:t> preparations</a:t>
            </a:r>
            <a:r>
              <a:rPr lang="en-US" sz="2400" dirty="0" smtClean="0"/>
              <a:t>.</a:t>
            </a:r>
          </a:p>
          <a:p>
            <a:pPr algn="just"/>
            <a:r>
              <a:rPr lang="en-US" sz="2400" dirty="0" smtClean="0"/>
              <a:t> </a:t>
            </a:r>
            <a:endParaRPr lang="en-US" sz="2400" dirty="0" smtClean="0"/>
          </a:p>
          <a:p>
            <a:pPr algn="just"/>
            <a:r>
              <a:rPr lang="en-US" sz="2400" dirty="0" smtClean="0"/>
              <a:t>7</a:t>
            </a:r>
            <a:r>
              <a:rPr lang="en-US" sz="2400" dirty="0"/>
              <a:t>. </a:t>
            </a:r>
            <a:r>
              <a:rPr lang="en-US" sz="2400" dirty="0" err="1"/>
              <a:t>Pharmacognosy</a:t>
            </a:r>
            <a:r>
              <a:rPr lang="en-US" sz="2400" dirty="0"/>
              <a:t> is the base for development of novel medicines. Most of the compounds obtained from natural product serve as prototype or base for development of new drug which are more active and less toxic. </a:t>
            </a:r>
            <a:endParaRPr lang="en-US" sz="2400" dirty="0" smtClean="0"/>
          </a:p>
        </p:txBody>
      </p:sp>
    </p:spTree>
    <p:extLst>
      <p:ext uri="{BB962C8B-B14F-4D97-AF65-F5344CB8AC3E}">
        <p14:creationId xmlns:p14="http://schemas.microsoft.com/office/powerpoint/2010/main" val="2410622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5693866"/>
          </a:xfrm>
          <a:prstGeom prst="rect">
            <a:avLst/>
          </a:prstGeom>
        </p:spPr>
        <p:txBody>
          <a:bodyPr wrap="square">
            <a:spAutoFit/>
          </a:bodyPr>
          <a:lstStyle/>
          <a:p>
            <a:pPr algn="just"/>
            <a:r>
              <a:rPr lang="en-US" sz="2800" dirty="0"/>
              <a:t>8. By means of </a:t>
            </a:r>
            <a:r>
              <a:rPr lang="en-US" sz="2800" dirty="0" err="1"/>
              <a:t>pharmacognosy</a:t>
            </a:r>
            <a:r>
              <a:rPr lang="en-US" sz="2800" dirty="0"/>
              <a:t>, natural products can be dispensed, formulated and manufactured in dosage forms acceptable to modern system of medicine. </a:t>
            </a:r>
            <a:endParaRPr lang="en-US" sz="2800" dirty="0" smtClean="0"/>
          </a:p>
          <a:p>
            <a:pPr algn="just"/>
            <a:endParaRPr lang="en-US" sz="2800" dirty="0"/>
          </a:p>
          <a:p>
            <a:pPr algn="just"/>
            <a:r>
              <a:rPr lang="en-US" sz="2800" dirty="0"/>
              <a:t>9. There are vast number of plant and animal species which are not studied systematically. </a:t>
            </a:r>
            <a:endParaRPr lang="en-US" sz="2800" dirty="0" smtClean="0"/>
          </a:p>
          <a:p>
            <a:pPr algn="just"/>
            <a:endParaRPr lang="en-US" sz="2800" dirty="0"/>
          </a:p>
          <a:p>
            <a:pPr algn="just"/>
            <a:r>
              <a:rPr lang="en-US" sz="2800" dirty="0"/>
              <a:t>10. Development of </a:t>
            </a:r>
            <a:r>
              <a:rPr lang="en-US" sz="2800" dirty="0" err="1"/>
              <a:t>pharmacognosy</a:t>
            </a:r>
            <a:r>
              <a:rPr lang="en-US" sz="2800" dirty="0"/>
              <a:t> also leads to development of botany, taxonomy, plant biotechnology, plant genetics, plant pathology, pharmaceutics, pharmacology, </a:t>
            </a:r>
            <a:r>
              <a:rPr lang="en-US" sz="2800" dirty="0" err="1"/>
              <a:t>phytochemistry</a:t>
            </a:r>
            <a:r>
              <a:rPr lang="en-US" sz="2800" dirty="0"/>
              <a:t> and other branches of science.</a:t>
            </a:r>
            <a:endParaRPr lang="en-US" sz="2800" dirty="0"/>
          </a:p>
        </p:txBody>
      </p:sp>
    </p:spTree>
    <p:extLst>
      <p:ext uri="{BB962C8B-B14F-4D97-AF65-F5344CB8AC3E}">
        <p14:creationId xmlns:p14="http://schemas.microsoft.com/office/powerpoint/2010/main" val="1613539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592050"/>
            <a:ext cx="6934200" cy="1446550"/>
          </a:xfrm>
          <a:prstGeom prst="rect">
            <a:avLst/>
          </a:prstGeom>
          <a:solidFill>
            <a:srgbClr val="FFFF00"/>
          </a:solidFill>
          <a:ln>
            <a:solidFill>
              <a:schemeClr val="accent1"/>
            </a:solidFill>
          </a:ln>
        </p:spPr>
        <p:txBody>
          <a:bodyPr wrap="square" rtlCol="0">
            <a:spAutoFit/>
          </a:bodyPr>
          <a:lstStyle/>
          <a:p>
            <a:r>
              <a:rPr lang="en-US" sz="8800" b="1" dirty="0" smtClean="0">
                <a:latin typeface="Bradley Hand ITC" pitchFamily="66" charset="0"/>
              </a:rPr>
              <a:t>THANK YOU</a:t>
            </a:r>
            <a:endParaRPr lang="en-US" sz="8800" b="1" dirty="0">
              <a:latin typeface="Bradley Hand ITC" pitchFamily="66" charset="0"/>
            </a:endParaRPr>
          </a:p>
        </p:txBody>
      </p:sp>
    </p:spTree>
    <p:extLst>
      <p:ext uri="{BB962C8B-B14F-4D97-AF65-F5344CB8AC3E}">
        <p14:creationId xmlns:p14="http://schemas.microsoft.com/office/powerpoint/2010/main" val="16984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a:bodyPr>
          <a:lstStyle/>
          <a:p>
            <a:r>
              <a:rPr lang="en-US" sz="3200" b="1" dirty="0" smtClean="0">
                <a:latin typeface="Bookman Old Style" pitchFamily="18" charset="0"/>
              </a:rPr>
              <a:t>Introduction of </a:t>
            </a:r>
            <a:r>
              <a:rPr lang="en-US" sz="3200" b="1" dirty="0" err="1" smtClean="0">
                <a:latin typeface="Bookman Old Style" pitchFamily="18" charset="0"/>
              </a:rPr>
              <a:t>Pharmacognosy</a:t>
            </a:r>
            <a:endParaRPr lang="en-US" sz="3200" b="1" dirty="0">
              <a:latin typeface="Bookman Old Style" pitchFamily="18" charset="0"/>
            </a:endParaRPr>
          </a:p>
        </p:txBody>
      </p:sp>
      <p:sp>
        <p:nvSpPr>
          <p:cNvPr id="5" name="TextBox 4"/>
          <p:cNvSpPr txBox="1"/>
          <p:nvPr/>
        </p:nvSpPr>
        <p:spPr>
          <a:xfrm>
            <a:off x="304800" y="1371600"/>
            <a:ext cx="8610600" cy="4401205"/>
          </a:xfrm>
          <a:prstGeom prst="rect">
            <a:avLst/>
          </a:prstGeom>
          <a:noFill/>
        </p:spPr>
        <p:txBody>
          <a:bodyPr wrap="square" rtlCol="0">
            <a:spAutoFit/>
          </a:bodyPr>
          <a:lstStyle/>
          <a:p>
            <a:pPr algn="just"/>
            <a:r>
              <a:rPr lang="en-US" sz="2000" b="1" dirty="0" smtClean="0">
                <a:latin typeface="Bookman Old Style" pitchFamily="18" charset="0"/>
                <a:cs typeface="Times New Roman" pitchFamily="18" charset="0"/>
              </a:rPr>
              <a:t>DEFINITION OF PHARMACOGNOSY</a:t>
            </a:r>
          </a:p>
          <a:p>
            <a:pPr algn="just"/>
            <a:r>
              <a:rPr lang="en-US" sz="2000" dirty="0" err="1" smtClean="0">
                <a:latin typeface="Bookman Old Style" pitchFamily="18" charset="0"/>
                <a:cs typeface="Times New Roman" pitchFamily="18" charset="0"/>
              </a:rPr>
              <a:t>Pharmacognosy</a:t>
            </a:r>
            <a:r>
              <a:rPr lang="en-US" sz="2000" dirty="0" smtClean="0">
                <a:latin typeface="Bookman Old Style" pitchFamily="18" charset="0"/>
                <a:cs typeface="Times New Roman" pitchFamily="18" charset="0"/>
              </a:rPr>
              <a:t> </a:t>
            </a:r>
            <a:r>
              <a:rPr lang="en-US" sz="2000" dirty="0">
                <a:latin typeface="Bookman Old Style" pitchFamily="18" charset="0"/>
                <a:cs typeface="Times New Roman" pitchFamily="18" charset="0"/>
              </a:rPr>
              <a:t>is the study of the medicinal uses of crude drugs obtained from plants and natural resources. </a:t>
            </a:r>
            <a:endParaRPr lang="en-US" sz="2000" dirty="0" smtClean="0">
              <a:latin typeface="Bookman Old Style" pitchFamily="18" charset="0"/>
              <a:cs typeface="Times New Roman" pitchFamily="18" charset="0"/>
            </a:endParaRPr>
          </a:p>
          <a:p>
            <a:pPr algn="just"/>
            <a:endParaRPr lang="en-US" sz="2000" dirty="0" smtClean="0">
              <a:latin typeface="Bookman Old Style" pitchFamily="18" charset="0"/>
              <a:cs typeface="Times New Roman" pitchFamily="18" charset="0"/>
            </a:endParaRPr>
          </a:p>
          <a:p>
            <a:pPr algn="just"/>
            <a:r>
              <a:rPr lang="en-US" sz="2000" dirty="0" smtClean="0">
                <a:latin typeface="Bookman Old Style" pitchFamily="18" charset="0"/>
                <a:cs typeface="Times New Roman" pitchFamily="18" charset="0"/>
              </a:rPr>
              <a:t>The </a:t>
            </a:r>
            <a:r>
              <a:rPr lang="en-US" sz="2000" dirty="0">
                <a:latin typeface="Bookman Old Style" pitchFamily="18" charset="0"/>
                <a:cs typeface="Times New Roman" pitchFamily="18" charset="0"/>
              </a:rPr>
              <a:t>American Society of Pharmacognosy defines Pharmacognosy as "the study of the physical, chemical, biochemical and biological properties of drugs, drug substances or potential drugs or drug substances of natural origin as well as the search for new drugs from natural sources</a:t>
            </a:r>
            <a:r>
              <a:rPr lang="en-US" sz="2000" dirty="0" smtClean="0">
                <a:latin typeface="Bookman Old Style" pitchFamily="18" charset="0"/>
                <a:cs typeface="Times New Roman" pitchFamily="18" charset="0"/>
              </a:rPr>
              <a:t>".</a:t>
            </a:r>
          </a:p>
          <a:p>
            <a:pPr algn="just"/>
            <a:endParaRPr lang="en-US" sz="2000" dirty="0">
              <a:latin typeface="Bookman Old Style" pitchFamily="18" charset="0"/>
              <a:cs typeface="Times New Roman" pitchFamily="18" charset="0"/>
            </a:endParaRPr>
          </a:p>
          <a:p>
            <a:pPr algn="just"/>
            <a:r>
              <a:rPr lang="en-US" sz="2000" dirty="0" smtClean="0">
                <a:latin typeface="Bookman Old Style" pitchFamily="18" charset="0"/>
                <a:cs typeface="Times New Roman" pitchFamily="18" charset="0"/>
              </a:rPr>
              <a:t>The </a:t>
            </a:r>
            <a:r>
              <a:rPr lang="en-US" sz="2000" dirty="0">
                <a:latin typeface="Bookman Old Style" pitchFamily="18" charset="0"/>
                <a:cs typeface="Times New Roman" pitchFamily="18" charset="0"/>
              </a:rPr>
              <a:t>word </a:t>
            </a:r>
            <a:r>
              <a:rPr lang="en-US" sz="2000" dirty="0" err="1">
                <a:latin typeface="Bookman Old Style" pitchFamily="18" charset="0"/>
                <a:cs typeface="Times New Roman" pitchFamily="18" charset="0"/>
              </a:rPr>
              <a:t>P</a:t>
            </a:r>
            <a:r>
              <a:rPr lang="en-US" sz="2000" dirty="0" err="1" smtClean="0">
                <a:latin typeface="Bookman Old Style" pitchFamily="18" charset="0"/>
                <a:cs typeface="Times New Roman" pitchFamily="18" charset="0"/>
              </a:rPr>
              <a:t>harmacognosy</a:t>
            </a:r>
            <a:r>
              <a:rPr lang="en-US" sz="2000" dirty="0" smtClean="0">
                <a:latin typeface="Bookman Old Style" pitchFamily="18" charset="0"/>
                <a:cs typeface="Times New Roman" pitchFamily="18" charset="0"/>
              </a:rPr>
              <a:t> </a:t>
            </a:r>
            <a:r>
              <a:rPr lang="en-US" sz="2000" dirty="0">
                <a:latin typeface="Bookman Old Style" pitchFamily="18" charset="0"/>
                <a:cs typeface="Times New Roman" pitchFamily="18" charset="0"/>
              </a:rPr>
              <a:t>is </a:t>
            </a:r>
            <a:r>
              <a:rPr lang="en-US" sz="2000" dirty="0" smtClean="0">
                <a:latin typeface="Bookman Old Style" pitchFamily="18" charset="0"/>
                <a:cs typeface="Times New Roman" pitchFamily="18" charset="0"/>
              </a:rPr>
              <a:t>Greek word derived </a:t>
            </a:r>
            <a:r>
              <a:rPr lang="en-US" sz="2000" dirty="0">
                <a:latin typeface="Bookman Old Style" pitchFamily="18" charset="0"/>
                <a:cs typeface="Times New Roman" pitchFamily="18" charset="0"/>
              </a:rPr>
              <a:t>from two words, </a:t>
            </a:r>
            <a:endParaRPr lang="en-US" sz="2000" dirty="0" smtClean="0">
              <a:latin typeface="Bookman Old Style" pitchFamily="18" charset="0"/>
              <a:cs typeface="Times New Roman" pitchFamily="18" charset="0"/>
            </a:endParaRPr>
          </a:p>
          <a:p>
            <a:pPr algn="ctr"/>
            <a:r>
              <a:rPr lang="en-US" sz="2000" b="1" dirty="0" err="1" smtClean="0">
                <a:latin typeface="Bookman Old Style" pitchFamily="18" charset="0"/>
                <a:cs typeface="Times New Roman" pitchFamily="18" charset="0"/>
              </a:rPr>
              <a:t>Pharmakon</a:t>
            </a:r>
            <a:r>
              <a:rPr lang="en-US" sz="2000" dirty="0" smtClean="0">
                <a:latin typeface="Bookman Old Style" pitchFamily="18" charset="0"/>
                <a:cs typeface="Times New Roman" pitchFamily="18" charset="0"/>
              </a:rPr>
              <a:t> means </a:t>
            </a:r>
            <a:r>
              <a:rPr lang="en-US" sz="2000" b="1" dirty="0" smtClean="0">
                <a:latin typeface="Bookman Old Style" pitchFamily="18" charset="0"/>
                <a:cs typeface="Times New Roman" pitchFamily="18" charset="0"/>
              </a:rPr>
              <a:t>medicine (drug) </a:t>
            </a:r>
            <a:r>
              <a:rPr lang="en-US" sz="2000" dirty="0" smtClean="0">
                <a:latin typeface="Bookman Old Style" pitchFamily="18" charset="0"/>
                <a:cs typeface="Times New Roman" pitchFamily="18" charset="0"/>
              </a:rPr>
              <a:t>and </a:t>
            </a:r>
          </a:p>
          <a:p>
            <a:pPr algn="ctr"/>
            <a:r>
              <a:rPr lang="en-US" sz="2000" b="1" dirty="0" err="1" smtClean="0">
                <a:latin typeface="Bookman Old Style" pitchFamily="18" charset="0"/>
                <a:cs typeface="Times New Roman" pitchFamily="18" charset="0"/>
              </a:rPr>
              <a:t>Gignosco</a:t>
            </a:r>
            <a:r>
              <a:rPr lang="en-US" sz="2000" dirty="0" smtClean="0">
                <a:latin typeface="Bookman Old Style" pitchFamily="18" charset="0"/>
                <a:cs typeface="Times New Roman" pitchFamily="18" charset="0"/>
              </a:rPr>
              <a:t> means </a:t>
            </a:r>
            <a:r>
              <a:rPr lang="en-US" sz="2000" b="1" dirty="0" smtClean="0">
                <a:latin typeface="Bookman Old Style" pitchFamily="18" charset="0"/>
                <a:cs typeface="Times New Roman" pitchFamily="18" charset="0"/>
              </a:rPr>
              <a:t>to acquire knowledge </a:t>
            </a:r>
          </a:p>
          <a:p>
            <a:pPr algn="just"/>
            <a:endParaRPr lang="en-US" sz="2000" dirty="0" smtClean="0">
              <a:latin typeface="Bookman Old Style" pitchFamily="18" charset="0"/>
              <a:cs typeface="Times New Roman" pitchFamily="18" charset="0"/>
            </a:endParaRPr>
          </a:p>
        </p:txBody>
      </p:sp>
    </p:spTree>
    <p:extLst>
      <p:ext uri="{BB962C8B-B14F-4D97-AF65-F5344CB8AC3E}">
        <p14:creationId xmlns:p14="http://schemas.microsoft.com/office/powerpoint/2010/main" val="168050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533400"/>
            <a:ext cx="8001000" cy="5632311"/>
          </a:xfrm>
          <a:prstGeom prst="rect">
            <a:avLst/>
          </a:prstGeom>
        </p:spPr>
        <p:txBody>
          <a:bodyPr wrap="square">
            <a:spAutoFit/>
          </a:bodyPr>
          <a:lstStyle/>
          <a:p>
            <a:pPr algn="just"/>
            <a:r>
              <a:rPr lang="en-US" sz="2400" dirty="0">
                <a:latin typeface="Bookman Old Style" pitchFamily="18" charset="0"/>
                <a:cs typeface="Times New Roman" pitchFamily="18" charset="0"/>
              </a:rPr>
              <a:t>“</a:t>
            </a:r>
            <a:r>
              <a:rPr lang="en-US" sz="2400" dirty="0" err="1">
                <a:latin typeface="Bookman Old Style" pitchFamily="18" charset="0"/>
                <a:cs typeface="Times New Roman" pitchFamily="18" charset="0"/>
              </a:rPr>
              <a:t>Pharmacognosy</a:t>
            </a:r>
            <a:r>
              <a:rPr lang="en-US" sz="2400" dirty="0">
                <a:latin typeface="Bookman Old Style" pitchFamily="18" charset="0"/>
                <a:cs typeface="Times New Roman" pitchFamily="18" charset="0"/>
              </a:rPr>
              <a:t> is </a:t>
            </a:r>
            <a:r>
              <a:rPr lang="en-US" sz="2400" dirty="0" smtClean="0">
                <a:latin typeface="Bookman Old Style" pitchFamily="18" charset="0"/>
                <a:cs typeface="Times New Roman" pitchFamily="18" charset="0"/>
              </a:rPr>
              <a:t>complete and systematic </a:t>
            </a:r>
            <a:r>
              <a:rPr lang="en-US" sz="2400" dirty="0">
                <a:latin typeface="Bookman Old Style" pitchFamily="18" charset="0"/>
                <a:cs typeface="Times New Roman" pitchFamily="18" charset="0"/>
              </a:rPr>
              <a:t>study of crude drugs obtained from natural origin like plant, animal </a:t>
            </a:r>
            <a:r>
              <a:rPr lang="en-US" sz="2400" dirty="0" smtClean="0">
                <a:latin typeface="Bookman Old Style" pitchFamily="18" charset="0"/>
                <a:cs typeface="Times New Roman" pitchFamily="18" charset="0"/>
              </a:rPr>
              <a:t>and minerals.</a:t>
            </a:r>
          </a:p>
          <a:p>
            <a:pPr algn="just"/>
            <a:endParaRPr lang="en-US" sz="2400" dirty="0">
              <a:latin typeface="Bookman Old Style" pitchFamily="18" charset="0"/>
              <a:cs typeface="Times New Roman" pitchFamily="18" charset="0"/>
            </a:endParaRPr>
          </a:p>
          <a:p>
            <a:pPr algn="just"/>
            <a:r>
              <a:rPr lang="en-US" sz="2400" dirty="0" err="1" smtClean="0">
                <a:latin typeface="Bookman Old Style" pitchFamily="18" charset="0"/>
                <a:cs typeface="Times New Roman" pitchFamily="18" charset="0"/>
              </a:rPr>
              <a:t>Pharmacognosy</a:t>
            </a:r>
            <a:r>
              <a:rPr lang="en-US" sz="2400" dirty="0" smtClean="0">
                <a:latin typeface="Bookman Old Style" pitchFamily="18" charset="0"/>
                <a:cs typeface="Times New Roman" pitchFamily="18" charset="0"/>
              </a:rPr>
              <a:t> </a:t>
            </a:r>
            <a:r>
              <a:rPr lang="en-US" sz="2400" dirty="0">
                <a:latin typeface="Bookman Old Style" pitchFamily="18" charset="0"/>
                <a:cs typeface="Times New Roman" pitchFamily="18" charset="0"/>
              </a:rPr>
              <a:t>can be defined as branch of science which involves detail study of drugs obtained from natural origin including name, habitat, collection, cultivation, </a:t>
            </a:r>
            <a:r>
              <a:rPr lang="en-US" sz="2400" dirty="0" err="1">
                <a:latin typeface="Bookman Old Style" pitchFamily="18" charset="0"/>
                <a:cs typeface="Times New Roman" pitchFamily="18" charset="0"/>
              </a:rPr>
              <a:t>macroscopy</a:t>
            </a:r>
            <a:r>
              <a:rPr lang="en-US" sz="2400" dirty="0">
                <a:latin typeface="Bookman Old Style" pitchFamily="18" charset="0"/>
                <a:cs typeface="Times New Roman" pitchFamily="18" charset="0"/>
              </a:rPr>
              <a:t>, microscopy, physical properties, chemical constituents, therapeutic actions, uses and adulterants.”</a:t>
            </a:r>
          </a:p>
          <a:p>
            <a:pPr algn="just"/>
            <a:endParaRPr lang="en-US" sz="2400" dirty="0">
              <a:latin typeface="Bookman Old Style" pitchFamily="18" charset="0"/>
              <a:cs typeface="Times New Roman" pitchFamily="18" charset="0"/>
            </a:endParaRPr>
          </a:p>
          <a:p>
            <a:pPr algn="just"/>
            <a:r>
              <a:rPr lang="en-US" sz="2400" dirty="0" smtClean="0">
                <a:latin typeface="Bookman Old Style" pitchFamily="18" charset="0"/>
                <a:cs typeface="Times New Roman" pitchFamily="18" charset="0"/>
              </a:rPr>
              <a:t>Crude drugs are the drugs, which are obtained form natural sources like plant, animals, minerals &amp; they are used as such as they occur in nature without any processing except, drying &amp; size reduction. </a:t>
            </a:r>
            <a:endParaRPr lang="en-US" sz="2400" dirty="0">
              <a:latin typeface="Bookman Old Style" pitchFamily="18" charset="0"/>
              <a:cs typeface="Times New Roman" pitchFamily="18" charset="0"/>
            </a:endParaRPr>
          </a:p>
        </p:txBody>
      </p:sp>
    </p:spTree>
    <p:extLst>
      <p:ext uri="{BB962C8B-B14F-4D97-AF65-F5344CB8AC3E}">
        <p14:creationId xmlns:p14="http://schemas.microsoft.com/office/powerpoint/2010/main" val="331355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Box 2"/>
          <p:cNvSpPr txBox="1"/>
          <p:nvPr/>
        </p:nvSpPr>
        <p:spPr>
          <a:xfrm>
            <a:off x="304800" y="152400"/>
            <a:ext cx="8686800" cy="6186309"/>
          </a:xfrm>
          <a:prstGeom prst="rect">
            <a:avLst/>
          </a:prstGeom>
          <a:noFill/>
        </p:spPr>
        <p:txBody>
          <a:bodyPr wrap="square" rtlCol="0">
            <a:spAutoFit/>
          </a:bodyPr>
          <a:lstStyle/>
          <a:p>
            <a:pPr algn="ctr"/>
            <a:r>
              <a:rPr lang="en-US" sz="2200" b="1" dirty="0" smtClean="0">
                <a:latin typeface="Bookman Old Style" pitchFamily="18" charset="0"/>
              </a:rPr>
              <a:t>HISTORY OF PHARMACOGNOSY</a:t>
            </a:r>
            <a:endParaRPr lang="en-US" sz="2200" b="1" dirty="0">
              <a:latin typeface="Bookman Old Style" pitchFamily="18" charset="0"/>
            </a:endParaRPr>
          </a:p>
          <a:p>
            <a:pPr algn="just"/>
            <a:endParaRPr lang="en-US" sz="2200" b="1" dirty="0" smtClean="0">
              <a:latin typeface="Bookman Old Style" pitchFamily="18" charset="0"/>
            </a:endParaRPr>
          </a:p>
          <a:p>
            <a:pPr algn="just"/>
            <a:r>
              <a:rPr lang="en-US" sz="2200" b="1" dirty="0" smtClean="0">
                <a:latin typeface="Bookman Old Style" pitchFamily="18" charset="0"/>
              </a:rPr>
              <a:t>Pre-history</a:t>
            </a:r>
            <a:endParaRPr lang="en-US" sz="2200" b="1" dirty="0">
              <a:latin typeface="Bookman Old Style" pitchFamily="18" charset="0"/>
            </a:endParaRPr>
          </a:p>
          <a:p>
            <a:pPr algn="just"/>
            <a:r>
              <a:rPr lang="en-US" sz="2200" dirty="0" smtClean="0">
                <a:latin typeface="Bookman Old Style" pitchFamily="18" charset="0"/>
              </a:rPr>
              <a:t>• </a:t>
            </a:r>
            <a:r>
              <a:rPr lang="en-US" sz="2200" dirty="0">
                <a:latin typeface="Bookman Old Style" pitchFamily="18" charset="0"/>
              </a:rPr>
              <a:t>The first or beginning of pre-history on use of medicinal plants or herbs or animals, and the place where and how used were not well known, and those information were unwritten for a long time. </a:t>
            </a:r>
            <a:endParaRPr lang="en-US" sz="2200" dirty="0" smtClean="0">
              <a:latin typeface="Bookman Old Style" pitchFamily="18" charset="0"/>
            </a:endParaRPr>
          </a:p>
          <a:p>
            <a:pPr algn="just"/>
            <a:r>
              <a:rPr lang="en-US" sz="2200" dirty="0">
                <a:latin typeface="Bookman Old Style" pitchFamily="18" charset="0"/>
              </a:rPr>
              <a:t>	</a:t>
            </a:r>
            <a:r>
              <a:rPr lang="en-US" sz="2200" dirty="0" smtClean="0">
                <a:latin typeface="Bookman Old Style" pitchFamily="18" charset="0"/>
              </a:rPr>
              <a:t>As </a:t>
            </a:r>
            <a:r>
              <a:rPr lang="en-US" sz="2200" dirty="0">
                <a:latin typeface="Bookman Old Style" pitchFamily="18" charset="0"/>
              </a:rPr>
              <a:t>a result, the pre-history on herbs was almost lost. </a:t>
            </a:r>
            <a:endParaRPr lang="en-US" sz="2200" dirty="0" smtClean="0">
              <a:latin typeface="Bookman Old Style" pitchFamily="18" charset="0"/>
            </a:endParaRPr>
          </a:p>
          <a:p>
            <a:pPr algn="just"/>
            <a:r>
              <a:rPr lang="en-US" sz="2200" dirty="0" smtClean="0">
                <a:latin typeface="Bookman Old Style" pitchFamily="18" charset="0"/>
              </a:rPr>
              <a:t>• </a:t>
            </a:r>
            <a:r>
              <a:rPr lang="en-US" sz="2200" dirty="0">
                <a:latin typeface="Bookman Old Style" pitchFamily="18" charset="0"/>
              </a:rPr>
              <a:t>However, some information was recorded by oral transmission from generation to generation. </a:t>
            </a:r>
            <a:endParaRPr lang="en-US" sz="2200" dirty="0" smtClean="0">
              <a:latin typeface="Bookman Old Style" pitchFamily="18" charset="0"/>
            </a:endParaRPr>
          </a:p>
          <a:p>
            <a:pPr algn="just"/>
            <a:r>
              <a:rPr lang="en-US" sz="2200" dirty="0">
                <a:latin typeface="Bookman Old Style" pitchFamily="18" charset="0"/>
              </a:rPr>
              <a:t> </a:t>
            </a:r>
            <a:r>
              <a:rPr lang="en-US" sz="2200" b="1" dirty="0" smtClean="0">
                <a:latin typeface="Bookman Old Style" pitchFamily="18" charset="0"/>
              </a:rPr>
              <a:t>Written </a:t>
            </a:r>
            <a:r>
              <a:rPr lang="en-US" sz="2200" b="1" dirty="0">
                <a:latin typeface="Bookman Old Style" pitchFamily="18" charset="0"/>
              </a:rPr>
              <a:t>history </a:t>
            </a:r>
            <a:r>
              <a:rPr lang="en-US" sz="2200" dirty="0">
                <a:latin typeface="Bookman Old Style" pitchFamily="18" charset="0"/>
              </a:rPr>
              <a:t>		</a:t>
            </a:r>
            <a:endParaRPr lang="en-US" sz="2200" dirty="0" smtClean="0">
              <a:latin typeface="Bookman Old Style" pitchFamily="18" charset="0"/>
            </a:endParaRPr>
          </a:p>
          <a:p>
            <a:pPr algn="just"/>
            <a:r>
              <a:rPr lang="en-US" sz="2200" dirty="0" smtClean="0">
                <a:latin typeface="Bookman Old Style" pitchFamily="18" charset="0"/>
              </a:rPr>
              <a:t>• </a:t>
            </a:r>
            <a:r>
              <a:rPr lang="en-US" sz="2200" dirty="0">
                <a:latin typeface="Bookman Old Style" pitchFamily="18" charset="0"/>
              </a:rPr>
              <a:t>The written history has originated which was based on region, religion and culture etc. </a:t>
            </a:r>
            <a:r>
              <a:rPr lang="en-US" sz="2200" dirty="0" smtClean="0">
                <a:latin typeface="Bookman Old Style" pitchFamily="18" charset="0"/>
              </a:rPr>
              <a:t>	The </a:t>
            </a:r>
            <a:r>
              <a:rPr lang="en-US" sz="2200" dirty="0">
                <a:latin typeface="Bookman Old Style" pitchFamily="18" charset="0"/>
              </a:rPr>
              <a:t>written history was divided into the following</a:t>
            </a:r>
            <a:r>
              <a:rPr lang="en-US" sz="2200" dirty="0" smtClean="0">
                <a:latin typeface="Bookman Old Style" pitchFamily="18" charset="0"/>
              </a:rPr>
              <a:t>:</a:t>
            </a:r>
          </a:p>
          <a:p>
            <a:pPr algn="just"/>
            <a:r>
              <a:rPr lang="en-US" sz="2200" dirty="0">
                <a:latin typeface="Bookman Old Style" pitchFamily="18" charset="0"/>
              </a:rPr>
              <a:t>	</a:t>
            </a:r>
            <a:r>
              <a:rPr lang="en-US" sz="2200" dirty="0" smtClean="0">
                <a:latin typeface="Bookman Old Style" pitchFamily="18" charset="0"/>
              </a:rPr>
              <a:t>1</a:t>
            </a:r>
            <a:r>
              <a:rPr lang="en-US" sz="2200" dirty="0">
                <a:latin typeface="Bookman Old Style" pitchFamily="18" charset="0"/>
              </a:rPr>
              <a:t>. The </a:t>
            </a:r>
            <a:r>
              <a:rPr lang="en-US" sz="2200" dirty="0" smtClean="0">
                <a:latin typeface="Bookman Old Style" pitchFamily="18" charset="0"/>
              </a:rPr>
              <a:t>Western </a:t>
            </a:r>
            <a:r>
              <a:rPr lang="en-US" sz="2200" dirty="0">
                <a:latin typeface="Bookman Old Style" pitchFamily="18" charset="0"/>
              </a:rPr>
              <a:t>medicine </a:t>
            </a:r>
            <a:r>
              <a:rPr lang="en-US" sz="2200" dirty="0" smtClean="0">
                <a:latin typeface="Bookman Old Style" pitchFamily="18" charset="0"/>
              </a:rPr>
              <a:t> </a:t>
            </a:r>
            <a:r>
              <a:rPr lang="en-US" sz="2200" dirty="0">
                <a:latin typeface="Bookman Old Style" pitchFamily="18" charset="0"/>
              </a:rPr>
              <a:t>	</a:t>
            </a:r>
            <a:r>
              <a:rPr lang="en-US" sz="2200" dirty="0" smtClean="0">
                <a:latin typeface="Bookman Old Style" pitchFamily="18" charset="0"/>
              </a:rPr>
              <a:t>	2</a:t>
            </a:r>
            <a:r>
              <a:rPr lang="en-US" sz="2200" dirty="0">
                <a:latin typeface="Bookman Old Style" pitchFamily="18" charset="0"/>
              </a:rPr>
              <a:t>. The </a:t>
            </a:r>
            <a:r>
              <a:rPr lang="en-US" sz="2200" dirty="0" err="1">
                <a:latin typeface="Bookman Old Style" pitchFamily="18" charset="0"/>
              </a:rPr>
              <a:t>Unani</a:t>
            </a:r>
            <a:r>
              <a:rPr lang="en-US" sz="2200" dirty="0">
                <a:latin typeface="Bookman Old Style" pitchFamily="18" charset="0"/>
              </a:rPr>
              <a:t> (Islam) </a:t>
            </a:r>
            <a:endParaRPr lang="en-US" sz="2200" dirty="0" smtClean="0">
              <a:latin typeface="Bookman Old Style" pitchFamily="18" charset="0"/>
            </a:endParaRPr>
          </a:p>
          <a:p>
            <a:pPr algn="just"/>
            <a:r>
              <a:rPr lang="en-US" sz="2200" dirty="0">
                <a:latin typeface="Bookman Old Style" pitchFamily="18" charset="0"/>
              </a:rPr>
              <a:t>	</a:t>
            </a:r>
            <a:r>
              <a:rPr lang="en-US" sz="2200" dirty="0" smtClean="0">
                <a:latin typeface="Bookman Old Style" pitchFamily="18" charset="0"/>
              </a:rPr>
              <a:t>3</a:t>
            </a:r>
            <a:r>
              <a:rPr lang="en-US" sz="2200" dirty="0">
                <a:latin typeface="Bookman Old Style" pitchFamily="18" charset="0"/>
              </a:rPr>
              <a:t>. The Ayurveda (Indian) 	</a:t>
            </a:r>
            <a:r>
              <a:rPr lang="en-US" sz="2200" dirty="0" smtClean="0">
                <a:latin typeface="Bookman Old Style" pitchFamily="18" charset="0"/>
              </a:rPr>
              <a:t>	4</a:t>
            </a:r>
            <a:r>
              <a:rPr lang="en-US" sz="2200" dirty="0">
                <a:latin typeface="Bookman Old Style" pitchFamily="18" charset="0"/>
              </a:rPr>
              <a:t>. The </a:t>
            </a:r>
            <a:r>
              <a:rPr lang="en-US" sz="2200" dirty="0" smtClean="0">
                <a:latin typeface="Bookman Old Style" pitchFamily="18" charset="0"/>
              </a:rPr>
              <a:t>Orient </a:t>
            </a:r>
          </a:p>
          <a:p>
            <a:pPr algn="just"/>
            <a:r>
              <a:rPr lang="en-US" sz="2200" dirty="0">
                <a:latin typeface="Bookman Old Style" pitchFamily="18" charset="0"/>
              </a:rPr>
              <a:t>	</a:t>
            </a:r>
            <a:r>
              <a:rPr lang="en-US" sz="2200" dirty="0" smtClean="0">
                <a:latin typeface="Bookman Old Style" pitchFamily="18" charset="0"/>
              </a:rPr>
              <a:t>5</a:t>
            </a:r>
            <a:r>
              <a:rPr lang="en-US" sz="2200" dirty="0">
                <a:latin typeface="Bookman Old Style" pitchFamily="18" charset="0"/>
              </a:rPr>
              <a:t>. The African System 	</a:t>
            </a:r>
            <a:r>
              <a:rPr lang="en-US" sz="2200" dirty="0" smtClean="0">
                <a:latin typeface="Bookman Old Style" pitchFamily="18" charset="0"/>
              </a:rPr>
              <a:t>	6</a:t>
            </a:r>
            <a:r>
              <a:rPr lang="en-US" sz="2200" dirty="0">
                <a:latin typeface="Bookman Old Style" pitchFamily="18" charset="0"/>
              </a:rPr>
              <a:t>. </a:t>
            </a:r>
            <a:r>
              <a:rPr lang="en-US" sz="2200" dirty="0" smtClean="0">
                <a:latin typeface="Bookman Old Style" pitchFamily="18" charset="0"/>
              </a:rPr>
              <a:t>The </a:t>
            </a:r>
            <a:r>
              <a:rPr lang="en-US" sz="2200" dirty="0">
                <a:latin typeface="Bookman Old Style" pitchFamily="18" charset="0"/>
              </a:rPr>
              <a:t>Greek History </a:t>
            </a:r>
            <a:endParaRPr lang="en-US" sz="2200" dirty="0" smtClean="0">
              <a:latin typeface="Bookman Old Style" pitchFamily="18" charset="0"/>
            </a:endParaRPr>
          </a:p>
          <a:p>
            <a:pPr algn="just"/>
            <a:endParaRPr lang="en-US" sz="2200" dirty="0">
              <a:latin typeface="Bookman Old Style" pitchFamily="18" charset="0"/>
            </a:endParaRPr>
          </a:p>
        </p:txBody>
      </p:sp>
    </p:spTree>
    <p:extLst>
      <p:ext uri="{BB962C8B-B14F-4D97-AF65-F5344CB8AC3E}">
        <p14:creationId xmlns:p14="http://schemas.microsoft.com/office/powerpoint/2010/main" val="2611745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6250" y="533400"/>
            <a:ext cx="8362950" cy="4093428"/>
          </a:xfrm>
          <a:prstGeom prst="rect">
            <a:avLst/>
          </a:prstGeom>
        </p:spPr>
        <p:txBody>
          <a:bodyPr wrap="square">
            <a:spAutoFit/>
          </a:bodyPr>
          <a:lstStyle/>
          <a:p>
            <a:pPr algn="just"/>
            <a:r>
              <a:rPr lang="en-US" sz="2000" b="1" dirty="0">
                <a:latin typeface="Bookman Old Style" pitchFamily="18" charset="0"/>
              </a:rPr>
              <a:t>1. The western medicine</a:t>
            </a:r>
          </a:p>
          <a:p>
            <a:pPr algn="just"/>
            <a:r>
              <a:rPr lang="en-US" sz="2000" dirty="0" smtClean="0">
                <a:latin typeface="Bookman Old Style" pitchFamily="18" charset="0"/>
              </a:rPr>
              <a:t>This </a:t>
            </a:r>
            <a:r>
              <a:rPr lang="en-US" sz="2000" dirty="0">
                <a:latin typeface="Bookman Old Style" pitchFamily="18" charset="0"/>
              </a:rPr>
              <a:t>is originated in Mesopotamia and Egypt. Mesopotamia is considered as the first origin of human civilization. </a:t>
            </a:r>
            <a:endParaRPr lang="en-US" sz="2000" dirty="0" smtClean="0">
              <a:latin typeface="Bookman Old Style" pitchFamily="18" charset="0"/>
            </a:endParaRPr>
          </a:p>
          <a:p>
            <a:pPr algn="just"/>
            <a:endParaRPr lang="en-US" sz="2000" dirty="0" smtClean="0">
              <a:latin typeface="Bookman Old Style" pitchFamily="18" charset="0"/>
            </a:endParaRPr>
          </a:p>
          <a:p>
            <a:pPr algn="just"/>
            <a:r>
              <a:rPr lang="en-US" sz="2000" dirty="0" smtClean="0">
                <a:latin typeface="Bookman Old Style" pitchFamily="18" charset="0"/>
              </a:rPr>
              <a:t>The </a:t>
            </a:r>
            <a:r>
              <a:rPr lang="en-US" sz="2000" dirty="0">
                <a:latin typeface="Bookman Old Style" pitchFamily="18" charset="0"/>
              </a:rPr>
              <a:t>Sumerians (peoples of ancient Mesopotamia) developed </a:t>
            </a:r>
            <a:r>
              <a:rPr lang="en-US" sz="2000" b="1" dirty="0">
                <a:latin typeface="Bookman Old Style" pitchFamily="18" charset="0"/>
              </a:rPr>
              <a:t>cuneiform tablet </a:t>
            </a:r>
            <a:r>
              <a:rPr lang="en-US" sz="2000" dirty="0">
                <a:latin typeface="Bookman Old Style" pitchFamily="18" charset="0"/>
              </a:rPr>
              <a:t>of herbal medicines. Those tablets is preserved in British museum</a:t>
            </a:r>
            <a:r>
              <a:rPr lang="en-US" sz="2000" dirty="0" smtClean="0">
                <a:latin typeface="Bookman Old Style" pitchFamily="18" charset="0"/>
              </a:rPr>
              <a:t>.</a:t>
            </a:r>
          </a:p>
          <a:p>
            <a:pPr algn="just"/>
            <a:r>
              <a:rPr lang="en-US" sz="2000" dirty="0">
                <a:latin typeface="Bookman Old Style" pitchFamily="18" charset="0"/>
              </a:rPr>
              <a:t>The Babylonians were aware of the Medicinal effects of a number of plants. </a:t>
            </a:r>
          </a:p>
          <a:p>
            <a:pPr algn="just"/>
            <a:r>
              <a:rPr lang="en-US" sz="2000" dirty="0">
                <a:latin typeface="Bookman Old Style" pitchFamily="18" charset="0"/>
              </a:rPr>
              <a:t>Ancient Egyptians possessed a sound knowledge of human anatomy as well as a knowledge of the medicinal uses of many plants and animals. </a:t>
            </a:r>
          </a:p>
          <a:p>
            <a:pPr algn="just"/>
            <a:endParaRPr lang="en-US" sz="2000" dirty="0" smtClean="0">
              <a:latin typeface="Bookman Old Style" pitchFamily="18" charset="0"/>
            </a:endParaRPr>
          </a:p>
        </p:txBody>
      </p:sp>
    </p:spTree>
    <p:extLst>
      <p:ext uri="{BB962C8B-B14F-4D97-AF65-F5344CB8AC3E}">
        <p14:creationId xmlns:p14="http://schemas.microsoft.com/office/powerpoint/2010/main" val="49274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50" y="152400"/>
            <a:ext cx="8534400" cy="5324535"/>
          </a:xfrm>
          <a:prstGeom prst="rect">
            <a:avLst/>
          </a:prstGeom>
        </p:spPr>
        <p:txBody>
          <a:bodyPr wrap="square">
            <a:spAutoFit/>
          </a:bodyPr>
          <a:lstStyle/>
          <a:p>
            <a:pPr algn="just"/>
            <a:endParaRPr lang="en-US" sz="2000" b="1" dirty="0" smtClean="0">
              <a:latin typeface="Bookman Old Style" pitchFamily="18" charset="0"/>
            </a:endParaRPr>
          </a:p>
          <a:p>
            <a:pPr algn="just"/>
            <a:r>
              <a:rPr lang="en-US" sz="2000" dirty="0">
                <a:latin typeface="Bookman Old Style" pitchFamily="18" charset="0"/>
              </a:rPr>
              <a:t>In Egypt, information had written on paper – </a:t>
            </a:r>
            <a:r>
              <a:rPr lang="en-US" sz="2000" b="1" dirty="0">
                <a:latin typeface="Bookman Old Style" pitchFamily="18" charset="0"/>
              </a:rPr>
              <a:t>Papyrus </a:t>
            </a:r>
            <a:r>
              <a:rPr lang="en-US" sz="2000" b="1" dirty="0" err="1">
                <a:latin typeface="Bookman Old Style" pitchFamily="18" charset="0"/>
              </a:rPr>
              <a:t>ebers</a:t>
            </a:r>
            <a:r>
              <a:rPr lang="en-US" sz="2000" b="1" dirty="0">
                <a:latin typeface="Bookman Old Style" pitchFamily="18" charset="0"/>
              </a:rPr>
              <a:t> </a:t>
            </a:r>
            <a:r>
              <a:rPr lang="en-US" sz="2000" dirty="0">
                <a:latin typeface="Bookman Old Style" pitchFamily="18" charset="0"/>
              </a:rPr>
              <a:t>(1600BC). </a:t>
            </a:r>
            <a:r>
              <a:rPr lang="en-US" sz="2000" dirty="0"/>
              <a:t>a scroll some 60 feet long and a foot wide i</a:t>
            </a:r>
            <a:r>
              <a:rPr lang="en-US" sz="2000" dirty="0">
                <a:latin typeface="Bookman Old Style" pitchFamily="18" charset="0"/>
              </a:rPr>
              <a:t>t consisted of 800 prescriptions, mentioning 700 drugs.</a:t>
            </a:r>
          </a:p>
          <a:p>
            <a:pPr algn="just"/>
            <a:endParaRPr lang="en-US" sz="2000" dirty="0">
              <a:latin typeface="Bookman Old Style" pitchFamily="18" charset="0"/>
            </a:endParaRPr>
          </a:p>
          <a:p>
            <a:pPr algn="just"/>
            <a:r>
              <a:rPr lang="en-US" sz="2000" dirty="0">
                <a:latin typeface="Bookman Old Style" pitchFamily="18" charset="0"/>
              </a:rPr>
              <a:t>The first pharmacopoeia named London Pharmacopoeia was published in 1618 and then British Pharmacopoeia was published in 1864. </a:t>
            </a:r>
          </a:p>
          <a:p>
            <a:pPr algn="just"/>
            <a:endParaRPr lang="en-US" sz="2000" b="1" dirty="0">
              <a:latin typeface="Bookman Old Style" pitchFamily="18" charset="0"/>
            </a:endParaRPr>
          </a:p>
          <a:p>
            <a:pPr algn="just"/>
            <a:r>
              <a:rPr lang="en-US" sz="2000" b="1" dirty="0" smtClean="0">
                <a:latin typeface="Bookman Old Style" pitchFamily="18" charset="0"/>
              </a:rPr>
              <a:t>2</a:t>
            </a:r>
            <a:r>
              <a:rPr lang="en-US" sz="2000" b="1" dirty="0">
                <a:latin typeface="Bookman Old Style" pitchFamily="18" charset="0"/>
              </a:rPr>
              <a:t>. The </a:t>
            </a:r>
            <a:r>
              <a:rPr lang="en-US" sz="2000" b="1" dirty="0" err="1">
                <a:latin typeface="Bookman Old Style" pitchFamily="18" charset="0"/>
              </a:rPr>
              <a:t>Unani</a:t>
            </a:r>
            <a:r>
              <a:rPr lang="en-US" sz="2000" b="1" dirty="0">
                <a:latin typeface="Bookman Old Style" pitchFamily="18" charset="0"/>
              </a:rPr>
              <a:t> (Islam</a:t>
            </a:r>
            <a:r>
              <a:rPr lang="en-US" sz="2000" b="1" dirty="0" smtClean="0">
                <a:latin typeface="Bookman Old Style" pitchFamily="18" charset="0"/>
              </a:rPr>
              <a:t>)</a:t>
            </a:r>
          </a:p>
          <a:p>
            <a:pPr algn="just"/>
            <a:r>
              <a:rPr lang="en-US" sz="2000" dirty="0">
                <a:latin typeface="Bookman Old Style" pitchFamily="18" charset="0"/>
              </a:rPr>
              <a:t>This herbal system was developed by </a:t>
            </a:r>
            <a:r>
              <a:rPr lang="en-US" sz="2000" b="1" dirty="0">
                <a:latin typeface="Bookman Old Style" pitchFamily="18" charset="0"/>
              </a:rPr>
              <a:t>Arabian Muslim </a:t>
            </a:r>
            <a:r>
              <a:rPr lang="en-US" sz="2000" b="1" dirty="0" err="1">
                <a:latin typeface="Bookman Old Style" pitchFamily="18" charset="0"/>
              </a:rPr>
              <a:t>Ibn</a:t>
            </a:r>
            <a:r>
              <a:rPr lang="en-US" sz="2000" b="1" dirty="0">
                <a:latin typeface="Bookman Old Style" pitchFamily="18" charset="0"/>
              </a:rPr>
              <a:t> </a:t>
            </a:r>
            <a:r>
              <a:rPr lang="en-US" sz="2000" b="1" dirty="0" err="1">
                <a:latin typeface="Bookman Old Style" pitchFamily="18" charset="0"/>
              </a:rPr>
              <a:t>Sina</a:t>
            </a:r>
            <a:r>
              <a:rPr lang="en-US" sz="2000" b="1" dirty="0">
                <a:latin typeface="Bookman Old Style" pitchFamily="18" charset="0"/>
              </a:rPr>
              <a:t> </a:t>
            </a:r>
            <a:r>
              <a:rPr lang="en-US" sz="2000" dirty="0">
                <a:latin typeface="Bookman Old Style" pitchFamily="18" charset="0"/>
              </a:rPr>
              <a:t>(980 – 1037 AD). He was a prince and ruler. He was a very brilliant pharmacist and physician who wrote a book – </a:t>
            </a:r>
            <a:r>
              <a:rPr lang="en-US" sz="2000" b="1" dirty="0">
                <a:latin typeface="Bookman Old Style" pitchFamily="18" charset="0"/>
              </a:rPr>
              <a:t>“</a:t>
            </a:r>
            <a:r>
              <a:rPr lang="en-US" sz="2000" b="1" dirty="0" err="1">
                <a:latin typeface="Bookman Old Style" pitchFamily="18" charset="0"/>
              </a:rPr>
              <a:t>Kitab</a:t>
            </a:r>
            <a:r>
              <a:rPr lang="en-US" sz="2000" b="1" dirty="0">
                <a:latin typeface="Bookman Old Style" pitchFamily="18" charset="0"/>
              </a:rPr>
              <a:t>-Al-</a:t>
            </a:r>
            <a:r>
              <a:rPr lang="en-US" sz="2000" b="1" dirty="0" err="1">
                <a:latin typeface="Bookman Old Style" pitchFamily="18" charset="0"/>
              </a:rPr>
              <a:t>Shifa</a:t>
            </a:r>
            <a:r>
              <a:rPr lang="en-US" sz="2000" b="1" dirty="0">
                <a:latin typeface="Bookman Old Style" pitchFamily="18" charset="0"/>
              </a:rPr>
              <a:t>”, means ‘Book of Healing’. </a:t>
            </a:r>
          </a:p>
          <a:p>
            <a:pPr algn="just"/>
            <a:r>
              <a:rPr lang="en-US" sz="2000" dirty="0">
                <a:latin typeface="Bookman Old Style" pitchFamily="18" charset="0"/>
              </a:rPr>
              <a:t>• The book was written on Arabic language. This is a great contribution of </a:t>
            </a:r>
            <a:r>
              <a:rPr lang="en-US" sz="2000" dirty="0" err="1">
                <a:latin typeface="Bookman Old Style" pitchFamily="18" charset="0"/>
              </a:rPr>
              <a:t>Ibn</a:t>
            </a:r>
            <a:r>
              <a:rPr lang="en-US" sz="2000" dirty="0">
                <a:latin typeface="Bookman Old Style" pitchFamily="18" charset="0"/>
              </a:rPr>
              <a:t> </a:t>
            </a:r>
            <a:r>
              <a:rPr lang="en-US" sz="2000" dirty="0" err="1">
                <a:latin typeface="Bookman Old Style" pitchFamily="18" charset="0"/>
              </a:rPr>
              <a:t>Sina</a:t>
            </a:r>
            <a:r>
              <a:rPr lang="en-US" sz="2000" dirty="0">
                <a:latin typeface="Bookman Old Style" pitchFamily="18" charset="0"/>
              </a:rPr>
              <a:t> on medical and pharmaceutical sciences. </a:t>
            </a:r>
          </a:p>
          <a:p>
            <a:pPr algn="just"/>
            <a:endParaRPr lang="en-US" sz="2000" b="1" dirty="0" smtClean="0">
              <a:latin typeface="Bookman Old Style" pitchFamily="18" charset="0"/>
            </a:endParaRPr>
          </a:p>
        </p:txBody>
      </p:sp>
    </p:spTree>
    <p:extLst>
      <p:ext uri="{BB962C8B-B14F-4D97-AF65-F5344CB8AC3E}">
        <p14:creationId xmlns:p14="http://schemas.microsoft.com/office/powerpoint/2010/main" val="2974121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762000"/>
            <a:ext cx="8153400" cy="5355312"/>
          </a:xfrm>
          <a:prstGeom prst="rect">
            <a:avLst/>
          </a:prstGeom>
        </p:spPr>
        <p:txBody>
          <a:bodyPr wrap="square">
            <a:spAutoFit/>
          </a:bodyPr>
          <a:lstStyle/>
          <a:p>
            <a:r>
              <a:rPr lang="en-US" b="1" dirty="0">
                <a:latin typeface="Bookman Old Style" pitchFamily="18" charset="0"/>
                <a:cs typeface="Times New Roman" pitchFamily="18" charset="0"/>
              </a:rPr>
              <a:t>3. The Ayurveda (Indian, 2500-600 BC):</a:t>
            </a:r>
            <a:r>
              <a:rPr lang="en-US" dirty="0">
                <a:latin typeface="Bookman Old Style" pitchFamily="18" charset="0"/>
                <a:cs typeface="Times New Roman" pitchFamily="18" charset="0"/>
              </a:rPr>
              <a:t/>
            </a:r>
            <a:br>
              <a:rPr lang="en-US" dirty="0">
                <a:latin typeface="Bookman Old Style" pitchFamily="18" charset="0"/>
                <a:cs typeface="Times New Roman" pitchFamily="18" charset="0"/>
              </a:rPr>
            </a:br>
            <a:endParaRPr lang="en-US" dirty="0">
              <a:latin typeface="Bookman Old Style" pitchFamily="18" charset="0"/>
              <a:cs typeface="Times New Roman" pitchFamily="18" charset="0"/>
            </a:endParaRPr>
          </a:p>
          <a:p>
            <a:r>
              <a:rPr lang="en-US" dirty="0">
                <a:latin typeface="Bookman Old Style" pitchFamily="18" charset="0"/>
                <a:cs typeface="Times New Roman" pitchFamily="18" charset="0"/>
              </a:rPr>
              <a:t>Ayurveda is the term for traditional medicine of ancient India. The word “</a:t>
            </a:r>
            <a:r>
              <a:rPr lang="en-US" b="1" dirty="0" err="1">
                <a:latin typeface="Bookman Old Style" pitchFamily="18" charset="0"/>
                <a:cs typeface="Times New Roman" pitchFamily="18" charset="0"/>
              </a:rPr>
              <a:t>Ayur</a:t>
            </a:r>
            <a:r>
              <a:rPr lang="en-US" b="1" dirty="0">
                <a:latin typeface="Bookman Old Style" pitchFamily="18" charset="0"/>
                <a:cs typeface="Times New Roman" pitchFamily="18" charset="0"/>
              </a:rPr>
              <a:t>” means ‘Life’ </a:t>
            </a:r>
            <a:r>
              <a:rPr lang="en-US" dirty="0">
                <a:latin typeface="Bookman Old Style" pitchFamily="18" charset="0"/>
                <a:cs typeface="Times New Roman" pitchFamily="18" charset="0"/>
              </a:rPr>
              <a:t>and </a:t>
            </a:r>
            <a:r>
              <a:rPr lang="en-US" b="1" dirty="0">
                <a:latin typeface="Bookman Old Style" pitchFamily="18" charset="0"/>
                <a:cs typeface="Times New Roman" pitchFamily="18" charset="0"/>
              </a:rPr>
              <a:t>“</a:t>
            </a:r>
            <a:r>
              <a:rPr lang="en-US" b="1" dirty="0" err="1">
                <a:latin typeface="Bookman Old Style" pitchFamily="18" charset="0"/>
                <a:cs typeface="Times New Roman" pitchFamily="18" charset="0"/>
              </a:rPr>
              <a:t>veda</a:t>
            </a:r>
            <a:r>
              <a:rPr lang="en-US" b="1" dirty="0">
                <a:latin typeface="Bookman Old Style" pitchFamily="18" charset="0"/>
                <a:cs typeface="Times New Roman" pitchFamily="18" charset="0"/>
              </a:rPr>
              <a:t>” means ‘</a:t>
            </a:r>
            <a:r>
              <a:rPr lang="en-US" dirty="0">
                <a:latin typeface="Bookman Old Style" pitchFamily="18" charset="0"/>
                <a:cs typeface="Times New Roman" pitchFamily="18" charset="0"/>
              </a:rPr>
              <a:t>The study of’ that is “Study of Life</a:t>
            </a:r>
            <a:r>
              <a:rPr lang="en-US" dirty="0" smtClean="0">
                <a:latin typeface="Bookman Old Style" pitchFamily="18" charset="0"/>
                <a:cs typeface="Times New Roman" pitchFamily="18" charset="0"/>
              </a:rPr>
              <a:t>” or </a:t>
            </a:r>
            <a:r>
              <a:rPr lang="en-US" b="1" dirty="0" smtClean="0">
                <a:latin typeface="Bookman Old Style" pitchFamily="18" charset="0"/>
                <a:cs typeface="Times New Roman" pitchFamily="18" charset="0"/>
              </a:rPr>
              <a:t>Science of life</a:t>
            </a:r>
            <a:r>
              <a:rPr lang="en-US" dirty="0" smtClean="0">
                <a:latin typeface="Bookman Old Style" pitchFamily="18" charset="0"/>
                <a:cs typeface="Times New Roman" pitchFamily="18" charset="0"/>
              </a:rPr>
              <a:t>. </a:t>
            </a:r>
            <a:endParaRPr lang="en-US" dirty="0">
              <a:latin typeface="Bookman Old Style" pitchFamily="18" charset="0"/>
              <a:cs typeface="Times New Roman" pitchFamily="18" charset="0"/>
            </a:endParaRPr>
          </a:p>
          <a:p>
            <a:r>
              <a:rPr lang="en-US" dirty="0">
                <a:latin typeface="Bookman Old Style" pitchFamily="18" charset="0"/>
                <a:cs typeface="Times New Roman" pitchFamily="18" charset="0"/>
              </a:rPr>
              <a:t>	The </a:t>
            </a:r>
            <a:r>
              <a:rPr lang="en-US" dirty="0" err="1">
                <a:latin typeface="Bookman Old Style" pitchFamily="18" charset="0"/>
                <a:cs typeface="Times New Roman" pitchFamily="18" charset="0"/>
              </a:rPr>
              <a:t>Ayurvedic</a:t>
            </a:r>
            <a:r>
              <a:rPr lang="en-US" dirty="0">
                <a:latin typeface="Bookman Old Style" pitchFamily="18" charset="0"/>
                <a:cs typeface="Times New Roman" pitchFamily="18" charset="0"/>
              </a:rPr>
              <a:t> writings were divided into three systems: </a:t>
            </a:r>
          </a:p>
          <a:p>
            <a:r>
              <a:rPr lang="en-US" dirty="0">
                <a:latin typeface="Bookman Old Style" pitchFamily="18" charset="0"/>
                <a:cs typeface="Times New Roman" pitchFamily="18" charset="0"/>
              </a:rPr>
              <a:t>		1) </a:t>
            </a:r>
            <a:r>
              <a:rPr lang="en-US" dirty="0" err="1">
                <a:latin typeface="Bookman Old Style" pitchFamily="18" charset="0"/>
                <a:cs typeface="Times New Roman" pitchFamily="18" charset="0"/>
              </a:rPr>
              <a:t>Charaka</a:t>
            </a:r>
            <a:r>
              <a:rPr lang="en-US" dirty="0">
                <a:latin typeface="Bookman Old Style" pitchFamily="18" charset="0"/>
                <a:cs typeface="Times New Roman" pitchFamily="18" charset="0"/>
              </a:rPr>
              <a:t> </a:t>
            </a:r>
            <a:r>
              <a:rPr lang="en-US" dirty="0" err="1">
                <a:latin typeface="Bookman Old Style" pitchFamily="18" charset="0"/>
                <a:cs typeface="Times New Roman" pitchFamily="18" charset="0"/>
              </a:rPr>
              <a:t>Samhita</a:t>
            </a:r>
            <a:r>
              <a:rPr lang="en-US" dirty="0">
                <a:latin typeface="Bookman Old Style" pitchFamily="18" charset="0"/>
                <a:cs typeface="Times New Roman" pitchFamily="18" charset="0"/>
              </a:rPr>
              <a:t>, </a:t>
            </a:r>
          </a:p>
          <a:p>
            <a:r>
              <a:rPr lang="en-US" dirty="0">
                <a:latin typeface="Bookman Old Style" pitchFamily="18" charset="0"/>
                <a:cs typeface="Times New Roman" pitchFamily="18" charset="0"/>
              </a:rPr>
              <a:t>		2) </a:t>
            </a:r>
            <a:r>
              <a:rPr lang="en-US" dirty="0" err="1">
                <a:latin typeface="Bookman Old Style" pitchFamily="18" charset="0"/>
                <a:cs typeface="Times New Roman" pitchFamily="18" charset="0"/>
              </a:rPr>
              <a:t>Sushruta</a:t>
            </a:r>
            <a:r>
              <a:rPr lang="en-US" dirty="0">
                <a:latin typeface="Bookman Old Style" pitchFamily="18" charset="0"/>
                <a:cs typeface="Times New Roman" pitchFamily="18" charset="0"/>
              </a:rPr>
              <a:t> </a:t>
            </a:r>
            <a:r>
              <a:rPr lang="en-US" dirty="0" err="1">
                <a:latin typeface="Bookman Old Style" pitchFamily="18" charset="0"/>
                <a:cs typeface="Times New Roman" pitchFamily="18" charset="0"/>
              </a:rPr>
              <a:t>Samhita</a:t>
            </a:r>
            <a:r>
              <a:rPr lang="en-US" dirty="0">
                <a:latin typeface="Bookman Old Style" pitchFamily="18" charset="0"/>
                <a:cs typeface="Times New Roman" pitchFamily="18" charset="0"/>
              </a:rPr>
              <a:t> and </a:t>
            </a:r>
          </a:p>
          <a:p>
            <a:r>
              <a:rPr lang="en-US" dirty="0">
                <a:latin typeface="Bookman Old Style" pitchFamily="18" charset="0"/>
                <a:cs typeface="Times New Roman" pitchFamily="18" charset="0"/>
              </a:rPr>
              <a:t>		3) </a:t>
            </a:r>
            <a:r>
              <a:rPr lang="en-US" dirty="0" err="1">
                <a:latin typeface="Bookman Old Style" pitchFamily="18" charset="0"/>
                <a:cs typeface="Times New Roman" pitchFamily="18" charset="0"/>
              </a:rPr>
              <a:t>Astanga</a:t>
            </a:r>
            <a:r>
              <a:rPr lang="en-US" dirty="0">
                <a:latin typeface="Bookman Old Style" pitchFamily="18" charset="0"/>
                <a:cs typeface="Times New Roman" pitchFamily="18" charset="0"/>
              </a:rPr>
              <a:t> </a:t>
            </a:r>
            <a:r>
              <a:rPr lang="en-US" dirty="0" err="1">
                <a:latin typeface="Bookman Old Style" pitchFamily="18" charset="0"/>
                <a:cs typeface="Times New Roman" pitchFamily="18" charset="0"/>
              </a:rPr>
              <a:t>samhita</a:t>
            </a:r>
            <a:r>
              <a:rPr lang="en-US" dirty="0">
                <a:latin typeface="Bookman Old Style" pitchFamily="18" charset="0"/>
                <a:cs typeface="Times New Roman" pitchFamily="18" charset="0"/>
              </a:rPr>
              <a:t>. </a:t>
            </a:r>
          </a:p>
          <a:p>
            <a:endParaRPr lang="en-US" dirty="0">
              <a:latin typeface="Bookman Old Style" pitchFamily="18" charset="0"/>
              <a:cs typeface="Times New Roman" pitchFamily="18" charset="0"/>
            </a:endParaRPr>
          </a:p>
          <a:p>
            <a:r>
              <a:rPr lang="en-US" dirty="0">
                <a:latin typeface="Bookman Old Style" pitchFamily="18" charset="0"/>
                <a:cs typeface="Times New Roman" pitchFamily="18" charset="0"/>
              </a:rPr>
              <a:t>The oldest writing was </a:t>
            </a:r>
            <a:r>
              <a:rPr lang="en-US" dirty="0" err="1">
                <a:latin typeface="Bookman Old Style" pitchFamily="18" charset="0"/>
                <a:cs typeface="Times New Roman" pitchFamily="18" charset="0"/>
              </a:rPr>
              <a:t>Charaka</a:t>
            </a:r>
            <a:r>
              <a:rPr lang="en-US" dirty="0">
                <a:latin typeface="Bookman Old Style" pitchFamily="18" charset="0"/>
                <a:cs typeface="Times New Roman" pitchFamily="18" charset="0"/>
              </a:rPr>
              <a:t> </a:t>
            </a:r>
            <a:r>
              <a:rPr lang="en-US" dirty="0" err="1">
                <a:latin typeface="Bookman Old Style" pitchFamily="18" charset="0"/>
                <a:cs typeface="Times New Roman" pitchFamily="18" charset="0"/>
              </a:rPr>
              <a:t>Samhita</a:t>
            </a:r>
            <a:r>
              <a:rPr lang="en-US" dirty="0">
                <a:latin typeface="Bookman Old Style" pitchFamily="18" charset="0"/>
                <a:cs typeface="Times New Roman" pitchFamily="18" charset="0"/>
              </a:rPr>
              <a:t> (six to seven century before Christ). The book describes uses of many metallic drugs </a:t>
            </a:r>
            <a:r>
              <a:rPr lang="en-US" dirty="0" err="1">
                <a:latin typeface="Bookman Old Style" pitchFamily="18" charset="0"/>
                <a:cs typeface="Times New Roman" pitchFamily="18" charset="0"/>
              </a:rPr>
              <a:t>eg</a:t>
            </a:r>
            <a:r>
              <a:rPr lang="en-US" dirty="0">
                <a:latin typeface="Bookman Old Style" pitchFamily="18" charset="0"/>
                <a:cs typeface="Times New Roman" pitchFamily="18" charset="0"/>
              </a:rPr>
              <a:t>., iron, mercury, </a:t>
            </a:r>
            <a:r>
              <a:rPr lang="en-US" dirty="0" err="1">
                <a:latin typeface="Bookman Old Style" pitchFamily="18" charset="0"/>
                <a:cs typeface="Times New Roman" pitchFamily="18" charset="0"/>
              </a:rPr>
              <a:t>sulphur</a:t>
            </a:r>
            <a:r>
              <a:rPr lang="en-US" dirty="0">
                <a:latin typeface="Bookman Old Style" pitchFamily="18" charset="0"/>
                <a:cs typeface="Times New Roman" pitchFamily="18" charset="0"/>
              </a:rPr>
              <a:t>, cupper </a:t>
            </a:r>
            <a:r>
              <a:rPr lang="en-US" dirty="0" err="1">
                <a:latin typeface="Bookman Old Style" pitchFamily="18" charset="0"/>
                <a:cs typeface="Times New Roman" pitchFamily="18" charset="0"/>
              </a:rPr>
              <a:t>etc</a:t>
            </a:r>
            <a:r>
              <a:rPr lang="en-US" dirty="0">
                <a:latin typeface="Bookman Old Style" pitchFamily="18" charset="0"/>
                <a:cs typeface="Times New Roman" pitchFamily="18" charset="0"/>
              </a:rPr>
              <a:t> with herbs. </a:t>
            </a:r>
            <a:endParaRPr lang="en-US" b="1" dirty="0">
              <a:latin typeface="Bookman Old Style" pitchFamily="18" charset="0"/>
            </a:endParaRPr>
          </a:p>
          <a:p>
            <a:pPr algn="just"/>
            <a:r>
              <a:rPr lang="en-US" dirty="0" smtClean="0">
                <a:latin typeface="Bookman Old Style" pitchFamily="18" charset="0"/>
              </a:rPr>
              <a:t>In </a:t>
            </a:r>
            <a:r>
              <a:rPr lang="en-US" dirty="0">
                <a:latin typeface="Bookman Old Style" pitchFamily="18" charset="0"/>
              </a:rPr>
              <a:t>India, the study of the drugs was started about 5000 years ago at the time of the Vedas. </a:t>
            </a:r>
            <a:r>
              <a:rPr lang="en-US" dirty="0" err="1">
                <a:latin typeface="Bookman Old Style" pitchFamily="18" charset="0"/>
              </a:rPr>
              <a:t>Ayrurvedic</a:t>
            </a:r>
            <a:r>
              <a:rPr lang="en-US" dirty="0">
                <a:latin typeface="Bookman Old Style" pitchFamily="18" charset="0"/>
              </a:rPr>
              <a:t> system (1200 B.C. Ago list with 127 plants</a:t>
            </a:r>
            <a:r>
              <a:rPr lang="en-US" dirty="0" smtClean="0">
                <a:latin typeface="Bookman Old Style" pitchFamily="18" charset="0"/>
              </a:rPr>
              <a:t>.)</a:t>
            </a:r>
          </a:p>
          <a:p>
            <a:pPr algn="just"/>
            <a:r>
              <a:rPr lang="en-US" dirty="0" err="1" smtClean="0">
                <a:latin typeface="Bookman Old Style" pitchFamily="18" charset="0"/>
              </a:rPr>
              <a:t>Charaka</a:t>
            </a:r>
            <a:r>
              <a:rPr lang="en-US" dirty="0">
                <a:latin typeface="Bookman Old Style" pitchFamily="18" charset="0"/>
              </a:rPr>
              <a:t>, 50 </a:t>
            </a:r>
            <a:r>
              <a:rPr lang="en-US" dirty="0" err="1">
                <a:latin typeface="Bookman Old Style" pitchFamily="18" charset="0"/>
              </a:rPr>
              <a:t>grups</a:t>
            </a:r>
            <a:r>
              <a:rPr lang="en-US" dirty="0">
                <a:latin typeface="Bookman Old Style" pitchFamily="18" charset="0"/>
              </a:rPr>
              <a:t> of 10 herbs each for illness.(</a:t>
            </a:r>
            <a:r>
              <a:rPr lang="en-US" dirty="0" err="1">
                <a:latin typeface="Bookman Old Style" pitchFamily="18" charset="0"/>
              </a:rPr>
              <a:t>Charak</a:t>
            </a:r>
            <a:r>
              <a:rPr lang="en-US" dirty="0">
                <a:latin typeface="Bookman Old Style" pitchFamily="18" charset="0"/>
              </a:rPr>
              <a:t> </a:t>
            </a:r>
            <a:r>
              <a:rPr lang="en-US" dirty="0" err="1">
                <a:latin typeface="Bookman Old Style" pitchFamily="18" charset="0"/>
              </a:rPr>
              <a:t>Samhita</a:t>
            </a:r>
            <a:r>
              <a:rPr lang="en-US" dirty="0">
                <a:latin typeface="Bookman Old Style" pitchFamily="18" charset="0"/>
              </a:rPr>
              <a:t>) </a:t>
            </a:r>
            <a:r>
              <a:rPr lang="en-US" dirty="0" err="1">
                <a:latin typeface="Bookman Old Style" pitchFamily="18" charset="0"/>
              </a:rPr>
              <a:t>Sushruta</a:t>
            </a:r>
            <a:r>
              <a:rPr lang="en-US" dirty="0">
                <a:latin typeface="Bookman Old Style" pitchFamily="18" charset="0"/>
              </a:rPr>
              <a:t>, 7 groups of 760 herbs based on properties of plants. (</a:t>
            </a:r>
            <a:r>
              <a:rPr lang="en-US" dirty="0" err="1">
                <a:latin typeface="Bookman Old Style" pitchFamily="18" charset="0"/>
              </a:rPr>
              <a:t>Sushruta</a:t>
            </a:r>
            <a:r>
              <a:rPr lang="en-US" dirty="0">
                <a:latin typeface="Bookman Old Style" pitchFamily="18" charset="0"/>
              </a:rPr>
              <a:t> </a:t>
            </a:r>
            <a:r>
              <a:rPr lang="en-US" dirty="0" err="1">
                <a:latin typeface="Bookman Old Style" pitchFamily="18" charset="0"/>
              </a:rPr>
              <a:t>Samhita</a:t>
            </a:r>
            <a:r>
              <a:rPr lang="en-US" dirty="0">
                <a:latin typeface="Bookman Old Style" pitchFamily="18" charset="0"/>
              </a:rPr>
              <a:t>) </a:t>
            </a:r>
          </a:p>
        </p:txBody>
      </p:sp>
    </p:spTree>
    <p:extLst>
      <p:ext uri="{BB962C8B-B14F-4D97-AF65-F5344CB8AC3E}">
        <p14:creationId xmlns:p14="http://schemas.microsoft.com/office/powerpoint/2010/main" val="2511812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Autofit/>
          </a:bodyPr>
          <a:lstStyle/>
          <a:p>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TextBox 2"/>
          <p:cNvSpPr txBox="1"/>
          <p:nvPr/>
        </p:nvSpPr>
        <p:spPr>
          <a:xfrm>
            <a:off x="152400" y="622042"/>
            <a:ext cx="8686800" cy="5016758"/>
          </a:xfrm>
          <a:prstGeom prst="rect">
            <a:avLst/>
          </a:prstGeom>
          <a:noFill/>
        </p:spPr>
        <p:txBody>
          <a:bodyPr wrap="square" rtlCol="0">
            <a:spAutoFit/>
          </a:bodyPr>
          <a:lstStyle/>
          <a:p>
            <a:pPr algn="just"/>
            <a:r>
              <a:rPr lang="en-US" sz="2000" b="1" dirty="0" smtClean="0">
                <a:latin typeface="Bookman Old Style" pitchFamily="18" charset="0"/>
              </a:rPr>
              <a:t>4. The orient (2700 BC)</a:t>
            </a:r>
            <a:endParaRPr lang="en-US" sz="2000" dirty="0" smtClean="0">
              <a:latin typeface="Bookman Old Style" pitchFamily="18" charset="0"/>
              <a:cs typeface="Times New Roman" pitchFamily="18" charset="0"/>
            </a:endParaRPr>
          </a:p>
          <a:p>
            <a:pPr algn="just"/>
            <a:r>
              <a:rPr lang="en-US" sz="2000" dirty="0" smtClean="0">
                <a:latin typeface="Bookman Old Style" pitchFamily="18" charset="0"/>
                <a:cs typeface="Times New Roman" pitchFamily="18" charset="0"/>
              </a:rPr>
              <a:t>This is originated from Chinese, Japanese and Tibet etc. </a:t>
            </a:r>
          </a:p>
          <a:p>
            <a:pPr algn="just"/>
            <a:r>
              <a:rPr lang="en-US" sz="2000" dirty="0" smtClean="0">
                <a:latin typeface="Bookman Old Style" pitchFamily="18" charset="0"/>
                <a:cs typeface="Times New Roman" pitchFamily="18" charset="0"/>
              </a:rPr>
              <a:t>The orient herbalism was very old (142 – 220 BC) and called “</a:t>
            </a:r>
            <a:r>
              <a:rPr lang="en-US" sz="2000" dirty="0" err="1" smtClean="0">
                <a:latin typeface="Bookman Old Style" pitchFamily="18" charset="0"/>
                <a:cs typeface="Times New Roman" pitchFamily="18" charset="0"/>
              </a:rPr>
              <a:t>Kampo</a:t>
            </a:r>
            <a:r>
              <a:rPr lang="en-US" sz="2000" dirty="0" smtClean="0">
                <a:latin typeface="Bookman Old Style" pitchFamily="18" charset="0"/>
                <a:cs typeface="Times New Roman" pitchFamily="18" charset="0"/>
              </a:rPr>
              <a:t>”. </a:t>
            </a:r>
          </a:p>
          <a:p>
            <a:pPr algn="just"/>
            <a:r>
              <a:rPr lang="en-US" sz="2000" dirty="0" smtClean="0">
                <a:latin typeface="Bookman Old Style" pitchFamily="18" charset="0"/>
                <a:cs typeface="Times New Roman" pitchFamily="18" charset="0"/>
              </a:rPr>
              <a:t>The written documents were made by the King </a:t>
            </a:r>
            <a:r>
              <a:rPr lang="en-US" sz="2000" b="1" dirty="0" smtClean="0">
                <a:latin typeface="Bookman Old Style" pitchFamily="18" charset="0"/>
                <a:cs typeface="Times New Roman" pitchFamily="18" charset="0"/>
              </a:rPr>
              <a:t>‘</a:t>
            </a:r>
            <a:r>
              <a:rPr lang="en-US" sz="2000" b="1" dirty="0" err="1" smtClean="0">
                <a:latin typeface="Bookman Old Style" pitchFamily="18" charset="0"/>
                <a:cs typeface="Times New Roman" pitchFamily="18" charset="0"/>
              </a:rPr>
              <a:t>Shen</a:t>
            </a:r>
            <a:r>
              <a:rPr lang="en-US" sz="2000" b="1" dirty="0" smtClean="0">
                <a:latin typeface="Bookman Old Style" pitchFamily="18" charset="0"/>
                <a:cs typeface="Times New Roman" pitchFamily="18" charset="0"/>
              </a:rPr>
              <a:t> </a:t>
            </a:r>
            <a:r>
              <a:rPr lang="en-US" sz="2000" b="1" dirty="0" err="1" smtClean="0">
                <a:latin typeface="Bookman Old Style" pitchFamily="18" charset="0"/>
                <a:cs typeface="Times New Roman" pitchFamily="18" charset="0"/>
              </a:rPr>
              <a:t>Nung</a:t>
            </a:r>
            <a:r>
              <a:rPr lang="en-US" sz="2000" b="1" dirty="0" smtClean="0">
                <a:latin typeface="Bookman Old Style" pitchFamily="18" charset="0"/>
                <a:cs typeface="Times New Roman" pitchFamily="18" charset="0"/>
              </a:rPr>
              <a:t>’ </a:t>
            </a:r>
            <a:r>
              <a:rPr lang="en-US" sz="2000" dirty="0" smtClean="0">
                <a:latin typeface="Bookman Old Style" pitchFamily="18" charset="0"/>
                <a:cs typeface="Times New Roman" pitchFamily="18" charset="0"/>
              </a:rPr>
              <a:t>(2700 BC) and Shang (1766 – 1122 BC) etc. </a:t>
            </a:r>
          </a:p>
          <a:p>
            <a:pPr algn="just"/>
            <a:r>
              <a:rPr lang="en-US" sz="2000" dirty="0" smtClean="0">
                <a:latin typeface="Bookman Old Style" pitchFamily="18" charset="0"/>
                <a:cs typeface="Times New Roman" pitchFamily="18" charset="0"/>
              </a:rPr>
              <a:t> </a:t>
            </a:r>
            <a:r>
              <a:rPr lang="en-US" sz="2000" dirty="0" err="1" smtClean="0">
                <a:latin typeface="Bookman Old Style" pitchFamily="18" charset="0"/>
                <a:cs typeface="Times New Roman" pitchFamily="18" charset="0"/>
              </a:rPr>
              <a:t>Shen</a:t>
            </a:r>
            <a:r>
              <a:rPr lang="en-US" sz="2000" dirty="0" smtClean="0">
                <a:latin typeface="Bookman Old Style" pitchFamily="18" charset="0"/>
                <a:cs typeface="Times New Roman" pitchFamily="18" charset="0"/>
              </a:rPr>
              <a:t> </a:t>
            </a:r>
            <a:r>
              <a:rPr lang="en-US" sz="2000" dirty="0" err="1" smtClean="0">
                <a:latin typeface="Bookman Old Style" pitchFamily="18" charset="0"/>
                <a:cs typeface="Times New Roman" pitchFamily="18" charset="0"/>
              </a:rPr>
              <a:t>Nung</a:t>
            </a:r>
            <a:r>
              <a:rPr lang="en-US" sz="2000" dirty="0" smtClean="0">
                <a:latin typeface="Bookman Old Style" pitchFamily="18" charset="0"/>
                <a:cs typeface="Times New Roman" pitchFamily="18" charset="0"/>
              </a:rPr>
              <a:t> investigated medicinal value of several herbs and written a book </a:t>
            </a:r>
            <a:r>
              <a:rPr lang="en-US" sz="2000" b="1" dirty="0" smtClean="0">
                <a:latin typeface="Bookman Old Style" pitchFamily="18" charset="0"/>
                <a:cs typeface="Times New Roman" pitchFamily="18" charset="0"/>
              </a:rPr>
              <a:t>– “Pen T-Sao”</a:t>
            </a:r>
            <a:r>
              <a:rPr lang="en-US" sz="2000" dirty="0" smtClean="0">
                <a:latin typeface="Bookman Old Style" pitchFamily="18" charset="0"/>
                <a:cs typeface="Times New Roman" pitchFamily="18" charset="0"/>
              </a:rPr>
              <a:t> or native herbal. </a:t>
            </a:r>
          </a:p>
          <a:p>
            <a:pPr algn="just"/>
            <a:r>
              <a:rPr lang="en-US" sz="2000" dirty="0" smtClean="0"/>
              <a:t>It contains 365 drugs, one for each day of the year.</a:t>
            </a:r>
          </a:p>
          <a:p>
            <a:pPr algn="just"/>
            <a:endParaRPr lang="en-US" sz="2000" dirty="0" smtClean="0">
              <a:latin typeface="Bookman Old Style" pitchFamily="18" charset="0"/>
              <a:cs typeface="Times New Roman" pitchFamily="18" charset="0"/>
            </a:endParaRPr>
          </a:p>
          <a:p>
            <a:pPr algn="just"/>
            <a:r>
              <a:rPr lang="en-US" sz="2000" b="1" dirty="0" smtClean="0">
                <a:latin typeface="Bookman Old Style" pitchFamily="18" charset="0"/>
                <a:cs typeface="Times New Roman" pitchFamily="18" charset="0"/>
              </a:rPr>
              <a:t>5. The African System (Tropical Africa, North and South America):</a:t>
            </a:r>
            <a:endParaRPr lang="en-US" sz="2000" b="1" dirty="0" smtClean="0">
              <a:latin typeface="Bookman Old Style" pitchFamily="18" charset="0"/>
            </a:endParaRPr>
          </a:p>
          <a:p>
            <a:pPr algn="just"/>
            <a:r>
              <a:rPr lang="en-US" sz="2000" dirty="0" smtClean="0">
                <a:latin typeface="Bookman Old Style" pitchFamily="18" charset="0"/>
                <a:cs typeface="Times New Roman" pitchFamily="18" charset="0"/>
              </a:rPr>
              <a:t>They keep information in their groups or tribes. The information transmitted from one generation to another. </a:t>
            </a:r>
          </a:p>
          <a:p>
            <a:pPr algn="just"/>
            <a:r>
              <a:rPr lang="en-US" sz="2000" dirty="0" smtClean="0">
                <a:latin typeface="Bookman Old Style" pitchFamily="18" charset="0"/>
                <a:cs typeface="Times New Roman" pitchFamily="18" charset="0"/>
              </a:rPr>
              <a:t>These regions are richest sources of medicinal plants and needs to explore for new drug discovery. </a:t>
            </a:r>
            <a:endParaRPr lang="en-US" sz="2000" dirty="0">
              <a:latin typeface="Bookman Old Style" pitchFamily="18" charset="0"/>
              <a:cs typeface="Times New Roman" pitchFamily="18" charset="0"/>
            </a:endParaRPr>
          </a:p>
        </p:txBody>
      </p:sp>
    </p:spTree>
    <p:extLst>
      <p:ext uri="{BB962C8B-B14F-4D97-AF65-F5344CB8AC3E}">
        <p14:creationId xmlns:p14="http://schemas.microsoft.com/office/powerpoint/2010/main" val="2481784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086"/>
            <a:ext cx="8458200" cy="830997"/>
          </a:xfrm>
          <a:prstGeom prst="rect">
            <a:avLst/>
          </a:prstGeom>
        </p:spPr>
        <p:txBody>
          <a:bodyPr wrap="square">
            <a:spAutoFit/>
          </a:bodyPr>
          <a:lstStyle/>
          <a:p>
            <a:pPr algn="just"/>
            <a:endParaRPr lang="en-US" sz="2400" dirty="0">
              <a:latin typeface="Bookman Old Style" pitchFamily="18" charset="0"/>
              <a:cs typeface="Times New Roman" pitchFamily="18" charset="0"/>
            </a:endParaRPr>
          </a:p>
          <a:p>
            <a:pPr algn="just"/>
            <a:endParaRPr lang="en-US" sz="2400" dirty="0">
              <a:latin typeface="Bookman Old Style" pitchFamily="18" charset="0"/>
              <a:cs typeface="Times New Roman" pitchFamily="18" charset="0"/>
            </a:endParaRPr>
          </a:p>
        </p:txBody>
      </p:sp>
      <p:sp>
        <p:nvSpPr>
          <p:cNvPr id="3" name="Rectangle 2"/>
          <p:cNvSpPr/>
          <p:nvPr/>
        </p:nvSpPr>
        <p:spPr>
          <a:xfrm>
            <a:off x="457200" y="117693"/>
            <a:ext cx="8153400" cy="6186309"/>
          </a:xfrm>
          <a:prstGeom prst="rect">
            <a:avLst/>
          </a:prstGeom>
        </p:spPr>
        <p:txBody>
          <a:bodyPr wrap="square">
            <a:spAutoFit/>
          </a:bodyPr>
          <a:lstStyle/>
          <a:p>
            <a:pPr algn="just"/>
            <a:r>
              <a:rPr lang="en-US" b="1" dirty="0">
                <a:latin typeface="Bookman Old Style" pitchFamily="18" charset="0"/>
              </a:rPr>
              <a:t> </a:t>
            </a:r>
            <a:r>
              <a:rPr lang="en-US" b="1" dirty="0" smtClean="0">
                <a:latin typeface="Bookman Old Style" pitchFamily="18" charset="0"/>
              </a:rPr>
              <a:t>6. </a:t>
            </a:r>
            <a:r>
              <a:rPr lang="en-US" b="1" dirty="0">
                <a:latin typeface="Bookman Old Style" pitchFamily="18" charset="0"/>
              </a:rPr>
              <a:t>The Greek </a:t>
            </a:r>
            <a:r>
              <a:rPr lang="en-US" b="1" dirty="0" smtClean="0">
                <a:latin typeface="Bookman Old Style" pitchFamily="18" charset="0"/>
              </a:rPr>
              <a:t>History</a:t>
            </a:r>
          </a:p>
          <a:p>
            <a:pPr algn="just"/>
            <a:endParaRPr lang="en-US" dirty="0">
              <a:latin typeface="Bookman Old Style" pitchFamily="18" charset="0"/>
              <a:cs typeface="Times New Roman" pitchFamily="18" charset="0"/>
            </a:endParaRPr>
          </a:p>
          <a:p>
            <a:pPr algn="just"/>
            <a:r>
              <a:rPr lang="en-US" b="1" dirty="0">
                <a:latin typeface="Bookman Old Style" pitchFamily="18" charset="0"/>
                <a:cs typeface="Times New Roman" pitchFamily="18" charset="0"/>
              </a:rPr>
              <a:t>Hippocrates (Father of Medicine, 460-370 BC): </a:t>
            </a:r>
          </a:p>
          <a:p>
            <a:pPr algn="just"/>
            <a:r>
              <a:rPr lang="en-US" dirty="0">
                <a:latin typeface="Bookman Old Style" pitchFamily="18" charset="0"/>
                <a:cs typeface="Times New Roman" pitchFamily="18" charset="0"/>
              </a:rPr>
              <a:t>He was the first natural doctor who utilized simple remedies such as vinegar, honey, herbs </a:t>
            </a:r>
            <a:r>
              <a:rPr lang="en-US" dirty="0" err="1">
                <a:latin typeface="Bookman Old Style" pitchFamily="18" charset="0"/>
                <a:cs typeface="Times New Roman" pitchFamily="18" charset="0"/>
              </a:rPr>
              <a:t>etc</a:t>
            </a:r>
            <a:r>
              <a:rPr lang="en-US" dirty="0">
                <a:latin typeface="Bookman Old Style" pitchFamily="18" charset="0"/>
                <a:cs typeface="Times New Roman" pitchFamily="18" charset="0"/>
              </a:rPr>
              <a:t> in healing. He is also known to have collected and identified a number of medicinal plants. Also </a:t>
            </a:r>
            <a:r>
              <a:rPr lang="en-US" dirty="0">
                <a:latin typeface="Bookman Old Style" pitchFamily="18" charset="0"/>
              </a:rPr>
              <a:t>deals with anatomy and physiology.</a:t>
            </a:r>
            <a:endParaRPr lang="en-US" dirty="0">
              <a:latin typeface="Bookman Old Style" pitchFamily="18" charset="0"/>
              <a:cs typeface="Times New Roman" pitchFamily="18" charset="0"/>
            </a:endParaRPr>
          </a:p>
          <a:p>
            <a:pPr algn="just"/>
            <a:r>
              <a:rPr lang="en-US" b="1" dirty="0">
                <a:latin typeface="Bookman Old Style" pitchFamily="18" charset="0"/>
                <a:cs typeface="Times New Roman" pitchFamily="18" charset="0"/>
              </a:rPr>
              <a:t>Aristotle (384-322 BC): </a:t>
            </a:r>
            <a:r>
              <a:rPr lang="en-US" dirty="0">
                <a:latin typeface="Bookman Old Style" pitchFamily="18" charset="0"/>
                <a:cs typeface="Times New Roman" pitchFamily="18" charset="0"/>
              </a:rPr>
              <a:t>He gave the philosophy of medicine. He listed more than 500 plants of medicinal importance. </a:t>
            </a:r>
          </a:p>
          <a:p>
            <a:pPr algn="just"/>
            <a:r>
              <a:rPr lang="en-US" b="1" dirty="0">
                <a:latin typeface="Bookman Old Style" pitchFamily="18" charset="0"/>
                <a:cs typeface="Times New Roman" pitchFamily="18" charset="0"/>
              </a:rPr>
              <a:t>Theophrastus (340 BC): </a:t>
            </a:r>
            <a:r>
              <a:rPr lang="en-US" dirty="0">
                <a:latin typeface="Bookman Old Style" pitchFamily="18" charset="0"/>
                <a:cs typeface="Times New Roman" pitchFamily="18" charset="0"/>
              </a:rPr>
              <a:t>gave scientific basis of use of plants as medicine. </a:t>
            </a:r>
          </a:p>
          <a:p>
            <a:pPr algn="just"/>
            <a:r>
              <a:rPr lang="en-US" b="1" dirty="0">
                <a:latin typeface="Bookman Old Style" pitchFamily="18" charset="0"/>
                <a:cs typeface="Times New Roman" pitchFamily="18" charset="0"/>
              </a:rPr>
              <a:t>Galen (131-200 AD): </a:t>
            </a:r>
            <a:r>
              <a:rPr lang="en-US" dirty="0">
                <a:latin typeface="Bookman Old Style" pitchFamily="18" charset="0"/>
                <a:cs typeface="Times New Roman" pitchFamily="18" charset="0"/>
              </a:rPr>
              <a:t>a  Greek pharmacist-physician. He developed the methods of preparing and compounding medicines by mechanical </a:t>
            </a:r>
            <a:r>
              <a:rPr lang="en-US" dirty="0" smtClean="0">
                <a:latin typeface="Bookman Old Style" pitchFamily="18" charset="0"/>
                <a:cs typeface="Times New Roman" pitchFamily="18" charset="0"/>
              </a:rPr>
              <a:t>means</a:t>
            </a:r>
            <a:r>
              <a:rPr lang="en-US" dirty="0">
                <a:latin typeface="Bookman Old Style" pitchFamily="18" charset="0"/>
              </a:rPr>
              <a:t> of vegetable and animal origin and laid down many formulas contained in a treatise(thesis) of 20 volumes.</a:t>
            </a:r>
            <a:r>
              <a:rPr lang="en-US" dirty="0" smtClean="0">
                <a:latin typeface="Bookman Old Style" pitchFamily="18" charset="0"/>
                <a:cs typeface="Times New Roman" pitchFamily="18" charset="0"/>
              </a:rPr>
              <a:t>. </a:t>
            </a:r>
            <a:r>
              <a:rPr lang="en-US" dirty="0">
                <a:latin typeface="Bookman Old Style" pitchFamily="18" charset="0"/>
                <a:cs typeface="Times New Roman" pitchFamily="18" charset="0"/>
              </a:rPr>
              <a:t>He was the originator of the formulae for a cold cream</a:t>
            </a:r>
            <a:r>
              <a:rPr lang="en-US" dirty="0" smtClean="0">
                <a:latin typeface="Bookman Old Style" pitchFamily="18" charset="0"/>
                <a:cs typeface="Times New Roman" pitchFamily="18" charset="0"/>
              </a:rPr>
              <a:t>.</a:t>
            </a:r>
            <a:endParaRPr lang="en-US" dirty="0" smtClean="0">
              <a:latin typeface="Bookman Old Style" pitchFamily="18" charset="0"/>
              <a:cs typeface="Times New Roman" pitchFamily="18" charset="0"/>
            </a:endParaRPr>
          </a:p>
          <a:p>
            <a:pPr algn="just"/>
            <a:r>
              <a:rPr lang="en-US" b="1" dirty="0"/>
              <a:t>Paracelsus (1493--1541) </a:t>
            </a:r>
            <a:r>
              <a:rPr lang="en-US" dirty="0"/>
              <a:t>to develop mineral salts which might have had the potential of being universal curative </a:t>
            </a:r>
            <a:r>
              <a:rPr lang="en-US" dirty="0" smtClean="0"/>
              <a:t>agents</a:t>
            </a:r>
          </a:p>
          <a:p>
            <a:pPr algn="just"/>
            <a:r>
              <a:rPr lang="en-US" b="1" dirty="0" err="1">
                <a:latin typeface="Bookman Old Style" pitchFamily="18" charset="0"/>
              </a:rPr>
              <a:t>Dioscorides</a:t>
            </a:r>
            <a:r>
              <a:rPr lang="en-US" b="1" dirty="0">
                <a:latin typeface="Bookman Old Style" pitchFamily="18" charset="0"/>
              </a:rPr>
              <a:t> (40-80 AD) </a:t>
            </a:r>
            <a:r>
              <a:rPr lang="en-US" dirty="0">
                <a:latin typeface="Bookman Old Style" pitchFamily="18" charset="0"/>
              </a:rPr>
              <a:t>a Greek physician of the1st Century A.D. was the writer of </a:t>
            </a:r>
            <a:r>
              <a:rPr lang="en-US" dirty="0" smtClean="0">
                <a:latin typeface="Bookman Old Style" pitchFamily="18" charset="0"/>
              </a:rPr>
              <a:t>“</a:t>
            </a:r>
            <a:r>
              <a:rPr lang="en-US" dirty="0">
                <a:latin typeface="Bookman Old Style" pitchFamily="18" charset="0"/>
              </a:rPr>
              <a:t>De </a:t>
            </a:r>
            <a:r>
              <a:rPr lang="en-US" dirty="0" err="1">
                <a:latin typeface="Bookman Old Style" pitchFamily="18" charset="0"/>
              </a:rPr>
              <a:t>Materia</a:t>
            </a:r>
            <a:r>
              <a:rPr lang="en-US" dirty="0">
                <a:latin typeface="Bookman Old Style" pitchFamily="18" charset="0"/>
              </a:rPr>
              <a:t> </a:t>
            </a:r>
            <a:r>
              <a:rPr lang="en-US" dirty="0" err="1" smtClean="0">
                <a:latin typeface="Bookman Old Style" pitchFamily="18" charset="0"/>
              </a:rPr>
              <a:t>Medica</a:t>
            </a:r>
            <a:r>
              <a:rPr lang="en-US" dirty="0" smtClean="0">
                <a:latin typeface="Bookman Old Style" pitchFamily="18" charset="0"/>
              </a:rPr>
              <a:t>/</a:t>
            </a:r>
            <a:r>
              <a:rPr lang="en-US" dirty="0">
                <a:latin typeface="Bookman Old Style" pitchFamily="18" charset="0"/>
              </a:rPr>
              <a:t> </a:t>
            </a:r>
            <a:r>
              <a:rPr lang="en-US" dirty="0" err="1">
                <a:latin typeface="Bookman Old Style" pitchFamily="18" charset="0"/>
              </a:rPr>
              <a:t>Materia</a:t>
            </a:r>
            <a:r>
              <a:rPr lang="en-US" dirty="0">
                <a:latin typeface="Bookman Old Style" pitchFamily="18" charset="0"/>
              </a:rPr>
              <a:t> </a:t>
            </a:r>
            <a:r>
              <a:rPr lang="en-US" dirty="0" err="1">
                <a:latin typeface="Bookman Old Style" pitchFamily="18" charset="0"/>
              </a:rPr>
              <a:t>Medica</a:t>
            </a:r>
            <a:r>
              <a:rPr lang="en-US" dirty="0">
                <a:latin typeface="Bookman Old Style" pitchFamily="18" charset="0"/>
              </a:rPr>
              <a:t> </a:t>
            </a:r>
            <a:r>
              <a:rPr lang="en-US" dirty="0" smtClean="0">
                <a:latin typeface="Bookman Old Style" pitchFamily="18" charset="0"/>
              </a:rPr>
              <a:t>” . Here </a:t>
            </a:r>
            <a:r>
              <a:rPr lang="en-US" dirty="0">
                <a:latin typeface="Bookman Old Style" pitchFamily="18" charset="0"/>
              </a:rPr>
              <a:t>he described 600 medicinal plants, including </a:t>
            </a:r>
            <a:r>
              <a:rPr lang="en-US" dirty="0" err="1">
                <a:latin typeface="Bookman Old Style" pitchFamily="18" charset="0"/>
              </a:rPr>
              <a:t>Belladona</a:t>
            </a:r>
            <a:r>
              <a:rPr lang="en-US" dirty="0">
                <a:latin typeface="Bookman Old Style" pitchFamily="18" charset="0"/>
              </a:rPr>
              <a:t>, Colchicum, Opium, </a:t>
            </a:r>
            <a:r>
              <a:rPr lang="en-US" dirty="0" err="1">
                <a:latin typeface="Bookman Old Style" pitchFamily="18" charset="0"/>
              </a:rPr>
              <a:t>Hyoscyamus</a:t>
            </a:r>
            <a:r>
              <a:rPr lang="en-US" dirty="0">
                <a:latin typeface="Bookman Old Style" pitchFamily="18" charset="0"/>
              </a:rPr>
              <a:t>, etc. </a:t>
            </a:r>
          </a:p>
        </p:txBody>
      </p:sp>
    </p:spTree>
    <p:extLst>
      <p:ext uri="{BB962C8B-B14F-4D97-AF65-F5344CB8AC3E}">
        <p14:creationId xmlns:p14="http://schemas.microsoft.com/office/powerpoint/2010/main" val="1807290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534</TotalTime>
  <Words>1296</Words>
  <Application>Microsoft Office PowerPoint</Application>
  <PresentationFormat>On-screen Show (4:3)</PresentationFormat>
  <Paragraphs>112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History, Development and Scope of Phrmacognosy</vt:lpstr>
      <vt:lpstr>Introduction of Pharmacognosy</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Pharmacognosy</dc:title>
  <dc:creator>AnjuSingh</dc:creator>
  <cp:lastModifiedBy>AnjuSingh</cp:lastModifiedBy>
  <cp:revision>125</cp:revision>
  <dcterms:created xsi:type="dcterms:W3CDTF">2006-08-16T00:00:00Z</dcterms:created>
  <dcterms:modified xsi:type="dcterms:W3CDTF">2022-02-04T10:08:57Z</dcterms:modified>
</cp:coreProperties>
</file>