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E173214-7407-4224-9D93-FF19F835CB0A}" type="datetimeFigureOut">
              <a:rPr lang="en-IN" smtClean="0"/>
              <a:t>12-05-2022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92507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173214-7407-4224-9D93-FF19F835CB0A}" type="datetimeFigureOut">
              <a:rPr lang="en-IN" smtClean="0"/>
              <a:t>12-05-2022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14869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173214-7407-4224-9D93-FF19F835CB0A}" type="datetimeFigureOut">
              <a:rPr lang="en-IN" smtClean="0"/>
              <a:t>12-05-2022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418705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173214-7407-4224-9D93-FF19F835CB0A}" type="datetimeFigureOut">
              <a:rPr lang="en-IN" smtClean="0"/>
              <a:t>12-05-2022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227369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73214-7407-4224-9D93-FF19F835CB0A}" type="datetimeFigureOut">
              <a:rPr lang="en-IN" smtClean="0"/>
              <a:t>12-05-2022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230052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E173214-7407-4224-9D93-FF19F835CB0A}" type="datetimeFigureOut">
              <a:rPr lang="en-IN" smtClean="0"/>
              <a:t>12-05-2022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154758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E173214-7407-4224-9D93-FF19F835CB0A}" type="datetimeFigureOut">
              <a:rPr lang="en-IN" smtClean="0"/>
              <a:t>12-05-2022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349347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E173214-7407-4224-9D93-FF19F835CB0A}" type="datetimeFigureOut">
              <a:rPr lang="en-IN" smtClean="0"/>
              <a:t>12-05-2022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344706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3214-7407-4224-9D93-FF19F835CB0A}" type="datetimeFigureOut">
              <a:rPr lang="en-IN" smtClean="0"/>
              <a:t>12-05-2022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386842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3214-7407-4224-9D93-FF19F835CB0A}" type="datetimeFigureOut">
              <a:rPr lang="en-IN" smtClean="0"/>
              <a:t>12-05-2022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421134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3214-7407-4224-9D93-FF19F835CB0A}" type="datetimeFigureOut">
              <a:rPr lang="en-IN" smtClean="0"/>
              <a:t>12-05-2022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57B535-470C-40D5-80A6-C84D5B1A1EF4}" type="slidenum">
              <a:rPr lang="en-IN" smtClean="0"/>
              <a:t>‹#›</a:t>
            </a:fld>
            <a:endParaRPr lang="en-IN"/>
          </a:p>
        </p:txBody>
      </p:sp>
    </p:spTree>
    <p:extLst>
      <p:ext uri="{BB962C8B-B14F-4D97-AF65-F5344CB8AC3E}">
        <p14:creationId xmlns:p14="http://schemas.microsoft.com/office/powerpoint/2010/main" val="30250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73214-7407-4224-9D93-FF19F835CB0A}" type="datetimeFigureOut">
              <a:rPr lang="en-IN" smtClean="0"/>
              <a:t>12-05-2022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7B535-470C-40D5-80A6-C84D5B1A1EF4}" type="slidenum">
              <a:rPr lang="en-IN" smtClean="0"/>
              <a:t>‹#›</a:t>
            </a:fld>
            <a:endParaRPr lang="en-IN"/>
          </a:p>
        </p:txBody>
      </p:sp>
    </p:spTree>
    <p:extLst>
      <p:ext uri="{BB962C8B-B14F-4D97-AF65-F5344CB8AC3E}">
        <p14:creationId xmlns:p14="http://schemas.microsoft.com/office/powerpoint/2010/main" val="2670618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iversalteacherpublications.com/univ/ebooks/or/Ch5/tpintro.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1470025"/>
          </a:xfrm>
        </p:spPr>
        <p:txBody>
          <a:bodyPr/>
          <a:lstStyle/>
          <a:p>
            <a:r>
              <a:rPr lang="en-US" dirty="0" smtClean="0"/>
              <a:t>TRANSPORTATION PROBLEM</a:t>
            </a:r>
            <a:endParaRPr lang="en-IN" dirty="0"/>
          </a:p>
        </p:txBody>
      </p:sp>
      <p:sp>
        <p:nvSpPr>
          <p:cNvPr id="3" name="Subtitle 2"/>
          <p:cNvSpPr>
            <a:spLocks noGrp="1"/>
          </p:cNvSpPr>
          <p:nvPr>
            <p:ph type="subTitle" idx="1"/>
          </p:nvPr>
        </p:nvSpPr>
        <p:spPr>
          <a:xfrm>
            <a:off x="11476" y="4265712"/>
            <a:ext cx="9132524" cy="2592288"/>
          </a:xfrm>
        </p:spPr>
        <p:txBody>
          <a:bodyPr/>
          <a:lstStyle/>
          <a:p>
            <a:pPr marL="45720"/>
            <a:r>
              <a:rPr lang="en-US" sz="3600" b="1" dirty="0" smtClean="0"/>
              <a:t>TOPIC</a:t>
            </a:r>
          </a:p>
          <a:p>
            <a:pPr algn="just">
              <a:buFont typeface="Wingdings" pitchFamily="2" charset="2"/>
              <a:buChar char="v"/>
            </a:pPr>
            <a:r>
              <a:rPr lang="en-US" dirty="0" smtClean="0"/>
              <a:t>UNBALANCED TRANSPORTATION PROBLEM</a:t>
            </a:r>
          </a:p>
          <a:p>
            <a:pPr algn="just">
              <a:buFont typeface="Wingdings" pitchFamily="2" charset="2"/>
              <a:buChar char="v"/>
            </a:pPr>
            <a:r>
              <a:rPr lang="en-US" dirty="0" smtClean="0"/>
              <a:t>ALGORITHM TO SOLVE</a:t>
            </a:r>
          </a:p>
          <a:p>
            <a:pPr algn="just">
              <a:buFont typeface="Wingdings" pitchFamily="2" charset="2"/>
              <a:buChar char="v"/>
            </a:pPr>
            <a:r>
              <a:rPr lang="en-US" dirty="0" smtClean="0"/>
              <a:t>EXAMPLE</a:t>
            </a:r>
          </a:p>
          <a:p>
            <a:endParaRPr lang="en-IN" dirty="0"/>
          </a:p>
        </p:txBody>
      </p:sp>
    </p:spTree>
    <p:extLst>
      <p:ext uri="{BB962C8B-B14F-4D97-AF65-F5344CB8AC3E}">
        <p14:creationId xmlns:p14="http://schemas.microsoft.com/office/powerpoint/2010/main" val="3122424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9144000" cy="5016758"/>
          </a:xfrm>
          <a:prstGeom prst="rect">
            <a:avLst/>
          </a:prstGeom>
          <a:noFill/>
        </p:spPr>
        <p:txBody>
          <a:bodyPr wrap="square" rtlCol="0">
            <a:spAutoFit/>
          </a:bodyPr>
          <a:lstStyle/>
          <a:p>
            <a:pPr marL="45720" indent="0">
              <a:buNone/>
            </a:pPr>
            <a:r>
              <a:rPr lang="en-IN" sz="3200" b="1" dirty="0" smtClean="0"/>
              <a:t>Step-5</a:t>
            </a:r>
          </a:p>
          <a:p>
            <a:pPr marL="45720" indent="0">
              <a:buNone/>
            </a:pPr>
            <a:r>
              <a:rPr lang="en-IN" sz="3200" dirty="0" smtClean="0"/>
              <a:t>                     D</a:t>
            </a:r>
            <a:r>
              <a:rPr lang="en-IN" sz="3200" baseline="-25000" dirty="0" smtClean="0"/>
              <a:t>1</a:t>
            </a:r>
            <a:r>
              <a:rPr lang="en-IN" sz="3200" dirty="0" smtClean="0"/>
              <a:t>                 D</a:t>
            </a:r>
            <a:r>
              <a:rPr lang="en-IN" sz="3200" baseline="-25000" dirty="0" smtClean="0"/>
              <a:t>2</a:t>
            </a:r>
            <a:r>
              <a:rPr lang="en-IN" sz="3200" dirty="0" smtClean="0"/>
              <a:t>                  D</a:t>
            </a:r>
            <a:r>
              <a:rPr lang="en-IN" sz="3200" baseline="-25000" dirty="0" smtClean="0"/>
              <a:t>3</a:t>
            </a:r>
            <a:r>
              <a:rPr lang="en-IN" sz="3200" dirty="0" smtClean="0"/>
              <a:t>             </a:t>
            </a:r>
            <a:r>
              <a:rPr lang="en-IN" sz="3200" dirty="0" err="1" smtClean="0"/>
              <a:t>a</a:t>
            </a:r>
            <a:r>
              <a:rPr lang="en-IN" sz="3200" baseline="-25000" dirty="0" err="1" smtClean="0"/>
              <a:t>j</a:t>
            </a:r>
            <a:endParaRPr lang="en-IN" sz="3200" baseline="-25000" dirty="0" smtClean="0"/>
          </a:p>
          <a:p>
            <a:pPr marL="45720" indent="0">
              <a:buNone/>
            </a:pPr>
            <a:r>
              <a:rPr lang="en-IN" sz="3200" dirty="0" smtClean="0"/>
              <a:t>     O</a:t>
            </a:r>
            <a:r>
              <a:rPr lang="en-IN" sz="3200" baseline="-25000" dirty="0" smtClean="0"/>
              <a:t>1</a:t>
            </a:r>
            <a:r>
              <a:rPr lang="en-IN" sz="3200" dirty="0" smtClean="0"/>
              <a:t>							           500</a:t>
            </a:r>
          </a:p>
          <a:p>
            <a:pPr marL="45720" indent="0">
              <a:buNone/>
            </a:pPr>
            <a:endParaRPr lang="en-IN" sz="3200" dirty="0" smtClean="0"/>
          </a:p>
          <a:p>
            <a:pPr marL="45720" indent="0">
              <a:buNone/>
            </a:pPr>
            <a:r>
              <a:rPr lang="en-IN" sz="3200" dirty="0" smtClean="0"/>
              <a:t>     O</a:t>
            </a:r>
            <a:r>
              <a:rPr lang="en-IN" sz="3200" baseline="-25000" dirty="0" smtClean="0"/>
              <a:t>2</a:t>
            </a:r>
            <a:r>
              <a:rPr lang="en-IN" sz="3200" dirty="0" smtClean="0"/>
              <a:t>								 300</a:t>
            </a:r>
          </a:p>
          <a:p>
            <a:pPr marL="45720" indent="0">
              <a:buNone/>
            </a:pPr>
            <a:endParaRPr lang="en-IN" sz="3200" dirty="0" smtClean="0"/>
          </a:p>
          <a:p>
            <a:pPr marL="45720" indent="0">
              <a:buNone/>
            </a:pPr>
            <a:r>
              <a:rPr lang="en-IN" sz="3200" dirty="0" smtClean="0"/>
              <a:t>     O</a:t>
            </a:r>
            <a:r>
              <a:rPr lang="en-IN" sz="3200" baseline="-25000" dirty="0" smtClean="0"/>
              <a:t>3</a:t>
            </a:r>
            <a:r>
              <a:rPr lang="en-IN" sz="3200" dirty="0" smtClean="0"/>
              <a:t>								 200</a:t>
            </a:r>
          </a:p>
          <a:p>
            <a:pPr marL="45720" indent="0">
              <a:buNone/>
            </a:pPr>
            <a:endParaRPr lang="en-IN" sz="3200" dirty="0" smtClean="0"/>
          </a:p>
          <a:p>
            <a:pPr marL="45720" indent="0">
              <a:buNone/>
            </a:pPr>
            <a:r>
              <a:rPr lang="en-IN" sz="3200" dirty="0" smtClean="0"/>
              <a:t>      </a:t>
            </a:r>
            <a:r>
              <a:rPr lang="en-IN" sz="3200" dirty="0" err="1" smtClean="0"/>
              <a:t>b</a:t>
            </a:r>
            <a:r>
              <a:rPr lang="en-IN" sz="3200" baseline="-25000" dirty="0" err="1" smtClean="0"/>
              <a:t>j</a:t>
            </a:r>
            <a:r>
              <a:rPr lang="en-IN" sz="3200" dirty="0" smtClean="0"/>
              <a:t>          250               250               500</a:t>
            </a:r>
          </a:p>
          <a:p>
            <a:endParaRPr lang="en-IN" sz="3200" dirty="0"/>
          </a:p>
        </p:txBody>
      </p:sp>
      <p:graphicFrame>
        <p:nvGraphicFramePr>
          <p:cNvPr id="3" name="Table 2"/>
          <p:cNvGraphicFramePr>
            <a:graphicFrameLocks noGrp="1"/>
          </p:cNvGraphicFramePr>
          <p:nvPr>
            <p:extLst>
              <p:ext uri="{D42A27DB-BD31-4B8C-83A1-F6EECF244321}">
                <p14:modId xmlns:p14="http://schemas.microsoft.com/office/powerpoint/2010/main" val="192068314"/>
              </p:ext>
            </p:extLst>
          </p:nvPr>
        </p:nvGraphicFramePr>
        <p:xfrm>
          <a:off x="1187624" y="1340767"/>
          <a:ext cx="6096000" cy="2736306"/>
        </p:xfrm>
        <a:graphic>
          <a:graphicData uri="http://schemas.openxmlformats.org/drawingml/2006/table">
            <a:tbl>
              <a:tblPr>
                <a:tableStyleId>{775DCB02-9BB8-47FD-8907-85C794F793BA}</a:tableStyleId>
              </a:tblPr>
              <a:tblGrid>
                <a:gridCol w="2032000"/>
                <a:gridCol w="2032000"/>
                <a:gridCol w="2032000"/>
              </a:tblGrid>
              <a:tr h="912102">
                <a:tc>
                  <a:txBody>
                    <a:bodyPr/>
                    <a:lstStyle/>
                    <a:p>
                      <a:pPr algn="ctr"/>
                      <a:r>
                        <a:rPr lang="en-IN" sz="3200" dirty="0" smtClean="0"/>
                        <a:t>       28</a:t>
                      </a:r>
                      <a:r>
                        <a:rPr lang="en-IN" sz="3200" baseline="-25000" dirty="0" smtClean="0"/>
                        <a:t>      50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17</a:t>
                      </a:r>
                      <a:r>
                        <a:rPr lang="en-IN" sz="3200" baseline="-25000" dirty="0" smtClean="0"/>
                        <a:t>    </a:t>
                      </a:r>
                      <a:r>
                        <a:rPr lang="en-IN" sz="3200" baseline="-25000" dirty="0" smtClean="0">
                          <a:solidFill>
                            <a:srgbClr val="000099"/>
                          </a:solidFill>
                        </a:rPr>
                        <a:t>250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26 </a:t>
                      </a:r>
                      <a:r>
                        <a:rPr lang="en-IN" sz="3200" baseline="-25000" dirty="0" smtClean="0"/>
                        <a:t>  </a:t>
                      </a:r>
                      <a:r>
                        <a:rPr lang="en-IN" sz="3200" baseline="-25000" dirty="0" smtClean="0">
                          <a:solidFill>
                            <a:srgbClr val="000099"/>
                          </a:solidFill>
                        </a:rPr>
                        <a:t>200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2">
                <a:tc>
                  <a:txBody>
                    <a:bodyPr/>
                    <a:lstStyle/>
                    <a:p>
                      <a:pPr algn="ctr"/>
                      <a:r>
                        <a:rPr lang="en-IN" sz="3200" dirty="0" smtClean="0"/>
                        <a:t>19</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12</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16</a:t>
                      </a:r>
                      <a:r>
                        <a:rPr lang="en-IN" sz="3200" baseline="-25000" dirty="0" smtClean="0"/>
                        <a:t>    </a:t>
                      </a:r>
                      <a:r>
                        <a:rPr lang="en-IN" sz="3200" baseline="-25000" dirty="0" smtClean="0">
                          <a:solidFill>
                            <a:srgbClr val="000099"/>
                          </a:solidFill>
                        </a:rPr>
                        <a:t>300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2">
                <a:tc>
                  <a:txBody>
                    <a:bodyPr/>
                    <a:lstStyle/>
                    <a:p>
                      <a:pPr algn="ctr"/>
                      <a:r>
                        <a:rPr lang="en-IN" sz="3200" dirty="0" smtClean="0"/>
                        <a:t>         0</a:t>
                      </a:r>
                      <a:r>
                        <a:rPr lang="en-IN" sz="3200" baseline="-25000" dirty="0" smtClean="0"/>
                        <a:t>     </a:t>
                      </a:r>
                      <a:r>
                        <a:rPr lang="en-IN" sz="3200" baseline="-25000" dirty="0" smtClean="0">
                          <a:solidFill>
                            <a:srgbClr val="000099"/>
                          </a:solidFill>
                        </a:rPr>
                        <a:t>200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494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45720" indent="0">
              <a:buNone/>
            </a:pPr>
            <a:r>
              <a:rPr lang="en-IN" b="1" dirty="0" smtClean="0"/>
              <a:t>Step-6</a:t>
            </a:r>
          </a:p>
          <a:p>
            <a:pPr marL="45720" indent="0">
              <a:buNone/>
            </a:pPr>
            <a:endParaRPr lang="en-IN" sz="2400" dirty="0" smtClean="0"/>
          </a:p>
          <a:p>
            <a:pPr marL="45720" indent="0">
              <a:buNone/>
            </a:pPr>
            <a:endParaRPr lang="en-IN" sz="2400" dirty="0" smtClean="0"/>
          </a:p>
          <a:p>
            <a:pPr marL="45720" indent="0" algn="ctr">
              <a:buNone/>
            </a:pPr>
            <a:r>
              <a:rPr lang="en-IN" b="1" dirty="0" smtClean="0"/>
              <a:t>Z=0</a:t>
            </a:r>
            <a:r>
              <a:rPr lang="en-IN" b="1" dirty="0" smtClean="0">
                <a:solidFill>
                  <a:schemeClr val="accent6"/>
                </a:solidFill>
              </a:rPr>
              <a:t>*200</a:t>
            </a:r>
            <a:r>
              <a:rPr lang="en-IN" b="1" dirty="0" smtClean="0"/>
              <a:t>+16</a:t>
            </a:r>
            <a:r>
              <a:rPr lang="en-IN" b="1" dirty="0" smtClean="0">
                <a:solidFill>
                  <a:schemeClr val="accent6"/>
                </a:solidFill>
              </a:rPr>
              <a:t>*300</a:t>
            </a:r>
            <a:r>
              <a:rPr lang="en-IN" b="1" dirty="0" smtClean="0"/>
              <a:t>+28</a:t>
            </a:r>
            <a:r>
              <a:rPr lang="en-IN" b="1" dirty="0" smtClean="0">
                <a:solidFill>
                  <a:schemeClr val="accent6"/>
                </a:solidFill>
              </a:rPr>
              <a:t>*50</a:t>
            </a:r>
            <a:r>
              <a:rPr lang="en-IN" b="1" dirty="0" smtClean="0"/>
              <a:t>+17</a:t>
            </a:r>
            <a:r>
              <a:rPr lang="en-IN" b="1" dirty="0" smtClean="0">
                <a:solidFill>
                  <a:schemeClr val="accent6"/>
                </a:solidFill>
              </a:rPr>
              <a:t>*250</a:t>
            </a:r>
            <a:r>
              <a:rPr lang="en-IN" b="1" dirty="0" smtClean="0"/>
              <a:t>+26</a:t>
            </a:r>
            <a:r>
              <a:rPr lang="en-IN" b="1" dirty="0" smtClean="0">
                <a:solidFill>
                  <a:schemeClr val="accent6"/>
                </a:solidFill>
              </a:rPr>
              <a:t>*200</a:t>
            </a:r>
          </a:p>
          <a:p>
            <a:pPr marL="45720" indent="0" algn="ctr">
              <a:buNone/>
            </a:pPr>
            <a:r>
              <a:rPr lang="en-IN" b="1" dirty="0" smtClean="0">
                <a:solidFill>
                  <a:schemeClr val="tx1"/>
                </a:solidFill>
              </a:rPr>
              <a:t>Z=15,650</a:t>
            </a:r>
          </a:p>
          <a:p>
            <a:pPr marL="0" indent="0">
              <a:buNone/>
            </a:pPr>
            <a:endParaRPr lang="en-IN" dirty="0"/>
          </a:p>
        </p:txBody>
      </p:sp>
    </p:spTree>
    <p:extLst>
      <p:ext uri="{BB962C8B-B14F-4D97-AF65-F5344CB8AC3E}">
        <p14:creationId xmlns:p14="http://schemas.microsoft.com/office/powerpoint/2010/main" val="201501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UNBALANCED TRANSPORTATION PROBLEM</a:t>
            </a:r>
            <a:endParaRPr lang="en-IN" dirty="0"/>
          </a:p>
        </p:txBody>
      </p:sp>
      <p:sp>
        <p:nvSpPr>
          <p:cNvPr id="3" name="Content Placeholder 2"/>
          <p:cNvSpPr>
            <a:spLocks noGrp="1"/>
          </p:cNvSpPr>
          <p:nvPr>
            <p:ph idx="1"/>
          </p:nvPr>
        </p:nvSpPr>
        <p:spPr/>
        <p:txBody>
          <a:bodyPr/>
          <a:lstStyle/>
          <a:p>
            <a:pPr marL="0" indent="0" algn="just">
              <a:buNone/>
            </a:pPr>
            <a:r>
              <a:rPr lang="en-US" dirty="0" smtClean="0"/>
              <a:t>So far we have assumed that the total supply at the origins is equal to the total requirement at the destinations. But in certain situations, the total supply is not equal to the total demand. Thus, the </a:t>
            </a:r>
            <a:r>
              <a:rPr lang="en-US" dirty="0" smtClean="0">
                <a:hlinkClick r:id="rId2"/>
              </a:rPr>
              <a:t>transportation problem</a:t>
            </a:r>
            <a:r>
              <a:rPr lang="en-US" dirty="0" smtClean="0"/>
              <a:t> with </a:t>
            </a:r>
            <a:r>
              <a:rPr lang="en-US" dirty="0" smtClean="0">
                <a:solidFill>
                  <a:schemeClr val="accent2">
                    <a:lumMod val="75000"/>
                  </a:schemeClr>
                </a:solidFill>
              </a:rPr>
              <a:t>unequal supply and demand</a:t>
            </a:r>
            <a:r>
              <a:rPr lang="en-US" dirty="0" smtClean="0"/>
              <a:t> is said to be </a:t>
            </a:r>
            <a:r>
              <a:rPr lang="en-US" b="1" dirty="0" smtClean="0"/>
              <a:t>unbalanced transportation problem</a:t>
            </a:r>
            <a:r>
              <a:rPr lang="en-US" dirty="0" smtClean="0"/>
              <a:t>.</a:t>
            </a:r>
            <a:endParaRPr lang="en-IN" dirty="0" smtClean="0"/>
          </a:p>
          <a:p>
            <a:pPr marL="0" indent="0" algn="just">
              <a:buNone/>
            </a:pPr>
            <a:endParaRPr lang="en-IN" dirty="0"/>
          </a:p>
        </p:txBody>
      </p:sp>
    </p:spTree>
    <p:extLst>
      <p:ext uri="{BB962C8B-B14F-4D97-AF65-F5344CB8AC3E}">
        <p14:creationId xmlns:p14="http://schemas.microsoft.com/office/powerpoint/2010/main" val="296986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If the </a:t>
            </a:r>
            <a:r>
              <a:rPr lang="en-US" dirty="0" smtClean="0">
                <a:solidFill>
                  <a:schemeClr val="accent1">
                    <a:lumMod val="75000"/>
                  </a:schemeClr>
                </a:solidFill>
              </a:rPr>
              <a:t>total supply is more than the total demand</a:t>
            </a:r>
            <a:r>
              <a:rPr lang="en-US" dirty="0" smtClean="0"/>
              <a:t>, we introduce an additional column, which will </a:t>
            </a:r>
            <a:r>
              <a:rPr lang="en-US" dirty="0" smtClean="0">
                <a:solidFill>
                  <a:schemeClr val="accent1">
                    <a:lumMod val="75000"/>
                  </a:schemeClr>
                </a:solidFill>
              </a:rPr>
              <a:t>indicate the surplus supply </a:t>
            </a:r>
            <a:r>
              <a:rPr lang="en-US" dirty="0" smtClean="0"/>
              <a:t>with transportation cost zero. Similarly, if the </a:t>
            </a:r>
            <a:r>
              <a:rPr lang="en-US" dirty="0" smtClean="0">
                <a:solidFill>
                  <a:schemeClr val="accent6">
                    <a:lumMod val="75000"/>
                  </a:schemeClr>
                </a:solidFill>
              </a:rPr>
              <a:t>total demand is more than the total supply</a:t>
            </a:r>
            <a:r>
              <a:rPr lang="en-US" dirty="0" smtClean="0"/>
              <a:t>, an additional row is introduced in the table, which </a:t>
            </a:r>
            <a:r>
              <a:rPr lang="en-US" dirty="0" smtClean="0">
                <a:solidFill>
                  <a:schemeClr val="accent6">
                    <a:lumMod val="75000"/>
                  </a:schemeClr>
                </a:solidFill>
              </a:rPr>
              <a:t>represents unsatisfied demand</a:t>
            </a:r>
            <a:r>
              <a:rPr lang="en-US" dirty="0" smtClean="0"/>
              <a:t> with transportation cost zero.</a:t>
            </a:r>
            <a:endParaRPr lang="en-IN" dirty="0" smtClean="0"/>
          </a:p>
          <a:p>
            <a:pPr marL="0" indent="0" algn="just">
              <a:buNone/>
            </a:pPr>
            <a:endParaRPr lang="en-IN" dirty="0"/>
          </a:p>
        </p:txBody>
      </p:sp>
    </p:spTree>
    <p:extLst>
      <p:ext uri="{BB962C8B-B14F-4D97-AF65-F5344CB8AC3E}">
        <p14:creationId xmlns:p14="http://schemas.microsoft.com/office/powerpoint/2010/main" val="26389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to solve</a:t>
            </a:r>
            <a:endParaRPr lang="en-IN" dirty="0"/>
          </a:p>
        </p:txBody>
      </p:sp>
      <p:sp>
        <p:nvSpPr>
          <p:cNvPr id="3" name="Content Placeholder 2"/>
          <p:cNvSpPr>
            <a:spLocks noGrp="1"/>
          </p:cNvSpPr>
          <p:nvPr>
            <p:ph idx="1"/>
          </p:nvPr>
        </p:nvSpPr>
        <p:spPr/>
        <p:txBody>
          <a:bodyPr/>
          <a:lstStyle/>
          <a:p>
            <a:pPr marL="0" indent="0" algn="just">
              <a:buNone/>
            </a:pPr>
            <a:r>
              <a:rPr lang="en-US" dirty="0" smtClean="0"/>
              <a:t>To solve this problem, we have to </a:t>
            </a:r>
            <a:r>
              <a:rPr lang="en-US" dirty="0" smtClean="0">
                <a:solidFill>
                  <a:schemeClr val="accent1">
                    <a:lumMod val="75000"/>
                  </a:schemeClr>
                </a:solidFill>
              </a:rPr>
              <a:t>introduce an additional row or column </a:t>
            </a:r>
            <a:r>
              <a:rPr lang="en-US" dirty="0" smtClean="0"/>
              <a:t>(according to question</a:t>
            </a:r>
            <a:r>
              <a:rPr lang="en-IN" dirty="0" smtClean="0"/>
              <a:t>) which is </a:t>
            </a:r>
            <a:r>
              <a:rPr lang="en-IN" dirty="0" smtClean="0">
                <a:solidFill>
                  <a:schemeClr val="accent6">
                    <a:lumMod val="75000"/>
                  </a:schemeClr>
                </a:solidFill>
              </a:rPr>
              <a:t>known as Dummy Row or Dummy column</a:t>
            </a:r>
            <a:r>
              <a:rPr lang="en-IN" dirty="0" smtClean="0"/>
              <a:t>. Now the </a:t>
            </a:r>
            <a:r>
              <a:rPr lang="en-IN" dirty="0" smtClean="0">
                <a:solidFill>
                  <a:schemeClr val="accent1">
                    <a:lumMod val="75000"/>
                  </a:schemeClr>
                </a:solidFill>
              </a:rPr>
              <a:t>access Demand or Supply will allocate to that dummy row or column </a:t>
            </a:r>
            <a:r>
              <a:rPr lang="en-IN" dirty="0" smtClean="0"/>
              <a:t>. Now our problem is balanced after that we can solve the question using any of method as we do in normal (balanced) transportation problem question.</a:t>
            </a:r>
          </a:p>
          <a:p>
            <a:pPr marL="0" indent="0" algn="just">
              <a:buNone/>
            </a:pPr>
            <a:endParaRPr lang="en-IN" dirty="0"/>
          </a:p>
        </p:txBody>
      </p:sp>
    </p:spTree>
    <p:extLst>
      <p:ext uri="{BB962C8B-B14F-4D97-AF65-F5344CB8AC3E}">
        <p14:creationId xmlns:p14="http://schemas.microsoft.com/office/powerpoint/2010/main" val="44548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369332"/>
          </a:xfrm>
          <a:prstGeom prst="rect">
            <a:avLst/>
          </a:prstGeom>
          <a:noFill/>
        </p:spPr>
        <p:txBody>
          <a:bodyPr wrap="square" rtlCol="0">
            <a:spAutoFit/>
          </a:bodyPr>
          <a:lstStyle/>
          <a:p>
            <a:endParaRPr lang="en-IN" dirty="0"/>
          </a:p>
        </p:txBody>
      </p:sp>
      <p:sp>
        <p:nvSpPr>
          <p:cNvPr id="4" name="TextBox 3"/>
          <p:cNvSpPr txBox="1"/>
          <p:nvPr/>
        </p:nvSpPr>
        <p:spPr>
          <a:xfrm>
            <a:off x="-775" y="0"/>
            <a:ext cx="9144000" cy="6494085"/>
          </a:xfrm>
          <a:prstGeom prst="rect">
            <a:avLst/>
          </a:prstGeom>
          <a:noFill/>
        </p:spPr>
        <p:txBody>
          <a:bodyPr wrap="square" rtlCol="0">
            <a:spAutoFit/>
          </a:bodyPr>
          <a:lstStyle/>
          <a:p>
            <a:pPr algn="ctr"/>
            <a:endParaRPr lang="en-US" sz="3200" dirty="0" smtClean="0"/>
          </a:p>
          <a:p>
            <a:pPr algn="ctr"/>
            <a:r>
              <a:rPr lang="en-US" sz="3200" dirty="0" smtClean="0"/>
              <a:t>Example</a:t>
            </a:r>
          </a:p>
          <a:p>
            <a:r>
              <a:rPr lang="en-US" sz="3200" dirty="0" smtClean="0"/>
              <a:t>Solve the following transportation problem using </a:t>
            </a:r>
            <a:r>
              <a:rPr lang="en-US" sz="3200" dirty="0" err="1" smtClean="0"/>
              <a:t>vogel’s</a:t>
            </a:r>
            <a:r>
              <a:rPr lang="en-US" sz="3200" dirty="0" smtClean="0"/>
              <a:t> approximation method.</a:t>
            </a:r>
          </a:p>
          <a:p>
            <a:endParaRPr lang="en-US" sz="3200" dirty="0" smtClean="0"/>
          </a:p>
          <a:p>
            <a:pPr marL="45720" indent="0" algn="just">
              <a:buNone/>
            </a:pPr>
            <a:r>
              <a:rPr lang="en-US" sz="2400" dirty="0" smtClean="0"/>
              <a:t>                          </a:t>
            </a:r>
            <a:r>
              <a:rPr lang="en-US" sz="3200" dirty="0" smtClean="0"/>
              <a:t>D</a:t>
            </a:r>
            <a:r>
              <a:rPr lang="en-US" sz="3200" baseline="-25000" dirty="0" smtClean="0"/>
              <a:t>1</a:t>
            </a:r>
            <a:r>
              <a:rPr lang="en-US" sz="3200" dirty="0" smtClean="0"/>
              <a:t>                  D</a:t>
            </a:r>
            <a:r>
              <a:rPr lang="en-US" sz="3200" baseline="-25000" dirty="0" smtClean="0"/>
              <a:t>2    </a:t>
            </a:r>
            <a:r>
              <a:rPr lang="en-US" sz="3200" dirty="0" smtClean="0"/>
              <a:t>             D</a:t>
            </a:r>
            <a:r>
              <a:rPr lang="en-US" sz="3200" baseline="-25000" dirty="0" smtClean="0"/>
              <a:t>3    </a:t>
            </a:r>
            <a:r>
              <a:rPr lang="en-US" sz="3200" dirty="0" smtClean="0"/>
              <a:t>         </a:t>
            </a:r>
            <a:r>
              <a:rPr lang="en-US" sz="3200" dirty="0" err="1" smtClean="0"/>
              <a:t>a</a:t>
            </a:r>
            <a:r>
              <a:rPr lang="en-US" sz="3200" baseline="-25000" dirty="0" err="1" smtClean="0"/>
              <a:t>i</a:t>
            </a:r>
            <a:endParaRPr lang="en-US" sz="3200" baseline="-25000" dirty="0" smtClean="0"/>
          </a:p>
          <a:p>
            <a:pPr marL="45720" indent="0" algn="just">
              <a:buNone/>
            </a:pPr>
            <a:r>
              <a:rPr lang="en-US" sz="3200" baseline="-25000" dirty="0" smtClean="0"/>
              <a:t> </a:t>
            </a:r>
            <a:endParaRPr lang="en-US" sz="3200" dirty="0" smtClean="0"/>
          </a:p>
          <a:p>
            <a:pPr marL="45720" indent="0" algn="just">
              <a:buNone/>
            </a:pPr>
            <a:r>
              <a:rPr lang="en-US" sz="3200" dirty="0" smtClean="0"/>
              <a:t>     O</a:t>
            </a:r>
            <a:r>
              <a:rPr lang="en-US" sz="3200" baseline="-25000" dirty="0" smtClean="0"/>
              <a:t>1	</a:t>
            </a:r>
            <a:r>
              <a:rPr lang="en-US" sz="3200" dirty="0" smtClean="0"/>
              <a:t>						         500</a:t>
            </a:r>
            <a:endParaRPr lang="en-US" sz="3200" baseline="-25000" dirty="0" smtClean="0"/>
          </a:p>
          <a:p>
            <a:pPr marL="45720" indent="0" algn="just">
              <a:buNone/>
            </a:pPr>
            <a:r>
              <a:rPr lang="en-US" sz="3200" dirty="0" smtClean="0"/>
              <a:t> </a:t>
            </a:r>
          </a:p>
          <a:p>
            <a:pPr marL="45720" indent="0" algn="just">
              <a:buNone/>
            </a:pPr>
            <a:r>
              <a:rPr lang="en-US" sz="3200" dirty="0" smtClean="0"/>
              <a:t>     </a:t>
            </a:r>
          </a:p>
          <a:p>
            <a:pPr marL="45720" indent="0" algn="just">
              <a:buNone/>
            </a:pPr>
            <a:r>
              <a:rPr lang="en-US" sz="3200" dirty="0" smtClean="0"/>
              <a:t>     O</a:t>
            </a:r>
            <a:r>
              <a:rPr lang="en-US" sz="3200" baseline="-25000" dirty="0" smtClean="0"/>
              <a:t>2	</a:t>
            </a:r>
            <a:r>
              <a:rPr lang="en-US" sz="3200" dirty="0" smtClean="0"/>
              <a:t>						         300</a:t>
            </a:r>
          </a:p>
          <a:p>
            <a:pPr marL="45720" indent="0" algn="just">
              <a:buNone/>
            </a:pPr>
            <a:r>
              <a:rPr lang="en-US" sz="3200" dirty="0" smtClean="0"/>
              <a:t>      </a:t>
            </a:r>
          </a:p>
          <a:p>
            <a:pPr marL="45720" indent="0" algn="just">
              <a:buNone/>
            </a:pPr>
            <a:r>
              <a:rPr lang="en-US" sz="3200" dirty="0" smtClean="0"/>
              <a:t>      </a:t>
            </a:r>
            <a:r>
              <a:rPr lang="en-US" sz="3200" dirty="0" err="1" smtClean="0"/>
              <a:t>b</a:t>
            </a:r>
            <a:r>
              <a:rPr lang="en-US" sz="3200" baseline="-25000" dirty="0" err="1" smtClean="0"/>
              <a:t>j</a:t>
            </a:r>
            <a:r>
              <a:rPr lang="en-US" sz="3200" dirty="0" smtClean="0"/>
              <a:t>           250             250               500</a:t>
            </a:r>
            <a:endParaRPr lang="en-IN" sz="3200" dirty="0"/>
          </a:p>
        </p:txBody>
      </p:sp>
      <p:graphicFrame>
        <p:nvGraphicFramePr>
          <p:cNvPr id="5" name="Table 4"/>
          <p:cNvGraphicFramePr>
            <a:graphicFrameLocks noGrp="1"/>
          </p:cNvGraphicFramePr>
          <p:nvPr>
            <p:extLst>
              <p:ext uri="{D42A27DB-BD31-4B8C-83A1-F6EECF244321}">
                <p14:modId xmlns:p14="http://schemas.microsoft.com/office/powerpoint/2010/main" val="1697584722"/>
              </p:ext>
            </p:extLst>
          </p:nvPr>
        </p:nvGraphicFramePr>
        <p:xfrm>
          <a:off x="1259632" y="3140968"/>
          <a:ext cx="5904657" cy="2592288"/>
        </p:xfrm>
        <a:graphic>
          <a:graphicData uri="http://schemas.openxmlformats.org/drawingml/2006/table">
            <a:tbl>
              <a:tblPr>
                <a:tableStyleId>{775DCB02-9BB8-47FD-8907-85C794F793BA}</a:tableStyleId>
              </a:tblPr>
              <a:tblGrid>
                <a:gridCol w="1968219"/>
                <a:gridCol w="1968219"/>
                <a:gridCol w="1968219"/>
              </a:tblGrid>
              <a:tr h="1296144">
                <a:tc>
                  <a:txBody>
                    <a:bodyPr/>
                    <a:lstStyle/>
                    <a:p>
                      <a:pPr algn="ctr"/>
                      <a:r>
                        <a:rPr lang="en-IN" sz="3200" dirty="0" smtClean="0"/>
                        <a:t>28</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17</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26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6144">
                <a:tc>
                  <a:txBody>
                    <a:bodyPr/>
                    <a:lstStyle/>
                    <a:p>
                      <a:pPr algn="ctr"/>
                      <a:r>
                        <a:rPr lang="en-IN" sz="3200" dirty="0" smtClean="0"/>
                        <a:t>19</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12</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3200" dirty="0" smtClean="0"/>
                        <a:t>16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1245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6" y="0"/>
            <a:ext cx="9144000" cy="6617196"/>
          </a:xfrm>
          <a:prstGeom prst="rect">
            <a:avLst/>
          </a:prstGeom>
          <a:noFill/>
        </p:spPr>
        <p:txBody>
          <a:bodyPr wrap="square" rtlCol="0">
            <a:spAutoFit/>
          </a:bodyPr>
          <a:lstStyle/>
          <a:p>
            <a:pPr marL="45720" indent="0" algn="just">
              <a:buNone/>
            </a:pPr>
            <a:r>
              <a:rPr lang="en-US" sz="3200" dirty="0" smtClean="0"/>
              <a:t>As we see in the following question, </a:t>
            </a:r>
            <a:r>
              <a:rPr lang="en-US" sz="3200" dirty="0" err="1" smtClean="0"/>
              <a:t>a</a:t>
            </a:r>
            <a:r>
              <a:rPr lang="en-US" sz="3200" baseline="-25000" dirty="0" err="1" smtClean="0"/>
              <a:t>i</a:t>
            </a:r>
            <a:r>
              <a:rPr lang="en-US" sz="3200" dirty="0" smtClean="0"/>
              <a:t>=500+300=800 and </a:t>
            </a:r>
            <a:r>
              <a:rPr lang="en-US" sz="3200" dirty="0" err="1" smtClean="0"/>
              <a:t>b</a:t>
            </a:r>
            <a:r>
              <a:rPr lang="en-US" sz="3200" baseline="-25000" dirty="0" err="1" smtClean="0"/>
              <a:t>j</a:t>
            </a:r>
            <a:r>
              <a:rPr lang="en-US" sz="3200" dirty="0" smtClean="0"/>
              <a:t>=250+250+500=1000</a:t>
            </a:r>
          </a:p>
          <a:p>
            <a:pPr marL="45720" indent="0" algn="just">
              <a:buNone/>
            </a:pPr>
            <a:r>
              <a:rPr lang="en-US" sz="3200" dirty="0" smtClean="0"/>
              <a:t>Hence </a:t>
            </a:r>
            <a:r>
              <a:rPr lang="en-US" sz="3200" dirty="0" smtClean="0">
                <a:solidFill>
                  <a:schemeClr val="accent6">
                    <a:lumMod val="75000"/>
                  </a:schemeClr>
                </a:solidFill>
              </a:rPr>
              <a:t>it is</a:t>
            </a:r>
            <a:r>
              <a:rPr lang="en-US" sz="3200" dirty="0" smtClean="0"/>
              <a:t> the case of </a:t>
            </a:r>
            <a:r>
              <a:rPr lang="en-US" sz="3200" dirty="0" smtClean="0">
                <a:solidFill>
                  <a:schemeClr val="accent6">
                    <a:lumMod val="75000"/>
                  </a:schemeClr>
                </a:solidFill>
              </a:rPr>
              <a:t>unbalanced transportation problem</a:t>
            </a:r>
            <a:r>
              <a:rPr lang="en-IN" sz="3200" dirty="0" smtClean="0">
                <a:solidFill>
                  <a:schemeClr val="accent6">
                    <a:lumMod val="75000"/>
                  </a:schemeClr>
                </a:solidFill>
              </a:rPr>
              <a:t> </a:t>
            </a:r>
            <a:r>
              <a:rPr lang="en-IN" sz="3200" dirty="0" smtClean="0">
                <a:solidFill>
                  <a:schemeClr val="tx1">
                    <a:lumMod val="95000"/>
                  </a:schemeClr>
                </a:solidFill>
              </a:rPr>
              <a:t>. So </a:t>
            </a:r>
            <a:r>
              <a:rPr lang="en-IN" sz="3200" dirty="0" smtClean="0">
                <a:solidFill>
                  <a:schemeClr val="accent1">
                    <a:lumMod val="75000"/>
                  </a:schemeClr>
                </a:solidFill>
              </a:rPr>
              <a:t>we introduce </a:t>
            </a:r>
            <a:r>
              <a:rPr lang="en-IN" sz="3200" dirty="0" smtClean="0">
                <a:solidFill>
                  <a:schemeClr val="tx1">
                    <a:lumMod val="95000"/>
                  </a:schemeClr>
                </a:solidFill>
              </a:rPr>
              <a:t>an additional row or </a:t>
            </a:r>
            <a:r>
              <a:rPr lang="en-IN" sz="3200" dirty="0" smtClean="0">
                <a:solidFill>
                  <a:schemeClr val="accent1">
                    <a:lumMod val="75000"/>
                  </a:schemeClr>
                </a:solidFill>
              </a:rPr>
              <a:t>Dummy row </a:t>
            </a:r>
            <a:r>
              <a:rPr lang="en-IN" sz="3200" dirty="0" smtClean="0">
                <a:solidFill>
                  <a:schemeClr val="tx1"/>
                </a:solidFill>
              </a:rPr>
              <a:t>and </a:t>
            </a:r>
            <a:r>
              <a:rPr lang="en-IN" sz="3200" dirty="0" smtClean="0">
                <a:solidFill>
                  <a:srgbClr val="7030A0"/>
                </a:solidFill>
              </a:rPr>
              <a:t>allocate 200 to dummy </a:t>
            </a:r>
            <a:r>
              <a:rPr lang="en-IN" sz="3200" dirty="0" smtClean="0">
                <a:solidFill>
                  <a:schemeClr val="tx1"/>
                </a:solidFill>
              </a:rPr>
              <a:t>row to balanced them.</a:t>
            </a:r>
          </a:p>
          <a:p>
            <a:pPr marL="45720" indent="0" algn="just">
              <a:buNone/>
            </a:pPr>
            <a:r>
              <a:rPr lang="en-US" sz="4000" dirty="0" smtClean="0">
                <a:solidFill>
                  <a:schemeClr val="tx1"/>
                </a:solidFill>
              </a:rPr>
              <a:t> </a:t>
            </a:r>
            <a:r>
              <a:rPr lang="en-US" sz="3200" b="1" dirty="0" smtClean="0">
                <a:solidFill>
                  <a:schemeClr val="tx1"/>
                </a:solidFill>
              </a:rPr>
              <a:t>Step-1</a:t>
            </a:r>
            <a:r>
              <a:rPr lang="en-US" sz="3200" dirty="0" smtClean="0">
                <a:solidFill>
                  <a:schemeClr val="tx1"/>
                </a:solidFill>
              </a:rPr>
              <a:t>       D</a:t>
            </a:r>
            <a:r>
              <a:rPr lang="en-US" sz="3200" baseline="-25000" dirty="0" smtClean="0">
                <a:solidFill>
                  <a:schemeClr val="tx1"/>
                </a:solidFill>
              </a:rPr>
              <a:t>1    </a:t>
            </a:r>
            <a:r>
              <a:rPr lang="en-US" sz="3200" dirty="0" smtClean="0">
                <a:solidFill>
                  <a:schemeClr val="tx1"/>
                </a:solidFill>
              </a:rPr>
              <a:t>             D</a:t>
            </a:r>
            <a:r>
              <a:rPr lang="en-US" sz="3200" baseline="-25000" dirty="0" smtClean="0">
                <a:solidFill>
                  <a:schemeClr val="tx1"/>
                </a:solidFill>
              </a:rPr>
              <a:t>2  </a:t>
            </a:r>
            <a:r>
              <a:rPr lang="en-US" sz="3200" dirty="0" smtClean="0">
                <a:solidFill>
                  <a:schemeClr val="tx1"/>
                </a:solidFill>
              </a:rPr>
              <a:t>               D</a:t>
            </a:r>
            <a:r>
              <a:rPr lang="en-US" sz="3200" baseline="-25000" dirty="0" smtClean="0">
                <a:solidFill>
                  <a:schemeClr val="tx1"/>
                </a:solidFill>
              </a:rPr>
              <a:t>3</a:t>
            </a:r>
            <a:r>
              <a:rPr lang="en-US" sz="3200" dirty="0" smtClean="0">
                <a:solidFill>
                  <a:schemeClr val="tx1"/>
                </a:solidFill>
              </a:rPr>
              <a:t>                  </a:t>
            </a:r>
            <a:r>
              <a:rPr lang="en-US" sz="3200" dirty="0" err="1" smtClean="0">
                <a:solidFill>
                  <a:schemeClr val="tx1"/>
                </a:solidFill>
              </a:rPr>
              <a:t>a</a:t>
            </a:r>
            <a:r>
              <a:rPr lang="en-US" sz="3200" baseline="-25000" dirty="0" err="1" smtClean="0">
                <a:solidFill>
                  <a:schemeClr val="tx1"/>
                </a:solidFill>
              </a:rPr>
              <a:t>i</a:t>
            </a:r>
            <a:endParaRPr lang="en-US" sz="3200" baseline="-25000" dirty="0" smtClean="0">
              <a:solidFill>
                <a:schemeClr val="tx1"/>
              </a:solidFill>
            </a:endParaRPr>
          </a:p>
          <a:p>
            <a:pPr marL="45720" indent="0" algn="just">
              <a:buNone/>
            </a:pPr>
            <a:r>
              <a:rPr lang="en-US" sz="3200" baseline="-25000" dirty="0" smtClean="0">
                <a:solidFill>
                  <a:schemeClr val="tx1"/>
                </a:solidFill>
              </a:rPr>
              <a:t>      </a:t>
            </a:r>
            <a:r>
              <a:rPr lang="en-US" sz="3200" dirty="0" smtClean="0">
                <a:solidFill>
                  <a:schemeClr val="tx1"/>
                </a:solidFill>
              </a:rPr>
              <a:t>O</a:t>
            </a:r>
            <a:r>
              <a:rPr lang="en-US" sz="3200" baseline="-25000" dirty="0" smtClean="0">
                <a:solidFill>
                  <a:schemeClr val="tx1"/>
                </a:solidFill>
              </a:rPr>
              <a:t>1</a:t>
            </a:r>
            <a:r>
              <a:rPr lang="en-US" sz="3200" dirty="0" smtClean="0">
                <a:solidFill>
                  <a:schemeClr val="tx1"/>
                </a:solidFill>
              </a:rPr>
              <a:t>							            500</a:t>
            </a:r>
          </a:p>
          <a:p>
            <a:pPr marL="45720" indent="0" algn="just">
              <a:buNone/>
            </a:pPr>
            <a:r>
              <a:rPr lang="en-US" sz="3200" baseline="-25000" dirty="0" smtClean="0">
                <a:solidFill>
                  <a:schemeClr val="tx1"/>
                </a:solidFill>
              </a:rPr>
              <a:t> </a:t>
            </a:r>
            <a:r>
              <a:rPr lang="en-US" sz="3200" dirty="0" smtClean="0">
                <a:solidFill>
                  <a:schemeClr val="tx1"/>
                </a:solidFill>
              </a:rPr>
              <a:t> </a:t>
            </a:r>
          </a:p>
          <a:p>
            <a:pPr marL="45720" indent="0" algn="just">
              <a:buNone/>
            </a:pPr>
            <a:r>
              <a:rPr lang="en-US" sz="3200" dirty="0" smtClean="0">
                <a:solidFill>
                  <a:schemeClr val="tx1"/>
                </a:solidFill>
              </a:rPr>
              <a:t>    O</a:t>
            </a:r>
            <a:r>
              <a:rPr lang="en-US" sz="3200" baseline="-25000" dirty="0" smtClean="0">
                <a:solidFill>
                  <a:schemeClr val="tx1"/>
                </a:solidFill>
              </a:rPr>
              <a:t>2</a:t>
            </a:r>
            <a:r>
              <a:rPr lang="en-US" sz="3200" dirty="0" smtClean="0">
                <a:solidFill>
                  <a:schemeClr val="tx1"/>
                </a:solidFill>
              </a:rPr>
              <a:t>							            300</a:t>
            </a:r>
          </a:p>
          <a:p>
            <a:pPr marL="45720" indent="0" algn="just">
              <a:buNone/>
            </a:pPr>
            <a:r>
              <a:rPr lang="en-US" sz="3200" dirty="0" smtClean="0">
                <a:solidFill>
                  <a:schemeClr val="tx1"/>
                </a:solidFill>
              </a:rPr>
              <a:t>  </a:t>
            </a:r>
          </a:p>
          <a:p>
            <a:pPr marL="45720" indent="0" algn="just">
              <a:buNone/>
            </a:pPr>
            <a:r>
              <a:rPr lang="en-US" sz="3200" dirty="0" smtClean="0">
                <a:solidFill>
                  <a:schemeClr val="tx1"/>
                </a:solidFill>
              </a:rPr>
              <a:t>    O</a:t>
            </a:r>
            <a:r>
              <a:rPr lang="en-US" sz="3200" baseline="-25000" dirty="0" smtClean="0">
                <a:solidFill>
                  <a:schemeClr val="tx1"/>
                </a:solidFill>
              </a:rPr>
              <a:t>3</a:t>
            </a:r>
            <a:r>
              <a:rPr lang="en-US" sz="3200" dirty="0" smtClean="0">
                <a:solidFill>
                  <a:schemeClr val="tx1"/>
                </a:solidFill>
              </a:rPr>
              <a:t>							             200</a:t>
            </a:r>
          </a:p>
          <a:p>
            <a:pPr marL="45720" indent="0" algn="just">
              <a:buNone/>
            </a:pPr>
            <a:r>
              <a:rPr lang="en-US" sz="3200" dirty="0" smtClean="0">
                <a:solidFill>
                  <a:schemeClr val="tx1"/>
                </a:solidFill>
              </a:rPr>
              <a:t>     </a:t>
            </a:r>
            <a:r>
              <a:rPr lang="en-US" sz="3200" dirty="0" err="1" smtClean="0">
                <a:solidFill>
                  <a:schemeClr val="tx1"/>
                </a:solidFill>
              </a:rPr>
              <a:t>b</a:t>
            </a:r>
            <a:r>
              <a:rPr lang="en-US" sz="3200" baseline="-25000" dirty="0" err="1" smtClean="0">
                <a:solidFill>
                  <a:schemeClr val="tx1"/>
                </a:solidFill>
              </a:rPr>
              <a:t>j</a:t>
            </a:r>
            <a:r>
              <a:rPr lang="en-US" sz="3200" dirty="0" smtClean="0">
                <a:solidFill>
                  <a:schemeClr val="tx1"/>
                </a:solidFill>
              </a:rPr>
              <a:t>        250	          250	        500</a:t>
            </a:r>
            <a:endParaRPr lang="en-US" sz="3200" dirty="0" smtClean="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68709957"/>
              </p:ext>
            </p:extLst>
          </p:nvPr>
        </p:nvGraphicFramePr>
        <p:xfrm>
          <a:off x="1043608" y="3645024"/>
          <a:ext cx="5976663" cy="2376264"/>
        </p:xfrm>
        <a:graphic>
          <a:graphicData uri="http://schemas.openxmlformats.org/drawingml/2006/table">
            <a:tbl>
              <a:tblPr>
                <a:tableStyleId>{775DCB02-9BB8-47FD-8907-85C794F793BA}</a:tableStyleId>
              </a:tblPr>
              <a:tblGrid>
                <a:gridCol w="1992221"/>
                <a:gridCol w="1992221"/>
                <a:gridCol w="1992221"/>
              </a:tblGrid>
              <a:tr h="792088">
                <a:tc>
                  <a:txBody>
                    <a:bodyPr/>
                    <a:lstStyle/>
                    <a:p>
                      <a:pPr algn="ctr"/>
                      <a:r>
                        <a:rPr lang="en-IN" sz="3200" dirty="0" smtClean="0"/>
                        <a:t>28</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17</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26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2088">
                <a:tc>
                  <a:txBody>
                    <a:bodyPr/>
                    <a:lstStyle/>
                    <a:p>
                      <a:pPr algn="ctr"/>
                      <a:r>
                        <a:rPr lang="en-IN" sz="3200" dirty="0" smtClean="0"/>
                        <a:t>19</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12</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2088">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4691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5509200"/>
          </a:xfrm>
          <a:prstGeom prst="rect">
            <a:avLst/>
          </a:prstGeom>
          <a:noFill/>
        </p:spPr>
        <p:txBody>
          <a:bodyPr wrap="square" rtlCol="0">
            <a:spAutoFit/>
          </a:bodyPr>
          <a:lstStyle/>
          <a:p>
            <a:pPr marL="45720" indent="0" algn="just">
              <a:buNone/>
            </a:pPr>
            <a:endParaRPr lang="en-US" sz="3200" b="1" dirty="0" smtClean="0"/>
          </a:p>
          <a:p>
            <a:pPr marL="45720" indent="0" algn="just">
              <a:buNone/>
            </a:pPr>
            <a:r>
              <a:rPr lang="en-US" sz="3200" b="1" dirty="0" smtClean="0"/>
              <a:t>Step-2 </a:t>
            </a:r>
            <a:endParaRPr lang="en-US" sz="3200" dirty="0" smtClean="0"/>
          </a:p>
          <a:p>
            <a:pPr marL="45720" indent="0" algn="just">
              <a:buNone/>
            </a:pPr>
            <a:r>
              <a:rPr lang="en-US" sz="3200" b="1" dirty="0" smtClean="0"/>
              <a:t>                   </a:t>
            </a:r>
            <a:r>
              <a:rPr lang="en-US" sz="3200" dirty="0" smtClean="0"/>
              <a:t>D</a:t>
            </a:r>
            <a:r>
              <a:rPr lang="en-US" sz="3200" baseline="-25000" dirty="0" smtClean="0"/>
              <a:t>1</a:t>
            </a:r>
            <a:r>
              <a:rPr lang="en-US" sz="3200" dirty="0" smtClean="0"/>
              <a:t>                D</a:t>
            </a:r>
            <a:r>
              <a:rPr lang="en-US" sz="3200" baseline="-25000" dirty="0" smtClean="0"/>
              <a:t>2</a:t>
            </a:r>
            <a:r>
              <a:rPr lang="en-US" sz="3200" dirty="0" smtClean="0"/>
              <a:t>                   D</a:t>
            </a:r>
            <a:r>
              <a:rPr lang="en-US" sz="3200" baseline="-25000" dirty="0" smtClean="0"/>
              <a:t>3</a:t>
            </a:r>
            <a:r>
              <a:rPr lang="en-US" sz="3200" dirty="0" smtClean="0"/>
              <a:t>               </a:t>
            </a:r>
            <a:r>
              <a:rPr lang="en-US" sz="3200" dirty="0" err="1" smtClean="0"/>
              <a:t>a</a:t>
            </a:r>
            <a:r>
              <a:rPr lang="en-US" sz="3200" baseline="-25000" dirty="0" err="1" smtClean="0"/>
              <a:t>j</a:t>
            </a:r>
            <a:r>
              <a:rPr lang="en-US" sz="3200" dirty="0" smtClean="0"/>
              <a:t>     P</a:t>
            </a:r>
          </a:p>
          <a:p>
            <a:pPr marL="45720" indent="0" algn="just">
              <a:buNone/>
            </a:pPr>
            <a:r>
              <a:rPr lang="en-US" sz="3200" dirty="0" smtClean="0"/>
              <a:t>   O</a:t>
            </a:r>
            <a:r>
              <a:rPr lang="en-US" sz="3200" baseline="-25000" dirty="0" smtClean="0"/>
              <a:t>1</a:t>
            </a:r>
            <a:r>
              <a:rPr lang="en-US" sz="3200" b="1" baseline="-25000" dirty="0" smtClean="0"/>
              <a:t>		</a:t>
            </a:r>
            <a:r>
              <a:rPr lang="en-US" sz="3200" b="1" dirty="0" smtClean="0"/>
              <a:t>					           </a:t>
            </a:r>
            <a:r>
              <a:rPr lang="en-US" sz="3200" dirty="0" smtClean="0"/>
              <a:t>500   9</a:t>
            </a:r>
          </a:p>
          <a:p>
            <a:pPr marL="45720" indent="0" algn="just">
              <a:buNone/>
            </a:pPr>
            <a:endParaRPr lang="en-US" sz="3200" b="1" dirty="0" smtClean="0"/>
          </a:p>
          <a:p>
            <a:pPr marL="45720" indent="0" algn="just">
              <a:buNone/>
            </a:pPr>
            <a:r>
              <a:rPr lang="en-US" sz="3200" dirty="0" smtClean="0"/>
              <a:t>   O</a:t>
            </a:r>
            <a:r>
              <a:rPr lang="en-US" sz="3200" baseline="-25000" dirty="0" smtClean="0"/>
              <a:t>2</a:t>
            </a:r>
            <a:r>
              <a:rPr lang="en-US" sz="3200" b="1" dirty="0" smtClean="0"/>
              <a:t>							           </a:t>
            </a:r>
            <a:r>
              <a:rPr lang="en-US" sz="3200" dirty="0" smtClean="0"/>
              <a:t>300   4</a:t>
            </a:r>
          </a:p>
          <a:p>
            <a:pPr marL="45720" indent="0" algn="just">
              <a:buNone/>
            </a:pPr>
            <a:endParaRPr lang="en-US" sz="3200" b="1" dirty="0" smtClean="0"/>
          </a:p>
          <a:p>
            <a:pPr marL="45720" indent="0" algn="just">
              <a:buNone/>
            </a:pPr>
            <a:r>
              <a:rPr lang="en-US" sz="3200" dirty="0" smtClean="0"/>
              <a:t>   O</a:t>
            </a:r>
            <a:r>
              <a:rPr lang="en-US" sz="3200" baseline="-25000" dirty="0" smtClean="0"/>
              <a:t>3</a:t>
            </a:r>
            <a:r>
              <a:rPr lang="en-US" sz="3200" b="1" baseline="-25000" dirty="0" smtClean="0"/>
              <a:t>					</a:t>
            </a:r>
            <a:r>
              <a:rPr lang="en-US" sz="3200" b="1" dirty="0" smtClean="0"/>
              <a:t>		           </a:t>
            </a:r>
            <a:r>
              <a:rPr lang="en-US" sz="3200" dirty="0" smtClean="0"/>
              <a:t>200   0</a:t>
            </a:r>
          </a:p>
          <a:p>
            <a:pPr marL="45720" indent="0" algn="just">
              <a:buNone/>
            </a:pPr>
            <a:endParaRPr lang="en-US" sz="3200" b="1" dirty="0" smtClean="0"/>
          </a:p>
          <a:p>
            <a:pPr marL="45720" indent="0" algn="just">
              <a:buNone/>
            </a:pPr>
            <a:r>
              <a:rPr lang="en-US" sz="3200" dirty="0" smtClean="0"/>
              <a:t>   </a:t>
            </a:r>
            <a:r>
              <a:rPr lang="en-US" sz="3200" dirty="0" err="1" smtClean="0"/>
              <a:t>b</a:t>
            </a:r>
            <a:r>
              <a:rPr lang="en-US" sz="3200" baseline="-25000" dirty="0" err="1" smtClean="0"/>
              <a:t>j</a:t>
            </a:r>
            <a:r>
              <a:rPr lang="en-US" sz="3200" baseline="-25000" dirty="0" smtClean="0"/>
              <a:t> </a:t>
            </a:r>
            <a:r>
              <a:rPr lang="en-US" sz="3200" dirty="0" smtClean="0"/>
              <a:t>       250-</a:t>
            </a:r>
            <a:r>
              <a:rPr lang="en-US" sz="3200" dirty="0" smtClean="0">
                <a:solidFill>
                  <a:schemeClr val="accent6"/>
                </a:solidFill>
              </a:rPr>
              <a:t>200</a:t>
            </a:r>
            <a:r>
              <a:rPr lang="en-US" sz="3200" dirty="0" smtClean="0"/>
              <a:t>	           250              500   </a:t>
            </a:r>
          </a:p>
          <a:p>
            <a:pPr marL="45720" indent="0" algn="just">
              <a:buNone/>
            </a:pPr>
            <a:r>
              <a:rPr lang="en-US" sz="3200" dirty="0" smtClean="0"/>
              <a:t>   P          19                      12                16</a:t>
            </a:r>
            <a:endParaRPr lang="en-IN" sz="3200" dirty="0"/>
          </a:p>
        </p:txBody>
      </p:sp>
      <p:graphicFrame>
        <p:nvGraphicFramePr>
          <p:cNvPr id="3" name="Table 2"/>
          <p:cNvGraphicFramePr>
            <a:graphicFrameLocks noGrp="1"/>
          </p:cNvGraphicFramePr>
          <p:nvPr>
            <p:extLst>
              <p:ext uri="{D42A27DB-BD31-4B8C-83A1-F6EECF244321}">
                <p14:modId xmlns:p14="http://schemas.microsoft.com/office/powerpoint/2010/main" val="3996854417"/>
              </p:ext>
            </p:extLst>
          </p:nvPr>
        </p:nvGraphicFramePr>
        <p:xfrm>
          <a:off x="1115616" y="1700808"/>
          <a:ext cx="6096000" cy="2736303"/>
        </p:xfrm>
        <a:graphic>
          <a:graphicData uri="http://schemas.openxmlformats.org/drawingml/2006/table">
            <a:tbl>
              <a:tblPr>
                <a:tableStyleId>{775DCB02-9BB8-47FD-8907-85C794F793BA}</a:tableStyleId>
              </a:tblPr>
              <a:tblGrid>
                <a:gridCol w="2032000"/>
                <a:gridCol w="2032000"/>
                <a:gridCol w="2032000"/>
              </a:tblGrid>
              <a:tr h="912101">
                <a:tc>
                  <a:txBody>
                    <a:bodyPr/>
                    <a:lstStyle/>
                    <a:p>
                      <a:pPr algn="ctr"/>
                      <a:r>
                        <a:rPr lang="en-IN" sz="3200" dirty="0" smtClean="0"/>
                        <a:t>28</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17</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26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1">
                <a:tc>
                  <a:txBody>
                    <a:bodyPr/>
                    <a:lstStyle/>
                    <a:p>
                      <a:pPr algn="ctr"/>
                      <a:r>
                        <a:rPr lang="en-IN" sz="3200" dirty="0" smtClean="0"/>
                        <a:t>19</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12</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2101">
                <a:tc>
                  <a:txBody>
                    <a:bodyPr/>
                    <a:lstStyle/>
                    <a:p>
                      <a:pPr algn="ctr"/>
                      <a:r>
                        <a:rPr lang="en-IN" sz="3200" dirty="0" smtClean="0"/>
                        <a:t>        0</a:t>
                      </a:r>
                      <a:r>
                        <a:rPr lang="en-IN" sz="3200" baseline="-25000" dirty="0" smtClean="0"/>
                        <a:t>    </a:t>
                      </a:r>
                      <a:r>
                        <a:rPr lang="en-IN" sz="3200" baseline="-25000" dirty="0" smtClean="0">
                          <a:solidFill>
                            <a:srgbClr val="000099"/>
                          </a:solidFill>
                        </a:rPr>
                        <a:t>200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Straight Connector 4"/>
          <p:cNvCxnSpPr/>
          <p:nvPr/>
        </p:nvCxnSpPr>
        <p:spPr>
          <a:xfrm>
            <a:off x="8244408" y="93471"/>
            <a:ext cx="72008" cy="5509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5085184"/>
            <a:ext cx="83164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110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5837495"/>
          </a:xfrm>
          <a:prstGeom prst="rect">
            <a:avLst/>
          </a:prstGeom>
          <a:noFill/>
        </p:spPr>
        <p:txBody>
          <a:bodyPr wrap="square" rtlCol="0">
            <a:spAutoFit/>
          </a:bodyPr>
          <a:lstStyle/>
          <a:p>
            <a:endParaRPr lang="en-IN" sz="3200" dirty="0" smtClean="0"/>
          </a:p>
          <a:p>
            <a:pPr marL="45720" indent="0">
              <a:buNone/>
            </a:pPr>
            <a:r>
              <a:rPr lang="en-US" sz="3200" b="1" dirty="0" smtClean="0"/>
              <a:t>Step-3</a:t>
            </a:r>
          </a:p>
          <a:p>
            <a:pPr marL="45720" indent="0" algn="just">
              <a:buNone/>
            </a:pPr>
            <a:r>
              <a:rPr lang="en-US" sz="3200" dirty="0" smtClean="0"/>
              <a:t>                     D</a:t>
            </a:r>
            <a:r>
              <a:rPr lang="en-US" sz="3200" baseline="-25000" dirty="0" smtClean="0"/>
              <a:t>1 </a:t>
            </a:r>
            <a:r>
              <a:rPr lang="en-US" sz="3200" dirty="0" smtClean="0"/>
              <a:t>                D</a:t>
            </a:r>
            <a:r>
              <a:rPr lang="en-US" sz="3200" baseline="-25000" dirty="0" smtClean="0"/>
              <a:t>2</a:t>
            </a:r>
            <a:r>
              <a:rPr lang="en-US" sz="3200" dirty="0" smtClean="0"/>
              <a:t>                   D</a:t>
            </a:r>
            <a:r>
              <a:rPr lang="en-US" sz="3200" baseline="-25000" dirty="0" smtClean="0"/>
              <a:t>3</a:t>
            </a:r>
            <a:r>
              <a:rPr lang="en-US" sz="3200" dirty="0" smtClean="0"/>
              <a:t>            </a:t>
            </a:r>
            <a:r>
              <a:rPr lang="en-US" sz="3200" dirty="0" err="1" smtClean="0"/>
              <a:t>a</a:t>
            </a:r>
            <a:r>
              <a:rPr lang="en-US" sz="3200" baseline="-25000" dirty="0" err="1" smtClean="0"/>
              <a:t>j</a:t>
            </a:r>
            <a:r>
              <a:rPr lang="en-US" sz="3200" dirty="0" smtClean="0"/>
              <a:t>     P</a:t>
            </a:r>
            <a:endParaRPr lang="en-US" sz="3200" baseline="-25000" dirty="0" smtClean="0"/>
          </a:p>
          <a:p>
            <a:pPr marL="45720" indent="0" algn="just">
              <a:buNone/>
            </a:pPr>
            <a:endParaRPr lang="en-US" sz="3200" baseline="-25000" dirty="0" smtClean="0"/>
          </a:p>
          <a:p>
            <a:pPr marL="45720" indent="0" algn="just">
              <a:buNone/>
            </a:pPr>
            <a:r>
              <a:rPr lang="en-US" sz="3200" dirty="0" smtClean="0"/>
              <a:t>     O</a:t>
            </a:r>
            <a:r>
              <a:rPr lang="en-US" sz="3200" baseline="-25000" dirty="0" smtClean="0"/>
              <a:t>1				</a:t>
            </a:r>
            <a:r>
              <a:rPr lang="en-US" sz="3200" dirty="0" smtClean="0"/>
              <a:t>			           500   9</a:t>
            </a:r>
          </a:p>
          <a:p>
            <a:pPr marL="45720" indent="0" algn="just">
              <a:buNone/>
            </a:pPr>
            <a:endParaRPr lang="en-US" sz="3200" dirty="0" smtClean="0"/>
          </a:p>
          <a:p>
            <a:pPr marL="45720" indent="0" algn="just">
              <a:buNone/>
            </a:pPr>
            <a:endParaRPr lang="en-US" sz="3200" dirty="0" smtClean="0"/>
          </a:p>
          <a:p>
            <a:pPr marL="45720" indent="0" algn="just">
              <a:buNone/>
            </a:pPr>
            <a:r>
              <a:rPr lang="en-US" sz="3200" dirty="0" smtClean="0"/>
              <a:t>     O</a:t>
            </a:r>
            <a:r>
              <a:rPr lang="en-US" sz="3200" baseline="-25000" dirty="0" smtClean="0"/>
              <a:t>2	</a:t>
            </a:r>
            <a:r>
              <a:rPr lang="en-US" sz="3200" dirty="0" smtClean="0"/>
              <a:t>						           300   4</a:t>
            </a:r>
          </a:p>
          <a:p>
            <a:pPr marL="45720" indent="0" algn="just">
              <a:buNone/>
            </a:pPr>
            <a:endParaRPr lang="en-US" sz="3200" dirty="0" smtClean="0"/>
          </a:p>
          <a:p>
            <a:pPr marL="45720" indent="0" algn="just">
              <a:buNone/>
            </a:pPr>
            <a:r>
              <a:rPr lang="en-US" sz="3200" dirty="0" smtClean="0"/>
              <a:t>     </a:t>
            </a:r>
            <a:r>
              <a:rPr lang="en-US" sz="3200" dirty="0" err="1" smtClean="0"/>
              <a:t>b</a:t>
            </a:r>
            <a:r>
              <a:rPr lang="en-US" sz="3200" baseline="-25000" dirty="0" err="1" smtClean="0"/>
              <a:t>j</a:t>
            </a:r>
            <a:r>
              <a:rPr lang="en-US" sz="3200" dirty="0" smtClean="0"/>
              <a:t>            50                  250           500-</a:t>
            </a:r>
            <a:r>
              <a:rPr lang="en-US" sz="3200" dirty="0" smtClean="0">
                <a:solidFill>
                  <a:schemeClr val="accent6"/>
                </a:solidFill>
              </a:rPr>
              <a:t>300</a:t>
            </a:r>
          </a:p>
          <a:p>
            <a:pPr marL="45720" indent="0" algn="just">
              <a:buNone/>
            </a:pPr>
            <a:r>
              <a:rPr lang="en-US" sz="3200" dirty="0" smtClean="0"/>
              <a:t>     P              9                     5                  10</a:t>
            </a:r>
          </a:p>
          <a:p>
            <a:endParaRPr lang="en-IN" sz="3200" dirty="0" smtClean="0"/>
          </a:p>
        </p:txBody>
      </p:sp>
      <p:graphicFrame>
        <p:nvGraphicFramePr>
          <p:cNvPr id="3" name="Table 2"/>
          <p:cNvGraphicFramePr>
            <a:graphicFrameLocks noGrp="1"/>
          </p:cNvGraphicFramePr>
          <p:nvPr>
            <p:extLst>
              <p:ext uri="{D42A27DB-BD31-4B8C-83A1-F6EECF244321}">
                <p14:modId xmlns:p14="http://schemas.microsoft.com/office/powerpoint/2010/main" val="822991865"/>
              </p:ext>
            </p:extLst>
          </p:nvPr>
        </p:nvGraphicFramePr>
        <p:xfrm>
          <a:off x="1259632" y="1809100"/>
          <a:ext cx="6096000" cy="2483996"/>
        </p:xfrm>
        <a:graphic>
          <a:graphicData uri="http://schemas.openxmlformats.org/drawingml/2006/table">
            <a:tbl>
              <a:tblPr>
                <a:tableStyleId>{775DCB02-9BB8-47FD-8907-85C794F793BA}</a:tableStyleId>
              </a:tblPr>
              <a:tblGrid>
                <a:gridCol w="2032000"/>
                <a:gridCol w="2032000"/>
                <a:gridCol w="2032000"/>
              </a:tblGrid>
              <a:tr h="1241998">
                <a:tc>
                  <a:txBody>
                    <a:bodyPr/>
                    <a:lstStyle/>
                    <a:p>
                      <a:pPr algn="ctr"/>
                      <a:r>
                        <a:rPr lang="en-IN" sz="3200" dirty="0" smtClean="0"/>
                        <a:t>28</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17</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26</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1998">
                <a:tc>
                  <a:txBody>
                    <a:bodyPr/>
                    <a:lstStyle/>
                    <a:p>
                      <a:pPr algn="ctr"/>
                      <a:r>
                        <a:rPr lang="en-IN" sz="3200" dirty="0" smtClean="0"/>
                        <a:t>19</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12</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16  </a:t>
                      </a:r>
                      <a:r>
                        <a:rPr lang="en-IN" sz="3200" baseline="-25000" dirty="0" smtClean="0">
                          <a:solidFill>
                            <a:srgbClr val="000099"/>
                          </a:solidFill>
                        </a:rPr>
                        <a:t>300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9" name="Straight Connector 8"/>
          <p:cNvCxnSpPr/>
          <p:nvPr/>
        </p:nvCxnSpPr>
        <p:spPr>
          <a:xfrm>
            <a:off x="8244408" y="116632"/>
            <a:ext cx="0" cy="58374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4941168"/>
            <a:ext cx="8244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39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88640"/>
            <a:ext cx="9144000" cy="4196020"/>
          </a:xfrm>
          <a:prstGeom prst="rect">
            <a:avLst/>
          </a:prstGeom>
          <a:noFill/>
        </p:spPr>
        <p:txBody>
          <a:bodyPr wrap="square" rtlCol="0">
            <a:spAutoFit/>
          </a:bodyPr>
          <a:lstStyle/>
          <a:p>
            <a:pPr marL="45720" indent="0">
              <a:buNone/>
            </a:pPr>
            <a:r>
              <a:rPr lang="en-IN" sz="3200" b="1" dirty="0" smtClean="0"/>
              <a:t>Step-4</a:t>
            </a:r>
          </a:p>
          <a:p>
            <a:pPr marL="45720" indent="0">
              <a:buNone/>
            </a:pPr>
            <a:r>
              <a:rPr lang="en-IN" sz="3200" dirty="0" smtClean="0"/>
              <a:t>                 D</a:t>
            </a:r>
            <a:r>
              <a:rPr lang="en-IN" sz="3200" baseline="-25000" dirty="0" smtClean="0"/>
              <a:t>1</a:t>
            </a:r>
            <a:r>
              <a:rPr lang="en-IN" sz="3200" dirty="0" smtClean="0"/>
              <a:t>                 D</a:t>
            </a:r>
            <a:r>
              <a:rPr lang="en-IN" sz="3200" baseline="-25000" dirty="0" smtClean="0"/>
              <a:t>2</a:t>
            </a:r>
            <a:r>
              <a:rPr lang="en-IN" sz="3200" dirty="0" smtClean="0"/>
              <a:t>                 D</a:t>
            </a:r>
            <a:r>
              <a:rPr lang="en-IN" sz="3200" baseline="-25000" dirty="0" smtClean="0"/>
              <a:t>3</a:t>
            </a:r>
            <a:r>
              <a:rPr lang="en-IN" sz="3200" dirty="0" smtClean="0"/>
              <a:t>               </a:t>
            </a:r>
            <a:r>
              <a:rPr lang="en-IN" sz="3200" dirty="0" err="1" smtClean="0"/>
              <a:t>a</a:t>
            </a:r>
            <a:r>
              <a:rPr lang="en-IN" sz="3200" baseline="-25000" dirty="0" err="1" smtClean="0"/>
              <a:t>j</a:t>
            </a:r>
            <a:endParaRPr lang="en-IN" sz="3200" baseline="-25000" dirty="0" smtClean="0"/>
          </a:p>
          <a:p>
            <a:pPr marL="45720" indent="0">
              <a:buNone/>
            </a:pPr>
            <a:endParaRPr lang="en-IN" sz="3200" baseline="-25000" dirty="0" smtClean="0"/>
          </a:p>
          <a:p>
            <a:pPr marL="45720" indent="0">
              <a:buNone/>
            </a:pPr>
            <a:endParaRPr lang="en-IN" sz="3200" baseline="-25000" dirty="0" smtClean="0"/>
          </a:p>
          <a:p>
            <a:pPr marL="45720" indent="0">
              <a:buNone/>
            </a:pPr>
            <a:r>
              <a:rPr lang="en-IN" sz="3200" dirty="0" smtClean="0"/>
              <a:t> O</a:t>
            </a:r>
            <a:r>
              <a:rPr lang="en-IN" sz="3200" baseline="-25000" dirty="0" smtClean="0"/>
              <a:t>1						</a:t>
            </a:r>
            <a:r>
              <a:rPr lang="en-IN" sz="3200" dirty="0" smtClean="0"/>
              <a:t>                  500</a:t>
            </a:r>
          </a:p>
          <a:p>
            <a:pPr marL="45720" indent="0">
              <a:buNone/>
            </a:pPr>
            <a:endParaRPr lang="en-IN" sz="3200" dirty="0" smtClean="0"/>
          </a:p>
          <a:p>
            <a:pPr marL="45720" indent="0">
              <a:buNone/>
            </a:pPr>
            <a:endParaRPr lang="en-IN" sz="3200" dirty="0" smtClean="0"/>
          </a:p>
          <a:p>
            <a:pPr marL="45720" indent="0" algn="just">
              <a:buNone/>
            </a:pPr>
            <a:r>
              <a:rPr lang="en-IN" sz="3200" dirty="0" smtClean="0"/>
              <a:t>  </a:t>
            </a:r>
            <a:r>
              <a:rPr lang="en-IN" sz="3200" dirty="0" err="1" smtClean="0"/>
              <a:t>b</a:t>
            </a:r>
            <a:r>
              <a:rPr lang="en-IN" sz="3200" baseline="-25000" dirty="0" err="1" smtClean="0"/>
              <a:t>j</a:t>
            </a:r>
            <a:r>
              <a:rPr lang="en-IN" sz="3200" dirty="0" smtClean="0"/>
              <a:t>            50                 250               200</a:t>
            </a:r>
          </a:p>
          <a:p>
            <a:endParaRPr lang="en-IN" sz="3200" dirty="0" smtClean="0"/>
          </a:p>
        </p:txBody>
      </p:sp>
      <p:graphicFrame>
        <p:nvGraphicFramePr>
          <p:cNvPr id="4" name="Table 3"/>
          <p:cNvGraphicFramePr>
            <a:graphicFrameLocks noGrp="1"/>
          </p:cNvGraphicFramePr>
          <p:nvPr>
            <p:extLst>
              <p:ext uri="{D42A27DB-BD31-4B8C-83A1-F6EECF244321}">
                <p14:modId xmlns:p14="http://schemas.microsoft.com/office/powerpoint/2010/main" val="1795480583"/>
              </p:ext>
            </p:extLst>
          </p:nvPr>
        </p:nvGraphicFramePr>
        <p:xfrm>
          <a:off x="899592" y="1340768"/>
          <a:ext cx="6096000" cy="1800200"/>
        </p:xfrm>
        <a:graphic>
          <a:graphicData uri="http://schemas.openxmlformats.org/drawingml/2006/table">
            <a:tbl>
              <a:tblPr>
                <a:tableStyleId>{775DCB02-9BB8-47FD-8907-85C794F793BA}</a:tableStyleId>
              </a:tblPr>
              <a:tblGrid>
                <a:gridCol w="2032000"/>
                <a:gridCol w="2032000"/>
                <a:gridCol w="2032000"/>
              </a:tblGrid>
              <a:tr h="1800200">
                <a:tc>
                  <a:txBody>
                    <a:bodyPr/>
                    <a:lstStyle/>
                    <a:p>
                      <a:pPr algn="ctr"/>
                      <a:r>
                        <a:rPr lang="en-IN" sz="3200" dirty="0" smtClean="0"/>
                        <a:t>       28</a:t>
                      </a:r>
                      <a:r>
                        <a:rPr lang="en-IN" sz="3200" baseline="-25000" dirty="0" smtClean="0"/>
                        <a:t>     </a:t>
                      </a:r>
                      <a:r>
                        <a:rPr lang="en-IN" sz="3200" baseline="-25000" dirty="0" smtClean="0">
                          <a:solidFill>
                            <a:srgbClr val="000099"/>
                          </a:solidFill>
                        </a:rPr>
                        <a:t>50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17   </a:t>
                      </a:r>
                      <a:r>
                        <a:rPr lang="en-IN" sz="3200" baseline="-25000" dirty="0" smtClean="0"/>
                        <a:t> </a:t>
                      </a:r>
                      <a:r>
                        <a:rPr lang="en-IN" sz="3200" baseline="-25000" dirty="0" smtClean="0">
                          <a:solidFill>
                            <a:srgbClr val="000099"/>
                          </a:solidFill>
                        </a:rPr>
                        <a:t>250</a:t>
                      </a:r>
                      <a:endParaRPr lang="en-IN" sz="3200" dirty="0">
                        <a:solidFill>
                          <a:srgbClr val="00009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3200" dirty="0" smtClean="0"/>
                        <a:t>      26</a:t>
                      </a:r>
                      <a:r>
                        <a:rPr lang="en-IN" sz="3200" baseline="-25000" dirty="0" smtClean="0"/>
                        <a:t>     </a:t>
                      </a:r>
                      <a:r>
                        <a:rPr lang="en-IN" sz="3200" baseline="-25000" dirty="0" smtClean="0">
                          <a:solidFill>
                            <a:srgbClr val="000099"/>
                          </a:solidFill>
                        </a:rPr>
                        <a:t>200</a:t>
                      </a:r>
                      <a:endParaRPr lang="en-IN"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6634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354</Words>
  <Application>Microsoft Office PowerPoint</Application>
  <PresentationFormat>On-screen Show (4:3)</PresentationFormat>
  <Paragraphs>117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TRANSPORTATION PROBLEM</vt:lpstr>
      <vt:lpstr>UNBALANCED TRANSPORTATION PROBLEM</vt:lpstr>
      <vt:lpstr>PowerPoint Presentation</vt:lpstr>
      <vt:lpstr>Algorithm to solve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PROBLEM</dc:title>
  <dc:creator>Admin</dc:creator>
  <cp:lastModifiedBy>Admin</cp:lastModifiedBy>
  <cp:revision>5</cp:revision>
  <dcterms:created xsi:type="dcterms:W3CDTF">2022-05-12T17:21:47Z</dcterms:created>
  <dcterms:modified xsi:type="dcterms:W3CDTF">2022-05-12T18:05:35Z</dcterms:modified>
</cp:coreProperties>
</file>