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60" r:id="rId5"/>
    <p:sldId id="261" r:id="rId6"/>
    <p:sldId id="259" r:id="rId7"/>
    <p:sldId id="262" r:id="rId8"/>
    <p:sldId id="264" r:id="rId9"/>
    <p:sldId id="265" r:id="rId10"/>
    <p:sldId id="266" r:id="rId11"/>
    <p:sldId id="267" r:id="rId12"/>
    <p:sldId id="268" r:id="rId13"/>
    <p:sldId id="269" r:id="rId14"/>
    <p:sldId id="270" r:id="rId15"/>
    <p:sldId id="271" r:id="rId16"/>
    <p:sldId id="272" r:id="rId17"/>
    <p:sldId id="274" r:id="rId18"/>
    <p:sldId id="275" r:id="rId19"/>
    <p:sldId id="273" r:id="rId20"/>
    <p:sldId id="276" r:id="rId21"/>
    <p:sldId id="277" r:id="rId22"/>
    <p:sldId id="278" r:id="rId23"/>
    <p:sldId id="280" r:id="rId24"/>
    <p:sldId id="279" r:id="rId25"/>
    <p:sldId id="281" r:id="rId26"/>
    <p:sldId id="282" r:id="rId27"/>
    <p:sldId id="283" r:id="rId28"/>
    <p:sldId id="286" r:id="rId29"/>
    <p:sldId id="285" r:id="rId30"/>
    <p:sldId id="288"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FD6BB5-0CCC-4A97-8F36-D6E88BF535E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D11C89AF-EE23-43BB-ADD7-1614D06C2785}">
      <dgm:prSet phldrT="[Text]" custT="1"/>
      <dgm:spPr/>
      <dgm:t>
        <a:bodyPr/>
        <a:lstStyle/>
        <a:p>
          <a:r>
            <a:rPr lang="en-US" sz="1900" dirty="0" smtClean="0">
              <a:latin typeface="Times New Roman" pitchFamily="18" charset="0"/>
              <a:cs typeface="Times New Roman" pitchFamily="18" charset="0"/>
            </a:rPr>
            <a:t>STEPS</a:t>
          </a:r>
          <a:endParaRPr lang="en-US" sz="1900" dirty="0">
            <a:latin typeface="Times New Roman" pitchFamily="18" charset="0"/>
            <a:cs typeface="Times New Roman" pitchFamily="18" charset="0"/>
          </a:endParaRPr>
        </a:p>
      </dgm:t>
    </dgm:pt>
    <dgm:pt modelId="{8D2EA57D-4C35-4D6F-A6DF-42AE82EC1D41}" type="parTrans" cxnId="{57E41476-E393-4362-9B52-303A57A98137}">
      <dgm:prSet/>
      <dgm:spPr/>
      <dgm:t>
        <a:bodyPr/>
        <a:lstStyle/>
        <a:p>
          <a:endParaRPr lang="en-US" sz="1900">
            <a:latin typeface="Times New Roman" pitchFamily="18" charset="0"/>
            <a:cs typeface="Times New Roman" pitchFamily="18" charset="0"/>
          </a:endParaRPr>
        </a:p>
      </dgm:t>
    </dgm:pt>
    <dgm:pt modelId="{695700EB-406B-48B3-92D9-FD131D15823F}" type="sibTrans" cxnId="{57E41476-E393-4362-9B52-303A57A98137}">
      <dgm:prSet/>
      <dgm:spPr/>
      <dgm:t>
        <a:bodyPr/>
        <a:lstStyle/>
        <a:p>
          <a:endParaRPr lang="en-US" sz="1900">
            <a:latin typeface="Times New Roman" pitchFamily="18" charset="0"/>
            <a:cs typeface="Times New Roman" pitchFamily="18" charset="0"/>
          </a:endParaRPr>
        </a:p>
      </dgm:t>
    </dgm:pt>
    <dgm:pt modelId="{3B55FBB0-6524-4476-A2D7-59A4B8EED971}">
      <dgm:prSet phldrT="[Text]" custT="1"/>
      <dgm:spPr/>
      <dgm:t>
        <a:bodyPr/>
        <a:lstStyle/>
        <a:p>
          <a:r>
            <a:rPr lang="en-US" sz="1900" dirty="0" smtClean="0">
              <a:latin typeface="Times New Roman" pitchFamily="18" charset="0"/>
              <a:cs typeface="Times New Roman" pitchFamily="18" charset="0"/>
            </a:rPr>
            <a:t>1. Receiving </a:t>
          </a:r>
          <a:endParaRPr lang="en-US" sz="1900" dirty="0">
            <a:latin typeface="Times New Roman" pitchFamily="18" charset="0"/>
            <a:cs typeface="Times New Roman" pitchFamily="18" charset="0"/>
          </a:endParaRPr>
        </a:p>
      </dgm:t>
    </dgm:pt>
    <dgm:pt modelId="{B86AD894-84AE-4CF6-859D-7851167BDE42}" type="parTrans" cxnId="{DE6AFC33-29DF-44A0-B20D-6B16E245CC38}">
      <dgm:prSet custT="1"/>
      <dgm:spPr/>
      <dgm:t>
        <a:bodyPr/>
        <a:lstStyle/>
        <a:p>
          <a:endParaRPr lang="en-US" sz="1900">
            <a:latin typeface="Times New Roman" pitchFamily="18" charset="0"/>
            <a:cs typeface="Times New Roman" pitchFamily="18" charset="0"/>
          </a:endParaRPr>
        </a:p>
      </dgm:t>
    </dgm:pt>
    <dgm:pt modelId="{479AE8EB-DCF8-418A-8F7F-F27727AF1071}" type="sibTrans" cxnId="{DE6AFC33-29DF-44A0-B20D-6B16E245CC38}">
      <dgm:prSet/>
      <dgm:spPr/>
      <dgm:t>
        <a:bodyPr/>
        <a:lstStyle/>
        <a:p>
          <a:endParaRPr lang="en-US" sz="1900">
            <a:latin typeface="Times New Roman" pitchFamily="18" charset="0"/>
            <a:cs typeface="Times New Roman" pitchFamily="18" charset="0"/>
          </a:endParaRPr>
        </a:p>
      </dgm:t>
    </dgm:pt>
    <dgm:pt modelId="{B7C2C310-4A73-478A-AD55-CD8C80E6D1A3}">
      <dgm:prSet phldrT="[Text]" custT="1"/>
      <dgm:spPr/>
      <dgm:t>
        <a:bodyPr/>
        <a:lstStyle/>
        <a:p>
          <a:r>
            <a:rPr lang="en-US" sz="1900" dirty="0" smtClean="0">
              <a:latin typeface="Times New Roman" pitchFamily="18" charset="0"/>
              <a:cs typeface="Times New Roman" pitchFamily="18" charset="0"/>
            </a:rPr>
            <a:t>2. Investigating</a:t>
          </a:r>
          <a:endParaRPr lang="en-US" sz="1900" dirty="0">
            <a:latin typeface="Times New Roman" pitchFamily="18" charset="0"/>
            <a:cs typeface="Times New Roman" pitchFamily="18" charset="0"/>
          </a:endParaRPr>
        </a:p>
      </dgm:t>
    </dgm:pt>
    <dgm:pt modelId="{84F1E417-856B-405E-A7D4-D928735C735C}" type="parTrans" cxnId="{63605A69-846D-412D-B1DD-8FD8EB734DF7}">
      <dgm:prSet custT="1"/>
      <dgm:spPr/>
      <dgm:t>
        <a:bodyPr/>
        <a:lstStyle/>
        <a:p>
          <a:endParaRPr lang="en-US" sz="1900">
            <a:latin typeface="Times New Roman" pitchFamily="18" charset="0"/>
            <a:cs typeface="Times New Roman" pitchFamily="18" charset="0"/>
          </a:endParaRPr>
        </a:p>
      </dgm:t>
    </dgm:pt>
    <dgm:pt modelId="{B3645E69-185F-4FA5-94F5-AB10AA66EF8A}" type="sibTrans" cxnId="{63605A69-846D-412D-B1DD-8FD8EB734DF7}">
      <dgm:prSet/>
      <dgm:spPr/>
      <dgm:t>
        <a:bodyPr/>
        <a:lstStyle/>
        <a:p>
          <a:endParaRPr lang="en-US" sz="1900">
            <a:latin typeface="Times New Roman" pitchFamily="18" charset="0"/>
            <a:cs typeface="Times New Roman" pitchFamily="18" charset="0"/>
          </a:endParaRPr>
        </a:p>
      </dgm:t>
    </dgm:pt>
    <dgm:pt modelId="{D34FF1CC-55A7-474D-8A90-355ADD9E2658}">
      <dgm:prSet phldrT="[Text]" custT="1"/>
      <dgm:spPr/>
      <dgm:t>
        <a:bodyPr/>
        <a:lstStyle/>
        <a:p>
          <a:r>
            <a:rPr lang="en-US" sz="1900" dirty="0" smtClean="0">
              <a:latin typeface="Times New Roman" pitchFamily="18" charset="0"/>
              <a:cs typeface="Times New Roman" pitchFamily="18" charset="0"/>
            </a:rPr>
            <a:t>3. Root Analysis of cause </a:t>
          </a:r>
          <a:endParaRPr lang="en-US" sz="1900" dirty="0">
            <a:latin typeface="Times New Roman" pitchFamily="18" charset="0"/>
            <a:cs typeface="Times New Roman" pitchFamily="18" charset="0"/>
          </a:endParaRPr>
        </a:p>
      </dgm:t>
    </dgm:pt>
    <dgm:pt modelId="{A4F95150-958A-4EBA-A5B5-55F0CA94A68A}" type="parTrans" cxnId="{E41C2E72-E88A-4804-8EBD-7CD98A71C388}">
      <dgm:prSet custT="1"/>
      <dgm:spPr/>
      <dgm:t>
        <a:bodyPr/>
        <a:lstStyle/>
        <a:p>
          <a:endParaRPr lang="en-US" sz="1900">
            <a:latin typeface="Times New Roman" pitchFamily="18" charset="0"/>
            <a:cs typeface="Times New Roman" pitchFamily="18" charset="0"/>
          </a:endParaRPr>
        </a:p>
      </dgm:t>
    </dgm:pt>
    <dgm:pt modelId="{3210019C-8925-4FF4-A673-008687D803E6}" type="sibTrans" cxnId="{E41C2E72-E88A-4804-8EBD-7CD98A71C388}">
      <dgm:prSet/>
      <dgm:spPr/>
      <dgm:t>
        <a:bodyPr/>
        <a:lstStyle/>
        <a:p>
          <a:endParaRPr lang="en-US" sz="1900">
            <a:latin typeface="Times New Roman" pitchFamily="18" charset="0"/>
            <a:cs typeface="Times New Roman" pitchFamily="18" charset="0"/>
          </a:endParaRPr>
        </a:p>
      </dgm:t>
    </dgm:pt>
    <dgm:pt modelId="{B35921F9-68BE-4E58-A7A2-2AD14090C459}">
      <dgm:prSet phldrT="[Text]" custT="1"/>
      <dgm:spPr/>
      <dgm:t>
        <a:bodyPr/>
        <a:lstStyle/>
        <a:p>
          <a:r>
            <a:rPr lang="en-US" sz="1900" dirty="0" smtClean="0">
              <a:latin typeface="Times New Roman" pitchFamily="18" charset="0"/>
              <a:cs typeface="Times New Roman" pitchFamily="18" charset="0"/>
            </a:rPr>
            <a:t>4. Handling</a:t>
          </a:r>
          <a:endParaRPr lang="en-US" sz="1900" dirty="0">
            <a:latin typeface="Times New Roman" pitchFamily="18" charset="0"/>
            <a:cs typeface="Times New Roman" pitchFamily="18" charset="0"/>
          </a:endParaRPr>
        </a:p>
      </dgm:t>
    </dgm:pt>
    <dgm:pt modelId="{411B0963-F9AB-482B-BF54-13CD0782078B}" type="parTrans" cxnId="{17DA743F-E9C4-4C01-ACFE-1CB3D91497AF}">
      <dgm:prSet custT="1"/>
      <dgm:spPr/>
      <dgm:t>
        <a:bodyPr/>
        <a:lstStyle/>
        <a:p>
          <a:endParaRPr lang="en-US" sz="1900">
            <a:latin typeface="Times New Roman" pitchFamily="18" charset="0"/>
            <a:cs typeface="Times New Roman" pitchFamily="18" charset="0"/>
          </a:endParaRPr>
        </a:p>
      </dgm:t>
    </dgm:pt>
    <dgm:pt modelId="{050F4D5A-B7C1-47B2-8DC9-282A322D0746}" type="sibTrans" cxnId="{17DA743F-E9C4-4C01-ACFE-1CB3D91497AF}">
      <dgm:prSet/>
      <dgm:spPr/>
      <dgm:t>
        <a:bodyPr/>
        <a:lstStyle/>
        <a:p>
          <a:endParaRPr lang="en-US" sz="1900">
            <a:latin typeface="Times New Roman" pitchFamily="18" charset="0"/>
            <a:cs typeface="Times New Roman" pitchFamily="18" charset="0"/>
          </a:endParaRPr>
        </a:p>
      </dgm:t>
    </dgm:pt>
    <dgm:pt modelId="{633D4A27-667A-4665-817A-C65909A8C7D9}">
      <dgm:prSet phldrT="[Text]" custT="1"/>
      <dgm:spPr/>
      <dgm:t>
        <a:bodyPr/>
        <a:lstStyle/>
        <a:p>
          <a:r>
            <a:rPr lang="en-US" sz="1900" dirty="0" smtClean="0">
              <a:latin typeface="Times New Roman" pitchFamily="18" charset="0"/>
              <a:cs typeface="Times New Roman" pitchFamily="18" charset="0"/>
            </a:rPr>
            <a:t>5. Recording</a:t>
          </a:r>
          <a:endParaRPr lang="en-US" sz="1900" dirty="0">
            <a:latin typeface="Times New Roman" pitchFamily="18" charset="0"/>
            <a:cs typeface="Times New Roman" pitchFamily="18" charset="0"/>
          </a:endParaRPr>
        </a:p>
      </dgm:t>
    </dgm:pt>
    <dgm:pt modelId="{E0D605D7-4DEA-4116-B7A5-AEA63E31217B}" type="parTrans" cxnId="{469FFEC5-4B34-4D8B-865C-3BDA32D74DD5}">
      <dgm:prSet custT="1"/>
      <dgm:spPr/>
      <dgm:t>
        <a:bodyPr/>
        <a:lstStyle/>
        <a:p>
          <a:endParaRPr lang="en-US" sz="1900">
            <a:latin typeface="Times New Roman" pitchFamily="18" charset="0"/>
            <a:cs typeface="Times New Roman" pitchFamily="18" charset="0"/>
          </a:endParaRPr>
        </a:p>
      </dgm:t>
    </dgm:pt>
    <dgm:pt modelId="{7AF3A895-5C5C-4A56-B0F3-108E86EE26B0}" type="sibTrans" cxnId="{469FFEC5-4B34-4D8B-865C-3BDA32D74DD5}">
      <dgm:prSet/>
      <dgm:spPr/>
      <dgm:t>
        <a:bodyPr/>
        <a:lstStyle/>
        <a:p>
          <a:endParaRPr lang="en-US" sz="1900">
            <a:latin typeface="Times New Roman" pitchFamily="18" charset="0"/>
            <a:cs typeface="Times New Roman" pitchFamily="18" charset="0"/>
          </a:endParaRPr>
        </a:p>
      </dgm:t>
    </dgm:pt>
    <dgm:pt modelId="{52606DC2-7B07-419D-BC05-A1866C5ED6AC}" type="pres">
      <dgm:prSet presAssocID="{7BFD6BB5-0CCC-4A97-8F36-D6E88BF535E8}" presName="Name0" presStyleCnt="0">
        <dgm:presLayoutVars>
          <dgm:chMax val="1"/>
          <dgm:dir/>
          <dgm:animLvl val="ctr"/>
          <dgm:resizeHandles val="exact"/>
        </dgm:presLayoutVars>
      </dgm:prSet>
      <dgm:spPr/>
      <dgm:t>
        <a:bodyPr/>
        <a:lstStyle/>
        <a:p>
          <a:endParaRPr lang="en-US"/>
        </a:p>
      </dgm:t>
    </dgm:pt>
    <dgm:pt modelId="{CAB26461-4CAB-4E28-826A-0D2CBB83EBF0}" type="pres">
      <dgm:prSet presAssocID="{D11C89AF-EE23-43BB-ADD7-1614D06C2785}" presName="centerShape" presStyleLbl="node0" presStyleIdx="0" presStyleCnt="1"/>
      <dgm:spPr/>
      <dgm:t>
        <a:bodyPr/>
        <a:lstStyle/>
        <a:p>
          <a:endParaRPr lang="en-US"/>
        </a:p>
      </dgm:t>
    </dgm:pt>
    <dgm:pt modelId="{1E65B3E3-0FAE-4DF6-911F-CED4387BD693}" type="pres">
      <dgm:prSet presAssocID="{B86AD894-84AE-4CF6-859D-7851167BDE42}" presName="parTrans" presStyleLbl="sibTrans2D1" presStyleIdx="0" presStyleCnt="5"/>
      <dgm:spPr/>
      <dgm:t>
        <a:bodyPr/>
        <a:lstStyle/>
        <a:p>
          <a:endParaRPr lang="en-US"/>
        </a:p>
      </dgm:t>
    </dgm:pt>
    <dgm:pt modelId="{E24FDE82-A9CA-4119-B917-EBF43701EDB3}" type="pres">
      <dgm:prSet presAssocID="{B86AD894-84AE-4CF6-859D-7851167BDE42}" presName="connectorText" presStyleLbl="sibTrans2D1" presStyleIdx="0" presStyleCnt="5"/>
      <dgm:spPr/>
      <dgm:t>
        <a:bodyPr/>
        <a:lstStyle/>
        <a:p>
          <a:endParaRPr lang="en-US"/>
        </a:p>
      </dgm:t>
    </dgm:pt>
    <dgm:pt modelId="{63467700-A748-4227-9372-47E6FEFE89A3}" type="pres">
      <dgm:prSet presAssocID="{3B55FBB0-6524-4476-A2D7-59A4B8EED971}" presName="node" presStyleLbl="node1" presStyleIdx="0" presStyleCnt="5" custScaleX="112476" custScaleY="113792">
        <dgm:presLayoutVars>
          <dgm:bulletEnabled val="1"/>
        </dgm:presLayoutVars>
      </dgm:prSet>
      <dgm:spPr/>
      <dgm:t>
        <a:bodyPr/>
        <a:lstStyle/>
        <a:p>
          <a:endParaRPr lang="en-US"/>
        </a:p>
      </dgm:t>
    </dgm:pt>
    <dgm:pt modelId="{ED285DB2-D169-4D50-B5AE-686C109367B8}" type="pres">
      <dgm:prSet presAssocID="{84F1E417-856B-405E-A7D4-D928735C735C}" presName="parTrans" presStyleLbl="sibTrans2D1" presStyleIdx="1" presStyleCnt="5"/>
      <dgm:spPr/>
      <dgm:t>
        <a:bodyPr/>
        <a:lstStyle/>
        <a:p>
          <a:endParaRPr lang="en-US"/>
        </a:p>
      </dgm:t>
    </dgm:pt>
    <dgm:pt modelId="{17D51E9C-E857-4684-AA80-70F0E2CED972}" type="pres">
      <dgm:prSet presAssocID="{84F1E417-856B-405E-A7D4-D928735C735C}" presName="connectorText" presStyleLbl="sibTrans2D1" presStyleIdx="1" presStyleCnt="5"/>
      <dgm:spPr/>
      <dgm:t>
        <a:bodyPr/>
        <a:lstStyle/>
        <a:p>
          <a:endParaRPr lang="en-US"/>
        </a:p>
      </dgm:t>
    </dgm:pt>
    <dgm:pt modelId="{3818778A-418B-4146-9508-3B337E266AFE}" type="pres">
      <dgm:prSet presAssocID="{B7C2C310-4A73-478A-AD55-CD8C80E6D1A3}" presName="node" presStyleLbl="node1" presStyleIdx="1" presStyleCnt="5" custScaleX="142777" custScaleY="124963">
        <dgm:presLayoutVars>
          <dgm:bulletEnabled val="1"/>
        </dgm:presLayoutVars>
      </dgm:prSet>
      <dgm:spPr/>
      <dgm:t>
        <a:bodyPr/>
        <a:lstStyle/>
        <a:p>
          <a:endParaRPr lang="en-US"/>
        </a:p>
      </dgm:t>
    </dgm:pt>
    <dgm:pt modelId="{8F51C867-BA8C-4230-870A-E2747CA7DF8F}" type="pres">
      <dgm:prSet presAssocID="{A4F95150-958A-4EBA-A5B5-55F0CA94A68A}" presName="parTrans" presStyleLbl="sibTrans2D1" presStyleIdx="2" presStyleCnt="5"/>
      <dgm:spPr/>
      <dgm:t>
        <a:bodyPr/>
        <a:lstStyle/>
        <a:p>
          <a:endParaRPr lang="en-US"/>
        </a:p>
      </dgm:t>
    </dgm:pt>
    <dgm:pt modelId="{9805F921-C7CF-45F6-B124-1C31E222A3FA}" type="pres">
      <dgm:prSet presAssocID="{A4F95150-958A-4EBA-A5B5-55F0CA94A68A}" presName="connectorText" presStyleLbl="sibTrans2D1" presStyleIdx="2" presStyleCnt="5"/>
      <dgm:spPr/>
      <dgm:t>
        <a:bodyPr/>
        <a:lstStyle/>
        <a:p>
          <a:endParaRPr lang="en-US"/>
        </a:p>
      </dgm:t>
    </dgm:pt>
    <dgm:pt modelId="{C0CAF048-3B32-45A6-AEA0-FA2D9757E8F9}" type="pres">
      <dgm:prSet presAssocID="{D34FF1CC-55A7-474D-8A90-355ADD9E2658}" presName="node" presStyleLbl="node1" presStyleIdx="2" presStyleCnt="5" custScaleX="123001" custScaleY="134262">
        <dgm:presLayoutVars>
          <dgm:bulletEnabled val="1"/>
        </dgm:presLayoutVars>
      </dgm:prSet>
      <dgm:spPr/>
      <dgm:t>
        <a:bodyPr/>
        <a:lstStyle/>
        <a:p>
          <a:endParaRPr lang="en-US"/>
        </a:p>
      </dgm:t>
    </dgm:pt>
    <dgm:pt modelId="{8E54118E-34AE-4DDD-B45D-93EE0A0F2E4B}" type="pres">
      <dgm:prSet presAssocID="{411B0963-F9AB-482B-BF54-13CD0782078B}" presName="parTrans" presStyleLbl="sibTrans2D1" presStyleIdx="3" presStyleCnt="5"/>
      <dgm:spPr/>
      <dgm:t>
        <a:bodyPr/>
        <a:lstStyle/>
        <a:p>
          <a:endParaRPr lang="en-US"/>
        </a:p>
      </dgm:t>
    </dgm:pt>
    <dgm:pt modelId="{09DA41B0-5454-4F1E-9F2E-87BDFAA2219F}" type="pres">
      <dgm:prSet presAssocID="{411B0963-F9AB-482B-BF54-13CD0782078B}" presName="connectorText" presStyleLbl="sibTrans2D1" presStyleIdx="3" presStyleCnt="5"/>
      <dgm:spPr/>
      <dgm:t>
        <a:bodyPr/>
        <a:lstStyle/>
        <a:p>
          <a:endParaRPr lang="en-US"/>
        </a:p>
      </dgm:t>
    </dgm:pt>
    <dgm:pt modelId="{622501D6-A5A3-491C-906C-D6F6E74AC0FC}" type="pres">
      <dgm:prSet presAssocID="{B35921F9-68BE-4E58-A7A2-2AD14090C459}" presName="node" presStyleLbl="node1" presStyleIdx="3" presStyleCnt="5" custScaleX="126565" custScaleY="124981">
        <dgm:presLayoutVars>
          <dgm:bulletEnabled val="1"/>
        </dgm:presLayoutVars>
      </dgm:prSet>
      <dgm:spPr/>
      <dgm:t>
        <a:bodyPr/>
        <a:lstStyle/>
        <a:p>
          <a:endParaRPr lang="en-US"/>
        </a:p>
      </dgm:t>
    </dgm:pt>
    <dgm:pt modelId="{9D17CB2B-23A3-46CD-BF99-2F20392172A3}" type="pres">
      <dgm:prSet presAssocID="{E0D605D7-4DEA-4116-B7A5-AEA63E31217B}" presName="parTrans" presStyleLbl="sibTrans2D1" presStyleIdx="4" presStyleCnt="5"/>
      <dgm:spPr/>
      <dgm:t>
        <a:bodyPr/>
        <a:lstStyle/>
        <a:p>
          <a:endParaRPr lang="en-US"/>
        </a:p>
      </dgm:t>
    </dgm:pt>
    <dgm:pt modelId="{A26BA537-A9DA-48E2-942E-FA0A4FBD1A9F}" type="pres">
      <dgm:prSet presAssocID="{E0D605D7-4DEA-4116-B7A5-AEA63E31217B}" presName="connectorText" presStyleLbl="sibTrans2D1" presStyleIdx="4" presStyleCnt="5"/>
      <dgm:spPr/>
      <dgm:t>
        <a:bodyPr/>
        <a:lstStyle/>
        <a:p>
          <a:endParaRPr lang="en-US"/>
        </a:p>
      </dgm:t>
    </dgm:pt>
    <dgm:pt modelId="{12F62230-6046-4970-B5F1-67E6545B5CB4}" type="pres">
      <dgm:prSet presAssocID="{633D4A27-667A-4665-817A-C65909A8C7D9}" presName="node" presStyleLbl="node1" presStyleIdx="4" presStyleCnt="5" custScaleX="121343" custScaleY="122844">
        <dgm:presLayoutVars>
          <dgm:bulletEnabled val="1"/>
        </dgm:presLayoutVars>
      </dgm:prSet>
      <dgm:spPr/>
      <dgm:t>
        <a:bodyPr/>
        <a:lstStyle/>
        <a:p>
          <a:endParaRPr lang="en-US"/>
        </a:p>
      </dgm:t>
    </dgm:pt>
  </dgm:ptLst>
  <dgm:cxnLst>
    <dgm:cxn modelId="{17DA743F-E9C4-4C01-ACFE-1CB3D91497AF}" srcId="{D11C89AF-EE23-43BB-ADD7-1614D06C2785}" destId="{B35921F9-68BE-4E58-A7A2-2AD14090C459}" srcOrd="3" destOrd="0" parTransId="{411B0963-F9AB-482B-BF54-13CD0782078B}" sibTransId="{050F4D5A-B7C1-47B2-8DC9-282A322D0746}"/>
    <dgm:cxn modelId="{A87939DE-C34D-4B6F-92C9-9634420B66FF}" type="presOf" srcId="{B86AD894-84AE-4CF6-859D-7851167BDE42}" destId="{1E65B3E3-0FAE-4DF6-911F-CED4387BD693}" srcOrd="0" destOrd="0" presId="urn:microsoft.com/office/officeart/2005/8/layout/radial5"/>
    <dgm:cxn modelId="{FED77809-C05E-4EE3-8459-E06BFB64E675}" type="presOf" srcId="{D34FF1CC-55A7-474D-8A90-355ADD9E2658}" destId="{C0CAF048-3B32-45A6-AEA0-FA2D9757E8F9}" srcOrd="0" destOrd="0" presId="urn:microsoft.com/office/officeart/2005/8/layout/radial5"/>
    <dgm:cxn modelId="{C1C68D1C-DC81-4884-BB48-3163135630B3}" type="presOf" srcId="{A4F95150-958A-4EBA-A5B5-55F0CA94A68A}" destId="{8F51C867-BA8C-4230-870A-E2747CA7DF8F}" srcOrd="0" destOrd="0" presId="urn:microsoft.com/office/officeart/2005/8/layout/radial5"/>
    <dgm:cxn modelId="{57E41476-E393-4362-9B52-303A57A98137}" srcId="{7BFD6BB5-0CCC-4A97-8F36-D6E88BF535E8}" destId="{D11C89AF-EE23-43BB-ADD7-1614D06C2785}" srcOrd="0" destOrd="0" parTransId="{8D2EA57D-4C35-4D6F-A6DF-42AE82EC1D41}" sibTransId="{695700EB-406B-48B3-92D9-FD131D15823F}"/>
    <dgm:cxn modelId="{C8346C51-BD52-46BA-BBF2-99B66C303371}" type="presOf" srcId="{B7C2C310-4A73-478A-AD55-CD8C80E6D1A3}" destId="{3818778A-418B-4146-9508-3B337E266AFE}" srcOrd="0" destOrd="0" presId="urn:microsoft.com/office/officeart/2005/8/layout/radial5"/>
    <dgm:cxn modelId="{912E4485-9AB4-4F7E-9D72-8F9B2C51FA91}" type="presOf" srcId="{A4F95150-958A-4EBA-A5B5-55F0CA94A68A}" destId="{9805F921-C7CF-45F6-B124-1C31E222A3FA}" srcOrd="1" destOrd="0" presId="urn:microsoft.com/office/officeart/2005/8/layout/radial5"/>
    <dgm:cxn modelId="{8E8A7EDB-6554-43EF-9033-A54C38C0C8B9}" type="presOf" srcId="{3B55FBB0-6524-4476-A2D7-59A4B8EED971}" destId="{63467700-A748-4227-9372-47E6FEFE89A3}" srcOrd="0" destOrd="0" presId="urn:microsoft.com/office/officeart/2005/8/layout/radial5"/>
    <dgm:cxn modelId="{9C400C2E-20DD-4163-9F09-ACC67968EF34}" type="presOf" srcId="{633D4A27-667A-4665-817A-C65909A8C7D9}" destId="{12F62230-6046-4970-B5F1-67E6545B5CB4}" srcOrd="0" destOrd="0" presId="urn:microsoft.com/office/officeart/2005/8/layout/radial5"/>
    <dgm:cxn modelId="{5E8BC28E-5C43-4AD9-9C05-DC957389FA47}" type="presOf" srcId="{B35921F9-68BE-4E58-A7A2-2AD14090C459}" destId="{622501D6-A5A3-491C-906C-D6F6E74AC0FC}" srcOrd="0" destOrd="0" presId="urn:microsoft.com/office/officeart/2005/8/layout/radial5"/>
    <dgm:cxn modelId="{EA53604B-4DD4-4EE7-87BA-185EACDDDFB1}" type="presOf" srcId="{B86AD894-84AE-4CF6-859D-7851167BDE42}" destId="{E24FDE82-A9CA-4119-B917-EBF43701EDB3}" srcOrd="1" destOrd="0" presId="urn:microsoft.com/office/officeart/2005/8/layout/radial5"/>
    <dgm:cxn modelId="{C0DBF6C8-C656-47FE-9157-FCF524363440}" type="presOf" srcId="{84F1E417-856B-405E-A7D4-D928735C735C}" destId="{17D51E9C-E857-4684-AA80-70F0E2CED972}" srcOrd="1" destOrd="0" presId="urn:microsoft.com/office/officeart/2005/8/layout/radial5"/>
    <dgm:cxn modelId="{5BFEFD29-BD45-46EE-ABD8-7311DE26C98C}" type="presOf" srcId="{7BFD6BB5-0CCC-4A97-8F36-D6E88BF535E8}" destId="{52606DC2-7B07-419D-BC05-A1866C5ED6AC}" srcOrd="0" destOrd="0" presId="urn:microsoft.com/office/officeart/2005/8/layout/radial5"/>
    <dgm:cxn modelId="{6B55B97A-8866-4619-A9E7-F74ABC885216}" type="presOf" srcId="{E0D605D7-4DEA-4116-B7A5-AEA63E31217B}" destId="{9D17CB2B-23A3-46CD-BF99-2F20392172A3}" srcOrd="0" destOrd="0" presId="urn:microsoft.com/office/officeart/2005/8/layout/radial5"/>
    <dgm:cxn modelId="{E41C2E72-E88A-4804-8EBD-7CD98A71C388}" srcId="{D11C89AF-EE23-43BB-ADD7-1614D06C2785}" destId="{D34FF1CC-55A7-474D-8A90-355ADD9E2658}" srcOrd="2" destOrd="0" parTransId="{A4F95150-958A-4EBA-A5B5-55F0CA94A68A}" sibTransId="{3210019C-8925-4FF4-A673-008687D803E6}"/>
    <dgm:cxn modelId="{DE6AFC33-29DF-44A0-B20D-6B16E245CC38}" srcId="{D11C89AF-EE23-43BB-ADD7-1614D06C2785}" destId="{3B55FBB0-6524-4476-A2D7-59A4B8EED971}" srcOrd="0" destOrd="0" parTransId="{B86AD894-84AE-4CF6-859D-7851167BDE42}" sibTransId="{479AE8EB-DCF8-418A-8F7F-F27727AF1071}"/>
    <dgm:cxn modelId="{8BD8CDC2-E4B7-4C07-BFC0-F033A277A725}" type="presOf" srcId="{84F1E417-856B-405E-A7D4-D928735C735C}" destId="{ED285DB2-D169-4D50-B5AE-686C109367B8}" srcOrd="0" destOrd="0" presId="urn:microsoft.com/office/officeart/2005/8/layout/radial5"/>
    <dgm:cxn modelId="{019361D8-0900-4D88-A048-C1331BEB094A}" type="presOf" srcId="{D11C89AF-EE23-43BB-ADD7-1614D06C2785}" destId="{CAB26461-4CAB-4E28-826A-0D2CBB83EBF0}" srcOrd="0" destOrd="0" presId="urn:microsoft.com/office/officeart/2005/8/layout/radial5"/>
    <dgm:cxn modelId="{63605A69-846D-412D-B1DD-8FD8EB734DF7}" srcId="{D11C89AF-EE23-43BB-ADD7-1614D06C2785}" destId="{B7C2C310-4A73-478A-AD55-CD8C80E6D1A3}" srcOrd="1" destOrd="0" parTransId="{84F1E417-856B-405E-A7D4-D928735C735C}" sibTransId="{B3645E69-185F-4FA5-94F5-AB10AA66EF8A}"/>
    <dgm:cxn modelId="{62D8089A-15D5-436D-8AD7-3291FE1D6DAB}" type="presOf" srcId="{411B0963-F9AB-482B-BF54-13CD0782078B}" destId="{09DA41B0-5454-4F1E-9F2E-87BDFAA2219F}" srcOrd="1" destOrd="0" presId="urn:microsoft.com/office/officeart/2005/8/layout/radial5"/>
    <dgm:cxn modelId="{F993C8A4-5A7F-4467-A92A-3E73955805E3}" type="presOf" srcId="{411B0963-F9AB-482B-BF54-13CD0782078B}" destId="{8E54118E-34AE-4DDD-B45D-93EE0A0F2E4B}" srcOrd="0" destOrd="0" presId="urn:microsoft.com/office/officeart/2005/8/layout/radial5"/>
    <dgm:cxn modelId="{469FFEC5-4B34-4D8B-865C-3BDA32D74DD5}" srcId="{D11C89AF-EE23-43BB-ADD7-1614D06C2785}" destId="{633D4A27-667A-4665-817A-C65909A8C7D9}" srcOrd="4" destOrd="0" parTransId="{E0D605D7-4DEA-4116-B7A5-AEA63E31217B}" sibTransId="{7AF3A895-5C5C-4A56-B0F3-108E86EE26B0}"/>
    <dgm:cxn modelId="{359BDECA-2062-4232-BB13-2A53C8089B72}" type="presOf" srcId="{E0D605D7-4DEA-4116-B7A5-AEA63E31217B}" destId="{A26BA537-A9DA-48E2-942E-FA0A4FBD1A9F}" srcOrd="1" destOrd="0" presId="urn:microsoft.com/office/officeart/2005/8/layout/radial5"/>
    <dgm:cxn modelId="{62949D69-A429-471C-9685-07ECFCE1F5CD}" type="presParOf" srcId="{52606DC2-7B07-419D-BC05-A1866C5ED6AC}" destId="{CAB26461-4CAB-4E28-826A-0D2CBB83EBF0}" srcOrd="0" destOrd="0" presId="urn:microsoft.com/office/officeart/2005/8/layout/radial5"/>
    <dgm:cxn modelId="{A8B00400-D208-40C1-8D94-ECBFA82FEE27}" type="presParOf" srcId="{52606DC2-7B07-419D-BC05-A1866C5ED6AC}" destId="{1E65B3E3-0FAE-4DF6-911F-CED4387BD693}" srcOrd="1" destOrd="0" presId="urn:microsoft.com/office/officeart/2005/8/layout/radial5"/>
    <dgm:cxn modelId="{14814F85-389A-4F6E-98FE-EB7FE0C14E2F}" type="presParOf" srcId="{1E65B3E3-0FAE-4DF6-911F-CED4387BD693}" destId="{E24FDE82-A9CA-4119-B917-EBF43701EDB3}" srcOrd="0" destOrd="0" presId="urn:microsoft.com/office/officeart/2005/8/layout/radial5"/>
    <dgm:cxn modelId="{2D75188F-1CBC-4A64-A843-40FF26733804}" type="presParOf" srcId="{52606DC2-7B07-419D-BC05-A1866C5ED6AC}" destId="{63467700-A748-4227-9372-47E6FEFE89A3}" srcOrd="2" destOrd="0" presId="urn:microsoft.com/office/officeart/2005/8/layout/radial5"/>
    <dgm:cxn modelId="{A74AA38A-3131-4495-9243-17C6E0BC7176}" type="presParOf" srcId="{52606DC2-7B07-419D-BC05-A1866C5ED6AC}" destId="{ED285DB2-D169-4D50-B5AE-686C109367B8}" srcOrd="3" destOrd="0" presId="urn:microsoft.com/office/officeart/2005/8/layout/radial5"/>
    <dgm:cxn modelId="{EEEA8133-40E1-4F40-AE36-9FC877FC8BEB}" type="presParOf" srcId="{ED285DB2-D169-4D50-B5AE-686C109367B8}" destId="{17D51E9C-E857-4684-AA80-70F0E2CED972}" srcOrd="0" destOrd="0" presId="urn:microsoft.com/office/officeart/2005/8/layout/radial5"/>
    <dgm:cxn modelId="{B09FBFE2-FFF8-4715-ABD0-F8A19E1A5906}" type="presParOf" srcId="{52606DC2-7B07-419D-BC05-A1866C5ED6AC}" destId="{3818778A-418B-4146-9508-3B337E266AFE}" srcOrd="4" destOrd="0" presId="urn:microsoft.com/office/officeart/2005/8/layout/radial5"/>
    <dgm:cxn modelId="{6A401726-2937-4304-8A49-65AE6E77C56E}" type="presParOf" srcId="{52606DC2-7B07-419D-BC05-A1866C5ED6AC}" destId="{8F51C867-BA8C-4230-870A-E2747CA7DF8F}" srcOrd="5" destOrd="0" presId="urn:microsoft.com/office/officeart/2005/8/layout/radial5"/>
    <dgm:cxn modelId="{06DAF16F-729E-47D3-9FFC-7EA624BC72C7}" type="presParOf" srcId="{8F51C867-BA8C-4230-870A-E2747CA7DF8F}" destId="{9805F921-C7CF-45F6-B124-1C31E222A3FA}" srcOrd="0" destOrd="0" presId="urn:microsoft.com/office/officeart/2005/8/layout/radial5"/>
    <dgm:cxn modelId="{CAC8D1F3-318E-4FEC-BE8F-EC57ACF120E1}" type="presParOf" srcId="{52606DC2-7B07-419D-BC05-A1866C5ED6AC}" destId="{C0CAF048-3B32-45A6-AEA0-FA2D9757E8F9}" srcOrd="6" destOrd="0" presId="urn:microsoft.com/office/officeart/2005/8/layout/radial5"/>
    <dgm:cxn modelId="{A55F90E8-4F21-44F0-88CF-21B3D3F0F947}" type="presParOf" srcId="{52606DC2-7B07-419D-BC05-A1866C5ED6AC}" destId="{8E54118E-34AE-4DDD-B45D-93EE0A0F2E4B}" srcOrd="7" destOrd="0" presId="urn:microsoft.com/office/officeart/2005/8/layout/radial5"/>
    <dgm:cxn modelId="{E4724C07-EC2A-41AF-AB42-92C33C53C28D}" type="presParOf" srcId="{8E54118E-34AE-4DDD-B45D-93EE0A0F2E4B}" destId="{09DA41B0-5454-4F1E-9F2E-87BDFAA2219F}" srcOrd="0" destOrd="0" presId="urn:microsoft.com/office/officeart/2005/8/layout/radial5"/>
    <dgm:cxn modelId="{06E2DE9D-7627-4A49-8ED4-634771469ED7}" type="presParOf" srcId="{52606DC2-7B07-419D-BC05-A1866C5ED6AC}" destId="{622501D6-A5A3-491C-906C-D6F6E74AC0FC}" srcOrd="8" destOrd="0" presId="urn:microsoft.com/office/officeart/2005/8/layout/radial5"/>
    <dgm:cxn modelId="{C909E37C-E68F-491F-AC4C-4FA91A4A2D99}" type="presParOf" srcId="{52606DC2-7B07-419D-BC05-A1866C5ED6AC}" destId="{9D17CB2B-23A3-46CD-BF99-2F20392172A3}" srcOrd="9" destOrd="0" presId="urn:microsoft.com/office/officeart/2005/8/layout/radial5"/>
    <dgm:cxn modelId="{EB48E8AB-14AF-4776-A43A-395FC1839B0F}" type="presParOf" srcId="{9D17CB2B-23A3-46CD-BF99-2F20392172A3}" destId="{A26BA537-A9DA-48E2-942E-FA0A4FBD1A9F}" srcOrd="0" destOrd="0" presId="urn:microsoft.com/office/officeart/2005/8/layout/radial5"/>
    <dgm:cxn modelId="{92147CEA-728C-4960-85D2-8D6193ECF965}" type="presParOf" srcId="{52606DC2-7B07-419D-BC05-A1866C5ED6AC}" destId="{12F62230-6046-4970-B5F1-67E6545B5CB4}" srcOrd="10"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A38070D2-7B3F-453C-91BD-D8E1B9A5AFD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5B17153-A690-4030-B756-0FF4229F4C2F}">
      <dgm:prSet phldrT="[Text]" custT="1"/>
      <dgm:spPr/>
      <dgm:t>
        <a:bodyPr/>
        <a:lstStyle/>
        <a:p>
          <a:r>
            <a:rPr lang="en-US" sz="2000" b="1" dirty="0" smtClean="0">
              <a:latin typeface="Times New Roman" pitchFamily="18" charset="0"/>
              <a:cs typeface="Times New Roman" pitchFamily="18" charset="0"/>
            </a:rPr>
            <a:t>TYPES OF RECALL</a:t>
          </a:r>
          <a:endParaRPr lang="en-US" sz="2000" b="1" dirty="0">
            <a:latin typeface="Times New Roman" pitchFamily="18" charset="0"/>
            <a:cs typeface="Times New Roman" pitchFamily="18" charset="0"/>
          </a:endParaRPr>
        </a:p>
      </dgm:t>
    </dgm:pt>
    <dgm:pt modelId="{809DD2B5-416D-49E5-AD1F-3065D9A0C62B}" type="parTrans" cxnId="{D6A0C5AF-7AE3-40CE-9D3C-6F8D0A27A3B2}">
      <dgm:prSet/>
      <dgm:spPr/>
      <dgm:t>
        <a:bodyPr/>
        <a:lstStyle/>
        <a:p>
          <a:endParaRPr lang="en-US"/>
        </a:p>
      </dgm:t>
    </dgm:pt>
    <dgm:pt modelId="{75BAD2D4-7F1C-4F17-BB75-D145754E4CB9}" type="sibTrans" cxnId="{D6A0C5AF-7AE3-40CE-9D3C-6F8D0A27A3B2}">
      <dgm:prSet/>
      <dgm:spPr/>
      <dgm:t>
        <a:bodyPr/>
        <a:lstStyle/>
        <a:p>
          <a:endParaRPr lang="en-US"/>
        </a:p>
      </dgm:t>
    </dgm:pt>
    <dgm:pt modelId="{3F1BC4AB-1779-43EF-9EC4-70D6DF31FD7A}">
      <dgm:prSet phldrT="[Text]" custT="1"/>
      <dgm:spPr/>
      <dgm:t>
        <a:bodyPr/>
        <a:lstStyle/>
        <a:p>
          <a:r>
            <a:rPr lang="en-US" sz="2000" dirty="0" smtClean="0">
              <a:latin typeface="Times New Roman" pitchFamily="18" charset="0"/>
              <a:cs typeface="Times New Roman" pitchFamily="18" charset="0"/>
            </a:rPr>
            <a:t>Class I </a:t>
          </a:r>
        </a:p>
        <a:p>
          <a:r>
            <a:rPr lang="en-US" sz="2000" dirty="0" smtClean="0">
              <a:latin typeface="Times New Roman" pitchFamily="18" charset="0"/>
              <a:cs typeface="Times New Roman" pitchFamily="18" charset="0"/>
            </a:rPr>
            <a:t>Probability that product may cause serious adverse health issues/ death </a:t>
          </a:r>
          <a:endParaRPr lang="en-US" sz="2000" dirty="0">
            <a:latin typeface="Times New Roman" pitchFamily="18" charset="0"/>
            <a:cs typeface="Times New Roman" pitchFamily="18" charset="0"/>
          </a:endParaRPr>
        </a:p>
      </dgm:t>
    </dgm:pt>
    <dgm:pt modelId="{1A6113DE-77F9-491D-95D1-22925016EE24}" type="parTrans" cxnId="{58A0A992-0F47-4365-9372-BD60E8E007FE}">
      <dgm:prSet/>
      <dgm:spPr/>
      <dgm:t>
        <a:bodyPr/>
        <a:lstStyle/>
        <a:p>
          <a:endParaRPr lang="en-US"/>
        </a:p>
      </dgm:t>
    </dgm:pt>
    <dgm:pt modelId="{288B0085-6F7B-41E0-B5CD-BA7AFE5DC19C}" type="sibTrans" cxnId="{58A0A992-0F47-4365-9372-BD60E8E007FE}">
      <dgm:prSet/>
      <dgm:spPr/>
      <dgm:t>
        <a:bodyPr/>
        <a:lstStyle/>
        <a:p>
          <a:endParaRPr lang="en-US"/>
        </a:p>
      </dgm:t>
    </dgm:pt>
    <dgm:pt modelId="{FF00C15B-8507-45DC-91F3-79A514E4FDAB}">
      <dgm:prSet phldrT="[Text]" custT="1"/>
      <dgm:spPr/>
      <dgm:t>
        <a:bodyPr/>
        <a:lstStyle/>
        <a:p>
          <a:r>
            <a:rPr lang="en-US" sz="2000" dirty="0" smtClean="0">
              <a:latin typeface="Times New Roman" pitchFamily="18" charset="0"/>
              <a:cs typeface="Times New Roman" pitchFamily="18" charset="0"/>
            </a:rPr>
            <a:t>Class II</a:t>
          </a:r>
        </a:p>
        <a:p>
          <a:r>
            <a:rPr lang="en-US" sz="2000" dirty="0" smtClean="0">
              <a:latin typeface="Times New Roman" pitchFamily="18" charset="0"/>
              <a:cs typeface="Times New Roman" pitchFamily="18" charset="0"/>
            </a:rPr>
            <a:t>Product may cause temporary  Adverse health issues or serious adverse health issues are remote</a:t>
          </a:r>
          <a:endParaRPr lang="en-US" sz="2000" dirty="0">
            <a:latin typeface="Times New Roman" pitchFamily="18" charset="0"/>
            <a:cs typeface="Times New Roman" pitchFamily="18" charset="0"/>
          </a:endParaRPr>
        </a:p>
      </dgm:t>
    </dgm:pt>
    <dgm:pt modelId="{1D4AA278-1967-4D49-BC22-01268B225ECB}" type="parTrans" cxnId="{05482457-1350-4CB9-BED9-A3F698F19F31}">
      <dgm:prSet/>
      <dgm:spPr/>
      <dgm:t>
        <a:bodyPr/>
        <a:lstStyle/>
        <a:p>
          <a:endParaRPr lang="en-US"/>
        </a:p>
      </dgm:t>
    </dgm:pt>
    <dgm:pt modelId="{04EF5118-D233-4D0E-8957-5F5C965BB235}" type="sibTrans" cxnId="{05482457-1350-4CB9-BED9-A3F698F19F31}">
      <dgm:prSet/>
      <dgm:spPr/>
      <dgm:t>
        <a:bodyPr/>
        <a:lstStyle/>
        <a:p>
          <a:endParaRPr lang="en-US"/>
        </a:p>
      </dgm:t>
    </dgm:pt>
    <dgm:pt modelId="{ED49856F-F343-4203-9102-FA80C808E7C7}">
      <dgm:prSet phldrT="[Text]" custT="1"/>
      <dgm:spPr/>
      <dgm:t>
        <a:bodyPr/>
        <a:lstStyle/>
        <a:p>
          <a:r>
            <a:rPr lang="en-US" sz="2000" dirty="0" smtClean="0">
              <a:latin typeface="Times New Roman" pitchFamily="18" charset="0"/>
              <a:cs typeface="Times New Roman" pitchFamily="18" charset="0"/>
            </a:rPr>
            <a:t>Class III</a:t>
          </a:r>
        </a:p>
        <a:p>
          <a:r>
            <a:rPr lang="en-US" sz="2000" dirty="0" smtClean="0">
              <a:latin typeface="Times New Roman" pitchFamily="18" charset="0"/>
              <a:cs typeface="Times New Roman" pitchFamily="18" charset="0"/>
            </a:rPr>
            <a:t>Product may not cause any adverse health consequences</a:t>
          </a:r>
          <a:endParaRPr lang="en-US" sz="2000" dirty="0">
            <a:latin typeface="Times New Roman" pitchFamily="18" charset="0"/>
            <a:cs typeface="Times New Roman" pitchFamily="18" charset="0"/>
          </a:endParaRPr>
        </a:p>
      </dgm:t>
    </dgm:pt>
    <dgm:pt modelId="{B55E85F3-DCFD-494D-9CAE-F1E168E253DF}" type="parTrans" cxnId="{2E479BBD-F93F-4EBB-A508-9F69A26AB752}">
      <dgm:prSet/>
      <dgm:spPr/>
      <dgm:t>
        <a:bodyPr/>
        <a:lstStyle/>
        <a:p>
          <a:endParaRPr lang="en-US"/>
        </a:p>
      </dgm:t>
    </dgm:pt>
    <dgm:pt modelId="{C853BE4D-C7EA-4093-9590-CDAE72E0AD3C}" type="sibTrans" cxnId="{2E479BBD-F93F-4EBB-A508-9F69A26AB752}">
      <dgm:prSet/>
      <dgm:spPr/>
      <dgm:t>
        <a:bodyPr/>
        <a:lstStyle/>
        <a:p>
          <a:endParaRPr lang="en-US"/>
        </a:p>
      </dgm:t>
    </dgm:pt>
    <dgm:pt modelId="{1C5226C5-A7D3-4EA7-8010-9C21261C0D9D}" type="pres">
      <dgm:prSet presAssocID="{A38070D2-7B3F-453C-91BD-D8E1B9A5AFDC}" presName="hierChild1" presStyleCnt="0">
        <dgm:presLayoutVars>
          <dgm:chPref val="1"/>
          <dgm:dir/>
          <dgm:animOne val="branch"/>
          <dgm:animLvl val="lvl"/>
          <dgm:resizeHandles/>
        </dgm:presLayoutVars>
      </dgm:prSet>
      <dgm:spPr/>
      <dgm:t>
        <a:bodyPr/>
        <a:lstStyle/>
        <a:p>
          <a:endParaRPr lang="en-US"/>
        </a:p>
      </dgm:t>
    </dgm:pt>
    <dgm:pt modelId="{81D9216D-C31B-4418-87CC-2C31DD815FE7}" type="pres">
      <dgm:prSet presAssocID="{95B17153-A690-4030-B756-0FF4229F4C2F}" presName="hierRoot1" presStyleCnt="0"/>
      <dgm:spPr/>
    </dgm:pt>
    <dgm:pt modelId="{A9CC96BF-6D1C-40A1-AAAB-5FEBA082C86D}" type="pres">
      <dgm:prSet presAssocID="{95B17153-A690-4030-B756-0FF4229F4C2F}" presName="composite" presStyleCnt="0"/>
      <dgm:spPr/>
    </dgm:pt>
    <dgm:pt modelId="{B00453CA-C4C3-45B0-996D-C446CD354361}" type="pres">
      <dgm:prSet presAssocID="{95B17153-A690-4030-B756-0FF4229F4C2F}" presName="background" presStyleLbl="node0" presStyleIdx="0" presStyleCnt="1"/>
      <dgm:spPr/>
    </dgm:pt>
    <dgm:pt modelId="{D8F42C32-1B85-431B-8065-BA365F292F1E}" type="pres">
      <dgm:prSet presAssocID="{95B17153-A690-4030-B756-0FF4229F4C2F}" presName="text" presStyleLbl="fgAcc0" presStyleIdx="0" presStyleCnt="1" custScaleX="145544" custScaleY="46986">
        <dgm:presLayoutVars>
          <dgm:chPref val="3"/>
        </dgm:presLayoutVars>
      </dgm:prSet>
      <dgm:spPr/>
      <dgm:t>
        <a:bodyPr/>
        <a:lstStyle/>
        <a:p>
          <a:endParaRPr lang="en-US"/>
        </a:p>
      </dgm:t>
    </dgm:pt>
    <dgm:pt modelId="{E2E1A8B7-87F6-495C-8321-D08307AA3C89}" type="pres">
      <dgm:prSet presAssocID="{95B17153-A690-4030-B756-0FF4229F4C2F}" presName="hierChild2" presStyleCnt="0"/>
      <dgm:spPr/>
    </dgm:pt>
    <dgm:pt modelId="{7F0E22C7-E1D9-4368-B582-81E1B1CF8E67}" type="pres">
      <dgm:prSet presAssocID="{1A6113DE-77F9-491D-95D1-22925016EE24}" presName="Name10" presStyleLbl="parChTrans1D2" presStyleIdx="0" presStyleCnt="3"/>
      <dgm:spPr/>
      <dgm:t>
        <a:bodyPr/>
        <a:lstStyle/>
        <a:p>
          <a:endParaRPr lang="en-US"/>
        </a:p>
      </dgm:t>
    </dgm:pt>
    <dgm:pt modelId="{515E703A-F2B7-474E-B48F-10585317BCC1}" type="pres">
      <dgm:prSet presAssocID="{3F1BC4AB-1779-43EF-9EC4-70D6DF31FD7A}" presName="hierRoot2" presStyleCnt="0"/>
      <dgm:spPr/>
    </dgm:pt>
    <dgm:pt modelId="{B2128C15-63C8-48D3-AACF-C3AD20C8AC78}" type="pres">
      <dgm:prSet presAssocID="{3F1BC4AB-1779-43EF-9EC4-70D6DF31FD7A}" presName="composite2" presStyleCnt="0"/>
      <dgm:spPr/>
    </dgm:pt>
    <dgm:pt modelId="{BD548104-1D1E-445B-A42A-3F7584A1D102}" type="pres">
      <dgm:prSet presAssocID="{3F1BC4AB-1779-43EF-9EC4-70D6DF31FD7A}" presName="background2" presStyleLbl="node2" presStyleIdx="0" presStyleCnt="3"/>
      <dgm:spPr/>
    </dgm:pt>
    <dgm:pt modelId="{F87002E5-EB98-48DA-95FF-FD7EC0607C49}" type="pres">
      <dgm:prSet presAssocID="{3F1BC4AB-1779-43EF-9EC4-70D6DF31FD7A}" presName="text2" presStyleLbl="fgAcc2" presStyleIdx="0" presStyleCnt="3">
        <dgm:presLayoutVars>
          <dgm:chPref val="3"/>
        </dgm:presLayoutVars>
      </dgm:prSet>
      <dgm:spPr/>
      <dgm:t>
        <a:bodyPr/>
        <a:lstStyle/>
        <a:p>
          <a:endParaRPr lang="en-US"/>
        </a:p>
      </dgm:t>
    </dgm:pt>
    <dgm:pt modelId="{19D38D56-E6D7-4D60-A829-B24C8BCF4A9E}" type="pres">
      <dgm:prSet presAssocID="{3F1BC4AB-1779-43EF-9EC4-70D6DF31FD7A}" presName="hierChild3" presStyleCnt="0"/>
      <dgm:spPr/>
    </dgm:pt>
    <dgm:pt modelId="{6C429D44-1E3B-4F00-8371-99E394DF33D1}" type="pres">
      <dgm:prSet presAssocID="{1D4AA278-1967-4D49-BC22-01268B225ECB}" presName="Name10" presStyleLbl="parChTrans1D2" presStyleIdx="1" presStyleCnt="3"/>
      <dgm:spPr/>
      <dgm:t>
        <a:bodyPr/>
        <a:lstStyle/>
        <a:p>
          <a:endParaRPr lang="en-US"/>
        </a:p>
      </dgm:t>
    </dgm:pt>
    <dgm:pt modelId="{5FFD3728-92D0-438C-A9E9-584D1F314690}" type="pres">
      <dgm:prSet presAssocID="{FF00C15B-8507-45DC-91F3-79A514E4FDAB}" presName="hierRoot2" presStyleCnt="0"/>
      <dgm:spPr/>
    </dgm:pt>
    <dgm:pt modelId="{F4800166-62F1-441E-87EF-D378B94DB917}" type="pres">
      <dgm:prSet presAssocID="{FF00C15B-8507-45DC-91F3-79A514E4FDAB}" presName="composite2" presStyleCnt="0"/>
      <dgm:spPr/>
    </dgm:pt>
    <dgm:pt modelId="{D858FDBE-83CD-41E7-BB0C-4E6CE807419C}" type="pres">
      <dgm:prSet presAssocID="{FF00C15B-8507-45DC-91F3-79A514E4FDAB}" presName="background2" presStyleLbl="node2" presStyleIdx="1" presStyleCnt="3"/>
      <dgm:spPr/>
    </dgm:pt>
    <dgm:pt modelId="{E2BAB332-5962-40BD-B625-2BE3609F15A7}" type="pres">
      <dgm:prSet presAssocID="{FF00C15B-8507-45DC-91F3-79A514E4FDAB}" presName="text2" presStyleLbl="fgAcc2" presStyleIdx="1" presStyleCnt="3" custScaleX="92661" custScaleY="137165">
        <dgm:presLayoutVars>
          <dgm:chPref val="3"/>
        </dgm:presLayoutVars>
      </dgm:prSet>
      <dgm:spPr/>
      <dgm:t>
        <a:bodyPr/>
        <a:lstStyle/>
        <a:p>
          <a:endParaRPr lang="en-US"/>
        </a:p>
      </dgm:t>
    </dgm:pt>
    <dgm:pt modelId="{C06AF3C5-5ED4-433B-A8E2-7ED0519592AE}" type="pres">
      <dgm:prSet presAssocID="{FF00C15B-8507-45DC-91F3-79A514E4FDAB}" presName="hierChild3" presStyleCnt="0"/>
      <dgm:spPr/>
    </dgm:pt>
    <dgm:pt modelId="{0846314B-D30D-4F39-84E6-3F17638AC1A7}" type="pres">
      <dgm:prSet presAssocID="{B55E85F3-DCFD-494D-9CAE-F1E168E253DF}" presName="Name10" presStyleLbl="parChTrans1D2" presStyleIdx="2" presStyleCnt="3"/>
      <dgm:spPr/>
      <dgm:t>
        <a:bodyPr/>
        <a:lstStyle/>
        <a:p>
          <a:endParaRPr lang="en-US"/>
        </a:p>
      </dgm:t>
    </dgm:pt>
    <dgm:pt modelId="{FCA31E4C-D314-4E1B-B7BC-FD0679E40186}" type="pres">
      <dgm:prSet presAssocID="{ED49856F-F343-4203-9102-FA80C808E7C7}" presName="hierRoot2" presStyleCnt="0"/>
      <dgm:spPr/>
    </dgm:pt>
    <dgm:pt modelId="{48AC9E7B-D0B5-4663-9D7C-B388933B919B}" type="pres">
      <dgm:prSet presAssocID="{ED49856F-F343-4203-9102-FA80C808E7C7}" presName="composite2" presStyleCnt="0"/>
      <dgm:spPr/>
    </dgm:pt>
    <dgm:pt modelId="{40AD8FE0-8CD9-409E-AC99-3C51517BBF3C}" type="pres">
      <dgm:prSet presAssocID="{ED49856F-F343-4203-9102-FA80C808E7C7}" presName="background2" presStyleLbl="node2" presStyleIdx="2" presStyleCnt="3"/>
      <dgm:spPr/>
    </dgm:pt>
    <dgm:pt modelId="{BE999F40-9894-4187-BC93-EE6A21231DB2}" type="pres">
      <dgm:prSet presAssocID="{ED49856F-F343-4203-9102-FA80C808E7C7}" presName="text2" presStyleLbl="fgAcc2" presStyleIdx="2" presStyleCnt="3">
        <dgm:presLayoutVars>
          <dgm:chPref val="3"/>
        </dgm:presLayoutVars>
      </dgm:prSet>
      <dgm:spPr/>
      <dgm:t>
        <a:bodyPr/>
        <a:lstStyle/>
        <a:p>
          <a:endParaRPr lang="en-US"/>
        </a:p>
      </dgm:t>
    </dgm:pt>
    <dgm:pt modelId="{DB917E2D-D8EA-4B2F-B193-B976230A2ADB}" type="pres">
      <dgm:prSet presAssocID="{ED49856F-F343-4203-9102-FA80C808E7C7}" presName="hierChild3" presStyleCnt="0"/>
      <dgm:spPr/>
    </dgm:pt>
  </dgm:ptLst>
  <dgm:cxnLst>
    <dgm:cxn modelId="{D6A0C5AF-7AE3-40CE-9D3C-6F8D0A27A3B2}" srcId="{A38070D2-7B3F-453C-91BD-D8E1B9A5AFDC}" destId="{95B17153-A690-4030-B756-0FF4229F4C2F}" srcOrd="0" destOrd="0" parTransId="{809DD2B5-416D-49E5-AD1F-3065D9A0C62B}" sibTransId="{75BAD2D4-7F1C-4F17-BB75-D145754E4CB9}"/>
    <dgm:cxn modelId="{C8FFA766-E0BF-40C2-8077-28E8AFD8E246}" type="presOf" srcId="{B55E85F3-DCFD-494D-9CAE-F1E168E253DF}" destId="{0846314B-D30D-4F39-84E6-3F17638AC1A7}" srcOrd="0" destOrd="0" presId="urn:microsoft.com/office/officeart/2005/8/layout/hierarchy1"/>
    <dgm:cxn modelId="{D995EEA8-9F4F-44B7-99FB-A8C82B59A974}" type="presOf" srcId="{1D4AA278-1967-4D49-BC22-01268B225ECB}" destId="{6C429D44-1E3B-4F00-8371-99E394DF33D1}" srcOrd="0" destOrd="0" presId="urn:microsoft.com/office/officeart/2005/8/layout/hierarchy1"/>
    <dgm:cxn modelId="{42D86AEF-1AA9-4377-9DA4-3837D4E46A7E}" type="presOf" srcId="{ED49856F-F343-4203-9102-FA80C808E7C7}" destId="{BE999F40-9894-4187-BC93-EE6A21231DB2}" srcOrd="0" destOrd="0" presId="urn:microsoft.com/office/officeart/2005/8/layout/hierarchy1"/>
    <dgm:cxn modelId="{CA82EB02-CBF9-400F-8CD7-85E60A4EB616}" type="presOf" srcId="{A38070D2-7B3F-453C-91BD-D8E1B9A5AFDC}" destId="{1C5226C5-A7D3-4EA7-8010-9C21261C0D9D}" srcOrd="0" destOrd="0" presId="urn:microsoft.com/office/officeart/2005/8/layout/hierarchy1"/>
    <dgm:cxn modelId="{9E4F68BE-00E1-4BFC-8E93-03A219F9F382}" type="presOf" srcId="{3F1BC4AB-1779-43EF-9EC4-70D6DF31FD7A}" destId="{F87002E5-EB98-48DA-95FF-FD7EC0607C49}" srcOrd="0" destOrd="0" presId="urn:microsoft.com/office/officeart/2005/8/layout/hierarchy1"/>
    <dgm:cxn modelId="{58A0A992-0F47-4365-9372-BD60E8E007FE}" srcId="{95B17153-A690-4030-B756-0FF4229F4C2F}" destId="{3F1BC4AB-1779-43EF-9EC4-70D6DF31FD7A}" srcOrd="0" destOrd="0" parTransId="{1A6113DE-77F9-491D-95D1-22925016EE24}" sibTransId="{288B0085-6F7B-41E0-B5CD-BA7AFE5DC19C}"/>
    <dgm:cxn modelId="{05482457-1350-4CB9-BED9-A3F698F19F31}" srcId="{95B17153-A690-4030-B756-0FF4229F4C2F}" destId="{FF00C15B-8507-45DC-91F3-79A514E4FDAB}" srcOrd="1" destOrd="0" parTransId="{1D4AA278-1967-4D49-BC22-01268B225ECB}" sibTransId="{04EF5118-D233-4D0E-8957-5F5C965BB235}"/>
    <dgm:cxn modelId="{2E479BBD-F93F-4EBB-A508-9F69A26AB752}" srcId="{95B17153-A690-4030-B756-0FF4229F4C2F}" destId="{ED49856F-F343-4203-9102-FA80C808E7C7}" srcOrd="2" destOrd="0" parTransId="{B55E85F3-DCFD-494D-9CAE-F1E168E253DF}" sibTransId="{C853BE4D-C7EA-4093-9590-CDAE72E0AD3C}"/>
    <dgm:cxn modelId="{77C3A894-D9AD-4759-AC89-DF21C51688B7}" type="presOf" srcId="{FF00C15B-8507-45DC-91F3-79A514E4FDAB}" destId="{E2BAB332-5962-40BD-B625-2BE3609F15A7}" srcOrd="0" destOrd="0" presId="urn:microsoft.com/office/officeart/2005/8/layout/hierarchy1"/>
    <dgm:cxn modelId="{E276E764-19DB-44E2-A1FD-A5FEAACA6D02}" type="presOf" srcId="{1A6113DE-77F9-491D-95D1-22925016EE24}" destId="{7F0E22C7-E1D9-4368-B582-81E1B1CF8E67}" srcOrd="0" destOrd="0" presId="urn:microsoft.com/office/officeart/2005/8/layout/hierarchy1"/>
    <dgm:cxn modelId="{BFD90310-B25A-4B43-8269-3991EEF8CB1C}" type="presOf" srcId="{95B17153-A690-4030-B756-0FF4229F4C2F}" destId="{D8F42C32-1B85-431B-8065-BA365F292F1E}" srcOrd="0" destOrd="0" presId="urn:microsoft.com/office/officeart/2005/8/layout/hierarchy1"/>
    <dgm:cxn modelId="{B6FD1FAB-AC40-4A02-B169-7DD5950603CA}" type="presParOf" srcId="{1C5226C5-A7D3-4EA7-8010-9C21261C0D9D}" destId="{81D9216D-C31B-4418-87CC-2C31DD815FE7}" srcOrd="0" destOrd="0" presId="urn:microsoft.com/office/officeart/2005/8/layout/hierarchy1"/>
    <dgm:cxn modelId="{75D1746A-1D14-4501-8E73-5BE00A754D95}" type="presParOf" srcId="{81D9216D-C31B-4418-87CC-2C31DD815FE7}" destId="{A9CC96BF-6D1C-40A1-AAAB-5FEBA082C86D}" srcOrd="0" destOrd="0" presId="urn:microsoft.com/office/officeart/2005/8/layout/hierarchy1"/>
    <dgm:cxn modelId="{5BC99273-CA3A-40FE-9D36-CA428F2ACA65}" type="presParOf" srcId="{A9CC96BF-6D1C-40A1-AAAB-5FEBA082C86D}" destId="{B00453CA-C4C3-45B0-996D-C446CD354361}" srcOrd="0" destOrd="0" presId="urn:microsoft.com/office/officeart/2005/8/layout/hierarchy1"/>
    <dgm:cxn modelId="{D98A948E-BEAE-468C-BB7C-D27EE0795D0D}" type="presParOf" srcId="{A9CC96BF-6D1C-40A1-AAAB-5FEBA082C86D}" destId="{D8F42C32-1B85-431B-8065-BA365F292F1E}" srcOrd="1" destOrd="0" presId="urn:microsoft.com/office/officeart/2005/8/layout/hierarchy1"/>
    <dgm:cxn modelId="{6D343707-673F-471E-82A4-2E76829FA4B0}" type="presParOf" srcId="{81D9216D-C31B-4418-87CC-2C31DD815FE7}" destId="{E2E1A8B7-87F6-495C-8321-D08307AA3C89}" srcOrd="1" destOrd="0" presId="urn:microsoft.com/office/officeart/2005/8/layout/hierarchy1"/>
    <dgm:cxn modelId="{E5687332-5F3D-4923-8206-B441918C0016}" type="presParOf" srcId="{E2E1A8B7-87F6-495C-8321-D08307AA3C89}" destId="{7F0E22C7-E1D9-4368-B582-81E1B1CF8E67}" srcOrd="0" destOrd="0" presId="urn:microsoft.com/office/officeart/2005/8/layout/hierarchy1"/>
    <dgm:cxn modelId="{17199457-1F78-4344-8925-5B7BDB1E69B0}" type="presParOf" srcId="{E2E1A8B7-87F6-495C-8321-D08307AA3C89}" destId="{515E703A-F2B7-474E-B48F-10585317BCC1}" srcOrd="1" destOrd="0" presId="urn:microsoft.com/office/officeart/2005/8/layout/hierarchy1"/>
    <dgm:cxn modelId="{EDD6C796-EB53-4723-8D27-B28BA0E5A07A}" type="presParOf" srcId="{515E703A-F2B7-474E-B48F-10585317BCC1}" destId="{B2128C15-63C8-48D3-AACF-C3AD20C8AC78}" srcOrd="0" destOrd="0" presId="urn:microsoft.com/office/officeart/2005/8/layout/hierarchy1"/>
    <dgm:cxn modelId="{F5B442BF-90B5-4A19-9908-C9710DE7F9B5}" type="presParOf" srcId="{B2128C15-63C8-48D3-AACF-C3AD20C8AC78}" destId="{BD548104-1D1E-445B-A42A-3F7584A1D102}" srcOrd="0" destOrd="0" presId="urn:microsoft.com/office/officeart/2005/8/layout/hierarchy1"/>
    <dgm:cxn modelId="{9F888E33-FB6A-4E3D-A9E7-A20A5DF9C791}" type="presParOf" srcId="{B2128C15-63C8-48D3-AACF-C3AD20C8AC78}" destId="{F87002E5-EB98-48DA-95FF-FD7EC0607C49}" srcOrd="1" destOrd="0" presId="urn:microsoft.com/office/officeart/2005/8/layout/hierarchy1"/>
    <dgm:cxn modelId="{C2AA1142-DED2-4271-B5A0-21DD5B869ED6}" type="presParOf" srcId="{515E703A-F2B7-474E-B48F-10585317BCC1}" destId="{19D38D56-E6D7-4D60-A829-B24C8BCF4A9E}" srcOrd="1" destOrd="0" presId="urn:microsoft.com/office/officeart/2005/8/layout/hierarchy1"/>
    <dgm:cxn modelId="{F4F58988-0F3E-4605-BD27-8F17558403AC}" type="presParOf" srcId="{E2E1A8B7-87F6-495C-8321-D08307AA3C89}" destId="{6C429D44-1E3B-4F00-8371-99E394DF33D1}" srcOrd="2" destOrd="0" presId="urn:microsoft.com/office/officeart/2005/8/layout/hierarchy1"/>
    <dgm:cxn modelId="{441192CD-9D13-4763-BADA-13A1B4307F13}" type="presParOf" srcId="{E2E1A8B7-87F6-495C-8321-D08307AA3C89}" destId="{5FFD3728-92D0-438C-A9E9-584D1F314690}" srcOrd="3" destOrd="0" presId="urn:microsoft.com/office/officeart/2005/8/layout/hierarchy1"/>
    <dgm:cxn modelId="{CF60D020-FB91-4D7E-93A8-B2F477D1FA48}" type="presParOf" srcId="{5FFD3728-92D0-438C-A9E9-584D1F314690}" destId="{F4800166-62F1-441E-87EF-D378B94DB917}" srcOrd="0" destOrd="0" presId="urn:microsoft.com/office/officeart/2005/8/layout/hierarchy1"/>
    <dgm:cxn modelId="{4237A325-F8A9-4622-9C34-3E6C22422FF3}" type="presParOf" srcId="{F4800166-62F1-441E-87EF-D378B94DB917}" destId="{D858FDBE-83CD-41E7-BB0C-4E6CE807419C}" srcOrd="0" destOrd="0" presId="urn:microsoft.com/office/officeart/2005/8/layout/hierarchy1"/>
    <dgm:cxn modelId="{083F4FF7-3E1C-418F-B9E9-D04B13342D42}" type="presParOf" srcId="{F4800166-62F1-441E-87EF-D378B94DB917}" destId="{E2BAB332-5962-40BD-B625-2BE3609F15A7}" srcOrd="1" destOrd="0" presId="urn:microsoft.com/office/officeart/2005/8/layout/hierarchy1"/>
    <dgm:cxn modelId="{D9325161-F4C8-47EF-83BE-D9DE8BB386E2}" type="presParOf" srcId="{5FFD3728-92D0-438C-A9E9-584D1F314690}" destId="{C06AF3C5-5ED4-433B-A8E2-7ED0519592AE}" srcOrd="1" destOrd="0" presId="urn:microsoft.com/office/officeart/2005/8/layout/hierarchy1"/>
    <dgm:cxn modelId="{66020460-CC06-400F-B3F4-40FA0E371E56}" type="presParOf" srcId="{E2E1A8B7-87F6-495C-8321-D08307AA3C89}" destId="{0846314B-D30D-4F39-84E6-3F17638AC1A7}" srcOrd="4" destOrd="0" presId="urn:microsoft.com/office/officeart/2005/8/layout/hierarchy1"/>
    <dgm:cxn modelId="{3AB07727-E844-4389-810E-8F2B61AC6BA5}" type="presParOf" srcId="{E2E1A8B7-87F6-495C-8321-D08307AA3C89}" destId="{FCA31E4C-D314-4E1B-B7BC-FD0679E40186}" srcOrd="5" destOrd="0" presId="urn:microsoft.com/office/officeart/2005/8/layout/hierarchy1"/>
    <dgm:cxn modelId="{0C8CCC12-0F6F-42DF-97B1-1FBCC92CD189}" type="presParOf" srcId="{FCA31E4C-D314-4E1B-B7BC-FD0679E40186}" destId="{48AC9E7B-D0B5-4663-9D7C-B388933B919B}" srcOrd="0" destOrd="0" presId="urn:microsoft.com/office/officeart/2005/8/layout/hierarchy1"/>
    <dgm:cxn modelId="{F79A4FC6-BD46-4A11-B302-2DF9867E5114}" type="presParOf" srcId="{48AC9E7B-D0B5-4663-9D7C-B388933B919B}" destId="{40AD8FE0-8CD9-409E-AC99-3C51517BBF3C}" srcOrd="0" destOrd="0" presId="urn:microsoft.com/office/officeart/2005/8/layout/hierarchy1"/>
    <dgm:cxn modelId="{72867152-F515-4CFE-A091-1F3EDECFF0F9}" type="presParOf" srcId="{48AC9E7B-D0B5-4663-9D7C-B388933B919B}" destId="{BE999F40-9894-4187-BC93-EE6A21231DB2}" srcOrd="1" destOrd="0" presId="urn:microsoft.com/office/officeart/2005/8/layout/hierarchy1"/>
    <dgm:cxn modelId="{A8B3F219-083E-4750-9FDE-FFCB143F0FBF}" type="presParOf" srcId="{FCA31E4C-D314-4E1B-B7BC-FD0679E40186}" destId="{DB917E2D-D8EA-4B2F-B193-B976230A2ADB}"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849C509B-CD50-42E8-A675-A9C082FDC2DC}" type="datetimeFigureOut">
              <a:rPr lang="en-US" smtClean="0"/>
              <a:pPr/>
              <a:t>5/23/2022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FAFAB19-94B1-494A-9ADE-3F5CC17F67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D5F6-ECA9-4C48-B54C-D04EE0196C8D}" type="datetime1">
              <a:rPr lang="en-US" smtClean="0"/>
              <a:pPr/>
              <a:t>5/23/2022</a:t>
            </a:fld>
            <a:endParaRPr lang="en-US"/>
          </a:p>
        </p:txBody>
      </p:sp>
      <p:sp>
        <p:nvSpPr>
          <p:cNvPr id="5" name="Footer Placeholder 4"/>
          <p:cNvSpPr>
            <a:spLocks noGrp="1"/>
          </p:cNvSpPr>
          <p:nvPr>
            <p:ph type="ftr" sz="quarter" idx="11"/>
          </p:nvPr>
        </p:nvSpPr>
        <p:spPr/>
        <p:txBody>
          <a:bodyPr/>
          <a:lstStyle/>
          <a:p>
            <a:r>
              <a:rPr lang="en-US" smtClean="0"/>
              <a:t>Dr. Nisha Sharma</a:t>
            </a:r>
            <a:endParaRPr lang="en-US"/>
          </a:p>
        </p:txBody>
      </p:sp>
      <p:sp>
        <p:nvSpPr>
          <p:cNvPr id="6" name="Slide Number Placeholder 5"/>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D8103-8162-4FEE-9780-A1E0092ADA71}" type="datetime1">
              <a:rPr lang="en-US" smtClean="0"/>
              <a:pPr/>
              <a:t>5/23/2022</a:t>
            </a:fld>
            <a:endParaRPr lang="en-US"/>
          </a:p>
        </p:txBody>
      </p:sp>
      <p:sp>
        <p:nvSpPr>
          <p:cNvPr id="5" name="Footer Placeholder 4"/>
          <p:cNvSpPr>
            <a:spLocks noGrp="1"/>
          </p:cNvSpPr>
          <p:nvPr>
            <p:ph type="ftr" sz="quarter" idx="11"/>
          </p:nvPr>
        </p:nvSpPr>
        <p:spPr/>
        <p:txBody>
          <a:bodyPr/>
          <a:lstStyle/>
          <a:p>
            <a:r>
              <a:rPr lang="en-US" smtClean="0"/>
              <a:t>Dr. Nisha Sharma</a:t>
            </a:r>
            <a:endParaRPr lang="en-US"/>
          </a:p>
        </p:txBody>
      </p:sp>
      <p:sp>
        <p:nvSpPr>
          <p:cNvPr id="6" name="Slide Number Placeholder 5"/>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4590F-3CE6-48F5-843F-8202279A64D2}" type="datetime1">
              <a:rPr lang="en-US" smtClean="0"/>
              <a:pPr/>
              <a:t>5/23/2022</a:t>
            </a:fld>
            <a:endParaRPr lang="en-US"/>
          </a:p>
        </p:txBody>
      </p:sp>
      <p:sp>
        <p:nvSpPr>
          <p:cNvPr id="5" name="Footer Placeholder 4"/>
          <p:cNvSpPr>
            <a:spLocks noGrp="1"/>
          </p:cNvSpPr>
          <p:nvPr>
            <p:ph type="ftr" sz="quarter" idx="11"/>
          </p:nvPr>
        </p:nvSpPr>
        <p:spPr/>
        <p:txBody>
          <a:bodyPr/>
          <a:lstStyle/>
          <a:p>
            <a:r>
              <a:rPr lang="en-US" smtClean="0"/>
              <a:t>Dr. Nisha Sharma</a:t>
            </a:r>
            <a:endParaRPr lang="en-US"/>
          </a:p>
        </p:txBody>
      </p:sp>
      <p:sp>
        <p:nvSpPr>
          <p:cNvPr id="6" name="Slide Number Placeholder 5"/>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DB10F-05B8-44CF-BE40-759962165CA0}" type="datetime1">
              <a:rPr lang="en-US" smtClean="0"/>
              <a:pPr/>
              <a:t>5/23/2022</a:t>
            </a:fld>
            <a:endParaRPr lang="en-US"/>
          </a:p>
        </p:txBody>
      </p:sp>
      <p:sp>
        <p:nvSpPr>
          <p:cNvPr id="5" name="Footer Placeholder 4"/>
          <p:cNvSpPr>
            <a:spLocks noGrp="1"/>
          </p:cNvSpPr>
          <p:nvPr>
            <p:ph type="ftr" sz="quarter" idx="11"/>
          </p:nvPr>
        </p:nvSpPr>
        <p:spPr/>
        <p:txBody>
          <a:bodyPr/>
          <a:lstStyle/>
          <a:p>
            <a:r>
              <a:rPr lang="en-US" smtClean="0"/>
              <a:t>Dr. Nisha Sharma</a:t>
            </a:r>
            <a:endParaRPr lang="en-US"/>
          </a:p>
        </p:txBody>
      </p:sp>
      <p:sp>
        <p:nvSpPr>
          <p:cNvPr id="6" name="Slide Number Placeholder 5"/>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79FE4-E724-43B4-B9B3-D0FB93E473FA}" type="datetime1">
              <a:rPr lang="en-US" smtClean="0"/>
              <a:pPr/>
              <a:t>5/23/2022</a:t>
            </a:fld>
            <a:endParaRPr lang="en-US"/>
          </a:p>
        </p:txBody>
      </p:sp>
      <p:sp>
        <p:nvSpPr>
          <p:cNvPr id="5" name="Footer Placeholder 4"/>
          <p:cNvSpPr>
            <a:spLocks noGrp="1"/>
          </p:cNvSpPr>
          <p:nvPr>
            <p:ph type="ftr" sz="quarter" idx="11"/>
          </p:nvPr>
        </p:nvSpPr>
        <p:spPr/>
        <p:txBody>
          <a:bodyPr/>
          <a:lstStyle/>
          <a:p>
            <a:r>
              <a:rPr lang="en-US" smtClean="0"/>
              <a:t>Dr. Nisha Sharma</a:t>
            </a:r>
            <a:endParaRPr lang="en-US"/>
          </a:p>
        </p:txBody>
      </p:sp>
      <p:sp>
        <p:nvSpPr>
          <p:cNvPr id="6" name="Slide Number Placeholder 5"/>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E47EF-3457-4087-8DB0-A02A74B53D44}" type="datetime1">
              <a:rPr lang="en-US" smtClean="0"/>
              <a:pPr/>
              <a:t>5/23/2022</a:t>
            </a:fld>
            <a:endParaRPr lang="en-US"/>
          </a:p>
        </p:txBody>
      </p:sp>
      <p:sp>
        <p:nvSpPr>
          <p:cNvPr id="6" name="Footer Placeholder 5"/>
          <p:cNvSpPr>
            <a:spLocks noGrp="1"/>
          </p:cNvSpPr>
          <p:nvPr>
            <p:ph type="ftr" sz="quarter" idx="11"/>
          </p:nvPr>
        </p:nvSpPr>
        <p:spPr/>
        <p:txBody>
          <a:bodyPr/>
          <a:lstStyle/>
          <a:p>
            <a:r>
              <a:rPr lang="en-US" smtClean="0"/>
              <a:t>Dr. Nisha Sharma</a:t>
            </a:r>
            <a:endParaRPr lang="en-US"/>
          </a:p>
        </p:txBody>
      </p:sp>
      <p:sp>
        <p:nvSpPr>
          <p:cNvPr id="7" name="Slide Number Placeholder 6"/>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F24404-2B1A-44C3-B35D-FF8236121EF3}" type="datetime1">
              <a:rPr lang="en-US" smtClean="0"/>
              <a:pPr/>
              <a:t>5/23/2022</a:t>
            </a:fld>
            <a:endParaRPr lang="en-US"/>
          </a:p>
        </p:txBody>
      </p:sp>
      <p:sp>
        <p:nvSpPr>
          <p:cNvPr id="8" name="Footer Placeholder 7"/>
          <p:cNvSpPr>
            <a:spLocks noGrp="1"/>
          </p:cNvSpPr>
          <p:nvPr>
            <p:ph type="ftr" sz="quarter" idx="11"/>
          </p:nvPr>
        </p:nvSpPr>
        <p:spPr/>
        <p:txBody>
          <a:bodyPr/>
          <a:lstStyle/>
          <a:p>
            <a:r>
              <a:rPr lang="en-US" smtClean="0"/>
              <a:t>Dr. Nisha Sharma</a:t>
            </a:r>
            <a:endParaRPr lang="en-US"/>
          </a:p>
        </p:txBody>
      </p:sp>
      <p:sp>
        <p:nvSpPr>
          <p:cNvPr id="9" name="Slide Number Placeholder 8"/>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A9DC6-5B81-493B-9563-BBD3631AF7D8}" type="datetime1">
              <a:rPr lang="en-US" smtClean="0"/>
              <a:pPr/>
              <a:t>5/23/2022</a:t>
            </a:fld>
            <a:endParaRPr lang="en-US"/>
          </a:p>
        </p:txBody>
      </p:sp>
      <p:sp>
        <p:nvSpPr>
          <p:cNvPr id="4" name="Footer Placeholder 3"/>
          <p:cNvSpPr>
            <a:spLocks noGrp="1"/>
          </p:cNvSpPr>
          <p:nvPr>
            <p:ph type="ftr" sz="quarter" idx="11"/>
          </p:nvPr>
        </p:nvSpPr>
        <p:spPr/>
        <p:txBody>
          <a:bodyPr/>
          <a:lstStyle/>
          <a:p>
            <a:r>
              <a:rPr lang="en-US" smtClean="0"/>
              <a:t>Dr. Nisha Sharma</a:t>
            </a:r>
            <a:endParaRPr lang="en-US"/>
          </a:p>
        </p:txBody>
      </p:sp>
      <p:sp>
        <p:nvSpPr>
          <p:cNvPr id="5" name="Slide Number Placeholder 4"/>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16CF2-6EA8-45F5-83F7-87EFD37A4716}" type="datetime1">
              <a:rPr lang="en-US" smtClean="0"/>
              <a:pPr/>
              <a:t>5/23/2022</a:t>
            </a:fld>
            <a:endParaRPr lang="en-US"/>
          </a:p>
        </p:txBody>
      </p:sp>
      <p:sp>
        <p:nvSpPr>
          <p:cNvPr id="3" name="Footer Placeholder 2"/>
          <p:cNvSpPr>
            <a:spLocks noGrp="1"/>
          </p:cNvSpPr>
          <p:nvPr>
            <p:ph type="ftr" sz="quarter" idx="11"/>
          </p:nvPr>
        </p:nvSpPr>
        <p:spPr/>
        <p:txBody>
          <a:bodyPr/>
          <a:lstStyle/>
          <a:p>
            <a:r>
              <a:rPr lang="en-US" smtClean="0"/>
              <a:t>Dr. Nisha Sharma</a:t>
            </a:r>
            <a:endParaRPr lang="en-US"/>
          </a:p>
        </p:txBody>
      </p:sp>
      <p:sp>
        <p:nvSpPr>
          <p:cNvPr id="4" name="Slide Number Placeholder 3"/>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05EA2-D866-4C84-8D21-533F1EC58FBD}" type="datetime1">
              <a:rPr lang="en-US" smtClean="0"/>
              <a:pPr/>
              <a:t>5/23/2022</a:t>
            </a:fld>
            <a:endParaRPr lang="en-US"/>
          </a:p>
        </p:txBody>
      </p:sp>
      <p:sp>
        <p:nvSpPr>
          <p:cNvPr id="6" name="Footer Placeholder 5"/>
          <p:cNvSpPr>
            <a:spLocks noGrp="1"/>
          </p:cNvSpPr>
          <p:nvPr>
            <p:ph type="ftr" sz="quarter" idx="11"/>
          </p:nvPr>
        </p:nvSpPr>
        <p:spPr/>
        <p:txBody>
          <a:bodyPr/>
          <a:lstStyle/>
          <a:p>
            <a:r>
              <a:rPr lang="en-US" smtClean="0"/>
              <a:t>Dr. Nisha Sharma</a:t>
            </a:r>
            <a:endParaRPr lang="en-US"/>
          </a:p>
        </p:txBody>
      </p:sp>
      <p:sp>
        <p:nvSpPr>
          <p:cNvPr id="7" name="Slide Number Placeholder 6"/>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D2089-1F03-4806-B682-4EBB0FE1D02C}" type="datetime1">
              <a:rPr lang="en-US" smtClean="0"/>
              <a:pPr/>
              <a:t>5/23/2022</a:t>
            </a:fld>
            <a:endParaRPr lang="en-US"/>
          </a:p>
        </p:txBody>
      </p:sp>
      <p:sp>
        <p:nvSpPr>
          <p:cNvPr id="6" name="Footer Placeholder 5"/>
          <p:cNvSpPr>
            <a:spLocks noGrp="1"/>
          </p:cNvSpPr>
          <p:nvPr>
            <p:ph type="ftr" sz="quarter" idx="11"/>
          </p:nvPr>
        </p:nvSpPr>
        <p:spPr/>
        <p:txBody>
          <a:bodyPr/>
          <a:lstStyle/>
          <a:p>
            <a:r>
              <a:rPr lang="en-US" smtClean="0"/>
              <a:t>Dr. Nisha Sharma</a:t>
            </a:r>
            <a:endParaRPr lang="en-US"/>
          </a:p>
        </p:txBody>
      </p:sp>
      <p:sp>
        <p:nvSpPr>
          <p:cNvPr id="7" name="Slide Number Placeholder 6"/>
          <p:cNvSpPr>
            <a:spLocks noGrp="1"/>
          </p:cNvSpPr>
          <p:nvPr>
            <p:ph type="sldNum" sz="quarter" idx="12"/>
          </p:nvPr>
        </p:nvSpPr>
        <p:spPr/>
        <p:txBody>
          <a:bodyPr/>
          <a:lstStyle/>
          <a:p>
            <a:fld id="{20C286FF-EFDF-411F-B67A-851561079F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35D87-3770-4382-8FE6-4A2F4A89D928}" type="datetime1">
              <a:rPr lang="en-US" smtClean="0"/>
              <a:pPr/>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Nisha Sharma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286FF-EFDF-411F-B67A-851561079F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1143000"/>
          </a:xfrm>
        </p:spPr>
        <p:txBody>
          <a:bodyPr>
            <a:normAutofit fontScale="90000"/>
          </a:bodyPr>
          <a:lstStyle/>
          <a:p>
            <a:r>
              <a:rPr lang="en-US" dirty="0" smtClean="0">
                <a:latin typeface="Times New Roman" pitchFamily="18" charset="0"/>
                <a:cs typeface="Times New Roman" pitchFamily="18" charset="0"/>
              </a:rPr>
              <a:t>7</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Semester, Pharm. Quality Assurance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676400"/>
            <a:ext cx="8382000" cy="4724400"/>
          </a:xfrm>
        </p:spPr>
        <p:txBody>
          <a:bodyPr>
            <a:normAutofit fontScale="92500" lnSpcReduction="10000"/>
          </a:bodyPr>
          <a:lstStyle/>
          <a:p>
            <a:pPr algn="l"/>
            <a:r>
              <a:rPr lang="en-US" dirty="0" smtClean="0">
                <a:solidFill>
                  <a:schemeClr val="tx1"/>
                </a:solidFill>
                <a:latin typeface="Times New Roman" pitchFamily="18" charset="0"/>
                <a:cs typeface="Times New Roman" pitchFamily="18" charset="0"/>
              </a:rPr>
              <a:t>Unit IV</a:t>
            </a:r>
          </a:p>
          <a:p>
            <a:pPr algn="l"/>
            <a:r>
              <a:rPr lang="en-US" b="1" dirty="0" smtClean="0">
                <a:solidFill>
                  <a:schemeClr val="tx1"/>
                </a:solidFill>
                <a:latin typeface="Times New Roman" pitchFamily="18" charset="0"/>
                <a:cs typeface="Times New Roman" pitchFamily="18" charset="0"/>
              </a:rPr>
              <a:t>Complaints: </a:t>
            </a:r>
            <a:r>
              <a:rPr lang="en-US" dirty="0" smtClean="0">
                <a:solidFill>
                  <a:schemeClr val="tx1"/>
                </a:solidFill>
                <a:latin typeface="Times New Roman" pitchFamily="18" charset="0"/>
                <a:cs typeface="Times New Roman" pitchFamily="18" charset="0"/>
              </a:rPr>
              <a:t>Complaints &amp; Evaluation Of Complaints, Handling  Of Return Good, Recalling &amp; Waste Disposal </a:t>
            </a:r>
          </a:p>
          <a:p>
            <a:pPr algn="l"/>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Dr </a:t>
            </a:r>
            <a:r>
              <a:rPr lang="en-US" dirty="0" err="1" smtClean="0">
                <a:solidFill>
                  <a:schemeClr val="tx1"/>
                </a:solidFill>
                <a:latin typeface="Times New Roman" pitchFamily="18" charset="0"/>
                <a:cs typeface="Times New Roman" pitchFamily="18" charset="0"/>
              </a:rPr>
              <a:t>Nisha</a:t>
            </a:r>
            <a:r>
              <a:rPr lang="en-US"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Sharma</a:t>
            </a:r>
            <a:endParaRPr lang="en-US"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79438"/>
          </a:xfrm>
        </p:spPr>
        <p:txBody>
          <a:bodyPr>
            <a:noAutofit/>
          </a:bodyPr>
          <a:lstStyle/>
          <a:p>
            <a:r>
              <a:rPr lang="en-US" sz="2300" dirty="0" smtClean="0">
                <a:latin typeface="Times New Roman" pitchFamily="18" charset="0"/>
                <a:cs typeface="Times New Roman" pitchFamily="18" charset="0"/>
              </a:rPr>
              <a:t>3. CORRECTIVE ACTIONS AND FEEDBACK TO CUSTOMERS</a:t>
            </a:r>
            <a:endParaRPr lang="en-US" sz="2300" dirty="0">
              <a:latin typeface="Times New Roman" pitchFamily="18" charset="0"/>
              <a:cs typeface="Times New Roman" pitchFamily="18" charset="0"/>
            </a:endParaRPr>
          </a:p>
        </p:txBody>
      </p:sp>
      <p:sp>
        <p:nvSpPr>
          <p:cNvPr id="4" name="Rectangle 3"/>
          <p:cNvSpPr/>
          <p:nvPr/>
        </p:nvSpPr>
        <p:spPr>
          <a:xfrm>
            <a:off x="2514600" y="914400"/>
            <a:ext cx="37338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After Investigation by </a:t>
            </a:r>
          </a:p>
          <a:p>
            <a:pPr algn="ctr"/>
            <a:r>
              <a:rPr lang="en-US" dirty="0" smtClean="0">
                <a:solidFill>
                  <a:schemeClr val="tx1"/>
                </a:solidFill>
                <a:latin typeface="Times New Roman" pitchFamily="18" charset="0"/>
                <a:cs typeface="Times New Roman" pitchFamily="18" charset="0"/>
              </a:rPr>
              <a:t>QA COMPLAINT OFFICER</a:t>
            </a:r>
            <a:endParaRPr lang="en-US" dirty="0">
              <a:solidFill>
                <a:schemeClr val="tx1"/>
              </a:solidFill>
              <a:latin typeface="Times New Roman" pitchFamily="18" charset="0"/>
              <a:cs typeface="Times New Roman" pitchFamily="18" charset="0"/>
            </a:endParaRPr>
          </a:p>
        </p:txBody>
      </p:sp>
      <p:cxnSp>
        <p:nvCxnSpPr>
          <p:cNvPr id="17" name="Straight Connector 16"/>
          <p:cNvCxnSpPr/>
          <p:nvPr/>
        </p:nvCxnSpPr>
        <p:spPr>
          <a:xfrm rot="5400000">
            <a:off x="3848894" y="2170906"/>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66800" y="2514600"/>
            <a:ext cx="647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838200" y="2743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7315200" y="27432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4800" y="3048000"/>
            <a:ext cx="3733800" cy="2514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latin typeface="Times New Roman" pitchFamily="18" charset="0"/>
              <a:cs typeface="Times New Roman" pitchFamily="18" charset="0"/>
            </a:endParaRPr>
          </a:p>
          <a:p>
            <a:pPr algn="ctr"/>
            <a:r>
              <a:rPr lang="en-US" b="1" dirty="0" smtClean="0">
                <a:solidFill>
                  <a:schemeClr val="tx1"/>
                </a:solidFill>
                <a:latin typeface="Times New Roman" pitchFamily="18" charset="0"/>
                <a:cs typeface="Times New Roman" pitchFamily="18" charset="0"/>
              </a:rPr>
              <a:t>Corrective action</a:t>
            </a:r>
          </a:p>
          <a:p>
            <a:r>
              <a:rPr lang="en-US" dirty="0" smtClean="0">
                <a:solidFill>
                  <a:schemeClr val="tx1"/>
                </a:solidFill>
                <a:latin typeface="Times New Roman" pitchFamily="18" charset="0"/>
                <a:cs typeface="Times New Roman" pitchFamily="18" charset="0"/>
              </a:rPr>
              <a:t>Depends on nature of complaint</a:t>
            </a:r>
          </a:p>
          <a:p>
            <a:r>
              <a:rPr lang="en-US" dirty="0" smtClean="0">
                <a:solidFill>
                  <a:schemeClr val="tx1"/>
                </a:solidFill>
                <a:latin typeface="Times New Roman" pitchFamily="18" charset="0"/>
                <a:cs typeface="Times New Roman" pitchFamily="18" charset="0"/>
              </a:rPr>
              <a:t>Range from quick trainings to formal CAPA (corrective action &amp; preventive action)</a:t>
            </a:r>
          </a:p>
          <a:p>
            <a:r>
              <a:rPr lang="en-US" dirty="0" smtClean="0">
                <a:solidFill>
                  <a:schemeClr val="tx1"/>
                </a:solidFill>
                <a:latin typeface="Times New Roman" pitchFamily="18" charset="0"/>
                <a:cs typeface="Times New Roman" pitchFamily="18" charset="0"/>
              </a:rPr>
              <a:t>Check if quality problem is with specific lot or others , consider possibility of Recall</a:t>
            </a:r>
          </a:p>
          <a:p>
            <a:pPr algn="ctr"/>
            <a:endParaRPr lang="en-US" dirty="0" smtClean="0">
              <a:solidFill>
                <a:schemeClr val="tx1"/>
              </a:solidFill>
              <a:latin typeface="Times New Roman" pitchFamily="18" charset="0"/>
              <a:cs typeface="Times New Roman" pitchFamily="18" charset="0"/>
            </a:endParaRPr>
          </a:p>
          <a:p>
            <a:pPr algn="ctr"/>
            <a:endParaRPr lang="en-US" dirty="0">
              <a:solidFill>
                <a:schemeClr val="tx1"/>
              </a:solidFill>
              <a:latin typeface="Times New Roman" pitchFamily="18" charset="0"/>
              <a:cs typeface="Times New Roman" pitchFamily="18" charset="0"/>
            </a:endParaRPr>
          </a:p>
        </p:txBody>
      </p:sp>
      <p:sp>
        <p:nvSpPr>
          <p:cNvPr id="33" name="Rectangle 32"/>
          <p:cNvSpPr/>
          <p:nvPr/>
        </p:nvSpPr>
        <p:spPr>
          <a:xfrm>
            <a:off x="5029200" y="3048000"/>
            <a:ext cx="3733800" cy="2438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Feedback to the customer</a:t>
            </a:r>
          </a:p>
          <a:p>
            <a:pPr algn="ctr"/>
            <a:endParaRPr lang="en-US" dirty="0" smtClean="0">
              <a:solidFill>
                <a:schemeClr val="tx1"/>
              </a:solidFill>
              <a:latin typeface="Times New Roman" pitchFamily="18" charset="0"/>
              <a:cs typeface="Times New Roman" pitchFamily="18" charset="0"/>
            </a:endParaRPr>
          </a:p>
          <a:p>
            <a:pPr algn="ctr"/>
            <a:endParaRPr lang="en-US" dirty="0" smtClean="0">
              <a:solidFill>
                <a:schemeClr val="tx1"/>
              </a:solidFill>
              <a:latin typeface="Times New Roman" pitchFamily="18" charset="0"/>
              <a:cs typeface="Times New Roman" pitchFamily="18" charset="0"/>
            </a:endParaRPr>
          </a:p>
          <a:p>
            <a:pPr algn="ctr"/>
            <a:r>
              <a:rPr lang="en-US" dirty="0" smtClean="0">
                <a:solidFill>
                  <a:schemeClr val="tx1"/>
                </a:solidFill>
                <a:latin typeface="Times New Roman" pitchFamily="18" charset="0"/>
                <a:cs typeface="Times New Roman" pitchFamily="18" charset="0"/>
              </a:rPr>
              <a:t>Write a letter to customer about the investigative approach taken, results found, their implications</a:t>
            </a:r>
          </a:p>
          <a:p>
            <a:pPr algn="ctr"/>
            <a:r>
              <a:rPr lang="en-US" dirty="0" smtClean="0">
                <a:solidFill>
                  <a:schemeClr val="tx1"/>
                </a:solidFill>
                <a:latin typeface="Times New Roman" pitchFamily="18" charset="0"/>
                <a:cs typeface="Times New Roman" pitchFamily="18" charset="0"/>
              </a:rPr>
              <a:t>Deliver a free offer product to reimburse the customer  (if required) </a:t>
            </a:r>
            <a:endParaRPr lang="en-US" dirty="0">
              <a:solidFill>
                <a:schemeClr val="tx1"/>
              </a:solidFill>
              <a:latin typeface="Times New Roman" pitchFamily="18" charset="0"/>
              <a:cs typeface="Times New Roman" pitchFamily="18" charset="0"/>
            </a:endParaRPr>
          </a:p>
        </p:txBody>
      </p:sp>
      <p:sp>
        <p:nvSpPr>
          <p:cNvPr id="10" name="Footer Placeholder 9"/>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838200"/>
          </a:xfrm>
        </p:spPr>
        <p:txBody>
          <a:bodyPr>
            <a:normAutofit fontScale="90000"/>
          </a:bodyPr>
          <a:lstStyle/>
          <a:p>
            <a:r>
              <a:rPr lang="en-US" sz="2600" dirty="0" smtClean="0">
                <a:latin typeface="Times New Roman" pitchFamily="18" charset="0"/>
                <a:cs typeface="Times New Roman" pitchFamily="18" charset="0"/>
              </a:rPr>
              <a:t>4. MONTHLY REPORT &amp; TREND ANALYSIS BY QA OFFICER</a:t>
            </a:r>
            <a:endParaRPr lang="en-US" sz="2600" dirty="0">
              <a:latin typeface="Times New Roman" pitchFamily="18" charset="0"/>
              <a:cs typeface="Times New Roman" pitchFamily="18" charset="0"/>
            </a:endParaRPr>
          </a:p>
        </p:txBody>
      </p:sp>
      <p:cxnSp>
        <p:nvCxnSpPr>
          <p:cNvPr id="7" name="Straight Connector 6"/>
          <p:cNvCxnSpPr/>
          <p:nvPr/>
        </p:nvCxnSpPr>
        <p:spPr>
          <a:xfrm rot="5400000">
            <a:off x="3772694" y="1485106"/>
            <a:ext cx="9898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3400" y="1752600"/>
            <a:ext cx="7924800" cy="426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solidFill>
                  <a:schemeClr val="tx1"/>
                </a:solidFill>
                <a:latin typeface="Times New Roman" pitchFamily="18" charset="0"/>
                <a:cs typeface="Times New Roman" pitchFamily="18" charset="0"/>
              </a:rPr>
              <a:t>QA Complaint officer </a:t>
            </a:r>
            <a:r>
              <a:rPr lang="en-US" sz="2200" dirty="0" smtClean="0">
                <a:solidFill>
                  <a:schemeClr val="tx1"/>
                </a:solidFill>
                <a:latin typeface="Times New Roman" pitchFamily="18" charset="0"/>
                <a:cs typeface="Times New Roman" pitchFamily="18" charset="0"/>
              </a:rPr>
              <a:t>should </a:t>
            </a:r>
          </a:p>
          <a:p>
            <a:pPr>
              <a:buFont typeface="Arial" pitchFamily="34" charset="0"/>
              <a:buChar char="•"/>
            </a:pPr>
            <a:r>
              <a:rPr lang="en-US" sz="2200" dirty="0" smtClean="0">
                <a:solidFill>
                  <a:schemeClr val="tx1"/>
                </a:solidFill>
                <a:latin typeface="Times New Roman" pitchFamily="18" charset="0"/>
                <a:cs typeface="Times New Roman" pitchFamily="18" charset="0"/>
              </a:rPr>
              <a:t> elaborate monthly reports containing : How many complaints did the company received in the period, how many confirmed complaints, non confirmed, or counterfeit , which products did not receive major number of complaints, what is nature of these complaints, which batched are involved, what were the root cause of confirmed complaints, How much the complaint handling cost to company </a:t>
            </a:r>
          </a:p>
          <a:p>
            <a:pPr>
              <a:buFont typeface="Arial" pitchFamily="34" charset="0"/>
              <a:buChar char="•"/>
            </a:pPr>
            <a:r>
              <a:rPr lang="en-US" sz="2200" dirty="0" smtClean="0">
                <a:solidFill>
                  <a:schemeClr val="tx1"/>
                </a:solidFill>
                <a:latin typeface="Times New Roman" pitchFamily="18" charset="0"/>
                <a:cs typeface="Times New Roman" pitchFamily="18" charset="0"/>
              </a:rPr>
              <a:t> Pareto analysis a good statistical tool to identify main confirmed complaints that has to be treated first</a:t>
            </a:r>
          </a:p>
          <a:p>
            <a:pPr>
              <a:buFont typeface="Arial" pitchFamily="34" charset="0"/>
              <a:buChar char="•"/>
            </a:pPr>
            <a:r>
              <a:rPr lang="en-US" sz="2200" dirty="0" smtClean="0">
                <a:solidFill>
                  <a:schemeClr val="tx1"/>
                </a:solidFill>
                <a:latin typeface="Times New Roman" pitchFamily="18" charset="0"/>
                <a:cs typeface="Times New Roman" pitchFamily="18" charset="0"/>
              </a:rPr>
              <a:t> Deliver the report to QA, QC, Production management, Marketing, Finance, Human resources, Regulatory and Legal Affairs</a:t>
            </a:r>
            <a:endParaRPr lang="en-US" sz="2200"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79438"/>
          </a:xfrm>
        </p:spPr>
        <p:txBody>
          <a:bodyPr>
            <a:normAutofit fontScale="90000"/>
          </a:bodyPr>
          <a:lstStyle/>
          <a:p>
            <a:r>
              <a:rPr lang="en-US" dirty="0" smtClean="0">
                <a:latin typeface="Times New Roman" pitchFamily="18" charset="0"/>
                <a:cs typeface="Times New Roman" pitchFamily="18" charset="0"/>
              </a:rPr>
              <a:t>RECORDING OF COMPLAINTS</a:t>
            </a:r>
            <a:endParaRPr lang="en-US" dirty="0">
              <a:latin typeface="Times New Roman" pitchFamily="18" charset="0"/>
              <a:cs typeface="Times New Roman" pitchFamily="18" charset="0"/>
            </a:endParaRPr>
          </a:p>
        </p:txBody>
      </p:sp>
      <p:sp>
        <p:nvSpPr>
          <p:cNvPr id="4" name="Rectangle 3"/>
          <p:cNvSpPr/>
          <p:nvPr/>
        </p:nvSpPr>
        <p:spPr>
          <a:xfrm>
            <a:off x="2133600" y="1066800"/>
            <a:ext cx="44196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Records Of Complaints Include</a:t>
            </a:r>
            <a:endParaRPr lang="en-US" sz="2400" dirty="0">
              <a:solidFill>
                <a:schemeClr val="tx1"/>
              </a:solidFill>
              <a:latin typeface="Times New Roman" pitchFamily="18" charset="0"/>
              <a:cs typeface="Times New Roman" pitchFamily="18" charset="0"/>
            </a:endParaRPr>
          </a:p>
        </p:txBody>
      </p:sp>
      <p:cxnSp>
        <p:nvCxnSpPr>
          <p:cNvPr id="8" name="Straight Connector 7"/>
          <p:cNvCxnSpPr/>
          <p:nvPr/>
        </p:nvCxnSpPr>
        <p:spPr>
          <a:xfrm rot="5400000" flipH="1" flipV="1">
            <a:off x="3810794" y="23614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2895600"/>
            <a:ext cx="769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90500" y="31623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077494" y="3161506"/>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7887494" y="3161506"/>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28600" y="3429000"/>
            <a:ext cx="2438400" cy="2971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Times New Roman" pitchFamily="18" charset="0"/>
                <a:cs typeface="Times New Roman" pitchFamily="18" charset="0"/>
              </a:rPr>
              <a:t>Contents of complaint</a:t>
            </a:r>
          </a:p>
          <a:p>
            <a:r>
              <a:rPr lang="en-US" sz="2000" dirty="0" smtClean="0">
                <a:solidFill>
                  <a:schemeClr val="tx1"/>
                </a:solidFill>
                <a:latin typeface="Times New Roman" pitchFamily="18" charset="0"/>
                <a:cs typeface="Times New Roman" pitchFamily="18" charset="0"/>
              </a:rPr>
              <a:t>Name, dosage form, type of package, batch no., date, place of complaint, cause of complaint, name &amp; address of complainant </a:t>
            </a:r>
            <a:endParaRPr lang="en-US" sz="2000" dirty="0">
              <a:solidFill>
                <a:schemeClr val="tx1"/>
              </a:solidFill>
              <a:latin typeface="Times New Roman" pitchFamily="18" charset="0"/>
              <a:cs typeface="Times New Roman" pitchFamily="18" charset="0"/>
            </a:endParaRPr>
          </a:p>
        </p:txBody>
      </p:sp>
      <p:sp>
        <p:nvSpPr>
          <p:cNvPr id="17" name="Rectangle 16"/>
          <p:cNvSpPr/>
          <p:nvPr/>
        </p:nvSpPr>
        <p:spPr>
          <a:xfrm>
            <a:off x="3048000" y="3429000"/>
            <a:ext cx="2286000" cy="289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Times New Roman" pitchFamily="18" charset="0"/>
                <a:cs typeface="Times New Roman" pitchFamily="18" charset="0"/>
              </a:rPr>
              <a:t>Result of investigations</a:t>
            </a:r>
          </a:p>
          <a:p>
            <a:r>
              <a:rPr lang="en-US" sz="2000" dirty="0" smtClean="0">
                <a:solidFill>
                  <a:schemeClr val="tx1"/>
                </a:solidFill>
                <a:latin typeface="Times New Roman" pitchFamily="18" charset="0"/>
                <a:cs typeface="Times New Roman" pitchFamily="18" charset="0"/>
              </a:rPr>
              <a:t>Condition in which defect observed, result of investigation, reference sample type, its analysis</a:t>
            </a:r>
            <a:endParaRPr lang="en-US" sz="2000" dirty="0">
              <a:solidFill>
                <a:schemeClr val="tx1"/>
              </a:solidFill>
              <a:latin typeface="Times New Roman" pitchFamily="18" charset="0"/>
              <a:cs typeface="Times New Roman" pitchFamily="18" charset="0"/>
            </a:endParaRPr>
          </a:p>
        </p:txBody>
      </p:sp>
      <p:sp>
        <p:nvSpPr>
          <p:cNvPr id="18" name="Rectangle 17"/>
          <p:cNvSpPr/>
          <p:nvPr/>
        </p:nvSpPr>
        <p:spPr>
          <a:xfrm>
            <a:off x="6172200" y="3429000"/>
            <a:ext cx="2362200" cy="2895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Times New Roman" pitchFamily="18" charset="0"/>
                <a:cs typeface="Times New Roman" pitchFamily="18" charset="0"/>
              </a:rPr>
              <a:t>Follow up measures</a:t>
            </a:r>
          </a:p>
          <a:p>
            <a:r>
              <a:rPr lang="en-US" sz="2000" dirty="0" smtClean="0">
                <a:solidFill>
                  <a:schemeClr val="tx1"/>
                </a:solidFill>
                <a:latin typeface="Times New Roman" pitchFamily="18" charset="0"/>
                <a:cs typeface="Times New Roman" pitchFamily="18" charset="0"/>
              </a:rPr>
              <a:t>Reply to complainant </a:t>
            </a:r>
          </a:p>
          <a:p>
            <a:r>
              <a:rPr lang="en-US" sz="2000" dirty="0" smtClean="0">
                <a:solidFill>
                  <a:schemeClr val="tx1"/>
                </a:solidFill>
                <a:latin typeface="Times New Roman" pitchFamily="18" charset="0"/>
                <a:cs typeface="Times New Roman" pitchFamily="18" charset="0"/>
              </a:rPr>
              <a:t>Remedial action taken, informing serious defects that may arise in future to competent authorities</a:t>
            </a:r>
            <a:endParaRPr lang="en-US" sz="2000" dirty="0">
              <a:solidFill>
                <a:schemeClr val="tx1"/>
              </a:solidFill>
              <a:latin typeface="Times New Roman" pitchFamily="18" charset="0"/>
              <a:cs typeface="Times New Roman" pitchFamily="18" charset="0"/>
            </a:endParaRPr>
          </a:p>
        </p:txBody>
      </p:sp>
      <p:sp>
        <p:nvSpPr>
          <p:cNvPr id="12" name="Footer Placeholder 11"/>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79438"/>
          </a:xfrm>
        </p:spPr>
        <p:txBody>
          <a:bodyPr>
            <a:normAutofit fontScale="90000"/>
          </a:bodyPr>
          <a:lstStyle/>
          <a:p>
            <a:r>
              <a:rPr lang="en-US" sz="3000" dirty="0" smtClean="0">
                <a:latin typeface="Times New Roman" pitchFamily="18" charset="0"/>
                <a:cs typeface="Times New Roman" pitchFamily="18" charset="0"/>
              </a:rPr>
              <a:t>HANDLING OF RETURNED GOODS/PRODUCTS </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638800"/>
          </a:xfrm>
        </p:spPr>
        <p:txBody>
          <a:bodyPr>
            <a:normAutofit/>
          </a:bodyPr>
          <a:lstStyle/>
          <a:p>
            <a:r>
              <a:rPr lang="en-US" sz="2200" dirty="0" smtClean="0">
                <a:latin typeface="Times New Roman" pitchFamily="18" charset="0"/>
                <a:cs typeface="Times New Roman" pitchFamily="18" charset="0"/>
              </a:rPr>
              <a:t>Bulk/ finished product when sent back to Manufacturer, distributor, importer is known as returned goods</a:t>
            </a:r>
          </a:p>
          <a:p>
            <a:r>
              <a:rPr lang="en-US" sz="2200" dirty="0" smtClean="0">
                <a:latin typeface="Times New Roman" pitchFamily="18" charset="0"/>
                <a:cs typeface="Times New Roman" pitchFamily="18" charset="0"/>
              </a:rPr>
              <a:t>Reasons for Return of goods may be because of any complaint, damage, product expiry, or other reasons</a:t>
            </a:r>
          </a:p>
          <a:p>
            <a:r>
              <a:rPr lang="en-US" sz="2200" b="1" dirty="0" smtClean="0">
                <a:latin typeface="Times New Roman" pitchFamily="18" charset="0"/>
                <a:cs typeface="Times New Roman" pitchFamily="18" charset="0"/>
              </a:rPr>
              <a:t>Salvaged drug products</a:t>
            </a:r>
            <a:r>
              <a:rPr lang="en-US" sz="2200" dirty="0" smtClean="0">
                <a:latin typeface="Times New Roman" pitchFamily="18" charset="0"/>
                <a:cs typeface="Times New Roman" pitchFamily="18" charset="0"/>
              </a:rPr>
              <a:t>: are returned goods which had been subjected to improper storage conditions like extreme temp., humidity, smoke, fumes, pressure, radiation</a:t>
            </a:r>
          </a:p>
          <a:p>
            <a:pPr>
              <a:buNone/>
            </a:pP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
        <p:nvSpPr>
          <p:cNvPr id="4" name="Rectangle 3"/>
          <p:cNvSpPr/>
          <p:nvPr/>
        </p:nvSpPr>
        <p:spPr>
          <a:xfrm>
            <a:off x="2590800" y="3429000"/>
            <a:ext cx="38862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Classification of returned Goods</a:t>
            </a:r>
            <a:endParaRPr lang="en-US" dirty="0">
              <a:solidFill>
                <a:schemeClr val="tx1"/>
              </a:solidFill>
            </a:endParaRPr>
          </a:p>
        </p:txBody>
      </p:sp>
      <p:cxnSp>
        <p:nvCxnSpPr>
          <p:cNvPr id="10" name="Straight Connector 9"/>
          <p:cNvCxnSpPr/>
          <p:nvPr/>
        </p:nvCxnSpPr>
        <p:spPr>
          <a:xfrm rot="5400000" flipH="1" flipV="1">
            <a:off x="4153694" y="4152106"/>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429000" y="4953000"/>
            <a:ext cx="2895600" cy="1447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Goods that can be reprocessed to comply with appropriate specifications</a:t>
            </a:r>
            <a:endParaRPr lang="en-US" sz="2000" dirty="0">
              <a:solidFill>
                <a:schemeClr val="tx1"/>
              </a:solidFill>
              <a:latin typeface="Times New Roman" pitchFamily="18" charset="0"/>
              <a:cs typeface="Times New Roman" pitchFamily="18" charset="0"/>
            </a:endParaRPr>
          </a:p>
        </p:txBody>
      </p:sp>
      <p:sp>
        <p:nvSpPr>
          <p:cNvPr id="18" name="Rectangle 17"/>
          <p:cNvSpPr/>
          <p:nvPr/>
        </p:nvSpPr>
        <p:spPr>
          <a:xfrm>
            <a:off x="6705600" y="4953000"/>
            <a:ext cx="2209800" cy="1447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Unacceptable drug product</a:t>
            </a:r>
            <a:endParaRPr lang="en-US" sz="2000" dirty="0">
              <a:solidFill>
                <a:schemeClr val="tx1"/>
              </a:solidFill>
              <a:latin typeface="Times New Roman" pitchFamily="18" charset="0"/>
              <a:cs typeface="Times New Roman" pitchFamily="18" charset="0"/>
            </a:endParaRPr>
          </a:p>
        </p:txBody>
      </p:sp>
      <p:sp>
        <p:nvSpPr>
          <p:cNvPr id="19" name="Rectangle 18"/>
          <p:cNvSpPr/>
          <p:nvPr/>
        </p:nvSpPr>
        <p:spPr>
          <a:xfrm>
            <a:off x="304800" y="5029200"/>
            <a:ext cx="2743200" cy="1447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smtClean="0">
                <a:solidFill>
                  <a:schemeClr val="tx1"/>
                </a:solidFill>
                <a:latin typeface="Times New Roman" pitchFamily="18" charset="0"/>
                <a:cs typeface="Times New Roman" pitchFamily="18" charset="0"/>
              </a:rPr>
              <a:t>Goods that still comply with all acceptable standards according to investigation by QC dept</a:t>
            </a:r>
            <a:endParaRPr lang="en-US" sz="1900" dirty="0">
              <a:solidFill>
                <a:schemeClr val="tx1"/>
              </a:solidFill>
              <a:latin typeface="Times New Roman" pitchFamily="18" charset="0"/>
              <a:cs typeface="Times New Roman" pitchFamily="18" charset="0"/>
            </a:endParaRPr>
          </a:p>
        </p:txBody>
      </p:sp>
      <p:cxnSp>
        <p:nvCxnSpPr>
          <p:cNvPr id="21" name="Straight Connector 20"/>
          <p:cNvCxnSpPr/>
          <p:nvPr/>
        </p:nvCxnSpPr>
        <p:spPr>
          <a:xfrm>
            <a:off x="838200" y="4419600"/>
            <a:ext cx="708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72294" y="4685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4153694" y="4685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7658894" y="4685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Footer Placeholder 12"/>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03238"/>
          </a:xfrm>
        </p:spPr>
        <p:txBody>
          <a:bodyPr>
            <a:noAutofit/>
          </a:bodyPr>
          <a:lstStyle/>
          <a:p>
            <a:r>
              <a:rPr lang="en-US" sz="3300" dirty="0" smtClean="0">
                <a:latin typeface="Times New Roman" pitchFamily="18" charset="0"/>
                <a:cs typeface="Times New Roman" pitchFamily="18" charset="0"/>
              </a:rPr>
              <a:t>HANDLING OF RETURNED GOODS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534400" cy="5791200"/>
          </a:xfrm>
        </p:spPr>
        <p:txBody>
          <a:bodyPr>
            <a:normAutofit fontScale="92500" lnSpcReduction="10000"/>
          </a:bodyPr>
          <a:lstStyle/>
          <a:p>
            <a:r>
              <a:rPr lang="en-US" sz="2400" dirty="0" smtClean="0">
                <a:latin typeface="Times New Roman" pitchFamily="18" charset="0"/>
                <a:cs typeface="Times New Roman" pitchFamily="18" charset="0"/>
              </a:rPr>
              <a:t>Approved written procedures for holding, testing, reprocessing of returned products to be followed</a:t>
            </a:r>
          </a:p>
          <a:p>
            <a:r>
              <a:rPr lang="en-US" sz="2400" dirty="0" smtClean="0">
                <a:latin typeface="Times New Roman" pitchFamily="18" charset="0"/>
                <a:cs typeface="Times New Roman" pitchFamily="18" charset="0"/>
              </a:rPr>
              <a:t>Records of such products be maintained, name, label potency, lot/batch no., reason of return, quantity returned, date of disposition, ultimate disposition</a:t>
            </a:r>
          </a:p>
          <a:p>
            <a:r>
              <a:rPr lang="en-US" sz="2400" dirty="0" smtClean="0">
                <a:latin typeface="Times New Roman" pitchFamily="18" charset="0"/>
                <a:cs typeface="Times New Roman" pitchFamily="18" charset="0"/>
              </a:rPr>
              <a:t>Proper identification &amp; placed under quarantine </a:t>
            </a:r>
          </a:p>
          <a:p>
            <a:r>
              <a:rPr lang="en-US" sz="2400" dirty="0" smtClean="0">
                <a:latin typeface="Times New Roman" pitchFamily="18" charset="0"/>
                <a:cs typeface="Times New Roman" pitchFamily="18" charset="0"/>
              </a:rPr>
              <a:t>Should be destroyed if quality is unsatisfactory- packaging, labeling, container, carton etc creates doubt about safety, identity, strength, quality, or purity</a:t>
            </a:r>
          </a:p>
          <a:p>
            <a:r>
              <a:rPr lang="en-US" sz="2400" dirty="0" smtClean="0">
                <a:latin typeface="Times New Roman" pitchFamily="18" charset="0"/>
                <a:cs typeface="Times New Roman" pitchFamily="18" charset="0"/>
              </a:rPr>
              <a:t>After critical assessment the QC of goods like testing for purity, strength, identity, safety, etc may be taken for resale or relabeling. Actions should be recorded in writing.</a:t>
            </a:r>
          </a:p>
          <a:p>
            <a:r>
              <a:rPr lang="en-US" sz="2400" dirty="0" smtClean="0">
                <a:latin typeface="Times New Roman" pitchFamily="18" charset="0"/>
                <a:cs typeface="Times New Roman" pitchFamily="18" charset="0"/>
              </a:rPr>
              <a:t>Reprocessing of goods can be done if after reprocessing if leads to a standard product</a:t>
            </a:r>
          </a:p>
          <a:p>
            <a:r>
              <a:rPr lang="en-US" sz="2400" dirty="0" smtClean="0">
                <a:latin typeface="Times New Roman" pitchFamily="18" charset="0"/>
                <a:cs typeface="Times New Roman" pitchFamily="18" charset="0"/>
              </a:rPr>
              <a:t>If it looks that the returned products involve some related batches also then such reference sample from such batches shall be investigated</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79438"/>
          </a:xfrm>
        </p:spPr>
        <p:txBody>
          <a:bodyPr>
            <a:noAutofit/>
          </a:bodyPr>
          <a:lstStyle/>
          <a:p>
            <a:r>
              <a:rPr lang="en-US" sz="3300" dirty="0" smtClean="0">
                <a:latin typeface="Times New Roman" pitchFamily="18" charset="0"/>
                <a:cs typeface="Times New Roman" pitchFamily="18" charset="0"/>
              </a:rPr>
              <a:t>Recalling of Products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791200"/>
          </a:xfrm>
        </p:spPr>
        <p:txBody>
          <a:bodyPr>
            <a:normAutofit/>
          </a:bodyPr>
          <a:lstStyle/>
          <a:p>
            <a:r>
              <a:rPr lang="en-US" sz="2400" dirty="0" smtClean="0">
                <a:latin typeface="Times New Roman" pitchFamily="18" charset="0"/>
                <a:cs typeface="Times New Roman" pitchFamily="18" charset="0"/>
              </a:rPr>
              <a:t>Recalling means withdrawing or removing the product from distribution network as of quality issues/ adverse drug reactions</a:t>
            </a:r>
          </a:p>
          <a:p>
            <a:r>
              <a:rPr lang="en-US" sz="2400" dirty="0" smtClean="0">
                <a:latin typeface="Times New Roman" pitchFamily="18" charset="0"/>
                <a:cs typeface="Times New Roman" pitchFamily="18" charset="0"/>
              </a:rPr>
              <a:t>Recall can be done by Manufacturer or distributor</a:t>
            </a: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4" name="Diagram 3"/>
          <p:cNvGraphicFramePr/>
          <p:nvPr/>
        </p:nvGraphicFramePr>
        <p:xfrm>
          <a:off x="228600" y="2133600"/>
          <a:ext cx="83058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27038"/>
          </a:xfrm>
        </p:spPr>
        <p:txBody>
          <a:bodyPr>
            <a:noAutofit/>
          </a:bodyPr>
          <a:lstStyle/>
          <a:p>
            <a:r>
              <a:rPr lang="en-US" sz="3000" dirty="0" smtClean="0">
                <a:latin typeface="Times New Roman" pitchFamily="18" charset="0"/>
                <a:cs typeface="Times New Roman" pitchFamily="18" charset="0"/>
              </a:rPr>
              <a:t>STAGES</a:t>
            </a:r>
            <a:r>
              <a:rPr lang="en-US" sz="3300" dirty="0" smtClean="0">
                <a:latin typeface="Times New Roman" pitchFamily="18" charset="0"/>
                <a:cs typeface="Times New Roman" pitchFamily="18" charset="0"/>
              </a:rPr>
              <a:t> OF PRODUCT RECALL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p:spPr>
        <p:txBody>
          <a:bodyPr>
            <a:noAutofit/>
          </a:bodyPr>
          <a:lstStyle/>
          <a:p>
            <a:pPr algn="just">
              <a:spcBef>
                <a:spcPts val="200"/>
              </a:spcBef>
              <a:buNone/>
            </a:pPr>
            <a:r>
              <a:rPr lang="en-US" sz="2050" b="1" dirty="0" smtClean="0">
                <a:latin typeface="Times New Roman" pitchFamily="18" charset="0"/>
                <a:cs typeface="Times New Roman" pitchFamily="18" charset="0"/>
              </a:rPr>
              <a:t>	I STAGE</a:t>
            </a:r>
            <a:r>
              <a:rPr lang="en-US" sz="2050" dirty="0" smtClean="0">
                <a:latin typeface="Times New Roman" pitchFamily="18" charset="0"/>
                <a:cs typeface="Times New Roman" pitchFamily="18" charset="0"/>
              </a:rPr>
              <a:t>: </a:t>
            </a:r>
            <a:r>
              <a:rPr lang="en-US" sz="2050" b="1" dirty="0" smtClean="0">
                <a:latin typeface="Times New Roman" pitchFamily="18" charset="0"/>
                <a:cs typeface="Times New Roman" pitchFamily="18" charset="0"/>
              </a:rPr>
              <a:t>Receipt of Product complaint </a:t>
            </a:r>
          </a:p>
          <a:p>
            <a:pPr algn="just">
              <a:spcBef>
                <a:spcPts val="200"/>
              </a:spcBef>
              <a:buNone/>
            </a:pPr>
            <a:r>
              <a:rPr lang="en-US" sz="2050" dirty="0" smtClean="0">
                <a:latin typeface="Times New Roman" pitchFamily="18" charset="0"/>
                <a:cs typeface="Times New Roman" pitchFamily="18" charset="0"/>
              </a:rPr>
              <a:t>	Recall may be done against Complaint received by company or as a result of analysis done in the Production unit itself. </a:t>
            </a:r>
          </a:p>
          <a:p>
            <a:pPr algn="just">
              <a:spcBef>
                <a:spcPts val="200"/>
              </a:spcBef>
            </a:pPr>
            <a:r>
              <a:rPr lang="en-US" sz="2050" dirty="0" smtClean="0">
                <a:latin typeface="Times New Roman" pitchFamily="18" charset="0"/>
                <a:cs typeface="Times New Roman" pitchFamily="18" charset="0"/>
              </a:rPr>
              <a:t>Serious adverse reactions of class I &amp; II must be reported to Health authorities with in 24 hrs after receipt of complaint.</a:t>
            </a:r>
          </a:p>
          <a:p>
            <a:pPr algn="just">
              <a:spcBef>
                <a:spcPts val="200"/>
              </a:spcBef>
            </a:pPr>
            <a:r>
              <a:rPr lang="en-US" sz="2050" dirty="0" smtClean="0">
                <a:latin typeface="Times New Roman" pitchFamily="18" charset="0"/>
                <a:cs typeface="Times New Roman" pitchFamily="18" charset="0"/>
              </a:rPr>
              <a:t>Less serious ones of class III must be reported with in 72 hours to the Health authorities</a:t>
            </a:r>
          </a:p>
          <a:p>
            <a:pPr algn="just">
              <a:spcBef>
                <a:spcPts val="200"/>
              </a:spcBef>
              <a:buNone/>
            </a:pPr>
            <a:r>
              <a:rPr lang="en-US" sz="2050" dirty="0" smtClean="0">
                <a:latin typeface="Times New Roman" pitchFamily="18" charset="0"/>
                <a:cs typeface="Times New Roman" pitchFamily="18" charset="0"/>
              </a:rPr>
              <a:t>	</a:t>
            </a:r>
            <a:r>
              <a:rPr lang="en-US" sz="2050" b="1" dirty="0" smtClean="0">
                <a:latin typeface="Times New Roman" pitchFamily="18" charset="0"/>
                <a:cs typeface="Times New Roman" pitchFamily="18" charset="0"/>
              </a:rPr>
              <a:t>II STAGE: Initiation of product recall</a:t>
            </a:r>
          </a:p>
          <a:p>
            <a:pPr algn="just">
              <a:spcBef>
                <a:spcPts val="200"/>
              </a:spcBef>
            </a:pPr>
            <a:r>
              <a:rPr lang="en-US" sz="2050" dirty="0" smtClean="0">
                <a:latin typeface="Times New Roman" pitchFamily="18" charset="0"/>
                <a:cs typeface="Times New Roman" pitchFamily="18" charset="0"/>
              </a:rPr>
              <a:t>Immediately after the decision on recall of product is final, the company should notify on a Recall Notification Form to the Government Health Authority about recall. Information in  Form consist of :</a:t>
            </a:r>
          </a:p>
          <a:p>
            <a:pPr marL="457200" indent="-457200" algn="just">
              <a:spcBef>
                <a:spcPts val="200"/>
              </a:spcBef>
              <a:buAutoNum type="alphaLcParenR"/>
            </a:pPr>
            <a:r>
              <a:rPr lang="en-US" sz="2050" b="1" dirty="0" smtClean="0">
                <a:latin typeface="Times New Roman" pitchFamily="18" charset="0"/>
                <a:cs typeface="Times New Roman" pitchFamily="18" charset="0"/>
              </a:rPr>
              <a:t>Details of Product</a:t>
            </a:r>
            <a:r>
              <a:rPr lang="en-US" sz="2050" dirty="0" smtClean="0">
                <a:latin typeface="Times New Roman" pitchFamily="18" charset="0"/>
                <a:cs typeface="Times New Roman" pitchFamily="18" charset="0"/>
              </a:rPr>
              <a:t>: Name, name of API, dosage form, strength, MFG License no., pack size, batch no., Mfg. &amp; expiry dates, date of product release/ import. Contact details of Manufacturer/ distributors</a:t>
            </a:r>
          </a:p>
          <a:p>
            <a:pPr marL="457200" indent="-457200" algn="just">
              <a:spcBef>
                <a:spcPts val="200"/>
              </a:spcBef>
              <a:buAutoNum type="alphaLcParenR"/>
            </a:pPr>
            <a:r>
              <a:rPr lang="en-US" sz="2050" b="1" dirty="0" smtClean="0">
                <a:latin typeface="Times New Roman" pitchFamily="18" charset="0"/>
                <a:cs typeface="Times New Roman" pitchFamily="18" charset="0"/>
              </a:rPr>
              <a:t>Details of the Problem: </a:t>
            </a:r>
            <a:r>
              <a:rPr lang="en-US" sz="2050" dirty="0" smtClean="0">
                <a:latin typeface="Times New Roman" pitchFamily="18" charset="0"/>
                <a:cs typeface="Times New Roman" pitchFamily="18" charset="0"/>
              </a:rPr>
              <a:t>Name, Tel. no. of person reporting problem, date of report, physical location of problem, nature of problem, no. of similar report received, results of test, other investigation on suspect or similar samples.</a:t>
            </a:r>
          </a:p>
          <a:p>
            <a:pPr marL="457200" indent="-457200" algn="just">
              <a:spcBef>
                <a:spcPts val="200"/>
              </a:spcBef>
              <a:buAutoNum type="alphaLcParenR"/>
            </a:pPr>
            <a:r>
              <a:rPr lang="en-US" sz="2050" b="1" dirty="0" smtClean="0">
                <a:latin typeface="Times New Roman" pitchFamily="18" charset="0"/>
                <a:cs typeface="Times New Roman" pitchFamily="18" charset="0"/>
              </a:rPr>
              <a:t>Health Hazard evaluation and proposed action</a:t>
            </a:r>
            <a:r>
              <a:rPr lang="en-US" sz="2050" dirty="0" smtClean="0">
                <a:latin typeface="Times New Roman" pitchFamily="18" charset="0"/>
                <a:cs typeface="Times New Roman" pitchFamily="18" charset="0"/>
              </a:rPr>
              <a:t>: Type of hazard, its evaluation, proposed recall classification, level, availability of alternative products</a:t>
            </a:r>
          </a:p>
          <a:p>
            <a:pPr marL="457200" indent="-457200" algn="just">
              <a:spcBef>
                <a:spcPts val="200"/>
              </a:spcBef>
              <a:buNone/>
            </a:pPr>
            <a:r>
              <a:rPr lang="en-US" sz="2050" dirty="0" smtClean="0">
                <a:latin typeface="Times New Roman" pitchFamily="18" charset="0"/>
                <a:cs typeface="Times New Roman" pitchFamily="18" charset="0"/>
              </a:rPr>
              <a:t> </a:t>
            </a:r>
            <a:endParaRPr lang="en-US" sz="205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27038"/>
          </a:xfrm>
        </p:spPr>
        <p:txBody>
          <a:bodyPr>
            <a:noAutofit/>
          </a:bodyPr>
          <a:lstStyle/>
          <a:p>
            <a:r>
              <a:rPr lang="en-US" sz="3000" dirty="0" smtClean="0">
                <a:latin typeface="Times New Roman" pitchFamily="18" charset="0"/>
                <a:cs typeface="Times New Roman" pitchFamily="18" charset="0"/>
              </a:rPr>
              <a:t>STAGES</a:t>
            </a:r>
            <a:r>
              <a:rPr lang="en-US" sz="3300" dirty="0" smtClean="0">
                <a:latin typeface="Times New Roman" pitchFamily="18" charset="0"/>
                <a:cs typeface="Times New Roman" pitchFamily="18" charset="0"/>
              </a:rPr>
              <a:t> OF PRODUCT RECALL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839200" cy="6019800"/>
          </a:xfrm>
        </p:spPr>
        <p:txBody>
          <a:bodyPr>
            <a:noAutofit/>
          </a:bodyPr>
          <a:lstStyle/>
          <a:p>
            <a:pPr algn="just">
              <a:spcBef>
                <a:spcPts val="200"/>
              </a:spcBef>
              <a:buNone/>
            </a:pPr>
            <a:r>
              <a:rPr lang="en-US" sz="2200" b="1" dirty="0" smtClean="0">
                <a:latin typeface="Times New Roman" pitchFamily="18" charset="0"/>
                <a:cs typeface="Times New Roman" pitchFamily="18" charset="0"/>
              </a:rPr>
              <a:t>	III STAGE</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RECALL STRATEGY </a:t>
            </a:r>
          </a:p>
          <a:p>
            <a:pPr algn="just">
              <a:spcBef>
                <a:spcPts val="200"/>
              </a:spcBef>
              <a:buNone/>
            </a:pPr>
            <a:r>
              <a:rPr lang="en-US" sz="2200" dirty="0" smtClean="0">
                <a:latin typeface="Times New Roman" pitchFamily="18" charset="0"/>
                <a:cs typeface="Times New Roman" pitchFamily="18" charset="0"/>
              </a:rPr>
              <a:t>	Depending upon nature of deficiency in product, incidence of complaints, public safety, distribution networks, recovery procedures, resources for corrective action, availability of alternative products recall strategy is framed</a:t>
            </a:r>
          </a:p>
          <a:p>
            <a:pPr algn="just">
              <a:spcBef>
                <a:spcPts val="200"/>
              </a:spcBef>
              <a:buNone/>
            </a:pPr>
            <a:r>
              <a:rPr lang="en-US" sz="2200" b="1" dirty="0" smtClean="0">
                <a:latin typeface="Times New Roman" pitchFamily="18" charset="0"/>
                <a:cs typeface="Times New Roman" pitchFamily="18" charset="0"/>
              </a:rPr>
              <a:t>LEVELS OF RECALL:</a:t>
            </a:r>
          </a:p>
          <a:p>
            <a:pPr marL="457200" indent="-457200" algn="just">
              <a:spcBef>
                <a:spcPts val="200"/>
              </a:spcBef>
              <a:buAutoNum type="alphaUcParenR"/>
            </a:pPr>
            <a:r>
              <a:rPr lang="en-US" sz="2200" b="1" dirty="0" smtClean="0">
                <a:latin typeface="Times New Roman" pitchFamily="18" charset="0"/>
                <a:cs typeface="Times New Roman" pitchFamily="18" charset="0"/>
              </a:rPr>
              <a:t>WHOLESALE LEVEL RECALL</a:t>
            </a:r>
          </a:p>
          <a:p>
            <a:pPr marL="457200" indent="-457200" algn="just">
              <a:spcBef>
                <a:spcPts val="200"/>
              </a:spcBef>
              <a:buNone/>
            </a:pPr>
            <a:r>
              <a:rPr lang="en-US" sz="2200" dirty="0" smtClean="0">
                <a:latin typeface="Times New Roman" pitchFamily="18" charset="0"/>
                <a:cs typeface="Times New Roman" pitchFamily="18" charset="0"/>
              </a:rPr>
              <a:t>	Recalling of product is done from all parties involved in wholesale distribution of product &amp; include wholesalers and retailer</a:t>
            </a:r>
          </a:p>
          <a:p>
            <a:pPr marL="457200" indent="-457200" algn="just">
              <a:spcBef>
                <a:spcPts val="200"/>
              </a:spcBef>
              <a:buNone/>
            </a:pPr>
            <a:r>
              <a:rPr lang="en-US" sz="2200" dirty="0" smtClean="0">
                <a:latin typeface="Times New Roman" pitchFamily="18" charset="0"/>
                <a:cs typeface="Times New Roman" pitchFamily="18" charset="0"/>
              </a:rPr>
              <a:t>B) 	</a:t>
            </a:r>
            <a:r>
              <a:rPr lang="en-US" sz="2200" b="1" dirty="0" smtClean="0">
                <a:latin typeface="Times New Roman" pitchFamily="18" charset="0"/>
                <a:cs typeface="Times New Roman" pitchFamily="18" charset="0"/>
              </a:rPr>
              <a:t>RETAIL LEVEL RECALL</a:t>
            </a:r>
          </a:p>
          <a:p>
            <a:pPr marL="457200" indent="-457200" algn="just">
              <a:spcBef>
                <a:spcPts val="200"/>
              </a:spcBef>
              <a:buNone/>
            </a:pPr>
            <a:r>
              <a:rPr lang="en-US" sz="2200" dirty="0" smtClean="0">
                <a:latin typeface="Times New Roman" pitchFamily="18" charset="0"/>
                <a:cs typeface="Times New Roman" pitchFamily="18" charset="0"/>
              </a:rPr>
              <a:t>	From all public &amp; private hospital pharmacies, retail pharmacies, clinical investigators, institutions involved in clinical investigations, medical, dental, healthcare practitioners, nursing homes, medical shops, health food stores etc.</a:t>
            </a:r>
          </a:p>
          <a:p>
            <a:pPr marL="457200" indent="-457200" algn="just">
              <a:spcBef>
                <a:spcPts val="200"/>
              </a:spcBef>
              <a:buAutoNum type="alphaUcParenR" startAt="3"/>
            </a:pPr>
            <a:r>
              <a:rPr lang="en-US" sz="2200" b="1" dirty="0" smtClean="0">
                <a:latin typeface="Times New Roman" pitchFamily="18" charset="0"/>
                <a:cs typeface="Times New Roman" pitchFamily="18" charset="0"/>
              </a:rPr>
              <a:t>CONSUMER LEVEL RECALL</a:t>
            </a:r>
          </a:p>
          <a:p>
            <a:pPr marL="457200" indent="-457200" algn="just">
              <a:spcBef>
                <a:spcPts val="200"/>
              </a:spcBef>
              <a:buNone/>
            </a:pPr>
            <a:r>
              <a:rPr lang="en-US" sz="2200" dirty="0" smtClean="0">
                <a:latin typeface="Times New Roman" pitchFamily="18" charset="0"/>
                <a:cs typeface="Times New Roman" pitchFamily="18" charset="0"/>
              </a:rPr>
              <a:t> 	Includes patient and other consumers	</a:t>
            </a:r>
          </a:p>
          <a:p>
            <a:pPr marL="457200" indent="-457200" algn="just">
              <a:spcBef>
                <a:spcPts val="200"/>
              </a:spcBef>
              <a:buAutoNum type="alphaUcParenR"/>
            </a:pPr>
            <a:endParaRPr lang="en-US" sz="2200" dirty="0" smtClean="0">
              <a:latin typeface="Times New Roman" pitchFamily="18" charset="0"/>
              <a:cs typeface="Times New Roman" pitchFamily="18" charset="0"/>
            </a:endParaRPr>
          </a:p>
          <a:p>
            <a:pPr marL="457200" indent="-457200" algn="just">
              <a:spcBef>
                <a:spcPts val="200"/>
              </a:spcBef>
              <a:buNone/>
            </a:pPr>
            <a:endParaRPr lang="en-US"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27038"/>
          </a:xfrm>
        </p:spPr>
        <p:txBody>
          <a:bodyPr>
            <a:noAutofit/>
          </a:bodyPr>
          <a:lstStyle/>
          <a:p>
            <a:r>
              <a:rPr lang="en-US" sz="3000" dirty="0" smtClean="0">
                <a:latin typeface="Times New Roman" pitchFamily="18" charset="0"/>
                <a:cs typeface="Times New Roman" pitchFamily="18" charset="0"/>
              </a:rPr>
              <a:t>STAGES</a:t>
            </a:r>
            <a:r>
              <a:rPr lang="en-US" sz="3300" dirty="0" smtClean="0">
                <a:latin typeface="Times New Roman" pitchFamily="18" charset="0"/>
                <a:cs typeface="Times New Roman" pitchFamily="18" charset="0"/>
              </a:rPr>
              <a:t> OF PRODUCT RECALL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839200" cy="6019800"/>
          </a:xfrm>
        </p:spPr>
        <p:txBody>
          <a:bodyPr>
            <a:noAutofit/>
          </a:bodyPr>
          <a:lstStyle/>
          <a:p>
            <a:pPr algn="just">
              <a:spcBef>
                <a:spcPts val="200"/>
              </a:spcBef>
              <a:buNone/>
            </a:pPr>
            <a:r>
              <a:rPr lang="en-US" sz="2500" b="1" dirty="0" smtClean="0">
                <a:latin typeface="Times New Roman" pitchFamily="18" charset="0"/>
                <a:cs typeface="Times New Roman" pitchFamily="18" charset="0"/>
              </a:rPr>
              <a:t>	IV STAGE</a:t>
            </a: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PUBLIC ALERT</a:t>
            </a:r>
          </a:p>
          <a:p>
            <a:pPr algn="just">
              <a:spcBef>
                <a:spcPts val="200"/>
              </a:spcBef>
              <a:buNone/>
            </a:pPr>
            <a:r>
              <a:rPr lang="en-US" sz="2500" dirty="0" smtClean="0">
                <a:latin typeface="Times New Roman" pitchFamily="18" charset="0"/>
                <a:cs typeface="Times New Roman" pitchFamily="18" charset="0"/>
              </a:rPr>
              <a:t>	For Class I and Class II hazards, rapid alert is issued to public. The alert may be issued through press release, media etc.</a:t>
            </a:r>
          </a:p>
          <a:p>
            <a:pPr algn="just">
              <a:spcBef>
                <a:spcPts val="200"/>
              </a:spcBef>
              <a:buNone/>
            </a:pPr>
            <a:r>
              <a:rPr lang="en-US" sz="2500" dirty="0" smtClean="0">
                <a:latin typeface="Times New Roman" pitchFamily="18" charset="0"/>
                <a:cs typeface="Times New Roman" pitchFamily="18" charset="0"/>
              </a:rPr>
              <a:t>	</a:t>
            </a:r>
          </a:p>
          <a:p>
            <a:pPr algn="just">
              <a:spcBef>
                <a:spcPts val="200"/>
              </a:spcBef>
              <a:buNone/>
            </a:pPr>
            <a:r>
              <a:rPr lang="en-US" sz="2500" b="1" dirty="0" smtClean="0">
                <a:latin typeface="Times New Roman" pitchFamily="18" charset="0"/>
                <a:cs typeface="Times New Roman" pitchFamily="18" charset="0"/>
              </a:rPr>
              <a:t>	V STAGE: EVALUATION OF RECALL</a:t>
            </a:r>
          </a:p>
          <a:p>
            <a:pPr algn="just">
              <a:spcBef>
                <a:spcPts val="200"/>
              </a:spcBef>
              <a:buNone/>
            </a:pPr>
            <a:r>
              <a:rPr lang="en-US" sz="2500" dirty="0" smtClean="0">
                <a:latin typeface="Times New Roman" pitchFamily="18" charset="0"/>
                <a:cs typeface="Times New Roman" pitchFamily="18" charset="0"/>
              </a:rPr>
              <a:t>	It is responsibility of Mfg. to ensure effective recalling, which is examined by Govt. Health  authorities. If found that the recalling is not effective, recall letters are issued again by Govt. to the Mfg. </a:t>
            </a:r>
          </a:p>
          <a:p>
            <a:pPr algn="just">
              <a:spcBef>
                <a:spcPts val="200"/>
              </a:spcBef>
              <a:buNone/>
            </a:pPr>
            <a:r>
              <a:rPr lang="en-US" sz="2500" dirty="0" smtClean="0">
                <a:latin typeface="Times New Roman" pitchFamily="18" charset="0"/>
                <a:cs typeface="Times New Roman" pitchFamily="18" charset="0"/>
              </a:rPr>
              <a:t>	After complete recall, the Mfg. has to submit complete data of Recalled products to Govt. Health authorities, along with remedial measures proposed to prevent such reoccurrence in future </a:t>
            </a:r>
          </a:p>
          <a:p>
            <a:pPr marL="457200" indent="-457200" algn="just">
              <a:spcBef>
                <a:spcPts val="200"/>
              </a:spcBef>
              <a:buNone/>
            </a:pPr>
            <a:endParaRPr lang="en-US" sz="25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350838"/>
          </a:xfrm>
        </p:spPr>
        <p:txBody>
          <a:bodyPr>
            <a:normAutofit fontScale="90000"/>
          </a:bodyPr>
          <a:lstStyle/>
          <a:p>
            <a:r>
              <a:rPr lang="en-US" dirty="0" smtClean="0">
                <a:latin typeface="Times New Roman" pitchFamily="18" charset="0"/>
                <a:cs typeface="Times New Roman" pitchFamily="18" charset="0"/>
              </a:rPr>
              <a:t>Waste Disposal</a:t>
            </a:r>
            <a:endParaRPr lang="en-US" dirty="0"/>
          </a:p>
        </p:txBody>
      </p:sp>
      <p:sp>
        <p:nvSpPr>
          <p:cNvPr id="3" name="Content Placeholder 2"/>
          <p:cNvSpPr>
            <a:spLocks noGrp="1"/>
          </p:cNvSpPr>
          <p:nvPr>
            <p:ph idx="1"/>
          </p:nvPr>
        </p:nvSpPr>
        <p:spPr>
          <a:xfrm>
            <a:off x="228600" y="609600"/>
            <a:ext cx="8686800" cy="6019800"/>
          </a:xfrm>
        </p:spPr>
        <p:txBody>
          <a:bodyPr>
            <a:noAutofit/>
          </a:bodyPr>
          <a:lstStyle/>
          <a:p>
            <a:r>
              <a:rPr lang="en-US" sz="2400" b="1" dirty="0" smtClean="0">
                <a:latin typeface="Times New Roman" pitchFamily="18" charset="0"/>
                <a:cs typeface="Times New Roman" pitchFamily="18" charset="0"/>
              </a:rPr>
              <a:t>Waste: </a:t>
            </a:r>
            <a:r>
              <a:rPr lang="en-US" sz="2400" dirty="0" smtClean="0">
                <a:latin typeface="Times New Roman" pitchFamily="18" charset="0"/>
                <a:cs typeface="Times New Roman" pitchFamily="18" charset="0"/>
              </a:rPr>
              <a:t>Term by Environmental Protection Act 1990.</a:t>
            </a:r>
          </a:p>
          <a:p>
            <a:r>
              <a:rPr lang="en-US" sz="2400" b="1" dirty="0" smtClean="0">
                <a:latin typeface="Times New Roman" pitchFamily="18" charset="0"/>
                <a:cs typeface="Times New Roman" pitchFamily="18" charset="0"/>
              </a:rPr>
              <a:t>Waste: </a:t>
            </a:r>
            <a:r>
              <a:rPr lang="en-US" sz="2400" dirty="0" smtClean="0">
                <a:latin typeface="Times New Roman" pitchFamily="18" charset="0"/>
                <a:cs typeface="Times New Roman" pitchFamily="18" charset="0"/>
              </a:rPr>
              <a:t>includes any effluent, unwanted surplus substances which requires disposal as it is worn out, contaminated or spoiled. They are not in the chain of commercial utility</a:t>
            </a:r>
          </a:p>
          <a:p>
            <a:r>
              <a:rPr lang="en-US" sz="2400" dirty="0" smtClean="0">
                <a:latin typeface="Times New Roman" pitchFamily="18" charset="0"/>
                <a:cs typeface="Times New Roman" pitchFamily="18" charset="0"/>
              </a:rPr>
              <a:t>Called as </a:t>
            </a:r>
            <a:r>
              <a:rPr lang="en-US" sz="2400" b="1" dirty="0" smtClean="0">
                <a:latin typeface="Times New Roman" pitchFamily="18" charset="0"/>
                <a:cs typeface="Times New Roman" pitchFamily="18" charset="0"/>
              </a:rPr>
              <a:t>Surplus material</a:t>
            </a:r>
            <a:r>
              <a:rPr lang="en-US" sz="2400" dirty="0" smtClean="0">
                <a:latin typeface="Times New Roman" pitchFamily="18" charset="0"/>
                <a:cs typeface="Times New Roman" pitchFamily="18" charset="0"/>
              </a:rPr>
              <a:t>: if qty is more than required</a:t>
            </a:r>
          </a:p>
          <a:p>
            <a:r>
              <a:rPr lang="en-US" sz="2400" b="1" dirty="0" smtClean="0">
                <a:latin typeface="Times New Roman" pitchFamily="18" charset="0"/>
                <a:cs typeface="Times New Roman" pitchFamily="18" charset="0"/>
              </a:rPr>
              <a:t>Obsolete</a:t>
            </a:r>
            <a:r>
              <a:rPr lang="en-US" sz="2400" dirty="0" smtClean="0">
                <a:latin typeface="Times New Roman" pitchFamily="18" charset="0"/>
                <a:cs typeface="Times New Roman" pitchFamily="18" charset="0"/>
              </a:rPr>
              <a:t>: If no longer usable</a:t>
            </a:r>
          </a:p>
          <a:p>
            <a:r>
              <a:rPr lang="en-US" sz="2400" dirty="0" smtClean="0">
                <a:latin typeface="Times New Roman" pitchFamily="18" charset="0"/>
                <a:cs typeface="Times New Roman" pitchFamily="18" charset="0"/>
              </a:rPr>
              <a:t>Obsolescence : If no longer required but can be used</a:t>
            </a:r>
          </a:p>
          <a:p>
            <a:r>
              <a:rPr lang="en-US" sz="2400" b="1" dirty="0" smtClean="0">
                <a:latin typeface="Times New Roman" pitchFamily="18" charset="0"/>
                <a:cs typeface="Times New Roman" pitchFamily="18" charset="0"/>
              </a:rPr>
              <a:t>Types of Waste: </a:t>
            </a:r>
          </a:p>
          <a:p>
            <a:pPr>
              <a:buNone/>
            </a:pPr>
            <a:r>
              <a:rPr lang="en-US" sz="2400"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rPr>
              <a:t>Biodegradable</a:t>
            </a:r>
            <a:r>
              <a:rPr lang="en-US" sz="2400" dirty="0" smtClean="0">
                <a:latin typeface="Times New Roman" pitchFamily="18" charset="0"/>
                <a:cs typeface="Times New Roman" pitchFamily="18" charset="0"/>
              </a:rPr>
              <a:t> : Paper, wood, fruits, Pharmaceutical, biomedical etc.</a:t>
            </a: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Non Biodegradable </a:t>
            </a:r>
            <a:r>
              <a:rPr lang="en-US" sz="2400" dirty="0" smtClean="0">
                <a:latin typeface="Times New Roman" pitchFamily="18" charset="0"/>
                <a:cs typeface="Times New Roman" pitchFamily="18" charset="0"/>
              </a:rPr>
              <a:t>: Plastics, oil machines, cans etc.</a:t>
            </a:r>
          </a:p>
          <a:p>
            <a:pPr>
              <a:buNone/>
            </a:pPr>
            <a:r>
              <a:rPr lang="en-US" sz="2400" dirty="0" smtClean="0">
                <a:latin typeface="Times New Roman" pitchFamily="18" charset="0"/>
                <a:cs typeface="Times New Roman" pitchFamily="18" charset="0"/>
              </a:rPr>
              <a:t>OR </a:t>
            </a:r>
          </a:p>
          <a:p>
            <a:pPr marL="514350" indent="-514350">
              <a:buAutoNum type="arabicPeriod"/>
            </a:pPr>
            <a:r>
              <a:rPr lang="en-US" sz="2400" b="1" dirty="0" smtClean="0">
                <a:latin typeface="Times New Roman" pitchFamily="18" charset="0"/>
                <a:cs typeface="Times New Roman" pitchFamily="18" charset="0"/>
              </a:rPr>
              <a:t>Hazardous waste</a:t>
            </a:r>
            <a:r>
              <a:rPr lang="en-US" sz="2400" dirty="0" smtClean="0">
                <a:latin typeface="Times New Roman" pitchFamily="18" charset="0"/>
                <a:cs typeface="Times New Roman" pitchFamily="18" charset="0"/>
              </a:rPr>
              <a:t>: Unsafe for use</a:t>
            </a:r>
          </a:p>
          <a:p>
            <a:pPr marL="514350" indent="-514350">
              <a:buAutoNum type="arabicPeriod"/>
            </a:pPr>
            <a:r>
              <a:rPr lang="en-US" sz="2400" b="1" dirty="0" smtClean="0">
                <a:latin typeface="Times New Roman" pitchFamily="18" charset="0"/>
                <a:cs typeface="Times New Roman" pitchFamily="18" charset="0"/>
              </a:rPr>
              <a:t>Non Hazardous waste</a:t>
            </a:r>
            <a:r>
              <a:rPr lang="en-US" sz="2400" dirty="0" smtClean="0">
                <a:latin typeface="Times New Roman" pitchFamily="18" charset="0"/>
                <a:cs typeface="Times New Roman" pitchFamily="18" charset="0"/>
              </a:rPr>
              <a:t>: safe to use</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79438"/>
          </a:xfrm>
        </p:spPr>
        <p:txBody>
          <a:bodyPr>
            <a:noAutofit/>
          </a:bodyPr>
          <a:lstStyle/>
          <a:p>
            <a:r>
              <a:rPr lang="en-US" sz="3300" dirty="0" smtClean="0">
                <a:latin typeface="Times New Roman" pitchFamily="18" charset="0"/>
                <a:cs typeface="Times New Roman" pitchFamily="18" charset="0"/>
              </a:rPr>
              <a:t>INTRODUCTION: COMPLAINTS </a:t>
            </a:r>
            <a:endParaRPr lang="en-US" sz="3300" dirty="0"/>
          </a:p>
        </p:txBody>
      </p:sp>
      <p:sp>
        <p:nvSpPr>
          <p:cNvPr id="3" name="Content Placeholder 2"/>
          <p:cNvSpPr>
            <a:spLocks noGrp="1"/>
          </p:cNvSpPr>
          <p:nvPr>
            <p:ph idx="1"/>
          </p:nvPr>
        </p:nvSpPr>
        <p:spPr>
          <a:xfrm>
            <a:off x="228600" y="838200"/>
            <a:ext cx="8610600" cy="5638800"/>
          </a:xfrm>
        </p:spPr>
        <p:txBody>
          <a:bodyPr>
            <a:normAutofit/>
          </a:bodyPr>
          <a:lstStyle/>
          <a:p>
            <a:pPr>
              <a:lnSpc>
                <a:spcPct val="150000"/>
              </a:lnSpc>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Definition</a:t>
            </a:r>
            <a:r>
              <a:rPr lang="en-US" sz="2400" dirty="0" smtClean="0">
                <a:latin typeface="Times New Roman" pitchFamily="18" charset="0"/>
                <a:cs typeface="Times New Roman" pitchFamily="18" charset="0"/>
              </a:rPr>
              <a:t>: A statement that says something is unsatisfactory or unacceptable about the product/ packaging in terms of any defect in Pharmaceutical product</a:t>
            </a:r>
          </a:p>
          <a:p>
            <a:pPr>
              <a:lnSpc>
                <a:spcPct val="150000"/>
              </a:lnSpc>
              <a:buNone/>
            </a:pPr>
            <a:r>
              <a:rPr lang="en-US" sz="2400" dirty="0" smtClean="0">
                <a:latin typeface="Times New Roman" pitchFamily="18" charset="0"/>
                <a:cs typeface="Times New Roman" pitchFamily="18" charset="0"/>
              </a:rPr>
              <a:t>	May be received from Pharmacists, Physicians, wholesalers, Retailers, Patients. </a:t>
            </a:r>
          </a:p>
          <a:p>
            <a:pPr>
              <a:lnSpc>
                <a:spcPct val="150000"/>
              </a:lnSpc>
              <a:buNone/>
            </a:pPr>
            <a:r>
              <a:rPr lang="en-US" sz="2400" dirty="0" smtClean="0">
                <a:latin typeface="Times New Roman" pitchFamily="18" charset="0"/>
                <a:cs typeface="Times New Roman" pitchFamily="18" charset="0"/>
              </a:rPr>
              <a:t>	Therefore, as per GMP, Industry has their own procedures to maintain records, investigation and review steps of complaints &amp; accordingly a system to recall the product from the market.</a:t>
            </a:r>
          </a:p>
          <a:p>
            <a:pPr>
              <a:lnSpc>
                <a:spcPct val="150000"/>
              </a:lnSpc>
              <a:buNone/>
            </a:pPr>
            <a:endParaRPr lang="en-US" sz="2400" dirty="0" smtClean="0">
              <a:latin typeface="Times New Roman" pitchFamily="18" charset="0"/>
              <a:cs typeface="Times New Roman" pitchFamily="18" charset="0"/>
            </a:endParaRPr>
          </a:p>
          <a:p>
            <a:pPr>
              <a:lnSpc>
                <a:spcPct val="150000"/>
              </a:lnSpc>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579438"/>
          </a:xfrm>
        </p:spPr>
        <p:txBody>
          <a:bodyPr>
            <a:noAutofit/>
          </a:bodyPr>
          <a:lstStyle/>
          <a:p>
            <a:r>
              <a:rPr lang="en-US" sz="2500" dirty="0" smtClean="0">
                <a:latin typeface="Times New Roman" pitchFamily="18" charset="0"/>
                <a:cs typeface="Times New Roman" pitchFamily="18" charset="0"/>
              </a:rPr>
              <a:t>GENERATION OF PHARMACEUTICAL PRODUCT WASTE</a:t>
            </a:r>
            <a:endParaRPr lang="en-US" sz="25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838200"/>
            <a:ext cx="8458200" cy="5715000"/>
          </a:xfrm>
        </p:spPr>
        <p:txBody>
          <a:bodyPr>
            <a:normAutofit/>
          </a:bodyPr>
          <a:lstStyle/>
          <a:p>
            <a:r>
              <a:rPr lang="en-US" sz="2500" dirty="0" smtClean="0">
                <a:latin typeface="Times New Roman" pitchFamily="18" charset="0"/>
                <a:cs typeface="Times New Roman" pitchFamily="18" charset="0"/>
              </a:rPr>
              <a:t>Waste generation during weighing, filtering, milling, transferring</a:t>
            </a:r>
          </a:p>
          <a:p>
            <a:r>
              <a:rPr lang="en-US" sz="2500" dirty="0" smtClean="0">
                <a:latin typeface="Times New Roman" pitchFamily="18" charset="0"/>
                <a:cs typeface="Times New Roman" pitchFamily="18" charset="0"/>
              </a:rPr>
              <a:t>Waste extracted during dust extraction system while Mfg </a:t>
            </a:r>
          </a:p>
          <a:p>
            <a:r>
              <a:rPr lang="en-US" sz="2500" dirty="0" smtClean="0">
                <a:latin typeface="Times New Roman" pitchFamily="18" charset="0"/>
                <a:cs typeface="Times New Roman" pitchFamily="18" charset="0"/>
              </a:rPr>
              <a:t>During compression, coating, filling, packaging etc</a:t>
            </a:r>
          </a:p>
          <a:p>
            <a:r>
              <a:rPr lang="en-US" sz="2500" dirty="0" smtClean="0">
                <a:latin typeface="Times New Roman" pitchFamily="18" charset="0"/>
                <a:cs typeface="Times New Roman" pitchFamily="18" charset="0"/>
              </a:rPr>
              <a:t>During in process checks like weight variation, volume checks etc.</a:t>
            </a:r>
          </a:p>
          <a:p>
            <a:r>
              <a:rPr lang="en-US" sz="2500" dirty="0" smtClean="0">
                <a:latin typeface="Times New Roman" pitchFamily="18" charset="0"/>
                <a:cs typeface="Times New Roman" pitchFamily="18" charset="0"/>
              </a:rPr>
              <a:t>From printed packaging materials like labels, leaflets, cartons, foils in packaging process</a:t>
            </a:r>
          </a:p>
          <a:p>
            <a:r>
              <a:rPr lang="en-US" sz="2500" dirty="0" smtClean="0">
                <a:latin typeface="Times New Roman" pitchFamily="18" charset="0"/>
                <a:cs typeface="Times New Roman" pitchFamily="18" charset="0"/>
              </a:rPr>
              <a:t>Expired products, damaged products returned back</a:t>
            </a:r>
          </a:p>
          <a:p>
            <a:r>
              <a:rPr lang="en-US" sz="2500" dirty="0" smtClean="0">
                <a:latin typeface="Times New Roman" pitchFamily="18" charset="0"/>
                <a:cs typeface="Times New Roman" pitchFamily="18" charset="0"/>
              </a:rPr>
              <a:t>Excess samples with QC dept. after their tests</a:t>
            </a:r>
          </a:p>
          <a:p>
            <a:pPr>
              <a:buNone/>
            </a:pPr>
            <a:r>
              <a:rPr lang="en-US" sz="2500" dirty="0" smtClean="0">
                <a:latin typeface="Times New Roman" pitchFamily="18" charset="0"/>
                <a:cs typeface="Times New Roman" pitchFamily="18" charset="0"/>
              </a:rPr>
              <a:t>All are required to collected, accounted and disposed off as per established procedures and guidelines. </a:t>
            </a:r>
          </a:p>
          <a:p>
            <a:endParaRPr lang="en-US" sz="25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79438"/>
          </a:xfrm>
        </p:spPr>
        <p:txBody>
          <a:bodyPr>
            <a:noAutofit/>
          </a:bodyPr>
          <a:lstStyle/>
          <a:p>
            <a:r>
              <a:rPr lang="en-US" sz="3300" dirty="0" smtClean="0">
                <a:latin typeface="Times New Roman" pitchFamily="18" charset="0"/>
                <a:cs typeface="Times New Roman" pitchFamily="18" charset="0"/>
              </a:rPr>
              <a:t>Different Legislations in India for Waste </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458200" cy="5562600"/>
          </a:xfrm>
        </p:spPr>
        <p:txBody>
          <a:bodyPr>
            <a:normAutofit/>
          </a:bodyPr>
          <a:lstStyle/>
          <a:p>
            <a:r>
              <a:rPr lang="en-US" sz="2300" dirty="0" smtClean="0">
                <a:latin typeface="Times New Roman" pitchFamily="18" charset="0"/>
                <a:cs typeface="Times New Roman" pitchFamily="18" charset="0"/>
              </a:rPr>
              <a:t>1. The Air (Prevention &amp; control of pollution) Act, 1981</a:t>
            </a:r>
          </a:p>
          <a:p>
            <a:r>
              <a:rPr lang="en-US" sz="2300" dirty="0" smtClean="0">
                <a:latin typeface="Times New Roman" pitchFamily="18" charset="0"/>
                <a:cs typeface="Times New Roman" pitchFamily="18" charset="0"/>
              </a:rPr>
              <a:t>2. The Air (Prevention &amp; control of pollution) Rules, 1982</a:t>
            </a:r>
          </a:p>
          <a:p>
            <a:r>
              <a:rPr lang="en-US" sz="2300" dirty="0" smtClean="0">
                <a:latin typeface="Times New Roman" pitchFamily="18" charset="0"/>
                <a:cs typeface="Times New Roman" pitchFamily="18" charset="0"/>
              </a:rPr>
              <a:t>3. The Water (Prevention &amp; control of pollution) Act, 1974</a:t>
            </a:r>
          </a:p>
          <a:p>
            <a:r>
              <a:rPr lang="en-US" sz="2300" dirty="0" smtClean="0">
                <a:latin typeface="Times New Roman" pitchFamily="18" charset="0"/>
                <a:cs typeface="Times New Roman" pitchFamily="18" charset="0"/>
              </a:rPr>
              <a:t>4. The Water (Prevention &amp; control of pollution) Rules, 1975</a:t>
            </a:r>
          </a:p>
          <a:p>
            <a:r>
              <a:rPr lang="en-US" sz="2300" dirty="0" smtClean="0">
                <a:latin typeface="Times New Roman" pitchFamily="18" charset="0"/>
                <a:cs typeface="Times New Roman" pitchFamily="18" charset="0"/>
              </a:rPr>
              <a:t>5. The Environment Protection Act and Rules, 1977</a:t>
            </a:r>
          </a:p>
          <a:p>
            <a:r>
              <a:rPr lang="en-US" sz="2300" dirty="0" smtClean="0">
                <a:latin typeface="Times New Roman" pitchFamily="18" charset="0"/>
                <a:cs typeface="Times New Roman" pitchFamily="18" charset="0"/>
              </a:rPr>
              <a:t>6. Hazardous waste Management &amp; Handling Rules, 1989</a:t>
            </a:r>
          </a:p>
          <a:p>
            <a:r>
              <a:rPr lang="en-US" sz="2300" dirty="0" smtClean="0">
                <a:latin typeface="Times New Roman" pitchFamily="18" charset="0"/>
                <a:cs typeface="Times New Roman" pitchFamily="18" charset="0"/>
              </a:rPr>
              <a:t>7. Bio Medical Waste Management &amp; Handling Rules, 1998</a:t>
            </a:r>
          </a:p>
          <a:p>
            <a:pPr>
              <a:buNone/>
            </a:pPr>
            <a:endParaRPr lang="en-US" sz="2300" dirty="0" smtClean="0">
              <a:latin typeface="Times New Roman" pitchFamily="18" charset="0"/>
              <a:cs typeface="Times New Roman" pitchFamily="18" charset="0"/>
            </a:endParaRPr>
          </a:p>
          <a:p>
            <a:endParaRPr lang="en-US" sz="23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990600" y="4038600"/>
          <a:ext cx="6858000" cy="2595880"/>
        </p:xfrm>
        <a:graphic>
          <a:graphicData uri="http://schemas.openxmlformats.org/drawingml/2006/table">
            <a:tbl>
              <a:tblPr firstRow="1" bandRow="1">
                <a:tableStyleId>{7DF18680-E054-41AD-8BC1-D1AEF772440D}</a:tableStyleId>
              </a:tblPr>
              <a:tblGrid>
                <a:gridCol w="4495800"/>
                <a:gridCol w="2362200"/>
              </a:tblGrid>
              <a:tr h="370840">
                <a:tc>
                  <a:txBody>
                    <a:bodyPr/>
                    <a:lstStyle/>
                    <a:p>
                      <a:r>
                        <a:rPr lang="en-US" b="0" dirty="0" smtClean="0">
                          <a:solidFill>
                            <a:schemeClr val="tx1"/>
                          </a:solidFill>
                          <a:latin typeface="Times New Roman" pitchFamily="18" charset="0"/>
                          <a:cs typeface="Times New Roman" pitchFamily="18" charset="0"/>
                        </a:rPr>
                        <a:t>Some Ingredients of Pharmaceutical waste</a:t>
                      </a:r>
                      <a:endParaRPr lang="en-US" b="0" dirty="0">
                        <a:solidFill>
                          <a:schemeClr val="tx1"/>
                        </a:solidFill>
                        <a:latin typeface="Times New Roman" pitchFamily="18" charset="0"/>
                        <a:cs typeface="Times New Roman" pitchFamily="18" charset="0"/>
                      </a:endParaRPr>
                    </a:p>
                  </a:txBody>
                  <a:tcPr>
                    <a:solidFill>
                      <a:srgbClr val="FFC000"/>
                    </a:solidFill>
                  </a:tcPr>
                </a:tc>
                <a:tc>
                  <a:txBody>
                    <a:bodyPr/>
                    <a:lstStyle/>
                    <a:p>
                      <a:r>
                        <a:rPr lang="en-US" b="0" dirty="0" smtClean="0">
                          <a:solidFill>
                            <a:schemeClr val="tx1"/>
                          </a:solidFill>
                          <a:latin typeface="Times New Roman" pitchFamily="18" charset="0"/>
                          <a:cs typeface="Times New Roman" pitchFamily="18" charset="0"/>
                        </a:rPr>
                        <a:t>Limit permitted </a:t>
                      </a:r>
                      <a:endParaRPr lang="en-US" b="0" dirty="0">
                        <a:solidFill>
                          <a:schemeClr val="tx1"/>
                        </a:solidFill>
                        <a:latin typeface="Times New Roman" pitchFamily="18" charset="0"/>
                        <a:cs typeface="Times New Roman" pitchFamily="18" charset="0"/>
                      </a:endParaRPr>
                    </a:p>
                  </a:txBody>
                  <a:tcPr>
                    <a:solidFill>
                      <a:srgbClr val="FFC000"/>
                    </a:solidFill>
                  </a:tcPr>
                </a:tc>
              </a:tr>
              <a:tr h="370840">
                <a:tc>
                  <a:txBody>
                    <a:bodyPr/>
                    <a:lstStyle/>
                    <a:p>
                      <a:r>
                        <a:rPr lang="en-US" dirty="0" smtClean="0">
                          <a:latin typeface="Times New Roman" pitchFamily="18" charset="0"/>
                          <a:cs typeface="Times New Roman" pitchFamily="18" charset="0"/>
                        </a:rPr>
                        <a:t>Oil &amp; Grease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10 mg/l</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Mercury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0.01 mg/l</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Lead</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0.10 mg/l</a:t>
                      </a:r>
                      <a:endParaRPr lang="en-US" dirty="0">
                        <a:latin typeface="Times New Roman" pitchFamily="18" charset="0"/>
                        <a:cs typeface="Times New Roman" pitchFamily="18" charset="0"/>
                      </a:endParaRPr>
                    </a:p>
                  </a:txBody>
                  <a:tcPr/>
                </a:tc>
              </a:tr>
              <a:tr h="370840">
                <a:tc>
                  <a:txBody>
                    <a:bodyPr/>
                    <a:lstStyle/>
                    <a:p>
                      <a:r>
                        <a:rPr lang="en-US" dirty="0" err="1" smtClean="0">
                          <a:latin typeface="Times New Roman" pitchFamily="18" charset="0"/>
                          <a:cs typeface="Times New Roman" pitchFamily="18" charset="0"/>
                        </a:rPr>
                        <a:t>Phenolic</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 mg/l</a:t>
                      </a:r>
                    </a:p>
                  </a:txBody>
                  <a:tcPr/>
                </a:tc>
              </a:tr>
              <a:tr h="370840">
                <a:tc>
                  <a:txBody>
                    <a:bodyPr/>
                    <a:lstStyle/>
                    <a:p>
                      <a:r>
                        <a:rPr lang="en-US" dirty="0" smtClean="0">
                          <a:latin typeface="Times New Roman" pitchFamily="18" charset="0"/>
                          <a:cs typeface="Times New Roman" pitchFamily="18" charset="0"/>
                        </a:rPr>
                        <a:t>Chromium</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0.1 mg/l</a:t>
                      </a:r>
                      <a:endParaRPr lang="en-US" dirty="0">
                        <a:latin typeface="Times New Roman" pitchFamily="18" charset="0"/>
                        <a:cs typeface="Times New Roman" pitchFamily="18" charset="0"/>
                      </a:endParaRPr>
                    </a:p>
                  </a:txBody>
                  <a:tcPr/>
                </a:tc>
              </a:tr>
              <a:tr h="370840">
                <a:tc>
                  <a:txBody>
                    <a:bodyPr/>
                    <a:lstStyle/>
                    <a:p>
                      <a:r>
                        <a:rPr lang="en-US" dirty="0" smtClean="0">
                          <a:latin typeface="Times New Roman" pitchFamily="18" charset="0"/>
                          <a:cs typeface="Times New Roman" pitchFamily="18" charset="0"/>
                        </a:rPr>
                        <a:t>Arsenic</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0.2 mg/l</a:t>
                      </a:r>
                      <a:endParaRPr lang="en-US" dirty="0">
                        <a:latin typeface="Times New Roman" pitchFamily="18" charset="0"/>
                        <a:cs typeface="Times New Roman" pitchFamily="18" charset="0"/>
                      </a:endParaRPr>
                    </a:p>
                  </a:txBody>
                  <a:tcPr/>
                </a:tc>
              </a:tr>
            </a:tbl>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03238"/>
          </a:xfrm>
        </p:spPr>
        <p:txBody>
          <a:bodyPr>
            <a:noAutofit/>
          </a:bodyPr>
          <a:lstStyle/>
          <a:p>
            <a:r>
              <a:rPr lang="en-US" sz="3300" dirty="0" smtClean="0">
                <a:latin typeface="Times New Roman" pitchFamily="18" charset="0"/>
                <a:cs typeface="Times New Roman" pitchFamily="18" charset="0"/>
              </a:rPr>
              <a:t>METHODS OF WASTE DISPOSAL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10600" cy="5791200"/>
          </a:xfrm>
        </p:spPr>
        <p:txBody>
          <a:bodyPr>
            <a:normAutofit lnSpcReduction="10000"/>
          </a:bodyPr>
          <a:lstStyle/>
          <a:p>
            <a:pPr marL="457200" indent="-457200">
              <a:buAutoNum type="arabicPeriod"/>
            </a:pPr>
            <a:r>
              <a:rPr lang="en-US" sz="2300" b="1" dirty="0" smtClean="0">
                <a:latin typeface="Times New Roman" pitchFamily="18" charset="0"/>
                <a:cs typeface="Times New Roman" pitchFamily="18" charset="0"/>
              </a:rPr>
              <a:t>Return to Manufacturer</a:t>
            </a:r>
            <a:r>
              <a:rPr lang="en-US" sz="2300" dirty="0" smtClean="0">
                <a:latin typeface="Times New Roman" pitchFamily="18" charset="0"/>
                <a:cs typeface="Times New Roman" pitchFamily="18" charset="0"/>
              </a:rPr>
              <a:t>: The unused drugs with disposal problems like Anti-cancer or which have nearby expiry are returned</a:t>
            </a:r>
          </a:p>
          <a:p>
            <a:pPr marL="457200" indent="-457200">
              <a:buAutoNum type="arabicPeriod"/>
            </a:pPr>
            <a:r>
              <a:rPr lang="en-US" sz="2300" b="1" dirty="0" smtClean="0">
                <a:latin typeface="Times New Roman" pitchFamily="18" charset="0"/>
                <a:cs typeface="Times New Roman" pitchFamily="18" charset="0"/>
              </a:rPr>
              <a:t>Landfill</a:t>
            </a:r>
            <a:r>
              <a:rPr lang="en-US" sz="2300" dirty="0" smtClean="0">
                <a:latin typeface="Times New Roman" pitchFamily="18" charset="0"/>
                <a:cs typeface="Times New Roman" pitchFamily="18" charset="0"/>
              </a:rPr>
              <a:t>: For solid waste, old method to place waste directly to land. 03 types of </a:t>
            </a:r>
            <a:r>
              <a:rPr lang="en-US" sz="2300" dirty="0" err="1" smtClean="0">
                <a:latin typeface="Times New Roman" pitchFamily="18" charset="0"/>
                <a:cs typeface="Times New Roman" pitchFamily="18" charset="0"/>
              </a:rPr>
              <a:t>lanfills</a:t>
            </a:r>
            <a:r>
              <a:rPr lang="en-US" sz="2300" dirty="0" smtClean="0">
                <a:latin typeface="Times New Roman" pitchFamily="18" charset="0"/>
                <a:cs typeface="Times New Roman" pitchFamily="18" charset="0"/>
              </a:rPr>
              <a:t> are:</a:t>
            </a:r>
          </a:p>
          <a:p>
            <a:pPr marL="457200" indent="-457200">
              <a:buAutoNum type="alphaLcParenR"/>
            </a:pPr>
            <a:r>
              <a:rPr lang="en-US" sz="2300" b="1" dirty="0" smtClean="0">
                <a:latin typeface="Times New Roman" pitchFamily="18" charset="0"/>
                <a:cs typeface="Times New Roman" pitchFamily="18" charset="0"/>
              </a:rPr>
              <a:t>Open uncontrolled non engineered dump landfill</a:t>
            </a:r>
            <a:r>
              <a:rPr lang="en-US" sz="2300" dirty="0" smtClean="0">
                <a:latin typeface="Times New Roman" pitchFamily="18" charset="0"/>
                <a:cs typeface="Times New Roman" pitchFamily="18" charset="0"/>
              </a:rPr>
              <a:t>: Untreated waste is dumped. Harms environment. Not used now</a:t>
            </a:r>
          </a:p>
          <a:p>
            <a:pPr marL="457200" indent="-457200">
              <a:buAutoNum type="alphaLcParenR"/>
            </a:pPr>
            <a:r>
              <a:rPr lang="en-US" sz="2300" b="1" dirty="0" smtClean="0">
                <a:latin typeface="Times New Roman" pitchFamily="18" charset="0"/>
                <a:cs typeface="Times New Roman" pitchFamily="18" charset="0"/>
              </a:rPr>
              <a:t>Engineered landfill</a:t>
            </a:r>
            <a:r>
              <a:rPr lang="en-US" sz="2300" dirty="0" smtClean="0">
                <a:latin typeface="Times New Roman" pitchFamily="18" charset="0"/>
                <a:cs typeface="Times New Roman" pitchFamily="18" charset="0"/>
              </a:rPr>
              <a:t>: dump landfill is with features to protect environment</a:t>
            </a:r>
          </a:p>
          <a:p>
            <a:pPr marL="457200" indent="-457200">
              <a:buAutoNum type="alphaLcParenR"/>
            </a:pPr>
            <a:r>
              <a:rPr lang="en-US" sz="2300" b="1" dirty="0" smtClean="0">
                <a:latin typeface="Times New Roman" pitchFamily="18" charset="0"/>
                <a:cs typeface="Times New Roman" pitchFamily="18" charset="0"/>
              </a:rPr>
              <a:t>Highly</a:t>
            </a:r>
            <a:r>
              <a:rPr lang="en-US" sz="2300" dirty="0" smtClean="0">
                <a:latin typeface="Times New Roman" pitchFamily="18" charset="0"/>
                <a:cs typeface="Times New Roman" pitchFamily="18" charset="0"/>
              </a:rPr>
              <a:t> </a:t>
            </a:r>
            <a:r>
              <a:rPr lang="en-US" sz="2300" b="1" dirty="0" smtClean="0">
                <a:latin typeface="Times New Roman" pitchFamily="18" charset="0"/>
                <a:cs typeface="Times New Roman" pitchFamily="18" charset="0"/>
              </a:rPr>
              <a:t>Engineered sanitary landfill: </a:t>
            </a:r>
            <a:r>
              <a:rPr lang="en-US" sz="2300" dirty="0" smtClean="0">
                <a:latin typeface="Times New Roman" pitchFamily="18" charset="0"/>
                <a:cs typeface="Times New Roman" pitchFamily="18" charset="0"/>
              </a:rPr>
              <a:t>constructed &amp; operated landfill sites offering safe route of pharmaceutical waste disposal</a:t>
            </a:r>
          </a:p>
          <a:p>
            <a:pPr marL="457200" indent="-457200">
              <a:buNone/>
            </a:pPr>
            <a:r>
              <a:rPr lang="en-US" sz="2300" dirty="0" smtClean="0">
                <a:latin typeface="Times New Roman" pitchFamily="18" charset="0"/>
                <a:cs typeface="Times New Roman" pitchFamily="18" charset="0"/>
              </a:rPr>
              <a:t>3. </a:t>
            </a:r>
            <a:r>
              <a:rPr lang="en-US" sz="2300" b="1" dirty="0" smtClean="0">
                <a:latin typeface="Times New Roman" pitchFamily="18" charset="0"/>
                <a:cs typeface="Times New Roman" pitchFamily="18" charset="0"/>
              </a:rPr>
              <a:t>Waste immobilization </a:t>
            </a:r>
            <a:r>
              <a:rPr lang="en-US" sz="2300" dirty="0" smtClean="0">
                <a:latin typeface="Times New Roman" pitchFamily="18" charset="0"/>
                <a:cs typeface="Times New Roman" pitchFamily="18" charset="0"/>
              </a:rPr>
              <a:t>(encapsulation): Immobilization of waste in plastic or steel drums is done before disposing. Cleaning of drums later must be done adequately to prevent traces of materials</a:t>
            </a:r>
          </a:p>
          <a:p>
            <a:pPr marL="457200" indent="-457200">
              <a:buNone/>
            </a:pPr>
            <a:r>
              <a:rPr lang="en-US" sz="2300" dirty="0" smtClean="0">
                <a:latin typeface="Times New Roman" pitchFamily="18" charset="0"/>
                <a:cs typeface="Times New Roman" pitchFamily="18" charset="0"/>
              </a:rPr>
              <a:t>4. </a:t>
            </a:r>
            <a:r>
              <a:rPr lang="en-US" sz="2300" b="1" dirty="0" smtClean="0">
                <a:latin typeface="Times New Roman" pitchFamily="18" charset="0"/>
                <a:cs typeface="Times New Roman" pitchFamily="18" charset="0"/>
              </a:rPr>
              <a:t>Waste </a:t>
            </a:r>
            <a:r>
              <a:rPr lang="en-US" sz="2300" b="1" dirty="0" err="1" smtClean="0">
                <a:latin typeface="Times New Roman" pitchFamily="18" charset="0"/>
                <a:cs typeface="Times New Roman" pitchFamily="18" charset="0"/>
              </a:rPr>
              <a:t>inertization</a:t>
            </a:r>
            <a:r>
              <a:rPr lang="en-US" sz="2300" b="1" dirty="0" smtClean="0">
                <a:latin typeface="Times New Roman" pitchFamily="18" charset="0"/>
                <a:cs typeface="Times New Roman" pitchFamily="18" charset="0"/>
              </a:rPr>
              <a:t> : </a:t>
            </a:r>
            <a:r>
              <a:rPr lang="en-US" sz="2300" dirty="0" smtClean="0">
                <a:latin typeface="Times New Roman" pitchFamily="18" charset="0"/>
                <a:cs typeface="Times New Roman" pitchFamily="18" charset="0"/>
              </a:rPr>
              <a:t>Remove Packaging materials → Remove dosage forms ex. Blister pack→ Add </a:t>
            </a:r>
            <a:r>
              <a:rPr lang="en-US" sz="2300" dirty="0" err="1" smtClean="0">
                <a:latin typeface="Times New Roman" pitchFamily="18" charset="0"/>
                <a:cs typeface="Times New Roman" pitchFamily="18" charset="0"/>
              </a:rPr>
              <a:t>water+cement+lime</a:t>
            </a:r>
            <a:r>
              <a:rPr lang="en-US" sz="2300" dirty="0" smtClean="0">
                <a:latin typeface="Times New Roman" pitchFamily="18" charset="0"/>
                <a:cs typeface="Times New Roman" pitchFamily="18" charset="0"/>
              </a:rPr>
              <a:t> →Grind → homogenous paste → transport to landfill</a:t>
            </a:r>
          </a:p>
          <a:p>
            <a:pPr marL="457200" indent="-457200">
              <a:buAutoNum type="alphaLcParenR"/>
            </a:pPr>
            <a:endParaRPr lang="en-US" sz="23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03238"/>
          </a:xfrm>
        </p:spPr>
        <p:txBody>
          <a:bodyPr>
            <a:noAutofit/>
          </a:bodyPr>
          <a:lstStyle/>
          <a:p>
            <a:r>
              <a:rPr lang="en-US" sz="3300" dirty="0" smtClean="0">
                <a:latin typeface="Times New Roman" pitchFamily="18" charset="0"/>
                <a:cs typeface="Times New Roman" pitchFamily="18" charset="0"/>
              </a:rPr>
              <a:t>METHODS OF WASTE DISPOSAL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10600" cy="5791200"/>
          </a:xfrm>
        </p:spPr>
        <p:txBody>
          <a:bodyPr>
            <a:normAutofit lnSpcReduction="10000"/>
          </a:bodyPr>
          <a:lstStyle/>
          <a:p>
            <a:pPr marL="457200" indent="-457200">
              <a:buNone/>
            </a:pPr>
            <a:r>
              <a:rPr lang="en-US" sz="2300" dirty="0" smtClean="0">
                <a:latin typeface="Times New Roman" pitchFamily="18" charset="0"/>
                <a:cs typeface="Times New Roman" pitchFamily="18" charset="0"/>
              </a:rPr>
              <a:t>5. </a:t>
            </a:r>
            <a:r>
              <a:rPr lang="en-US" sz="2300" b="1" dirty="0" smtClean="0">
                <a:latin typeface="Times New Roman" pitchFamily="18" charset="0"/>
                <a:cs typeface="Times New Roman" pitchFamily="18" charset="0"/>
              </a:rPr>
              <a:t>Sewer</a:t>
            </a:r>
            <a:r>
              <a:rPr lang="en-US" sz="2300" dirty="0" smtClean="0">
                <a:latin typeface="Times New Roman" pitchFamily="18" charset="0"/>
                <a:cs typeface="Times New Roman" pitchFamily="18" charset="0"/>
              </a:rPr>
              <a:t>: For large qty’s of Liquid dosage forms: Syrups, IV fluids, dilute with water → Flush in small qty’s over a period of time</a:t>
            </a:r>
          </a:p>
          <a:p>
            <a:pPr marL="457200" indent="-457200">
              <a:buNone/>
            </a:pPr>
            <a:r>
              <a:rPr lang="en-US" sz="2300" dirty="0" smtClean="0">
                <a:latin typeface="Times New Roman" pitchFamily="18" charset="0"/>
                <a:cs typeface="Times New Roman" pitchFamily="18" charset="0"/>
              </a:rPr>
              <a:t>	For Small qty’s after dilution can be flushed by fast flowing water</a:t>
            </a:r>
          </a:p>
          <a:p>
            <a:pPr marL="457200" indent="-457200">
              <a:buNone/>
            </a:pPr>
            <a:r>
              <a:rPr lang="en-US" sz="2300" dirty="0" smtClean="0">
                <a:latin typeface="Times New Roman" pitchFamily="18" charset="0"/>
                <a:cs typeface="Times New Roman" pitchFamily="18" charset="0"/>
              </a:rPr>
              <a:t>6. </a:t>
            </a:r>
            <a:r>
              <a:rPr lang="en-US" sz="2300" b="1" dirty="0" smtClean="0">
                <a:latin typeface="Times New Roman" pitchFamily="18" charset="0"/>
                <a:cs typeface="Times New Roman" pitchFamily="18" charset="0"/>
              </a:rPr>
              <a:t>Medium temperature incineration</a:t>
            </a:r>
            <a:r>
              <a:rPr lang="en-US" sz="2300" dirty="0" smtClean="0">
                <a:latin typeface="Times New Roman" pitchFamily="18" charset="0"/>
                <a:cs typeface="Times New Roman" pitchFamily="18" charset="0"/>
              </a:rPr>
              <a:t>: High Temp. incinerator are used for  more than 1% halogenated compounds </a:t>
            </a:r>
          </a:p>
          <a:p>
            <a:pPr marL="457200" indent="-457200">
              <a:buNone/>
            </a:pPr>
            <a:r>
              <a:rPr lang="en-US" sz="2300" dirty="0" smtClean="0">
                <a:latin typeface="Times New Roman" pitchFamily="18" charset="0"/>
                <a:cs typeface="Times New Roman" pitchFamily="18" charset="0"/>
              </a:rPr>
              <a:t>	Medium temperature furnaces operating at min. 850°C used to treat expired solid dosage forms </a:t>
            </a:r>
          </a:p>
          <a:p>
            <a:pPr marL="457200" indent="-457200">
              <a:buNone/>
            </a:pPr>
            <a:r>
              <a:rPr lang="en-US" sz="2300" b="1" dirty="0" smtClean="0">
                <a:latin typeface="Times New Roman" pitchFamily="18" charset="0"/>
                <a:cs typeface="Times New Roman" pitchFamily="18" charset="0"/>
              </a:rPr>
              <a:t>STEPS TO DISPOSE OFF WASTE</a:t>
            </a:r>
            <a:r>
              <a:rPr lang="en-US" sz="2300" dirty="0" smtClean="0">
                <a:latin typeface="Times New Roman" pitchFamily="18" charset="0"/>
                <a:cs typeface="Times New Roman" pitchFamily="18" charset="0"/>
              </a:rPr>
              <a:t>:</a:t>
            </a:r>
          </a:p>
          <a:p>
            <a:pPr marL="457200" indent="-457200">
              <a:buAutoNum type="arabicPeriod"/>
            </a:pPr>
            <a:r>
              <a:rPr lang="en-US" sz="2300" b="1" dirty="0" smtClean="0">
                <a:latin typeface="Times New Roman" pitchFamily="18" charset="0"/>
                <a:cs typeface="Times New Roman" pitchFamily="18" charset="0"/>
              </a:rPr>
              <a:t>Handling of pharmaceutical waste</a:t>
            </a:r>
            <a:r>
              <a:rPr lang="en-US" sz="2300" dirty="0" smtClean="0">
                <a:latin typeface="Times New Roman" pitchFamily="18" charset="0"/>
                <a:cs typeface="Times New Roman" pitchFamily="18" charset="0"/>
              </a:rPr>
              <a:t>: Responsibility of Production employees, Quality assurance </a:t>
            </a:r>
            <a:r>
              <a:rPr lang="en-US" sz="2300" dirty="0" err="1" smtClean="0">
                <a:latin typeface="Times New Roman" pitchFamily="18" charset="0"/>
                <a:cs typeface="Times New Roman" pitchFamily="18" charset="0"/>
              </a:rPr>
              <a:t>personel</a:t>
            </a:r>
            <a:r>
              <a:rPr lang="en-US" sz="2300" dirty="0" smtClean="0">
                <a:latin typeface="Times New Roman" pitchFamily="18" charset="0"/>
                <a:cs typeface="Times New Roman" pitchFamily="18" charset="0"/>
              </a:rPr>
              <a:t>. How to handle &amp; final disposal to avoid misuse or accidents? </a:t>
            </a:r>
          </a:p>
          <a:p>
            <a:pPr marL="457200" indent="-457200">
              <a:buAutoNum type="arabicPeriod"/>
            </a:pPr>
            <a:r>
              <a:rPr lang="en-US" sz="2300" dirty="0" smtClean="0">
                <a:latin typeface="Times New Roman" pitchFamily="18" charset="0"/>
                <a:cs typeface="Times New Roman" pitchFamily="18" charset="0"/>
              </a:rPr>
              <a:t>Treatments of Pharmaceutical waste: Written procedures for disposal. Collection of waste in closed containers → label → place at secure separate place till destroyed</a:t>
            </a:r>
          </a:p>
          <a:p>
            <a:pPr marL="457200" indent="-457200">
              <a:buNone/>
            </a:pPr>
            <a:r>
              <a:rPr lang="en-US" sz="2300" dirty="0" smtClean="0">
                <a:latin typeface="Times New Roman" pitchFamily="18" charset="0"/>
                <a:cs typeface="Times New Roman" pitchFamily="18" charset="0"/>
              </a:rPr>
              <a:t>	Done by authorized person, with precautions to protect environment.</a:t>
            </a:r>
          </a:p>
          <a:p>
            <a:pPr marL="457200" indent="-457200">
              <a:buNone/>
            </a:pPr>
            <a:endParaRPr lang="en-US" sz="23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03238"/>
          </a:xfrm>
        </p:spPr>
        <p:txBody>
          <a:bodyPr>
            <a:noAutofit/>
          </a:bodyPr>
          <a:lstStyle/>
          <a:p>
            <a:r>
              <a:rPr lang="en-US" sz="3300" dirty="0" smtClean="0">
                <a:latin typeface="Times New Roman" pitchFamily="18" charset="0"/>
                <a:cs typeface="Times New Roman" pitchFamily="18" charset="0"/>
              </a:rPr>
              <a:t>Method To Dispose Pharmaceutical Waste </a:t>
            </a:r>
            <a:endParaRPr lang="en-US" sz="33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990600"/>
          <a:ext cx="8686800" cy="5029198"/>
        </p:xfrm>
        <a:graphic>
          <a:graphicData uri="http://schemas.openxmlformats.org/drawingml/2006/table">
            <a:tbl>
              <a:tblPr firstRow="1" bandRow="1">
                <a:tableStyleId>{93296810-A885-4BE3-A3E7-6D5BEEA58F35}</a:tableStyleId>
              </a:tblPr>
              <a:tblGrid>
                <a:gridCol w="609600"/>
                <a:gridCol w="2362200"/>
                <a:gridCol w="5715000"/>
              </a:tblGrid>
              <a:tr h="820366">
                <a:tc>
                  <a:txBody>
                    <a:bodyPr/>
                    <a:lstStyle/>
                    <a:p>
                      <a:r>
                        <a:rPr lang="en-US" sz="2000" dirty="0" smtClean="0">
                          <a:solidFill>
                            <a:schemeClr val="tx1"/>
                          </a:solidFill>
                          <a:latin typeface="Times New Roman" pitchFamily="18" charset="0"/>
                          <a:cs typeface="Times New Roman" pitchFamily="18" charset="0"/>
                        </a:rPr>
                        <a:t>No.</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Type of Waste</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Method</a:t>
                      </a:r>
                      <a:endParaRPr lang="en-US" sz="2000" dirty="0">
                        <a:solidFill>
                          <a:schemeClr val="tx1"/>
                        </a:solidFill>
                        <a:latin typeface="Times New Roman" pitchFamily="18" charset="0"/>
                        <a:cs typeface="Times New Roman" pitchFamily="18" charset="0"/>
                      </a:endParaRPr>
                    </a:p>
                  </a:txBody>
                  <a:tcPr>
                    <a:solidFill>
                      <a:srgbClr val="FFFF00"/>
                    </a:solidFill>
                  </a:tcPr>
                </a:tc>
              </a:tr>
              <a:tr h="820366">
                <a:tc>
                  <a:txBody>
                    <a:bodyPr/>
                    <a:lstStyle/>
                    <a:p>
                      <a:r>
                        <a:rPr lang="en-US" sz="2000" dirty="0" smtClean="0">
                          <a:solidFill>
                            <a:schemeClr val="tx1"/>
                          </a:solidFill>
                          <a:latin typeface="Times New Roman" pitchFamily="18" charset="0"/>
                          <a:cs typeface="Times New Roman" pitchFamily="18" charset="0"/>
                        </a:rPr>
                        <a:t>1</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Empty containers of bulky materials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Empty the containers, rinse with water, remove labels,</a:t>
                      </a:r>
                      <a:r>
                        <a:rPr lang="en-US" sz="2000" baseline="0" dirty="0" smtClean="0">
                          <a:solidFill>
                            <a:schemeClr val="tx1"/>
                          </a:solidFill>
                          <a:latin typeface="Times New Roman" pitchFamily="18" charset="0"/>
                          <a:cs typeface="Times New Roman" pitchFamily="18" charset="0"/>
                        </a:rPr>
                        <a:t> dispose</a:t>
                      </a:r>
                      <a:endParaRPr lang="en-US" sz="2000" dirty="0">
                        <a:solidFill>
                          <a:schemeClr val="tx1"/>
                        </a:solidFill>
                        <a:latin typeface="Times New Roman" pitchFamily="18" charset="0"/>
                        <a:cs typeface="Times New Roman" pitchFamily="18" charset="0"/>
                      </a:endParaRPr>
                    </a:p>
                  </a:txBody>
                  <a:tcPr/>
                </a:tc>
              </a:tr>
              <a:tr h="820366">
                <a:tc>
                  <a:txBody>
                    <a:bodyPr/>
                    <a:lstStyle/>
                    <a:p>
                      <a:r>
                        <a:rPr lang="en-US" sz="2000" dirty="0" smtClean="0">
                          <a:solidFill>
                            <a:schemeClr val="tx1"/>
                          </a:solidFill>
                          <a:latin typeface="Times New Roman" pitchFamily="18" charset="0"/>
                          <a:cs typeface="Times New Roman" pitchFamily="18" charset="0"/>
                        </a:rPr>
                        <a:t>2.</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Powders, granules, tablets, capsules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Make solution in water</a:t>
                      </a:r>
                      <a:r>
                        <a:rPr lang="en-US" sz="2000" baseline="0" dirty="0" smtClean="0">
                          <a:solidFill>
                            <a:schemeClr val="tx1"/>
                          </a:solidFill>
                          <a:latin typeface="Times New Roman" pitchFamily="18" charset="0"/>
                          <a:cs typeface="Times New Roman" pitchFamily="18" charset="0"/>
                        </a:rPr>
                        <a:t> or suitable solvent, pour solution to effluent treatment plant</a:t>
                      </a:r>
                      <a:endParaRPr lang="en-US" sz="2000" dirty="0">
                        <a:solidFill>
                          <a:schemeClr val="tx1"/>
                        </a:solidFill>
                        <a:latin typeface="Times New Roman" pitchFamily="18" charset="0"/>
                        <a:cs typeface="Times New Roman" pitchFamily="18" charset="0"/>
                      </a:endParaRPr>
                    </a:p>
                  </a:txBody>
                  <a:tcPr/>
                </a:tc>
              </a:tr>
              <a:tr h="463684">
                <a:tc>
                  <a:txBody>
                    <a:bodyPr/>
                    <a:lstStyle/>
                    <a:p>
                      <a:r>
                        <a:rPr lang="en-US" sz="2000" dirty="0" smtClean="0">
                          <a:solidFill>
                            <a:schemeClr val="tx1"/>
                          </a:solidFill>
                          <a:latin typeface="Times New Roman" pitchFamily="18" charset="0"/>
                          <a:cs typeface="Times New Roman" pitchFamily="18" charset="0"/>
                        </a:rPr>
                        <a:t>3</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Oral &amp; parental prep.</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Pour in </a:t>
                      </a:r>
                      <a:r>
                        <a:rPr lang="en-US" sz="2000" baseline="0" dirty="0" smtClean="0">
                          <a:solidFill>
                            <a:schemeClr val="tx1"/>
                          </a:solidFill>
                          <a:latin typeface="Times New Roman" pitchFamily="18" charset="0"/>
                          <a:cs typeface="Times New Roman" pitchFamily="18" charset="0"/>
                        </a:rPr>
                        <a:t>effluent treatment plant</a:t>
                      </a:r>
                      <a:endParaRPr lang="en-US" sz="2000" dirty="0">
                        <a:solidFill>
                          <a:schemeClr val="tx1"/>
                        </a:solidFill>
                        <a:latin typeface="Times New Roman" pitchFamily="18" charset="0"/>
                        <a:cs typeface="Times New Roman" pitchFamily="18" charset="0"/>
                      </a:endParaRPr>
                    </a:p>
                  </a:txBody>
                  <a:tcPr/>
                </a:tc>
              </a:tr>
              <a:tr h="820366">
                <a:tc>
                  <a:txBody>
                    <a:bodyPr/>
                    <a:lstStyle/>
                    <a:p>
                      <a:r>
                        <a:rPr lang="en-US" sz="2000" dirty="0" smtClean="0">
                          <a:solidFill>
                            <a:schemeClr val="tx1"/>
                          </a:solidFill>
                          <a:latin typeface="Times New Roman" pitchFamily="18" charset="0"/>
                          <a:cs typeface="Times New Roman" pitchFamily="18" charset="0"/>
                        </a:rPr>
                        <a:t>4</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Strips/ blister packs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Recover tabs/capsules</a:t>
                      </a:r>
                      <a:r>
                        <a:rPr lang="en-US" sz="2000" baseline="0" dirty="0" smtClean="0">
                          <a:solidFill>
                            <a:schemeClr val="tx1"/>
                          </a:solidFill>
                          <a:latin typeface="Times New Roman" pitchFamily="18" charset="0"/>
                          <a:cs typeface="Times New Roman" pitchFamily="18" charset="0"/>
                        </a:rPr>
                        <a:t> by de -foiling</a:t>
                      </a:r>
                      <a:r>
                        <a:rPr lang="en-US" sz="2000" dirty="0" smtClean="0">
                          <a:solidFill>
                            <a:schemeClr val="tx1"/>
                          </a:solidFill>
                          <a:latin typeface="Times New Roman" pitchFamily="18" charset="0"/>
                          <a:cs typeface="Times New Roman" pitchFamily="18" charset="0"/>
                        </a:rPr>
                        <a:t> , destroy</a:t>
                      </a:r>
                      <a:r>
                        <a:rPr lang="en-US" sz="2000" baseline="0" dirty="0" smtClean="0">
                          <a:solidFill>
                            <a:schemeClr val="tx1"/>
                          </a:solidFill>
                          <a:latin typeface="Times New Roman" pitchFamily="18" charset="0"/>
                          <a:cs typeface="Times New Roman" pitchFamily="18" charset="0"/>
                        </a:rPr>
                        <a:t> tablets/ capsules as per SOP</a:t>
                      </a:r>
                      <a:endParaRPr lang="en-US" sz="2000" dirty="0">
                        <a:solidFill>
                          <a:schemeClr val="tx1"/>
                        </a:solidFill>
                        <a:latin typeface="Times New Roman" pitchFamily="18" charset="0"/>
                        <a:cs typeface="Times New Roman" pitchFamily="18" charset="0"/>
                      </a:endParaRPr>
                    </a:p>
                  </a:txBody>
                  <a:tcPr/>
                </a:tc>
              </a:tr>
              <a:tr h="463684">
                <a:tc>
                  <a:txBody>
                    <a:bodyPr/>
                    <a:lstStyle/>
                    <a:p>
                      <a:r>
                        <a:rPr lang="en-US" sz="2000" dirty="0" smtClean="0">
                          <a:solidFill>
                            <a:schemeClr val="tx1"/>
                          </a:solidFill>
                          <a:latin typeface="Times New Roman" pitchFamily="18" charset="0"/>
                          <a:cs typeface="Times New Roman" pitchFamily="18" charset="0"/>
                        </a:rPr>
                        <a:t>5</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Labeled bottles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 Remove labels, destroy bottles by crushing them</a:t>
                      </a:r>
                      <a:endParaRPr lang="en-US" sz="2000" dirty="0">
                        <a:solidFill>
                          <a:schemeClr val="tx1"/>
                        </a:solidFill>
                        <a:latin typeface="Times New Roman" pitchFamily="18" charset="0"/>
                        <a:cs typeface="Times New Roman" pitchFamily="18" charset="0"/>
                      </a:endParaRPr>
                    </a:p>
                  </a:txBody>
                  <a:tcPr/>
                </a:tc>
              </a:tr>
              <a:tr h="820366">
                <a:tc>
                  <a:txBody>
                    <a:bodyPr/>
                    <a:lstStyle/>
                    <a:p>
                      <a:r>
                        <a:rPr lang="en-US" sz="2000" dirty="0" smtClean="0">
                          <a:solidFill>
                            <a:schemeClr val="tx1"/>
                          </a:solidFill>
                          <a:latin typeface="Times New Roman" pitchFamily="18" charset="0"/>
                          <a:cs typeface="Times New Roman" pitchFamily="18" charset="0"/>
                        </a:rPr>
                        <a:t>6</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Printed labels, cartons, foils, leaflets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Destroy by incineration</a:t>
                      </a:r>
                      <a:endParaRPr lang="en-US" sz="2000" dirty="0">
                        <a:solidFill>
                          <a:schemeClr val="tx1"/>
                        </a:solidFill>
                        <a:latin typeface="Times New Roman" pitchFamily="18" charset="0"/>
                        <a:cs typeface="Times New Roman" pitchFamily="18" charset="0"/>
                      </a:endParaRPr>
                    </a:p>
                  </a:txBody>
                  <a:tcPr/>
                </a:tc>
              </a:tr>
            </a:tbl>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09600"/>
          </a:xfrm>
        </p:spPr>
        <p:txBody>
          <a:bodyPr>
            <a:noAutofit/>
          </a:bodyPr>
          <a:lstStyle/>
          <a:p>
            <a:r>
              <a:rPr lang="en-US" sz="2800" dirty="0" smtClean="0">
                <a:latin typeface="Times New Roman" pitchFamily="18" charset="0"/>
                <a:cs typeface="Times New Roman" pitchFamily="18" charset="0"/>
              </a:rPr>
              <a:t>Method To Dispose Pharmaceutical Waste By Category</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52400" y="914401"/>
          <a:ext cx="8686800" cy="5727148"/>
        </p:xfrm>
        <a:graphic>
          <a:graphicData uri="http://schemas.openxmlformats.org/drawingml/2006/table">
            <a:tbl>
              <a:tblPr firstRow="1" bandRow="1">
                <a:tableStyleId>{93296810-A885-4BE3-A3E7-6D5BEEA58F35}</a:tableStyleId>
              </a:tblPr>
              <a:tblGrid>
                <a:gridCol w="609600"/>
                <a:gridCol w="2362200"/>
                <a:gridCol w="5715000"/>
              </a:tblGrid>
              <a:tr h="457199">
                <a:tc>
                  <a:txBody>
                    <a:bodyPr/>
                    <a:lstStyle/>
                    <a:p>
                      <a:r>
                        <a:rPr lang="en-US" sz="2000" dirty="0" smtClean="0">
                          <a:solidFill>
                            <a:schemeClr val="tx1"/>
                          </a:solidFill>
                          <a:latin typeface="Times New Roman" pitchFamily="18" charset="0"/>
                          <a:cs typeface="Times New Roman" pitchFamily="18" charset="0"/>
                        </a:rPr>
                        <a:t>No.</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Type of Waste</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Method</a:t>
                      </a:r>
                      <a:endParaRPr lang="en-US" sz="2000" dirty="0">
                        <a:solidFill>
                          <a:schemeClr val="tx1"/>
                        </a:solidFill>
                        <a:latin typeface="Times New Roman" pitchFamily="18" charset="0"/>
                        <a:cs typeface="Times New Roman" pitchFamily="18" charset="0"/>
                      </a:endParaRPr>
                    </a:p>
                  </a:txBody>
                  <a:tcPr>
                    <a:solidFill>
                      <a:srgbClr val="FFFF00"/>
                    </a:solidFill>
                  </a:tcPr>
                </a:tc>
              </a:tr>
              <a:tr h="445162">
                <a:tc>
                  <a:txBody>
                    <a:bodyPr/>
                    <a:lstStyle/>
                    <a:p>
                      <a:r>
                        <a:rPr lang="en-US" sz="2000" dirty="0" smtClean="0">
                          <a:solidFill>
                            <a:schemeClr val="tx1"/>
                          </a:solidFill>
                          <a:latin typeface="Times New Roman" pitchFamily="18" charset="0"/>
                          <a:cs typeface="Times New Roman" pitchFamily="18" charset="0"/>
                        </a:rPr>
                        <a:t>1</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Solids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Landfill</a:t>
                      </a:r>
                      <a:endParaRPr lang="en-US" sz="2000" dirty="0">
                        <a:solidFill>
                          <a:schemeClr val="tx1"/>
                        </a:solidFill>
                        <a:latin typeface="Times New Roman" pitchFamily="18" charset="0"/>
                        <a:cs typeface="Times New Roman" pitchFamily="18" charset="0"/>
                      </a:endParaRPr>
                    </a:p>
                  </a:txBody>
                  <a:tcPr/>
                </a:tc>
              </a:tr>
              <a:tr h="380851">
                <a:tc>
                  <a:txBody>
                    <a:bodyPr/>
                    <a:lstStyle/>
                    <a:p>
                      <a:r>
                        <a:rPr lang="en-US" sz="2000" dirty="0" smtClean="0">
                          <a:solidFill>
                            <a:schemeClr val="tx1"/>
                          </a:solidFill>
                          <a:latin typeface="Times New Roman" pitchFamily="18" charset="0"/>
                          <a:cs typeface="Times New Roman" pitchFamily="18" charset="0"/>
                        </a:rPr>
                        <a:t>2.</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Semi Solids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Encapsulation</a:t>
                      </a:r>
                      <a:endParaRPr lang="en-US" sz="2000" dirty="0">
                        <a:solidFill>
                          <a:schemeClr val="tx1"/>
                        </a:solidFill>
                        <a:latin typeface="Times New Roman" pitchFamily="18" charset="0"/>
                        <a:cs typeface="Times New Roman" pitchFamily="18" charset="0"/>
                      </a:endParaRPr>
                    </a:p>
                  </a:txBody>
                  <a:tcPr/>
                </a:tc>
              </a:tr>
              <a:tr h="434525">
                <a:tc>
                  <a:txBody>
                    <a:bodyPr/>
                    <a:lstStyle/>
                    <a:p>
                      <a:r>
                        <a:rPr lang="en-US" sz="2000" dirty="0" smtClean="0">
                          <a:solidFill>
                            <a:schemeClr val="tx1"/>
                          </a:solidFill>
                          <a:latin typeface="Times New Roman" pitchFamily="18" charset="0"/>
                          <a:cs typeface="Times New Roman" pitchFamily="18" charset="0"/>
                        </a:rPr>
                        <a:t>3</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Powders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Medium &amp; high temperature incineration</a:t>
                      </a:r>
                      <a:endParaRPr lang="en-US" sz="2000" dirty="0">
                        <a:solidFill>
                          <a:schemeClr val="tx1"/>
                        </a:solidFill>
                        <a:latin typeface="Times New Roman" pitchFamily="18" charset="0"/>
                        <a:cs typeface="Times New Roman" pitchFamily="18" charset="0"/>
                      </a:endParaRPr>
                    </a:p>
                  </a:txBody>
                  <a:tcPr/>
                </a:tc>
              </a:tr>
              <a:tr h="408092">
                <a:tc>
                  <a:txBody>
                    <a:bodyPr/>
                    <a:lstStyle/>
                    <a:p>
                      <a:r>
                        <a:rPr lang="en-US" sz="2000" dirty="0" smtClean="0">
                          <a:solidFill>
                            <a:schemeClr val="tx1"/>
                          </a:solidFill>
                          <a:latin typeface="Times New Roman" pitchFamily="18" charset="0"/>
                          <a:cs typeface="Times New Roman" pitchFamily="18" charset="0"/>
                        </a:rPr>
                        <a:t>4</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Liquids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Sewer</a:t>
                      </a:r>
                      <a:endParaRPr lang="en-US" sz="2000" dirty="0">
                        <a:solidFill>
                          <a:schemeClr val="tx1"/>
                        </a:solidFill>
                        <a:latin typeface="Times New Roman" pitchFamily="18" charset="0"/>
                        <a:cs typeface="Times New Roman" pitchFamily="18" charset="0"/>
                      </a:endParaRPr>
                    </a:p>
                  </a:txBody>
                  <a:tcPr/>
                </a:tc>
              </a:tr>
              <a:tr h="434525">
                <a:tc>
                  <a:txBody>
                    <a:bodyPr/>
                    <a:lstStyle/>
                    <a:p>
                      <a:r>
                        <a:rPr lang="en-US" sz="2000" dirty="0" smtClean="0">
                          <a:solidFill>
                            <a:schemeClr val="tx1"/>
                          </a:solidFill>
                          <a:latin typeface="Times New Roman" pitchFamily="18" charset="0"/>
                          <a:cs typeface="Times New Roman" pitchFamily="18" charset="0"/>
                        </a:rPr>
                        <a:t>5</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Ampoules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Crush and flush to sewer</a:t>
                      </a:r>
                      <a:endParaRPr lang="en-US" sz="2000" dirty="0">
                        <a:solidFill>
                          <a:schemeClr val="tx1"/>
                        </a:solidFill>
                        <a:latin typeface="Times New Roman" pitchFamily="18" charset="0"/>
                        <a:cs typeface="Times New Roman" pitchFamily="18" charset="0"/>
                      </a:endParaRPr>
                    </a:p>
                  </a:txBody>
                  <a:tcPr/>
                </a:tc>
              </a:tr>
              <a:tr h="380851">
                <a:tc>
                  <a:txBody>
                    <a:bodyPr/>
                    <a:lstStyle/>
                    <a:p>
                      <a:r>
                        <a:rPr lang="en-US" sz="2000" dirty="0" smtClean="0">
                          <a:solidFill>
                            <a:schemeClr val="tx1"/>
                          </a:solidFill>
                          <a:latin typeface="Times New Roman" pitchFamily="18" charset="0"/>
                          <a:cs typeface="Times New Roman" pitchFamily="18" charset="0"/>
                        </a:rPr>
                        <a:t>6</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Anti-infective drugs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Encapsulation</a:t>
                      </a:r>
                      <a:endParaRPr lang="en-US" sz="2000" dirty="0">
                        <a:solidFill>
                          <a:schemeClr val="tx1"/>
                        </a:solidFill>
                        <a:latin typeface="Times New Roman" pitchFamily="18" charset="0"/>
                        <a:cs typeface="Times New Roman" pitchFamily="18" charset="0"/>
                      </a:endParaRPr>
                    </a:p>
                  </a:txBody>
                  <a:tcPr/>
                </a:tc>
              </a:tr>
              <a:tr h="408092">
                <a:tc>
                  <a:txBody>
                    <a:bodyPr/>
                    <a:lstStyle/>
                    <a:p>
                      <a:r>
                        <a:rPr lang="en-US" sz="2000" dirty="0" smtClean="0">
                          <a:solidFill>
                            <a:schemeClr val="tx1"/>
                          </a:solidFill>
                          <a:latin typeface="Times New Roman" pitchFamily="18" charset="0"/>
                          <a:cs typeface="Times New Roman" pitchFamily="18" charset="0"/>
                        </a:rPr>
                        <a:t>7</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err="1" smtClean="0">
                          <a:solidFill>
                            <a:schemeClr val="tx1"/>
                          </a:solidFill>
                          <a:latin typeface="Times New Roman" pitchFamily="18" charset="0"/>
                          <a:cs typeface="Times New Roman" pitchFamily="18" charset="0"/>
                        </a:rPr>
                        <a:t>Antineoplastics</a:t>
                      </a:r>
                      <a:r>
                        <a:rPr lang="en-US" sz="2000" baseline="0" dirty="0" smtClean="0">
                          <a:solidFill>
                            <a:schemeClr val="tx1"/>
                          </a:solidFill>
                          <a:latin typeface="Times New Roman" pitchFamily="18" charset="0"/>
                          <a:cs typeface="Times New Roman" pitchFamily="18" charset="0"/>
                        </a:rPr>
                        <a:t> drugs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Return to Mfg/ encapsulation/ medium &amp; high temp. incineration</a:t>
                      </a:r>
                      <a:endParaRPr lang="en-US" sz="2000" dirty="0">
                        <a:solidFill>
                          <a:schemeClr val="tx1"/>
                        </a:solidFill>
                        <a:latin typeface="Times New Roman" pitchFamily="18" charset="0"/>
                        <a:cs typeface="Times New Roman" pitchFamily="18" charset="0"/>
                      </a:endParaRPr>
                    </a:p>
                  </a:txBody>
                  <a:tcPr/>
                </a:tc>
              </a:tr>
              <a:tr h="428449">
                <a:tc>
                  <a:txBody>
                    <a:bodyPr/>
                    <a:lstStyle/>
                    <a:p>
                      <a:r>
                        <a:rPr lang="en-US" sz="2000" dirty="0" smtClean="0">
                          <a:solidFill>
                            <a:schemeClr val="tx1"/>
                          </a:solidFill>
                          <a:latin typeface="Times New Roman" pitchFamily="18" charset="0"/>
                          <a:cs typeface="Times New Roman" pitchFamily="18" charset="0"/>
                        </a:rPr>
                        <a:t>8</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Aerosol canisters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Landfill</a:t>
                      </a:r>
                      <a:endParaRPr lang="en-US" sz="2000" dirty="0">
                        <a:solidFill>
                          <a:schemeClr val="tx1"/>
                        </a:solidFill>
                        <a:latin typeface="Times New Roman" pitchFamily="18" charset="0"/>
                        <a:cs typeface="Times New Roman" pitchFamily="18" charset="0"/>
                      </a:endParaRPr>
                    </a:p>
                  </a:txBody>
                  <a:tcPr/>
                </a:tc>
              </a:tr>
              <a:tr h="428449">
                <a:tc>
                  <a:txBody>
                    <a:bodyPr/>
                    <a:lstStyle/>
                    <a:p>
                      <a:r>
                        <a:rPr lang="en-US" sz="2000" dirty="0" smtClean="0">
                          <a:solidFill>
                            <a:schemeClr val="tx1"/>
                          </a:solidFill>
                          <a:latin typeface="Times New Roman" pitchFamily="18" charset="0"/>
                          <a:cs typeface="Times New Roman" pitchFamily="18" charset="0"/>
                        </a:rPr>
                        <a:t>9</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Disinfectants </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Sewer</a:t>
                      </a:r>
                      <a:endParaRPr lang="en-US" sz="2000" dirty="0">
                        <a:solidFill>
                          <a:schemeClr val="tx1"/>
                        </a:solidFill>
                        <a:latin typeface="Times New Roman" pitchFamily="18" charset="0"/>
                        <a:cs typeface="Times New Roman" pitchFamily="18" charset="0"/>
                      </a:endParaRPr>
                    </a:p>
                  </a:txBody>
                  <a:tcPr/>
                </a:tc>
              </a:tr>
              <a:tr h="428449">
                <a:tc>
                  <a:txBody>
                    <a:bodyPr/>
                    <a:lstStyle/>
                    <a:p>
                      <a:r>
                        <a:rPr lang="en-US" sz="2000" dirty="0" smtClean="0">
                          <a:solidFill>
                            <a:schemeClr val="tx1"/>
                          </a:solidFill>
                          <a:latin typeface="Times New Roman" pitchFamily="18" charset="0"/>
                          <a:cs typeface="Times New Roman" pitchFamily="18" charset="0"/>
                        </a:rPr>
                        <a:t>10</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PVC Plastic, glass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Landfill</a:t>
                      </a:r>
                      <a:endParaRPr lang="en-US" sz="2000" dirty="0">
                        <a:solidFill>
                          <a:schemeClr val="tx1"/>
                        </a:solidFill>
                        <a:latin typeface="Times New Roman" pitchFamily="18" charset="0"/>
                        <a:cs typeface="Times New Roman" pitchFamily="18" charset="0"/>
                      </a:endParaRPr>
                    </a:p>
                  </a:txBody>
                  <a:tcPr/>
                </a:tc>
              </a:tr>
              <a:tr h="768778">
                <a:tc>
                  <a:txBody>
                    <a:bodyPr/>
                    <a:lstStyle/>
                    <a:p>
                      <a:r>
                        <a:rPr lang="en-US" sz="2000" dirty="0" smtClean="0">
                          <a:solidFill>
                            <a:schemeClr val="tx1"/>
                          </a:solidFill>
                          <a:latin typeface="Times New Roman" pitchFamily="18" charset="0"/>
                          <a:cs typeface="Times New Roman" pitchFamily="18" charset="0"/>
                        </a:rPr>
                        <a:t>11</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Paper, cardboard</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Recycle, LANDFILL</a:t>
                      </a:r>
                      <a:endParaRPr lang="en-US" sz="2000" dirty="0">
                        <a:solidFill>
                          <a:schemeClr val="tx1"/>
                        </a:solidFill>
                        <a:latin typeface="Times New Roman" pitchFamily="18" charset="0"/>
                        <a:cs typeface="Times New Roman" pitchFamily="18" charset="0"/>
                      </a:endParaRPr>
                    </a:p>
                  </a:txBody>
                  <a:tcPr/>
                </a:tc>
              </a:tr>
            </a:tbl>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79438"/>
          </a:xfrm>
        </p:spPr>
        <p:txBody>
          <a:bodyPr>
            <a:noAutofit/>
          </a:bodyPr>
          <a:lstStyle/>
          <a:p>
            <a:r>
              <a:rPr lang="en-US" sz="3300" dirty="0" smtClean="0">
                <a:latin typeface="Times New Roman" pitchFamily="18" charset="0"/>
                <a:cs typeface="Times New Roman" pitchFamily="18" charset="0"/>
              </a:rPr>
              <a:t>Methods of Disposal In Emergencies</a:t>
            </a:r>
            <a:endParaRPr lang="en-US" sz="33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914400"/>
          <a:ext cx="8534400" cy="1737360"/>
        </p:xfrm>
        <a:graphic>
          <a:graphicData uri="http://schemas.openxmlformats.org/drawingml/2006/table">
            <a:tbl>
              <a:tblPr firstRow="1" bandRow="1">
                <a:tableStyleId>{93296810-A885-4BE3-A3E7-6D5BEEA58F35}</a:tableStyleId>
              </a:tblPr>
              <a:tblGrid>
                <a:gridCol w="4267200"/>
                <a:gridCol w="4267200"/>
              </a:tblGrid>
              <a:tr h="320842">
                <a:tc>
                  <a:txBody>
                    <a:bodyPr/>
                    <a:lstStyle/>
                    <a:p>
                      <a:r>
                        <a:rPr lang="en-US" dirty="0" smtClean="0">
                          <a:solidFill>
                            <a:schemeClr val="tx1"/>
                          </a:solidFill>
                          <a:latin typeface="Times New Roman" pitchFamily="18" charset="0"/>
                          <a:cs typeface="Times New Roman" pitchFamily="18" charset="0"/>
                        </a:rPr>
                        <a:t>Types Of</a:t>
                      </a:r>
                      <a:r>
                        <a:rPr lang="en-US" baseline="0" dirty="0" smtClean="0">
                          <a:solidFill>
                            <a:schemeClr val="tx1"/>
                          </a:solidFill>
                          <a:latin typeface="Times New Roman" pitchFamily="18" charset="0"/>
                          <a:cs typeface="Times New Roman" pitchFamily="18" charset="0"/>
                        </a:rPr>
                        <a:t> Pharmaceutical Dosage Forms</a:t>
                      </a:r>
                      <a:endParaRPr lang="en-US"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dirty="0" smtClean="0">
                          <a:solidFill>
                            <a:schemeClr val="tx1"/>
                          </a:solidFill>
                          <a:latin typeface="Times New Roman" pitchFamily="18" charset="0"/>
                          <a:cs typeface="Times New Roman" pitchFamily="18" charset="0"/>
                        </a:rPr>
                        <a:t>Methods </a:t>
                      </a:r>
                      <a:endParaRPr lang="en-US" dirty="0">
                        <a:solidFill>
                          <a:schemeClr val="tx1"/>
                        </a:solidFill>
                        <a:latin typeface="Times New Roman" pitchFamily="18" charset="0"/>
                        <a:cs typeface="Times New Roman" pitchFamily="18" charset="0"/>
                      </a:endParaRPr>
                    </a:p>
                  </a:txBody>
                  <a:tcPr>
                    <a:solidFill>
                      <a:srgbClr val="FFFF00"/>
                    </a:solidFill>
                  </a:tcPr>
                </a:tc>
              </a:tr>
              <a:tr h="320842">
                <a:tc>
                  <a:txBody>
                    <a:bodyPr/>
                    <a:lstStyle/>
                    <a:p>
                      <a:r>
                        <a:rPr lang="en-US" dirty="0" smtClean="0">
                          <a:solidFill>
                            <a:schemeClr val="tx1"/>
                          </a:solidFill>
                          <a:latin typeface="Times New Roman" pitchFamily="18" charset="0"/>
                          <a:cs typeface="Times New Roman" pitchFamily="18" charset="0"/>
                        </a:rPr>
                        <a:t>Solids, semisolid</a:t>
                      </a:r>
                      <a:r>
                        <a:rPr lang="en-US" baseline="0" dirty="0" smtClean="0">
                          <a:solidFill>
                            <a:schemeClr val="tx1"/>
                          </a:solidFill>
                          <a:latin typeface="Times New Roman" pitchFamily="18" charset="0"/>
                          <a:cs typeface="Times New Roman" pitchFamily="18" charset="0"/>
                        </a:rPr>
                        <a:t>  dosage forms</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High</a:t>
                      </a:r>
                      <a:r>
                        <a:rPr lang="en-US" baseline="0" dirty="0" smtClean="0">
                          <a:solidFill>
                            <a:schemeClr val="tx1"/>
                          </a:solidFill>
                          <a:latin typeface="Times New Roman" pitchFamily="18" charset="0"/>
                          <a:cs typeface="Times New Roman" pitchFamily="18" charset="0"/>
                        </a:rPr>
                        <a:t> temp. incineration 1200C</a:t>
                      </a:r>
                      <a:endParaRPr lang="en-US" dirty="0">
                        <a:solidFill>
                          <a:schemeClr val="tx1"/>
                        </a:solidFill>
                        <a:latin typeface="Times New Roman" pitchFamily="18" charset="0"/>
                        <a:cs typeface="Times New Roman" pitchFamily="18" charset="0"/>
                      </a:endParaRPr>
                    </a:p>
                  </a:txBody>
                  <a:tcPr/>
                </a:tc>
              </a:tr>
              <a:tr h="563880">
                <a:tc>
                  <a:txBody>
                    <a:bodyPr/>
                    <a:lstStyle/>
                    <a:p>
                      <a:r>
                        <a:rPr lang="en-US" dirty="0" smtClean="0">
                          <a:solidFill>
                            <a:schemeClr val="tx1"/>
                          </a:solidFill>
                          <a:latin typeface="Times New Roman" pitchFamily="18" charset="0"/>
                          <a:cs typeface="Times New Roman" pitchFamily="18" charset="0"/>
                        </a:rPr>
                        <a:t>Limited quantity of untreated solids, semi solids,  powders</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Landfill</a:t>
                      </a:r>
                      <a:endParaRPr lang="en-US" dirty="0">
                        <a:solidFill>
                          <a:schemeClr val="tx1"/>
                        </a:solidFill>
                        <a:latin typeface="Times New Roman" pitchFamily="18" charset="0"/>
                        <a:cs typeface="Times New Roman" pitchFamily="18" charset="0"/>
                      </a:endParaRPr>
                    </a:p>
                  </a:txBody>
                  <a:tcPr/>
                </a:tc>
              </a:tr>
              <a:tr h="320842">
                <a:tc>
                  <a:txBody>
                    <a:bodyPr/>
                    <a:lstStyle/>
                    <a:p>
                      <a:r>
                        <a:rPr lang="en-US" dirty="0" smtClean="0">
                          <a:solidFill>
                            <a:schemeClr val="tx1"/>
                          </a:solidFill>
                          <a:latin typeface="Times New Roman" pitchFamily="18" charset="0"/>
                          <a:cs typeface="Times New Roman" pitchFamily="18" charset="0"/>
                        </a:rPr>
                        <a:t>Diluted liquids (syrups), intravenous fluids</a:t>
                      </a:r>
                      <a:endParaRPr lang="en-US" dirty="0">
                        <a:solidFill>
                          <a:schemeClr val="tx1"/>
                        </a:solidFill>
                        <a:latin typeface="Times New Roman" pitchFamily="18" charset="0"/>
                        <a:cs typeface="Times New Roman" pitchFamily="18" charset="0"/>
                      </a:endParaRPr>
                    </a:p>
                  </a:txBody>
                  <a:tcPr/>
                </a:tc>
                <a:tc>
                  <a:txBody>
                    <a:bodyPr/>
                    <a:lstStyle/>
                    <a:p>
                      <a:r>
                        <a:rPr lang="en-US" dirty="0" smtClean="0">
                          <a:solidFill>
                            <a:schemeClr val="tx1"/>
                          </a:solidFill>
                          <a:latin typeface="Times New Roman" pitchFamily="18" charset="0"/>
                          <a:cs typeface="Times New Roman" pitchFamily="18" charset="0"/>
                        </a:rPr>
                        <a:t>Sewer</a:t>
                      </a:r>
                      <a:endParaRPr lang="en-US" dirty="0">
                        <a:solidFill>
                          <a:schemeClr val="tx1"/>
                        </a:solidFill>
                        <a:latin typeface="Times New Roman" pitchFamily="18" charset="0"/>
                        <a:cs typeface="Times New Roman" pitchFamily="18" charset="0"/>
                      </a:endParaRPr>
                    </a:p>
                  </a:txBody>
                  <a:tcPr/>
                </a:tc>
              </a:tr>
            </a:tbl>
          </a:graphicData>
        </a:graphic>
      </p:graphicFrame>
      <p:sp>
        <p:nvSpPr>
          <p:cNvPr id="5" name="Rectangle 4"/>
          <p:cNvSpPr/>
          <p:nvPr/>
        </p:nvSpPr>
        <p:spPr>
          <a:xfrm>
            <a:off x="381000" y="2743200"/>
            <a:ext cx="8305800" cy="381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smtClean="0">
                <a:solidFill>
                  <a:schemeClr val="tx1"/>
                </a:solidFill>
                <a:latin typeface="Times New Roman" pitchFamily="18" charset="0"/>
                <a:cs typeface="Times New Roman" pitchFamily="18" charset="0"/>
              </a:rPr>
              <a:t>HANDLING OF BIO MEDICAL WASTE</a:t>
            </a:r>
            <a:endParaRPr lang="en-US" sz="2700" b="1" dirty="0">
              <a:solidFill>
                <a:schemeClr val="tx1"/>
              </a:solidFill>
              <a:latin typeface="Times New Roman" pitchFamily="18" charset="0"/>
              <a:cs typeface="Times New Roman" pitchFamily="18" charset="0"/>
            </a:endParaRPr>
          </a:p>
        </p:txBody>
      </p:sp>
      <p:sp>
        <p:nvSpPr>
          <p:cNvPr id="7" name="TextBox 6"/>
          <p:cNvSpPr txBox="1"/>
          <p:nvPr/>
        </p:nvSpPr>
        <p:spPr>
          <a:xfrm>
            <a:off x="0" y="3200400"/>
            <a:ext cx="8763000" cy="646331"/>
          </a:xfrm>
          <a:prstGeom prst="rect">
            <a:avLst/>
          </a:prstGeom>
          <a:solidFill>
            <a:schemeClr val="bg2"/>
          </a:solidFill>
        </p:spPr>
        <p:txBody>
          <a:bodyPr wrap="square" rtlCol="0">
            <a:spAutoFit/>
          </a:bodyPr>
          <a:lstStyle/>
          <a:p>
            <a:r>
              <a:rPr lang="en-US" dirty="0" smtClean="0">
                <a:latin typeface="Times New Roman" pitchFamily="18" charset="0"/>
                <a:cs typeface="Times New Roman" pitchFamily="18" charset="0"/>
              </a:rPr>
              <a:t>As per D &amp;C Act and rules, handling &amp; disposal should be done as per Biomedical waste (Management &amp; Handling) Rules, 1998. </a:t>
            </a:r>
            <a:endParaRPr lang="en-US" dirty="0">
              <a:latin typeface="Times New Roman" pitchFamily="18" charset="0"/>
              <a:cs typeface="Times New Roman" pitchFamily="18" charset="0"/>
            </a:endParaRPr>
          </a:p>
        </p:txBody>
      </p:sp>
      <p:sp>
        <p:nvSpPr>
          <p:cNvPr id="8" name="Rectangle 7"/>
          <p:cNvSpPr/>
          <p:nvPr/>
        </p:nvSpPr>
        <p:spPr>
          <a:xfrm>
            <a:off x="228600" y="3886200"/>
            <a:ext cx="8305800" cy="381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smtClean="0">
                <a:solidFill>
                  <a:schemeClr val="tx1"/>
                </a:solidFill>
                <a:latin typeface="Times New Roman" pitchFamily="18" charset="0"/>
                <a:cs typeface="Times New Roman" pitchFamily="18" charset="0"/>
              </a:rPr>
              <a:t>TREATMENT OF BIO MEDICAL WASTE</a:t>
            </a:r>
            <a:endParaRPr lang="en-US" sz="2700" b="1" dirty="0">
              <a:solidFill>
                <a:schemeClr val="tx1"/>
              </a:solidFill>
              <a:latin typeface="Times New Roman" pitchFamily="18" charset="0"/>
              <a:cs typeface="Times New Roman" pitchFamily="18" charset="0"/>
            </a:endParaRPr>
          </a:p>
        </p:txBody>
      </p:sp>
      <p:sp>
        <p:nvSpPr>
          <p:cNvPr id="9" name="TextBox 8"/>
          <p:cNvSpPr txBox="1"/>
          <p:nvPr/>
        </p:nvSpPr>
        <p:spPr>
          <a:xfrm>
            <a:off x="152400" y="4267200"/>
            <a:ext cx="8991600" cy="2438400"/>
          </a:xfrm>
          <a:prstGeom prst="rect">
            <a:avLst/>
          </a:prstGeom>
          <a:solidFill>
            <a:schemeClr val="bg2"/>
          </a:solidFill>
        </p:spPr>
        <p:txBody>
          <a:bodyPr wrap="square" rtlCol="0">
            <a:spAutoFit/>
          </a:bodyPr>
          <a:lstStyle/>
          <a:p>
            <a:pPr marL="342900" indent="-342900">
              <a:buAutoNum type="arabicPeriod"/>
            </a:pPr>
            <a:r>
              <a:rPr lang="en-US" sz="1900" dirty="0" smtClean="0">
                <a:latin typeface="Times New Roman" pitchFamily="18" charset="0"/>
                <a:cs typeface="Times New Roman" pitchFamily="18" charset="0"/>
              </a:rPr>
              <a:t>Sorting to separate other category of waste in separate area</a:t>
            </a:r>
          </a:p>
          <a:p>
            <a:pPr marL="342900" indent="-342900">
              <a:buAutoNum type="arabicPeriod"/>
            </a:pPr>
            <a:r>
              <a:rPr lang="en-US" sz="1900" dirty="0" smtClean="0">
                <a:latin typeface="Times New Roman" pitchFamily="18" charset="0"/>
                <a:cs typeface="Times New Roman" pitchFamily="18" charset="0"/>
              </a:rPr>
              <a:t>Pack and store separately</a:t>
            </a:r>
          </a:p>
          <a:p>
            <a:pPr marL="342900" indent="-342900">
              <a:buAutoNum type="arabicPeriod"/>
            </a:pPr>
            <a:r>
              <a:rPr lang="en-US" sz="1900" dirty="0" smtClean="0">
                <a:latin typeface="Times New Roman" pitchFamily="18" charset="0"/>
                <a:cs typeface="Times New Roman" pitchFamily="18" charset="0"/>
              </a:rPr>
              <a:t>Different color codes containers used for disposing</a:t>
            </a:r>
          </a:p>
          <a:p>
            <a:pPr marL="342900" indent="-342900">
              <a:buAutoNum type="arabicPeriod"/>
            </a:pPr>
            <a:r>
              <a:rPr lang="en-US" sz="1900" dirty="0" smtClean="0">
                <a:latin typeface="Times New Roman" pitchFamily="18" charset="0"/>
                <a:cs typeface="Times New Roman" pitchFamily="18" charset="0"/>
              </a:rPr>
              <a:t>Containers should carry labels with prescribed information as per Sch. III &amp; IV</a:t>
            </a:r>
          </a:p>
          <a:p>
            <a:pPr marL="342900" indent="-342900">
              <a:buAutoNum type="arabicPeriod"/>
            </a:pPr>
            <a:r>
              <a:rPr lang="en-US" sz="1900" dirty="0" smtClean="0">
                <a:latin typeface="Times New Roman" pitchFamily="18" charset="0"/>
                <a:cs typeface="Times New Roman" pitchFamily="18" charset="0"/>
              </a:rPr>
              <a:t>Approved process of destruction &amp; keep record  of destruction by authorized person</a:t>
            </a:r>
          </a:p>
          <a:p>
            <a:pPr marL="342900" indent="-342900">
              <a:buAutoNum type="arabicPeriod"/>
            </a:pPr>
            <a:r>
              <a:rPr lang="en-US" sz="1900" dirty="0" smtClean="0">
                <a:latin typeface="Times New Roman" pitchFamily="18" charset="0"/>
                <a:cs typeface="Times New Roman" pitchFamily="18" charset="0"/>
              </a:rPr>
              <a:t>Machines etc used for destruction should be sanitized regularly</a:t>
            </a:r>
          </a:p>
          <a:p>
            <a:pPr marL="342900" indent="-342900">
              <a:buAutoNum type="arabicPeriod"/>
            </a:pPr>
            <a:r>
              <a:rPr lang="en-US" sz="1900" dirty="0" smtClean="0">
                <a:latin typeface="Times New Roman" pitchFamily="18" charset="0"/>
                <a:cs typeface="Times New Roman" pitchFamily="18" charset="0"/>
              </a:rPr>
              <a:t>Waste should not be kept for more than 48 hours</a:t>
            </a:r>
          </a:p>
          <a:p>
            <a:pPr marL="342900" indent="-342900">
              <a:buAutoNum type="arabicPeriod"/>
            </a:pPr>
            <a:endParaRPr lang="en-US" sz="1900" dirty="0">
              <a:latin typeface="Times New Roman" pitchFamily="18" charset="0"/>
              <a:cs typeface="Times New Roman" pitchFamily="18" charset="0"/>
            </a:endParaRPr>
          </a:p>
        </p:txBody>
      </p:sp>
      <p:sp>
        <p:nvSpPr>
          <p:cNvPr id="10" name="Footer Placeholder 9"/>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609600"/>
          </a:xfrm>
          <a:solidFill>
            <a:srgbClr val="FFC000"/>
          </a:solidFill>
        </p:spPr>
        <p:txBody>
          <a:bodyPr>
            <a:noAutofit/>
          </a:bodyPr>
          <a:lstStyle/>
          <a:p>
            <a:r>
              <a:rPr lang="en-US" sz="2800" dirty="0" smtClean="0">
                <a:latin typeface="Times New Roman" pitchFamily="18" charset="0"/>
                <a:cs typeface="Times New Roman" pitchFamily="18" charset="0"/>
              </a:rPr>
              <a:t>Method To Dispose Bio Medical Waste</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52400" y="914401"/>
          <a:ext cx="8686800" cy="5666775"/>
        </p:xfrm>
        <a:graphic>
          <a:graphicData uri="http://schemas.openxmlformats.org/drawingml/2006/table">
            <a:tbl>
              <a:tblPr firstRow="1" bandRow="1">
                <a:tableStyleId>{93296810-A885-4BE3-A3E7-6D5BEEA58F35}</a:tableStyleId>
              </a:tblPr>
              <a:tblGrid>
                <a:gridCol w="609600"/>
                <a:gridCol w="3429000"/>
                <a:gridCol w="4648200"/>
              </a:tblGrid>
              <a:tr h="457199">
                <a:tc>
                  <a:txBody>
                    <a:bodyPr/>
                    <a:lstStyle/>
                    <a:p>
                      <a:r>
                        <a:rPr lang="en-US" sz="2000" dirty="0" smtClean="0">
                          <a:solidFill>
                            <a:schemeClr val="tx1"/>
                          </a:solidFill>
                          <a:latin typeface="Times New Roman" pitchFamily="18" charset="0"/>
                          <a:cs typeface="Times New Roman" pitchFamily="18" charset="0"/>
                        </a:rPr>
                        <a:t>No.</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Type of Waste</a:t>
                      </a:r>
                      <a:endParaRPr lang="en-US" sz="2000" dirty="0">
                        <a:solidFill>
                          <a:schemeClr val="tx1"/>
                        </a:solidFill>
                        <a:latin typeface="Times New Roman" pitchFamily="18" charset="0"/>
                        <a:cs typeface="Times New Roman" pitchFamily="18" charset="0"/>
                      </a:endParaRPr>
                    </a:p>
                  </a:txBody>
                  <a:tcPr>
                    <a:solidFill>
                      <a:srgbClr val="FFFF00"/>
                    </a:solidFill>
                  </a:tcPr>
                </a:tc>
                <a:tc>
                  <a:txBody>
                    <a:bodyPr/>
                    <a:lstStyle/>
                    <a:p>
                      <a:r>
                        <a:rPr lang="en-US" sz="2000" dirty="0" smtClean="0">
                          <a:solidFill>
                            <a:schemeClr val="tx1"/>
                          </a:solidFill>
                          <a:latin typeface="Times New Roman" pitchFamily="18" charset="0"/>
                          <a:cs typeface="Times New Roman" pitchFamily="18" charset="0"/>
                        </a:rPr>
                        <a:t>Method</a:t>
                      </a:r>
                      <a:endParaRPr lang="en-US" sz="2000" dirty="0">
                        <a:solidFill>
                          <a:schemeClr val="tx1"/>
                        </a:solidFill>
                        <a:latin typeface="Times New Roman" pitchFamily="18" charset="0"/>
                        <a:cs typeface="Times New Roman" pitchFamily="18" charset="0"/>
                      </a:endParaRPr>
                    </a:p>
                  </a:txBody>
                  <a:tcPr>
                    <a:solidFill>
                      <a:srgbClr val="FFFF00"/>
                    </a:solidFill>
                  </a:tcPr>
                </a:tc>
              </a:tr>
              <a:tr h="445162">
                <a:tc>
                  <a:txBody>
                    <a:bodyPr/>
                    <a:lstStyle/>
                    <a:p>
                      <a:r>
                        <a:rPr lang="en-US" sz="2000" dirty="0" smtClean="0">
                          <a:solidFill>
                            <a:schemeClr val="tx1"/>
                          </a:solidFill>
                          <a:latin typeface="Times New Roman" pitchFamily="18" charset="0"/>
                          <a:cs typeface="Times New Roman" pitchFamily="18" charset="0"/>
                        </a:rPr>
                        <a:t>1</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Human waste (Organs,</a:t>
                      </a:r>
                      <a:r>
                        <a:rPr lang="en-US" sz="2000" baseline="0" dirty="0" smtClean="0">
                          <a:solidFill>
                            <a:schemeClr val="tx1"/>
                          </a:solidFill>
                          <a:latin typeface="Times New Roman" pitchFamily="18" charset="0"/>
                          <a:cs typeface="Times New Roman" pitchFamily="18" charset="0"/>
                        </a:rPr>
                        <a:t> tissues</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Incineration, deep burial</a:t>
                      </a:r>
                      <a:endParaRPr lang="en-US" sz="2000" dirty="0">
                        <a:solidFill>
                          <a:schemeClr val="tx1"/>
                        </a:solidFill>
                        <a:latin typeface="Times New Roman" pitchFamily="18" charset="0"/>
                        <a:cs typeface="Times New Roman" pitchFamily="18" charset="0"/>
                      </a:endParaRPr>
                    </a:p>
                  </a:txBody>
                  <a:tcPr/>
                </a:tc>
              </a:tr>
              <a:tr h="380851">
                <a:tc>
                  <a:txBody>
                    <a:bodyPr/>
                    <a:lstStyle/>
                    <a:p>
                      <a:r>
                        <a:rPr lang="en-US" sz="2000" dirty="0" smtClean="0">
                          <a:solidFill>
                            <a:schemeClr val="tx1"/>
                          </a:solidFill>
                          <a:latin typeface="Times New Roman" pitchFamily="18" charset="0"/>
                          <a:cs typeface="Times New Roman" pitchFamily="18" charset="0"/>
                        </a:rPr>
                        <a:t>2.</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Animal Waster</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Incineration, deep burial</a:t>
                      </a:r>
                      <a:endParaRPr lang="en-US" sz="2000" dirty="0">
                        <a:solidFill>
                          <a:schemeClr val="tx1"/>
                        </a:solidFill>
                        <a:latin typeface="Times New Roman" pitchFamily="18" charset="0"/>
                        <a:cs typeface="Times New Roman" pitchFamily="18" charset="0"/>
                      </a:endParaRPr>
                    </a:p>
                  </a:txBody>
                  <a:tcPr/>
                </a:tc>
              </a:tr>
              <a:tr h="434525">
                <a:tc>
                  <a:txBody>
                    <a:bodyPr/>
                    <a:lstStyle/>
                    <a:p>
                      <a:r>
                        <a:rPr lang="en-US" sz="2000" dirty="0" smtClean="0">
                          <a:solidFill>
                            <a:schemeClr val="tx1"/>
                          </a:solidFill>
                          <a:latin typeface="Times New Roman" pitchFamily="18" charset="0"/>
                          <a:cs typeface="Times New Roman" pitchFamily="18" charset="0"/>
                        </a:rPr>
                        <a:t>3</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Microbiological waste</a:t>
                      </a:r>
                      <a:endParaRPr lang="en-US" sz="20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Times New Roman" pitchFamily="18" charset="0"/>
                          <a:cs typeface="Times New Roman" pitchFamily="18" charset="0"/>
                        </a:rPr>
                        <a:t>Autoclave, Incineration</a:t>
                      </a:r>
                    </a:p>
                    <a:p>
                      <a:endParaRPr lang="en-US" sz="2000" dirty="0">
                        <a:solidFill>
                          <a:schemeClr val="tx1"/>
                        </a:solidFill>
                        <a:latin typeface="Times New Roman" pitchFamily="18" charset="0"/>
                        <a:cs typeface="Times New Roman" pitchFamily="18" charset="0"/>
                      </a:endParaRPr>
                    </a:p>
                  </a:txBody>
                  <a:tcPr/>
                </a:tc>
              </a:tr>
              <a:tr h="408092">
                <a:tc>
                  <a:txBody>
                    <a:bodyPr/>
                    <a:lstStyle/>
                    <a:p>
                      <a:r>
                        <a:rPr lang="en-US" sz="2000" dirty="0" smtClean="0">
                          <a:solidFill>
                            <a:schemeClr val="tx1"/>
                          </a:solidFill>
                          <a:latin typeface="Times New Roman" pitchFamily="18" charset="0"/>
                          <a:cs typeface="Times New Roman" pitchFamily="18" charset="0"/>
                        </a:rPr>
                        <a:t>4</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Sharp</a:t>
                      </a:r>
                      <a:r>
                        <a:rPr lang="en-US" sz="2000" baseline="0" dirty="0" smtClean="0">
                          <a:solidFill>
                            <a:schemeClr val="tx1"/>
                          </a:solidFill>
                          <a:latin typeface="Times New Roman" pitchFamily="18" charset="0"/>
                          <a:cs typeface="Times New Roman" pitchFamily="18" charset="0"/>
                        </a:rPr>
                        <a:t> wastes (blades, needle, syringes)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Disinfection (Chemical</a:t>
                      </a:r>
                      <a:r>
                        <a:rPr lang="en-US" sz="2000" baseline="0" dirty="0" smtClean="0">
                          <a:solidFill>
                            <a:schemeClr val="tx1"/>
                          </a:solidFill>
                          <a:latin typeface="Times New Roman" pitchFamily="18" charset="0"/>
                          <a:cs typeface="Times New Roman" pitchFamily="18" charset="0"/>
                        </a:rPr>
                        <a:t> treatment or autoclave</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a:txBody>
                  <a:tcPr/>
                </a:tc>
              </a:tr>
              <a:tr h="434525">
                <a:tc>
                  <a:txBody>
                    <a:bodyPr/>
                    <a:lstStyle/>
                    <a:p>
                      <a:r>
                        <a:rPr lang="en-US" sz="2000" dirty="0" smtClean="0">
                          <a:solidFill>
                            <a:schemeClr val="tx1"/>
                          </a:solidFill>
                          <a:latin typeface="Times New Roman" pitchFamily="18" charset="0"/>
                          <a:cs typeface="Times New Roman" pitchFamily="18" charset="0"/>
                        </a:rPr>
                        <a:t>5</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err="1" smtClean="0">
                          <a:solidFill>
                            <a:schemeClr val="tx1"/>
                          </a:solidFill>
                          <a:latin typeface="Times New Roman" pitchFamily="18" charset="0"/>
                          <a:cs typeface="Times New Roman" pitchFamily="18" charset="0"/>
                        </a:rPr>
                        <a:t>Cytotoxic</a:t>
                      </a:r>
                      <a:r>
                        <a:rPr lang="en-US" sz="2000" dirty="0" smtClean="0">
                          <a:solidFill>
                            <a:schemeClr val="tx1"/>
                          </a:solidFill>
                          <a:latin typeface="Times New Roman" pitchFamily="18" charset="0"/>
                          <a:cs typeface="Times New Roman" pitchFamily="18" charset="0"/>
                        </a:rPr>
                        <a:t> drugs</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Incineration</a:t>
                      </a:r>
                      <a:endParaRPr lang="en-US" sz="2000" dirty="0">
                        <a:solidFill>
                          <a:schemeClr val="tx1"/>
                        </a:solidFill>
                        <a:latin typeface="Times New Roman" pitchFamily="18" charset="0"/>
                        <a:cs typeface="Times New Roman" pitchFamily="18" charset="0"/>
                      </a:endParaRPr>
                    </a:p>
                  </a:txBody>
                  <a:tcPr/>
                </a:tc>
              </a:tr>
              <a:tr h="380851">
                <a:tc>
                  <a:txBody>
                    <a:bodyPr/>
                    <a:lstStyle/>
                    <a:p>
                      <a:r>
                        <a:rPr lang="en-US" sz="2000" dirty="0" smtClean="0">
                          <a:solidFill>
                            <a:schemeClr val="tx1"/>
                          </a:solidFill>
                          <a:latin typeface="Times New Roman" pitchFamily="18" charset="0"/>
                          <a:cs typeface="Times New Roman" pitchFamily="18" charset="0"/>
                        </a:rPr>
                        <a:t>6</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Solid waste (cotton, dressing, plaster)</a:t>
                      </a:r>
                      <a:endParaRPr lang="en-US" sz="20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Times New Roman" pitchFamily="18" charset="0"/>
                          <a:cs typeface="Times New Roman" pitchFamily="18" charset="0"/>
                        </a:rPr>
                        <a:t>Autoclave, Incineration</a:t>
                      </a:r>
                    </a:p>
                  </a:txBody>
                  <a:tcPr/>
                </a:tc>
              </a:tr>
              <a:tr h="408092">
                <a:tc>
                  <a:txBody>
                    <a:bodyPr/>
                    <a:lstStyle/>
                    <a:p>
                      <a:r>
                        <a:rPr lang="en-US" sz="2000" dirty="0" smtClean="0">
                          <a:solidFill>
                            <a:schemeClr val="tx1"/>
                          </a:solidFill>
                          <a:latin typeface="Times New Roman" pitchFamily="18" charset="0"/>
                          <a:cs typeface="Times New Roman" pitchFamily="18" charset="0"/>
                        </a:rPr>
                        <a:t>7</a:t>
                      </a:r>
                      <a:endParaRPr lang="en-US" sz="20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Times New Roman" pitchFamily="18" charset="0"/>
                          <a:cs typeface="Times New Roman" pitchFamily="18" charset="0"/>
                        </a:rPr>
                        <a:t>Solid waste (</a:t>
                      </a:r>
                      <a:r>
                        <a:rPr lang="en-US" sz="2000" dirty="0" err="1" smtClean="0">
                          <a:solidFill>
                            <a:schemeClr val="tx1"/>
                          </a:solidFill>
                          <a:latin typeface="Times New Roman" pitchFamily="18" charset="0"/>
                          <a:cs typeface="Times New Roman" pitchFamily="18" charset="0"/>
                        </a:rPr>
                        <a:t>tubings</a:t>
                      </a:r>
                      <a:r>
                        <a:rPr lang="en-US" sz="2000" dirty="0" smtClean="0">
                          <a:solidFill>
                            <a:schemeClr val="tx1"/>
                          </a:solidFill>
                          <a:latin typeface="Times New Roman" pitchFamily="18" charset="0"/>
                          <a:cs typeface="Times New Roman" pitchFamily="18" charset="0"/>
                        </a:rPr>
                        <a:t>, catheters, I.V. sets)</a:t>
                      </a:r>
                    </a:p>
                  </a:txBody>
                  <a:tcPr/>
                </a:tc>
                <a:tc>
                  <a:txBody>
                    <a:bodyPr/>
                    <a:lstStyle/>
                    <a:p>
                      <a:r>
                        <a:rPr lang="en-US" sz="2000" dirty="0" smtClean="0">
                          <a:solidFill>
                            <a:schemeClr val="tx1"/>
                          </a:solidFill>
                          <a:latin typeface="Times New Roman" pitchFamily="18" charset="0"/>
                          <a:cs typeface="Times New Roman" pitchFamily="18" charset="0"/>
                        </a:rPr>
                        <a:t>Disinfection (Chemical</a:t>
                      </a:r>
                      <a:r>
                        <a:rPr lang="en-US" sz="2000" baseline="0" dirty="0" smtClean="0">
                          <a:solidFill>
                            <a:schemeClr val="tx1"/>
                          </a:solidFill>
                          <a:latin typeface="Times New Roman" pitchFamily="18" charset="0"/>
                          <a:cs typeface="Times New Roman" pitchFamily="18" charset="0"/>
                        </a:rPr>
                        <a:t> treatment or autoclave</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a:txBody>
                  <a:tcPr/>
                </a:tc>
              </a:tr>
              <a:tr h="428449">
                <a:tc>
                  <a:txBody>
                    <a:bodyPr/>
                    <a:lstStyle/>
                    <a:p>
                      <a:r>
                        <a:rPr lang="en-US" sz="2000" dirty="0" smtClean="0">
                          <a:solidFill>
                            <a:schemeClr val="tx1"/>
                          </a:solidFill>
                          <a:latin typeface="Times New Roman" pitchFamily="18" charset="0"/>
                          <a:cs typeface="Times New Roman" pitchFamily="18" charset="0"/>
                        </a:rPr>
                        <a:t>8</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Liquid waste ( obtained from Washing, disinfecting process)</a:t>
                      </a:r>
                      <a:endParaRPr lang="en-US" sz="200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Times New Roman" pitchFamily="18" charset="0"/>
                          <a:cs typeface="Times New Roman" pitchFamily="18" charset="0"/>
                        </a:rPr>
                        <a:t>Disinfection (Chemical</a:t>
                      </a:r>
                      <a:r>
                        <a:rPr lang="en-US" sz="2000" baseline="0" dirty="0" smtClean="0">
                          <a:solidFill>
                            <a:schemeClr val="tx1"/>
                          </a:solidFill>
                          <a:latin typeface="Times New Roman" pitchFamily="18" charset="0"/>
                          <a:cs typeface="Times New Roman" pitchFamily="18" charset="0"/>
                        </a:rPr>
                        <a:t> treatment or Discharge into drains</a:t>
                      </a:r>
                      <a:r>
                        <a:rPr lang="en-US" sz="2000" dirty="0" smtClean="0">
                          <a:solidFill>
                            <a:schemeClr val="tx1"/>
                          </a:solidFill>
                          <a:latin typeface="Times New Roman" pitchFamily="18" charset="0"/>
                          <a:cs typeface="Times New Roman" pitchFamily="18" charset="0"/>
                        </a:rPr>
                        <a:t>)</a:t>
                      </a:r>
                    </a:p>
                  </a:txBody>
                  <a:tcPr/>
                </a:tc>
              </a:tr>
              <a:tr h="428449">
                <a:tc>
                  <a:txBody>
                    <a:bodyPr/>
                    <a:lstStyle/>
                    <a:p>
                      <a:r>
                        <a:rPr lang="en-US" sz="2000" dirty="0" smtClean="0">
                          <a:solidFill>
                            <a:schemeClr val="tx1"/>
                          </a:solidFill>
                          <a:latin typeface="Times New Roman" pitchFamily="18" charset="0"/>
                          <a:cs typeface="Times New Roman" pitchFamily="18" charset="0"/>
                        </a:rPr>
                        <a:t>9</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Incineration ash</a:t>
                      </a:r>
                      <a:endParaRPr lang="en-US" sz="2000" dirty="0">
                        <a:solidFill>
                          <a:schemeClr val="tx1"/>
                        </a:solidFill>
                        <a:latin typeface="Times New Roman" pitchFamily="18" charset="0"/>
                        <a:cs typeface="Times New Roman" pitchFamily="18" charset="0"/>
                      </a:endParaRPr>
                    </a:p>
                  </a:txBody>
                  <a:tcPr/>
                </a:tc>
                <a:tc>
                  <a:txBody>
                    <a:bodyPr/>
                    <a:lstStyle/>
                    <a:p>
                      <a:r>
                        <a:rPr lang="en-US" sz="2000" dirty="0" smtClean="0">
                          <a:solidFill>
                            <a:schemeClr val="tx1"/>
                          </a:solidFill>
                          <a:latin typeface="Times New Roman" pitchFamily="18" charset="0"/>
                          <a:cs typeface="Times New Roman" pitchFamily="18" charset="0"/>
                        </a:rPr>
                        <a:t>Disposal in drains</a:t>
                      </a:r>
                      <a:endParaRPr lang="en-US" sz="2000" dirty="0">
                        <a:solidFill>
                          <a:schemeClr val="tx1"/>
                        </a:solidFill>
                        <a:latin typeface="Times New Roman" pitchFamily="18" charset="0"/>
                        <a:cs typeface="Times New Roman" pitchFamily="18" charset="0"/>
                      </a:endParaRPr>
                    </a:p>
                  </a:txBody>
                  <a:tcPr/>
                </a:tc>
              </a:tr>
            </a:tbl>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latin typeface="Times New Roman" pitchFamily="18" charset="0"/>
                <a:cs typeface="Times New Roman" pitchFamily="18" charset="0"/>
              </a:rPr>
              <a:t>COLOR CODING FOR SEGREGATION OF BIOMEDICAL WASTE</a:t>
            </a:r>
            <a:endParaRPr lang="en-US" sz="30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381000" y="1371601"/>
          <a:ext cx="8382000" cy="4952999"/>
        </p:xfrm>
        <a:graphic>
          <a:graphicData uri="http://schemas.openxmlformats.org/drawingml/2006/table">
            <a:tbl>
              <a:tblPr firstRow="1" bandRow="1">
                <a:tableStyleId>{93296810-A885-4BE3-A3E7-6D5BEEA58F35}</a:tableStyleId>
              </a:tblPr>
              <a:tblGrid>
                <a:gridCol w="1999376"/>
                <a:gridCol w="3588624"/>
                <a:gridCol w="2794000"/>
              </a:tblGrid>
              <a:tr h="472273">
                <a:tc>
                  <a:txBody>
                    <a:bodyPr/>
                    <a:lstStyle/>
                    <a:p>
                      <a:r>
                        <a:rPr lang="en-US" dirty="0" smtClean="0">
                          <a:latin typeface="Times New Roman" pitchFamily="18" charset="0"/>
                          <a:cs typeface="Times New Roman" pitchFamily="18" charset="0"/>
                        </a:rPr>
                        <a:t>COLOR</a:t>
                      </a:r>
                      <a:endParaRPr lang="en-US"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WASTE</a:t>
                      </a:r>
                      <a:endParaRPr lang="en-US"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TREATMENT </a:t>
                      </a:r>
                      <a:endParaRPr lang="en-US" b="0" dirty="0">
                        <a:latin typeface="Times New Roman" pitchFamily="18" charset="0"/>
                        <a:cs typeface="Times New Roman" pitchFamily="18" charset="0"/>
                      </a:endParaRPr>
                    </a:p>
                  </a:txBody>
                  <a:tcPr/>
                </a:tc>
              </a:tr>
              <a:tr h="1167710">
                <a:tc>
                  <a:txBody>
                    <a:bodyPr/>
                    <a:lstStyle/>
                    <a:p>
                      <a:r>
                        <a:rPr lang="en-US" sz="3300" dirty="0" smtClean="0">
                          <a:latin typeface="Times New Roman" pitchFamily="18" charset="0"/>
                          <a:cs typeface="Times New Roman" pitchFamily="18" charset="0"/>
                        </a:rPr>
                        <a:t>YELLOW</a:t>
                      </a:r>
                      <a:endParaRPr lang="en-US" sz="3300" b="0" dirty="0">
                        <a:solidFill>
                          <a:srgbClr val="FFFF00"/>
                        </a:solidFill>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Human &amp; animal anatomical waste/microbiology waste &amp; soiled/ cotton/dressings/linen/beddings etc.</a:t>
                      </a:r>
                    </a:p>
                  </a:txBody>
                  <a:tcPr/>
                </a:tc>
                <a:tc>
                  <a:txBody>
                    <a:bodyPr/>
                    <a:lstStyle/>
                    <a:p>
                      <a:r>
                        <a:rPr lang="en-US" dirty="0" smtClean="0">
                          <a:latin typeface="Times New Roman" pitchFamily="18" charset="0"/>
                          <a:cs typeface="Times New Roman" pitchFamily="18" charset="0"/>
                        </a:rPr>
                        <a:t>Incineration/ deep burial</a:t>
                      </a:r>
                      <a:endParaRPr lang="en-US" b="0" dirty="0">
                        <a:latin typeface="Times New Roman" pitchFamily="18" charset="0"/>
                        <a:cs typeface="Times New Roman" pitchFamily="18" charset="0"/>
                      </a:endParaRPr>
                    </a:p>
                  </a:txBody>
                  <a:tcPr/>
                </a:tc>
              </a:tr>
              <a:tr h="815160">
                <a:tc>
                  <a:txBody>
                    <a:bodyPr/>
                    <a:lstStyle/>
                    <a:p>
                      <a:r>
                        <a:rPr lang="en-US" sz="3300" b="0" dirty="0" smtClean="0">
                          <a:latin typeface="Times New Roman" pitchFamily="18" charset="0"/>
                          <a:cs typeface="Times New Roman" pitchFamily="18" charset="0"/>
                        </a:rPr>
                        <a:t>RED</a:t>
                      </a:r>
                      <a:endParaRPr lang="en-US" sz="3300"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Tubing’s</a:t>
                      </a:r>
                      <a:r>
                        <a:rPr lang="en-US" baseline="0" dirty="0" smtClean="0">
                          <a:latin typeface="Times New Roman" pitchFamily="18" charset="0"/>
                          <a:cs typeface="Times New Roman" pitchFamily="18" charset="0"/>
                        </a:rPr>
                        <a:t>/catheters IV sets</a:t>
                      </a:r>
                      <a:endParaRPr lang="en-US"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Autoclaving/microwaving/ chemical treatment</a:t>
                      </a:r>
                      <a:endParaRPr lang="en-US" b="0" dirty="0">
                        <a:latin typeface="Times New Roman" pitchFamily="18" charset="0"/>
                        <a:cs typeface="Times New Roman" pitchFamily="18" charset="0"/>
                      </a:endParaRPr>
                    </a:p>
                  </a:txBody>
                  <a:tcPr/>
                </a:tc>
              </a:tr>
              <a:tr h="1513865">
                <a:tc>
                  <a:txBody>
                    <a:bodyPr/>
                    <a:lstStyle/>
                    <a:p>
                      <a:r>
                        <a:rPr lang="en-US" sz="3300" dirty="0" smtClean="0">
                          <a:latin typeface="Times New Roman" pitchFamily="18" charset="0"/>
                          <a:cs typeface="Times New Roman" pitchFamily="18" charset="0"/>
                        </a:rPr>
                        <a:t>BLUE/</a:t>
                      </a:r>
                    </a:p>
                    <a:p>
                      <a:r>
                        <a:rPr lang="en-US" sz="3300" dirty="0" smtClean="0">
                          <a:latin typeface="Times New Roman" pitchFamily="18" charset="0"/>
                          <a:cs typeface="Times New Roman" pitchFamily="18" charset="0"/>
                        </a:rPr>
                        <a:t>WHITE</a:t>
                      </a:r>
                      <a:endParaRPr lang="en-US" sz="3300"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Waste sharps (needles, syringes, </a:t>
                      </a:r>
                      <a:r>
                        <a:rPr lang="en-US" dirty="0" err="1" smtClean="0">
                          <a:latin typeface="Times New Roman" pitchFamily="18" charset="0"/>
                          <a:cs typeface="Times New Roman" pitchFamily="18" charset="0"/>
                        </a:rPr>
                        <a:t>scapels</a:t>
                      </a:r>
                      <a:r>
                        <a:rPr lang="en-US" dirty="0" smtClean="0">
                          <a:latin typeface="Times New Roman" pitchFamily="18" charset="0"/>
                          <a:cs typeface="Times New Roman" pitchFamily="18" charset="0"/>
                        </a:rPr>
                        <a:t>, blades etc.)</a:t>
                      </a:r>
                      <a:endParaRPr lang="en-US"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Autoclaving/microwaving/ chemical treatment &amp;  destruction/ shredding</a:t>
                      </a:r>
                    </a:p>
                    <a:p>
                      <a:r>
                        <a:rPr lang="en-US" dirty="0" smtClean="0">
                          <a:latin typeface="Times New Roman" pitchFamily="18" charset="0"/>
                          <a:cs typeface="Times New Roman" pitchFamily="18" charset="0"/>
                        </a:rPr>
                        <a:t> </a:t>
                      </a:r>
                      <a:endParaRPr lang="en-US" b="0" dirty="0">
                        <a:latin typeface="Times New Roman" pitchFamily="18" charset="0"/>
                        <a:cs typeface="Times New Roman" pitchFamily="18" charset="0"/>
                      </a:endParaRPr>
                    </a:p>
                  </a:txBody>
                  <a:tcPr/>
                </a:tc>
              </a:tr>
              <a:tr h="983991">
                <a:tc>
                  <a:txBody>
                    <a:bodyPr/>
                    <a:lstStyle/>
                    <a:p>
                      <a:r>
                        <a:rPr lang="en-US" sz="3300" dirty="0" smtClean="0">
                          <a:latin typeface="Times New Roman" pitchFamily="18" charset="0"/>
                          <a:cs typeface="Times New Roman" pitchFamily="18" charset="0"/>
                        </a:rPr>
                        <a:t>BLACK</a:t>
                      </a:r>
                      <a:endParaRPr lang="en-US" sz="3300"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Discarded</a:t>
                      </a:r>
                      <a:r>
                        <a:rPr lang="en-US" baseline="0" dirty="0" smtClean="0">
                          <a:latin typeface="Times New Roman" pitchFamily="18" charset="0"/>
                          <a:cs typeface="Times New Roman" pitchFamily="18" charset="0"/>
                        </a:rPr>
                        <a:t>  medicines/ </a:t>
                      </a:r>
                      <a:r>
                        <a:rPr lang="en-US" baseline="0" dirty="0" err="1" smtClean="0">
                          <a:latin typeface="Times New Roman" pitchFamily="18" charset="0"/>
                          <a:cs typeface="Times New Roman" pitchFamily="18" charset="0"/>
                        </a:rPr>
                        <a:t>cytotoxic</a:t>
                      </a:r>
                      <a:r>
                        <a:rPr lang="en-US" baseline="0" dirty="0" smtClean="0">
                          <a:latin typeface="Times New Roman" pitchFamily="18" charset="0"/>
                          <a:cs typeface="Times New Roman" pitchFamily="18" charset="0"/>
                        </a:rPr>
                        <a:t> drugs,  incineration ash,  chemical  waste</a:t>
                      </a:r>
                      <a:endParaRPr lang="en-US" b="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Disposal  in secured landfill</a:t>
                      </a:r>
                      <a:endParaRPr lang="en-US" b="0" dirty="0">
                        <a:latin typeface="Times New Roman" pitchFamily="18" charset="0"/>
                        <a:cs typeface="Times New Roman" pitchFamily="18"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10; "/>
          <p:cNvPicPr>
            <a:picLocks noChangeAspect="1" noChangeArrowheads="1"/>
          </p:cNvPicPr>
          <p:nvPr/>
        </p:nvPicPr>
        <p:blipFill>
          <a:blip r:embed="rId2"/>
          <a:srcRect/>
          <a:stretch>
            <a:fillRect/>
          </a:stretch>
        </p:blipFill>
        <p:spPr bwMode="auto">
          <a:xfrm>
            <a:off x="0" y="0"/>
            <a:ext cx="9144000" cy="6865168"/>
          </a:xfrm>
          <a:prstGeom prst="rect">
            <a:avLst/>
          </a:prstGeom>
          <a:noFill/>
        </p:spPr>
      </p:pic>
      <p:sp>
        <p:nvSpPr>
          <p:cNvPr id="3" name="Footer Placeholder 2"/>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0" y="381000"/>
            <a:ext cx="8991600" cy="5638800"/>
            <a:chOff x="0" y="381000"/>
            <a:chExt cx="8991600" cy="5638800"/>
          </a:xfrm>
        </p:grpSpPr>
        <p:sp>
          <p:nvSpPr>
            <p:cNvPr id="2" name="Rectangle 1"/>
            <p:cNvSpPr/>
            <p:nvPr/>
          </p:nvSpPr>
          <p:spPr>
            <a:xfrm>
              <a:off x="2057400" y="381000"/>
              <a:ext cx="45720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Types of complaints</a:t>
              </a:r>
              <a:endParaRPr lang="en-US" sz="2400" dirty="0">
                <a:solidFill>
                  <a:schemeClr val="tx1"/>
                </a:solidFill>
                <a:latin typeface="Times New Roman" pitchFamily="18" charset="0"/>
                <a:cs typeface="Times New Roman" pitchFamily="18" charset="0"/>
              </a:endParaRPr>
            </a:p>
          </p:txBody>
        </p:sp>
        <p:cxnSp>
          <p:nvCxnSpPr>
            <p:cNvPr id="4" name="Straight Arrow Connector 3"/>
            <p:cNvCxnSpPr>
              <a:stCxn id="2" idx="2"/>
            </p:cNvCxnSpPr>
            <p:nvPr/>
          </p:nvCxnSpPr>
          <p:spPr>
            <a:xfrm rot="5400000">
              <a:off x="4076700" y="1638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905000"/>
              <a:ext cx="784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52400" y="2286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963194" y="22852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8001794" y="22852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2667000"/>
              <a:ext cx="1905000" cy="60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 A Critical </a:t>
              </a:r>
              <a:endParaRPr lang="en-US" dirty="0"/>
            </a:p>
          </p:txBody>
        </p:sp>
        <p:sp>
          <p:nvSpPr>
            <p:cNvPr id="12" name="Rectangle 11"/>
            <p:cNvSpPr/>
            <p:nvPr/>
          </p:nvSpPr>
          <p:spPr>
            <a:xfrm>
              <a:off x="3352800" y="2667000"/>
              <a:ext cx="1905000" cy="60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 B Major </a:t>
              </a:r>
              <a:endParaRPr lang="en-US" dirty="0"/>
            </a:p>
          </p:txBody>
        </p:sp>
        <p:sp>
          <p:nvSpPr>
            <p:cNvPr id="13" name="Rectangle 12"/>
            <p:cNvSpPr/>
            <p:nvPr/>
          </p:nvSpPr>
          <p:spPr>
            <a:xfrm>
              <a:off x="7086600" y="2667000"/>
              <a:ext cx="1905000" cy="60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 C Minor </a:t>
              </a:r>
              <a:endParaRPr lang="en-US" dirty="0"/>
            </a:p>
          </p:txBody>
        </p:sp>
        <p:cxnSp>
          <p:nvCxnSpPr>
            <p:cNvPr id="15" name="Straight Arrow Connector 14"/>
            <p:cNvCxnSpPr/>
            <p:nvPr/>
          </p:nvCxnSpPr>
          <p:spPr>
            <a:xfrm rot="5400000">
              <a:off x="533400" y="3505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15594" y="3504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773194" y="3504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0" y="3733800"/>
              <a:ext cx="2362200" cy="228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1900" dirty="0" smtClean="0">
                  <a:solidFill>
                    <a:schemeClr val="tx1"/>
                  </a:solidFill>
                  <a:latin typeface="Times New Roman" pitchFamily="18" charset="0"/>
                  <a:cs typeface="Times New Roman" pitchFamily="18" charset="0"/>
                </a:rPr>
                <a:t>Adverse drug reactions</a:t>
              </a:r>
            </a:p>
            <a:p>
              <a:pPr>
                <a:buFont typeface="Wingdings" pitchFamily="2" charset="2"/>
                <a:buChar char="ü"/>
              </a:pPr>
              <a:r>
                <a:rPr lang="en-US" sz="1900" dirty="0" smtClean="0">
                  <a:solidFill>
                    <a:schemeClr val="tx1"/>
                  </a:solidFill>
                  <a:latin typeface="Times New Roman" pitchFamily="18" charset="0"/>
                  <a:cs typeface="Times New Roman" pitchFamily="18" charset="0"/>
                </a:rPr>
                <a:t>Major health issues</a:t>
              </a:r>
            </a:p>
            <a:p>
              <a:pPr>
                <a:buFont typeface="Wingdings" pitchFamily="2" charset="2"/>
                <a:buChar char="ü"/>
              </a:pPr>
              <a:r>
                <a:rPr lang="en-US" sz="1900" dirty="0" smtClean="0">
                  <a:solidFill>
                    <a:schemeClr val="tx1"/>
                  </a:solidFill>
                  <a:latin typeface="Times New Roman" pitchFamily="18" charset="0"/>
                  <a:cs typeface="Times New Roman" pitchFamily="18" charset="0"/>
                </a:rPr>
                <a:t>Safety &amp; purity</a:t>
              </a:r>
            </a:p>
            <a:p>
              <a:pPr>
                <a:buFont typeface="Wingdings" pitchFamily="2" charset="2"/>
                <a:buChar char="ü"/>
              </a:pPr>
              <a:r>
                <a:rPr lang="en-US" sz="1900" dirty="0" smtClean="0">
                  <a:solidFill>
                    <a:schemeClr val="tx1"/>
                  </a:solidFill>
                  <a:latin typeface="Times New Roman" pitchFamily="18" charset="0"/>
                  <a:cs typeface="Times New Roman" pitchFamily="18" charset="0"/>
                </a:rPr>
                <a:t>Product Stability issues</a:t>
              </a:r>
            </a:p>
            <a:p>
              <a:pPr>
                <a:buFont typeface="Wingdings" pitchFamily="2" charset="2"/>
                <a:buChar char="ü"/>
              </a:pPr>
              <a:r>
                <a:rPr lang="en-US" sz="1900" dirty="0" smtClean="0">
                  <a:solidFill>
                    <a:schemeClr val="tx1"/>
                  </a:solidFill>
                  <a:latin typeface="Times New Roman" pitchFamily="18" charset="0"/>
                  <a:cs typeface="Times New Roman" pitchFamily="18" charset="0"/>
                </a:rPr>
                <a:t>Potency of product</a:t>
              </a:r>
            </a:p>
            <a:p>
              <a:endParaRPr lang="en-US" sz="1900" dirty="0">
                <a:solidFill>
                  <a:schemeClr val="tx1"/>
                </a:solidFill>
                <a:latin typeface="Times New Roman" pitchFamily="18" charset="0"/>
                <a:cs typeface="Times New Roman" pitchFamily="18" charset="0"/>
              </a:endParaRPr>
            </a:p>
          </p:txBody>
        </p:sp>
        <p:sp>
          <p:nvSpPr>
            <p:cNvPr id="19" name="Rectangle 18"/>
            <p:cNvSpPr/>
            <p:nvPr/>
          </p:nvSpPr>
          <p:spPr>
            <a:xfrm>
              <a:off x="2895600" y="3733800"/>
              <a:ext cx="2743200" cy="228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1900" dirty="0" smtClean="0">
                  <a:solidFill>
                    <a:schemeClr val="tx1"/>
                  </a:solidFill>
                  <a:latin typeface="Times New Roman" pitchFamily="18" charset="0"/>
                  <a:cs typeface="Times New Roman" pitchFamily="18" charset="0"/>
                </a:rPr>
                <a:t>Issues related to foreign matter in product/ mix ups</a:t>
              </a:r>
            </a:p>
            <a:p>
              <a:pPr>
                <a:buFont typeface="Wingdings" pitchFamily="2" charset="2"/>
                <a:buChar char="ü"/>
              </a:pPr>
              <a:r>
                <a:rPr lang="en-US" sz="1900" dirty="0" smtClean="0">
                  <a:solidFill>
                    <a:schemeClr val="tx1"/>
                  </a:solidFill>
                  <a:latin typeface="Times New Roman" pitchFamily="18" charset="0"/>
                  <a:cs typeface="Times New Roman" pitchFamily="18" charset="0"/>
                </a:rPr>
                <a:t>Changes in Chemical/ Physical properties  </a:t>
              </a:r>
            </a:p>
            <a:p>
              <a:pPr>
                <a:buFont typeface="Wingdings" pitchFamily="2" charset="2"/>
                <a:buChar char="ü"/>
              </a:pPr>
              <a:r>
                <a:rPr lang="en-US" sz="1900" dirty="0" smtClean="0">
                  <a:solidFill>
                    <a:schemeClr val="tx1"/>
                  </a:solidFill>
                  <a:latin typeface="Times New Roman" pitchFamily="18" charset="0"/>
                  <a:cs typeface="Times New Roman" pitchFamily="18" charset="0"/>
                </a:rPr>
                <a:t>Problem in primary packaging</a:t>
              </a:r>
              <a:endParaRPr lang="en-US" sz="1900" dirty="0">
                <a:solidFill>
                  <a:schemeClr val="tx1"/>
                </a:solidFill>
                <a:latin typeface="Times New Roman" pitchFamily="18" charset="0"/>
                <a:cs typeface="Times New Roman" pitchFamily="18" charset="0"/>
              </a:endParaRPr>
            </a:p>
          </p:txBody>
        </p:sp>
        <p:sp>
          <p:nvSpPr>
            <p:cNvPr id="20" name="Rectangle 19"/>
            <p:cNvSpPr/>
            <p:nvPr/>
          </p:nvSpPr>
          <p:spPr>
            <a:xfrm>
              <a:off x="6553200" y="3733800"/>
              <a:ext cx="2362200" cy="228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1900" dirty="0" smtClean="0">
                  <a:solidFill>
                    <a:schemeClr val="tx1"/>
                  </a:solidFill>
                  <a:latin typeface="Times New Roman" pitchFamily="18" charset="0"/>
                  <a:cs typeface="Times New Roman" pitchFamily="18" charset="0"/>
                </a:rPr>
                <a:t>Issues related to labeling or coding of batch details</a:t>
              </a:r>
            </a:p>
            <a:p>
              <a:pPr>
                <a:buFont typeface="Wingdings" pitchFamily="2" charset="2"/>
                <a:buChar char="ü"/>
              </a:pPr>
              <a:r>
                <a:rPr lang="en-US" sz="1900" dirty="0" smtClean="0">
                  <a:solidFill>
                    <a:schemeClr val="tx1"/>
                  </a:solidFill>
                  <a:latin typeface="Times New Roman" pitchFamily="18" charset="0"/>
                  <a:cs typeface="Times New Roman" pitchFamily="18" charset="0"/>
                </a:rPr>
                <a:t>Secondary packaging material problems etc</a:t>
              </a:r>
            </a:p>
            <a:p>
              <a:pPr algn="ctr"/>
              <a:r>
                <a:rPr lang="en-US" sz="1900" dirty="0" smtClean="0">
                  <a:solidFill>
                    <a:schemeClr val="tx1"/>
                  </a:solidFill>
                  <a:latin typeface="Times New Roman" pitchFamily="18" charset="0"/>
                  <a:cs typeface="Times New Roman" pitchFamily="18" charset="0"/>
                </a:rPr>
                <a:t> </a:t>
              </a:r>
              <a:endParaRPr lang="en-US" sz="1900" dirty="0">
                <a:solidFill>
                  <a:schemeClr val="tx1"/>
                </a:solidFill>
                <a:latin typeface="Times New Roman" pitchFamily="18" charset="0"/>
                <a:cs typeface="Times New Roman" pitchFamily="18" charset="0"/>
              </a:endParaRPr>
            </a:p>
          </p:txBody>
        </p:sp>
      </p:grpSp>
      <p:sp>
        <p:nvSpPr>
          <p:cNvPr id="22" name="Footer Placeholder 21"/>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latin typeface="Times New Roman" pitchFamily="18" charset="0"/>
                <a:cs typeface="Times New Roman" pitchFamily="18" charset="0"/>
              </a:rPr>
              <a:t>REFERENCES</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latin typeface="Times New Roman" pitchFamily="18" charset="0"/>
                <a:cs typeface="Times New Roman" pitchFamily="18" charset="0"/>
              </a:rPr>
              <a:t>Pharmaceutical Quality Assurance, Paul SD, </a:t>
            </a:r>
            <a:r>
              <a:rPr lang="en-US" dirty="0" err="1" smtClean="0">
                <a:latin typeface="Times New Roman" pitchFamily="18" charset="0"/>
                <a:cs typeface="Times New Roman" pitchFamily="18" charset="0"/>
              </a:rPr>
              <a:t>Heswani</a:t>
            </a:r>
            <a:r>
              <a:rPr lang="en-US" dirty="0" smtClean="0">
                <a:latin typeface="Times New Roman" pitchFamily="18" charset="0"/>
                <a:cs typeface="Times New Roman" pitchFamily="18" charset="0"/>
              </a:rPr>
              <a:t> G, Ed. 2019, S. </a:t>
            </a:r>
            <a:r>
              <a:rPr lang="en-US" dirty="0" err="1" smtClean="0">
                <a:latin typeface="Times New Roman" pitchFamily="18" charset="0"/>
                <a:cs typeface="Times New Roman" pitchFamily="18" charset="0"/>
              </a:rPr>
              <a:t>Vikas</a:t>
            </a:r>
            <a:r>
              <a:rPr lang="en-US" dirty="0" smtClean="0">
                <a:latin typeface="Times New Roman" pitchFamily="18" charset="0"/>
                <a:cs typeface="Times New Roman" pitchFamily="18" charset="0"/>
              </a:rPr>
              <a:t> and Company, Punjab.  </a:t>
            </a:r>
          </a:p>
          <a:p>
            <a:r>
              <a:rPr lang="en-US" dirty="0" smtClean="0">
                <a:latin typeface="Times New Roman" pitchFamily="18" charset="0"/>
                <a:cs typeface="Times New Roman" pitchFamily="18" charset="0"/>
              </a:rPr>
              <a:t>New Concepts in Pharmaceutical Quality Assurance, </a:t>
            </a:r>
            <a:r>
              <a:rPr lang="en-US" dirty="0" err="1" smtClean="0">
                <a:latin typeface="Times New Roman" pitchFamily="18" charset="0"/>
                <a:cs typeface="Times New Roman" pitchFamily="18" charset="0"/>
              </a:rPr>
              <a:t>Chakraborty</a:t>
            </a:r>
            <a:r>
              <a:rPr lang="en-US" dirty="0" smtClean="0">
                <a:latin typeface="Times New Roman" pitchFamily="18" charset="0"/>
                <a:cs typeface="Times New Roman" pitchFamily="18" charset="0"/>
              </a:rPr>
              <a:t> AK, </a:t>
            </a:r>
            <a:r>
              <a:rPr lang="en-US" dirty="0" err="1" smtClean="0">
                <a:latin typeface="Times New Roman" pitchFamily="18" charset="0"/>
                <a:cs typeface="Times New Roman" pitchFamily="18" charset="0"/>
              </a:rPr>
              <a:t>Manekar</a:t>
            </a:r>
            <a:r>
              <a:rPr lang="en-US" dirty="0" smtClean="0">
                <a:latin typeface="Times New Roman" pitchFamily="18" charset="0"/>
                <a:cs typeface="Times New Roman" pitchFamily="18" charset="0"/>
              </a:rPr>
              <a:t> SS, </a:t>
            </a:r>
            <a:r>
              <a:rPr lang="en-US" dirty="0" err="1" smtClean="0">
                <a:latin typeface="Times New Roman" pitchFamily="18" charset="0"/>
                <a:cs typeface="Times New Roman" pitchFamily="18" charset="0"/>
              </a:rPr>
              <a:t>Rathod</a:t>
            </a:r>
            <a:r>
              <a:rPr lang="en-US" dirty="0" smtClean="0">
                <a:latin typeface="Times New Roman" pitchFamily="18" charset="0"/>
                <a:cs typeface="Times New Roman" pitchFamily="18" charset="0"/>
              </a:rPr>
              <a:t> SM, Ed. 2020, S. </a:t>
            </a:r>
            <a:r>
              <a:rPr lang="en-US" dirty="0" err="1" smtClean="0">
                <a:latin typeface="Times New Roman" pitchFamily="18" charset="0"/>
                <a:cs typeface="Times New Roman" pitchFamily="18" charset="0"/>
              </a:rPr>
              <a:t>Vikas</a:t>
            </a:r>
            <a:r>
              <a:rPr lang="en-US" dirty="0" smtClean="0">
                <a:latin typeface="Times New Roman" pitchFamily="18" charset="0"/>
                <a:cs typeface="Times New Roman" pitchFamily="18" charset="0"/>
              </a:rPr>
              <a:t> and Company, Punjab. </a:t>
            </a:r>
          </a:p>
          <a:p>
            <a:r>
              <a:rPr lang="en-US" dirty="0" smtClean="0">
                <a:latin typeface="Times New Roman" pitchFamily="18" charset="0"/>
                <a:cs typeface="Times New Roman" pitchFamily="18" charset="0"/>
              </a:rPr>
              <a:t>Pharmaceutical Quality Assurance, BP </a:t>
            </a:r>
            <a:r>
              <a:rPr lang="en-US" dirty="0" err="1" smtClean="0">
                <a:latin typeface="Times New Roman" pitchFamily="18" charset="0"/>
                <a:cs typeface="Times New Roman" pitchFamily="18" charset="0"/>
              </a:rPr>
              <a:t>Nagori</a:t>
            </a:r>
            <a:r>
              <a:rPr lang="en-US" dirty="0" smtClean="0">
                <a:latin typeface="Times New Roman" pitchFamily="18" charset="0"/>
                <a:cs typeface="Times New Roman" pitchFamily="18" charset="0"/>
              </a:rPr>
              <a:t>, A Gaur, R </a:t>
            </a:r>
            <a:r>
              <a:rPr lang="en-US" dirty="0" err="1" smtClean="0">
                <a:latin typeface="Times New Roman" pitchFamily="18" charset="0"/>
                <a:cs typeface="Times New Roman" pitchFamily="18" charset="0"/>
              </a:rPr>
              <a:t>Solanki</a:t>
            </a:r>
            <a:r>
              <a:rPr lang="en-US" dirty="0" smtClean="0">
                <a:latin typeface="Times New Roman" pitchFamily="18" charset="0"/>
                <a:cs typeface="Times New Roman" pitchFamily="18" charset="0"/>
              </a:rPr>
              <a:t>, V </a:t>
            </a:r>
            <a:r>
              <a:rPr lang="en-US" dirty="0" err="1" smtClean="0">
                <a:latin typeface="Times New Roman" pitchFamily="18" charset="0"/>
                <a:cs typeface="Times New Roman" pitchFamily="18" charset="0"/>
              </a:rPr>
              <a:t>Mathur</a:t>
            </a:r>
            <a:r>
              <a:rPr lang="en-US" dirty="0" smtClean="0">
                <a:latin typeface="Times New Roman" pitchFamily="18" charset="0"/>
                <a:cs typeface="Times New Roman" pitchFamily="18" charset="0"/>
              </a:rPr>
              <a:t>, 2018, Scientific Publishers Jodhpur.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0"/>
          <p:cNvGrpSpPr/>
          <p:nvPr/>
        </p:nvGrpSpPr>
        <p:grpSpPr>
          <a:xfrm>
            <a:off x="0" y="381000"/>
            <a:ext cx="8991600" cy="5334000"/>
            <a:chOff x="0" y="381000"/>
            <a:chExt cx="8991600" cy="5334000"/>
          </a:xfrm>
          <a:solidFill>
            <a:srgbClr val="FFFF00"/>
          </a:solidFill>
        </p:grpSpPr>
        <p:sp>
          <p:nvSpPr>
            <p:cNvPr id="2" name="Rectangle 1"/>
            <p:cNvSpPr/>
            <p:nvPr/>
          </p:nvSpPr>
          <p:spPr>
            <a:xfrm>
              <a:off x="2057400" y="381000"/>
              <a:ext cx="4572000" cy="990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Types of complaints</a:t>
              </a:r>
              <a:endParaRPr lang="en-US" sz="2400" dirty="0">
                <a:solidFill>
                  <a:schemeClr val="tx1"/>
                </a:solidFill>
                <a:latin typeface="Times New Roman" pitchFamily="18" charset="0"/>
                <a:cs typeface="Times New Roman" pitchFamily="18" charset="0"/>
              </a:endParaRPr>
            </a:p>
          </p:txBody>
        </p:sp>
        <p:cxnSp>
          <p:nvCxnSpPr>
            <p:cNvPr id="4" name="Straight Arrow Connector 3"/>
            <p:cNvCxnSpPr>
              <a:stCxn id="2" idx="2"/>
            </p:cNvCxnSpPr>
            <p:nvPr/>
          </p:nvCxnSpPr>
          <p:spPr>
            <a:xfrm rot="5400000">
              <a:off x="4076700" y="1638300"/>
              <a:ext cx="5334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905000"/>
              <a:ext cx="7848600" cy="158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52400" y="2286000"/>
              <a:ext cx="7620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963194" y="2285206"/>
              <a:ext cx="7620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8001794" y="2285206"/>
              <a:ext cx="7620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2667000"/>
              <a:ext cx="1905000" cy="609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Quality </a:t>
              </a:r>
              <a:r>
                <a:rPr lang="en-US" dirty="0" smtClean="0">
                  <a:solidFill>
                    <a:schemeClr val="tx1"/>
                  </a:solidFill>
                  <a:latin typeface="Times New Roman" pitchFamily="18" charset="0"/>
                  <a:cs typeface="Times New Roman" pitchFamily="18" charset="0"/>
                </a:rPr>
                <a:t>Complaints</a:t>
              </a:r>
              <a:endParaRPr lang="en-US" dirty="0">
                <a:solidFill>
                  <a:schemeClr val="tx1"/>
                </a:solidFill>
                <a:latin typeface="Times New Roman" pitchFamily="18" charset="0"/>
                <a:cs typeface="Times New Roman" pitchFamily="18" charset="0"/>
              </a:endParaRPr>
            </a:p>
          </p:txBody>
        </p:sp>
        <p:sp>
          <p:nvSpPr>
            <p:cNvPr id="12" name="Rectangle 11"/>
            <p:cNvSpPr/>
            <p:nvPr/>
          </p:nvSpPr>
          <p:spPr>
            <a:xfrm>
              <a:off x="3352800" y="2667000"/>
              <a:ext cx="1905000" cy="609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Adverse Reaction complaints</a:t>
              </a:r>
              <a:endParaRPr lang="en-US" dirty="0">
                <a:solidFill>
                  <a:schemeClr val="tx1"/>
                </a:solidFill>
                <a:latin typeface="Times New Roman" pitchFamily="18" charset="0"/>
                <a:cs typeface="Times New Roman" pitchFamily="18" charset="0"/>
              </a:endParaRPr>
            </a:p>
          </p:txBody>
        </p:sp>
        <p:sp>
          <p:nvSpPr>
            <p:cNvPr id="13" name="Rectangle 12"/>
            <p:cNvSpPr/>
            <p:nvPr/>
          </p:nvSpPr>
          <p:spPr>
            <a:xfrm>
              <a:off x="7086600" y="2667000"/>
              <a:ext cx="1905000" cy="609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Other</a:t>
              </a:r>
              <a:r>
                <a:rPr lang="en-US" dirty="0" smtClean="0">
                  <a:solidFill>
                    <a:schemeClr val="tx1"/>
                  </a:solidFill>
                </a:rPr>
                <a:t> medical related</a:t>
              </a:r>
              <a:endParaRPr lang="en-US" dirty="0">
                <a:solidFill>
                  <a:schemeClr val="tx1"/>
                </a:solidFill>
              </a:endParaRPr>
            </a:p>
          </p:txBody>
        </p:sp>
        <p:cxnSp>
          <p:nvCxnSpPr>
            <p:cNvPr id="15" name="Straight Arrow Connector 14"/>
            <p:cNvCxnSpPr/>
            <p:nvPr/>
          </p:nvCxnSpPr>
          <p:spPr>
            <a:xfrm rot="5400000">
              <a:off x="533400" y="3505200"/>
              <a:ext cx="4572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115594" y="3504406"/>
              <a:ext cx="4572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773194" y="3504406"/>
              <a:ext cx="457200" cy="1588"/>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0" y="3733800"/>
              <a:ext cx="2590800" cy="1905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2200" dirty="0" smtClean="0">
                  <a:solidFill>
                    <a:schemeClr val="tx1"/>
                  </a:solidFill>
                  <a:latin typeface="Times New Roman" pitchFamily="18" charset="0"/>
                  <a:cs typeface="Times New Roman" pitchFamily="18" charset="0"/>
                </a:rPr>
                <a:t>Physical/ chemical / biological properties related</a:t>
              </a:r>
            </a:p>
            <a:p>
              <a:pPr>
                <a:buFont typeface="Wingdings" pitchFamily="2" charset="2"/>
                <a:buChar char="ü"/>
              </a:pPr>
              <a:r>
                <a:rPr lang="en-US" sz="2200" dirty="0" smtClean="0">
                  <a:solidFill>
                    <a:schemeClr val="tx1"/>
                  </a:solidFill>
                  <a:latin typeface="Times New Roman" pitchFamily="18" charset="0"/>
                  <a:cs typeface="Times New Roman" pitchFamily="18" charset="0"/>
                </a:rPr>
                <a:t>Labeling or packaging</a:t>
              </a:r>
              <a:endParaRPr lang="en-US" sz="2200" dirty="0">
                <a:solidFill>
                  <a:schemeClr val="tx1"/>
                </a:solidFill>
                <a:latin typeface="Times New Roman" pitchFamily="18" charset="0"/>
                <a:cs typeface="Times New Roman" pitchFamily="18" charset="0"/>
              </a:endParaRPr>
            </a:p>
          </p:txBody>
        </p:sp>
        <p:sp>
          <p:nvSpPr>
            <p:cNvPr id="19" name="Rectangle 18"/>
            <p:cNvSpPr/>
            <p:nvPr/>
          </p:nvSpPr>
          <p:spPr>
            <a:xfrm>
              <a:off x="2895600" y="3733800"/>
              <a:ext cx="2743200" cy="1981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2200" dirty="0" smtClean="0">
                  <a:solidFill>
                    <a:schemeClr val="tx1"/>
                  </a:solidFill>
                  <a:latin typeface="Times New Roman" pitchFamily="18" charset="0"/>
                  <a:cs typeface="Times New Roman" pitchFamily="18" charset="0"/>
                </a:rPr>
                <a:t>Allergic reactions</a:t>
              </a:r>
            </a:p>
            <a:p>
              <a:pPr>
                <a:buFont typeface="Wingdings" pitchFamily="2" charset="2"/>
                <a:buChar char="ü"/>
              </a:pPr>
              <a:r>
                <a:rPr lang="en-US" sz="2200" dirty="0" smtClean="0">
                  <a:solidFill>
                    <a:schemeClr val="tx1"/>
                  </a:solidFill>
                  <a:latin typeface="Times New Roman" pitchFamily="18" charset="0"/>
                  <a:cs typeface="Times New Roman" pitchFamily="18" charset="0"/>
                </a:rPr>
                <a:t> untoward reaction </a:t>
              </a:r>
            </a:p>
            <a:p>
              <a:pPr>
                <a:buFont typeface="Wingdings" pitchFamily="2" charset="2"/>
                <a:buChar char="ü"/>
              </a:pPr>
              <a:r>
                <a:rPr lang="en-US" sz="2200" dirty="0" smtClean="0">
                  <a:solidFill>
                    <a:schemeClr val="tx1"/>
                  </a:solidFill>
                  <a:latin typeface="Times New Roman" pitchFamily="18" charset="0"/>
                  <a:cs typeface="Times New Roman" pitchFamily="18" charset="0"/>
                </a:rPr>
                <a:t>fatal reaction from product</a:t>
              </a:r>
              <a:endParaRPr lang="en-US" sz="2200" dirty="0">
                <a:solidFill>
                  <a:schemeClr val="tx1"/>
                </a:solidFill>
                <a:latin typeface="Times New Roman" pitchFamily="18" charset="0"/>
                <a:cs typeface="Times New Roman" pitchFamily="18" charset="0"/>
              </a:endParaRPr>
            </a:p>
          </p:txBody>
        </p:sp>
        <p:sp>
          <p:nvSpPr>
            <p:cNvPr id="20" name="Rectangle 19"/>
            <p:cNvSpPr/>
            <p:nvPr/>
          </p:nvSpPr>
          <p:spPr>
            <a:xfrm>
              <a:off x="6553200" y="3733800"/>
              <a:ext cx="2362200" cy="1905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n-US" sz="2200" dirty="0" smtClean="0">
                  <a:solidFill>
                    <a:schemeClr val="tx1"/>
                  </a:solidFill>
                  <a:latin typeface="Times New Roman" pitchFamily="18" charset="0"/>
                  <a:cs typeface="Times New Roman" pitchFamily="18" charset="0"/>
                </a:rPr>
                <a:t> lack of efficacy</a:t>
              </a:r>
            </a:p>
            <a:p>
              <a:pPr>
                <a:buFont typeface="Wingdings" pitchFamily="2" charset="2"/>
                <a:buChar char="ü"/>
              </a:pPr>
              <a:r>
                <a:rPr lang="en-US" sz="2200" dirty="0" smtClean="0">
                  <a:solidFill>
                    <a:schemeClr val="tx1"/>
                  </a:solidFill>
                  <a:latin typeface="Times New Roman" pitchFamily="18" charset="0"/>
                  <a:cs typeface="Times New Roman" pitchFamily="18" charset="0"/>
                </a:rPr>
                <a:t> Therapeutic response of product</a:t>
              </a:r>
              <a:endParaRPr lang="en-US" sz="2200" dirty="0">
                <a:solidFill>
                  <a:schemeClr val="tx1"/>
                </a:solidFill>
                <a:latin typeface="Times New Roman" pitchFamily="18" charset="0"/>
                <a:cs typeface="Times New Roman" pitchFamily="18" charset="0"/>
              </a:endParaRPr>
            </a:p>
          </p:txBody>
        </p:sp>
      </p:grpSp>
      <p:sp>
        <p:nvSpPr>
          <p:cNvPr id="21" name="Footer Placeholder 20"/>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03238"/>
          </a:xfrm>
        </p:spPr>
        <p:txBody>
          <a:bodyPr>
            <a:normAutofit fontScale="90000"/>
          </a:bodyPr>
          <a:lstStyle/>
          <a:p>
            <a:r>
              <a:rPr lang="en-US" dirty="0" smtClean="0"/>
              <a:t>VARIOUS COMPLAINTS</a:t>
            </a:r>
            <a:endParaRPr lang="en-US" dirty="0"/>
          </a:p>
        </p:txBody>
      </p:sp>
      <p:graphicFrame>
        <p:nvGraphicFramePr>
          <p:cNvPr id="4" name="Content Placeholder 3"/>
          <p:cNvGraphicFramePr>
            <a:graphicFrameLocks noGrp="1"/>
          </p:cNvGraphicFramePr>
          <p:nvPr>
            <p:ph idx="1"/>
          </p:nvPr>
        </p:nvGraphicFramePr>
        <p:xfrm>
          <a:off x="381000" y="762001"/>
          <a:ext cx="8458200" cy="5410199"/>
        </p:xfrm>
        <a:graphic>
          <a:graphicData uri="http://schemas.openxmlformats.org/drawingml/2006/table">
            <a:tbl>
              <a:tblPr firstRow="1" bandRow="1">
                <a:tableStyleId>{5C22544A-7EE6-4342-B048-85BDC9FD1C3A}</a:tableStyleId>
              </a:tblPr>
              <a:tblGrid>
                <a:gridCol w="1691640"/>
                <a:gridCol w="3844636"/>
                <a:gridCol w="2921924"/>
              </a:tblGrid>
              <a:tr h="728919">
                <a:tc>
                  <a:txBody>
                    <a:bodyPr/>
                    <a:lstStyle/>
                    <a:p>
                      <a:endParaRPr lang="en-US" dirty="0">
                        <a:solidFill>
                          <a:schemeClr val="tx1"/>
                        </a:solidFill>
                        <a:latin typeface="Times New Roman" pitchFamily="18" charset="0"/>
                        <a:cs typeface="Times New Roman" pitchFamily="18" charset="0"/>
                      </a:endParaRPr>
                    </a:p>
                  </a:txBody>
                  <a:tcPr/>
                </a:tc>
                <a:tc>
                  <a:txBody>
                    <a:bodyPr/>
                    <a:lstStyle/>
                    <a:p>
                      <a:endParaRPr lang="en-US" dirty="0">
                        <a:solidFill>
                          <a:schemeClr val="tx1"/>
                        </a:solidFill>
                        <a:latin typeface="Times New Roman" pitchFamily="18" charset="0"/>
                        <a:cs typeface="Times New Roman" pitchFamily="18" charset="0"/>
                      </a:endParaRPr>
                    </a:p>
                  </a:txBody>
                  <a:tcPr/>
                </a:tc>
                <a:tc>
                  <a:txBody>
                    <a:bodyPr/>
                    <a:lstStyle/>
                    <a:p>
                      <a:endParaRPr lang="en-US" dirty="0">
                        <a:solidFill>
                          <a:schemeClr val="tx1"/>
                        </a:solidFill>
                        <a:latin typeface="Times New Roman" pitchFamily="18" charset="0"/>
                        <a:cs typeface="Times New Roman" pitchFamily="18" charset="0"/>
                      </a:endParaRPr>
                    </a:p>
                  </a:txBody>
                  <a:tcPr/>
                </a:tc>
              </a:tr>
              <a:tr h="728919">
                <a:tc>
                  <a:txBody>
                    <a:bodyPr/>
                    <a:lstStyle/>
                    <a:p>
                      <a:r>
                        <a:rPr lang="en-US" dirty="0" smtClean="0">
                          <a:latin typeface="Times New Roman" pitchFamily="18" charset="0"/>
                          <a:cs typeface="Times New Roman" pitchFamily="18" charset="0"/>
                        </a:rPr>
                        <a:t>Physical properties</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smell or taste of products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possible deterioration of products</a:t>
                      </a:r>
                      <a:endParaRPr lang="en-US" dirty="0">
                        <a:latin typeface="Times New Roman" pitchFamily="18" charset="0"/>
                        <a:cs typeface="Times New Roman" pitchFamily="18" charset="0"/>
                      </a:endParaRPr>
                    </a:p>
                  </a:txBody>
                  <a:tcPr/>
                </a:tc>
              </a:tr>
              <a:tr h="1846595">
                <a:tc>
                  <a:txBody>
                    <a:bodyPr/>
                    <a:lstStyle/>
                    <a:p>
                      <a:r>
                        <a:rPr lang="en-US" dirty="0" smtClean="0">
                          <a:latin typeface="Times New Roman" pitchFamily="18" charset="0"/>
                          <a:cs typeface="Times New Roman" pitchFamily="18" charset="0"/>
                        </a:rPr>
                        <a:t>Product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 Less products found container</a:t>
                      </a:r>
                    </a:p>
                    <a:p>
                      <a:r>
                        <a:rPr lang="en-US" dirty="0" smtClean="0">
                          <a:latin typeface="Times New Roman" pitchFamily="18" charset="0"/>
                          <a:cs typeface="Times New Roman" pitchFamily="18" charset="0"/>
                        </a:rPr>
                        <a:t> • Contamination with toxic substances and microbial spoilage</a:t>
                      </a:r>
                    </a:p>
                    <a:p>
                      <a:pPr>
                        <a:buFont typeface="Arial" pitchFamily="34" charset="0"/>
                        <a:buChar char="•"/>
                      </a:pPr>
                      <a:r>
                        <a:rPr lang="en-US" dirty="0" smtClean="0">
                          <a:latin typeface="Times New Roman" pitchFamily="18" charset="0"/>
                          <a:cs typeface="Times New Roman" pitchFamily="18" charset="0"/>
                        </a:rPr>
                        <a:t>Adverse reaction after consuming product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possible leaking or production issues contamination issues</a:t>
                      </a:r>
                    </a:p>
                    <a:p>
                      <a:r>
                        <a:rPr lang="en-US" dirty="0" smtClean="0">
                          <a:latin typeface="Times New Roman" pitchFamily="18" charset="0"/>
                          <a:cs typeface="Times New Roman" pitchFamily="18" charset="0"/>
                        </a:rPr>
                        <a:t>presence of possible allergens or prohibited substances</a:t>
                      </a:r>
                      <a:endParaRPr lang="en-US" dirty="0">
                        <a:latin typeface="Times New Roman" pitchFamily="18" charset="0"/>
                        <a:cs typeface="Times New Roman" pitchFamily="18" charset="0"/>
                      </a:endParaRPr>
                    </a:p>
                  </a:txBody>
                  <a:tcPr/>
                </a:tc>
              </a:tr>
              <a:tr h="1052883">
                <a:tc>
                  <a:txBody>
                    <a:bodyPr/>
                    <a:lstStyle/>
                    <a:p>
                      <a:r>
                        <a:rPr lang="en-US" dirty="0" smtClean="0">
                          <a:latin typeface="Times New Roman" pitchFamily="18" charset="0"/>
                          <a:cs typeface="Times New Roman" pitchFamily="18" charset="0"/>
                        </a:rPr>
                        <a:t>Packaging</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•Wrong label, missing label, wrong products, leakage </a:t>
                      </a:r>
                    </a:p>
                    <a:p>
                      <a:r>
                        <a:rPr lang="en-US" dirty="0" smtClean="0">
                          <a:latin typeface="Times New Roman" pitchFamily="18" charset="0"/>
                          <a:cs typeface="Times New Roman" pitchFamily="18" charset="0"/>
                        </a:rPr>
                        <a:t>•Damage of packing</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possible mix up and contamination </a:t>
                      </a:r>
                      <a:endParaRPr lang="en-US" dirty="0">
                        <a:latin typeface="Times New Roman" pitchFamily="18" charset="0"/>
                        <a:cs typeface="Times New Roman" pitchFamily="18" charset="0"/>
                      </a:endParaRPr>
                    </a:p>
                  </a:txBody>
                  <a:tcPr/>
                </a:tc>
              </a:tr>
              <a:tr h="1052883">
                <a:tc>
                  <a:txBody>
                    <a:bodyPr/>
                    <a:lstStyle/>
                    <a:p>
                      <a:r>
                        <a:rPr lang="en-US" dirty="0" smtClean="0">
                          <a:latin typeface="Times New Roman" pitchFamily="18" charset="0"/>
                          <a:cs typeface="Times New Roman" pitchFamily="18" charset="0"/>
                        </a:rPr>
                        <a:t>Delivery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Slow delivery or products were wet when it was received</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delivery issues</a:t>
                      </a:r>
                      <a:endParaRPr lang="en-US" dirty="0">
                        <a:latin typeface="Times New Roman" pitchFamily="18" charset="0"/>
                        <a:cs typeface="Times New Roman" pitchFamily="18" charset="0"/>
                      </a:endParaRPr>
                    </a:p>
                  </a:txBody>
                  <a:tcPr/>
                </a:tc>
              </a:tr>
            </a:tbl>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31838"/>
          </a:xfrm>
          <a:solidFill>
            <a:srgbClr val="FFFF00"/>
          </a:solidFill>
        </p:spPr>
        <p:txBody>
          <a:bodyPr>
            <a:normAutofit/>
          </a:bodyPr>
          <a:lstStyle/>
          <a:p>
            <a:r>
              <a:rPr lang="en-US" sz="2000" dirty="0" smtClean="0">
                <a:latin typeface="Times New Roman" pitchFamily="18" charset="0"/>
                <a:cs typeface="Times New Roman" pitchFamily="18" charset="0"/>
              </a:rPr>
              <a:t>SOURCES OF COMPLAINTS</a:t>
            </a:r>
            <a:endParaRPr lang="en-US" sz="2000" dirty="0">
              <a:latin typeface="Times New Roman" pitchFamily="18" charset="0"/>
              <a:cs typeface="Times New Roman" pitchFamily="18" charset="0"/>
            </a:endParaRPr>
          </a:p>
        </p:txBody>
      </p:sp>
      <p:sp>
        <p:nvSpPr>
          <p:cNvPr id="4" name="Rectangle 3"/>
          <p:cNvSpPr/>
          <p:nvPr/>
        </p:nvSpPr>
        <p:spPr>
          <a:xfrm>
            <a:off x="1447800" y="1219200"/>
            <a:ext cx="5943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SOURCES OF COMPLAINTS</a:t>
            </a:r>
            <a:endParaRPr lang="en-US" sz="2000" dirty="0">
              <a:solidFill>
                <a:schemeClr val="tx1"/>
              </a:solidFill>
              <a:latin typeface="Times New Roman" pitchFamily="18" charset="0"/>
              <a:cs typeface="Times New Roman" pitchFamily="18" charset="0"/>
            </a:endParaRPr>
          </a:p>
        </p:txBody>
      </p:sp>
      <p:cxnSp>
        <p:nvCxnSpPr>
          <p:cNvPr id="6" name="Straight Arrow Connector 5"/>
          <p:cNvCxnSpPr>
            <a:stCxn id="4" idx="2"/>
          </p:cNvCxnSpPr>
          <p:nvPr/>
        </p:nvCxnSpPr>
        <p:spPr>
          <a:xfrm rot="5400000">
            <a:off x="4229100" y="1866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2057400"/>
            <a:ext cx="739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43694" y="2323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477294" y="2323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525294" y="2323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735094" y="2323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0" y="2667000"/>
            <a:ext cx="15240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Internal</a:t>
            </a:r>
            <a:endParaRPr lang="en-US" sz="2000" dirty="0">
              <a:solidFill>
                <a:schemeClr val="tx1"/>
              </a:solidFill>
              <a:latin typeface="Times New Roman" pitchFamily="18" charset="0"/>
              <a:cs typeface="Times New Roman" pitchFamily="18" charset="0"/>
            </a:endParaRPr>
          </a:p>
        </p:txBody>
      </p:sp>
      <p:sp>
        <p:nvSpPr>
          <p:cNvPr id="20" name="Rectangle 19"/>
          <p:cNvSpPr/>
          <p:nvPr/>
        </p:nvSpPr>
        <p:spPr>
          <a:xfrm>
            <a:off x="2057400" y="2667000"/>
            <a:ext cx="15240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External </a:t>
            </a:r>
            <a:endParaRPr lang="en-US" sz="2000" dirty="0">
              <a:solidFill>
                <a:schemeClr val="tx1"/>
              </a:solidFill>
              <a:latin typeface="Times New Roman" pitchFamily="18" charset="0"/>
              <a:cs typeface="Times New Roman" pitchFamily="18" charset="0"/>
            </a:endParaRPr>
          </a:p>
        </p:txBody>
      </p:sp>
      <p:sp>
        <p:nvSpPr>
          <p:cNvPr id="21" name="Rectangle 20"/>
          <p:cNvSpPr/>
          <p:nvPr/>
        </p:nvSpPr>
        <p:spPr>
          <a:xfrm>
            <a:off x="5029200" y="2667000"/>
            <a:ext cx="15240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Verbal </a:t>
            </a:r>
            <a:endParaRPr lang="en-US" sz="2000" dirty="0">
              <a:solidFill>
                <a:schemeClr val="tx1"/>
              </a:solidFill>
              <a:latin typeface="Times New Roman" pitchFamily="18" charset="0"/>
              <a:cs typeface="Times New Roman" pitchFamily="18" charset="0"/>
            </a:endParaRPr>
          </a:p>
        </p:txBody>
      </p:sp>
      <p:sp>
        <p:nvSpPr>
          <p:cNvPr id="22" name="Rectangle 21"/>
          <p:cNvSpPr/>
          <p:nvPr/>
        </p:nvSpPr>
        <p:spPr>
          <a:xfrm>
            <a:off x="7315200" y="2667000"/>
            <a:ext cx="15240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Written </a:t>
            </a:r>
            <a:endParaRPr lang="en-US" sz="2000" dirty="0">
              <a:solidFill>
                <a:schemeClr val="tx1"/>
              </a:solidFill>
              <a:latin typeface="Times New Roman" pitchFamily="18" charset="0"/>
              <a:cs typeface="Times New Roman" pitchFamily="18" charset="0"/>
            </a:endParaRPr>
          </a:p>
        </p:txBody>
      </p:sp>
      <p:cxnSp>
        <p:nvCxnSpPr>
          <p:cNvPr id="24" name="Straight Arrow Connector 23"/>
          <p:cNvCxnSpPr>
            <a:stCxn id="19" idx="2"/>
          </p:cNvCxnSpPr>
          <p:nvPr/>
        </p:nvCxnSpPr>
        <p:spPr>
          <a:xfrm rot="5400000">
            <a:off x="495300" y="3543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553494" y="3542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5525294" y="3466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7735094" y="3542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3962400"/>
            <a:ext cx="1905000" cy="1938992"/>
          </a:xfrm>
          <a:prstGeom prst="rect">
            <a:avLst/>
          </a:prstGeom>
          <a:noFill/>
        </p:spPr>
        <p:txBody>
          <a:bodyPr wrap="square" rtlCol="0">
            <a:spAutoFit/>
          </a:bodyPr>
          <a:lstStyle/>
          <a:p>
            <a:r>
              <a:rPr lang="en-US" sz="2000" dirty="0" smtClean="0">
                <a:latin typeface="Times New Roman" pitchFamily="18" charset="0"/>
                <a:cs typeface="Times New Roman" pitchFamily="18" charset="0"/>
              </a:rPr>
              <a:t>Complaint from Production, Quality Control, Warehouse,  Sales Department</a:t>
            </a:r>
            <a:endParaRPr lang="en-US" sz="2000" dirty="0">
              <a:latin typeface="Times New Roman" pitchFamily="18" charset="0"/>
              <a:cs typeface="Times New Roman" pitchFamily="18" charset="0"/>
            </a:endParaRPr>
          </a:p>
        </p:txBody>
      </p:sp>
      <p:sp>
        <p:nvSpPr>
          <p:cNvPr id="29" name="TextBox 28"/>
          <p:cNvSpPr txBox="1"/>
          <p:nvPr/>
        </p:nvSpPr>
        <p:spPr>
          <a:xfrm>
            <a:off x="2057400" y="3962400"/>
            <a:ext cx="2133600" cy="1785104"/>
          </a:xfrm>
          <a:prstGeom prst="rect">
            <a:avLst/>
          </a:prstGeom>
          <a:noFill/>
        </p:spPr>
        <p:txBody>
          <a:bodyPr wrap="square" rtlCol="0">
            <a:spAutoFit/>
          </a:bodyPr>
          <a:lstStyle/>
          <a:p>
            <a:r>
              <a:rPr lang="en-US" sz="2200" dirty="0" smtClean="0">
                <a:latin typeface="Times New Roman" pitchFamily="18" charset="0"/>
                <a:cs typeface="Times New Roman" pitchFamily="18" charset="0"/>
              </a:rPr>
              <a:t>From customers, doctors, paramedics, clinics, hospitals, drugstores, </a:t>
            </a:r>
            <a:endParaRPr lang="en-US" sz="2200" dirty="0">
              <a:latin typeface="Times New Roman" pitchFamily="18" charset="0"/>
              <a:cs typeface="Times New Roman" pitchFamily="18" charset="0"/>
            </a:endParaRPr>
          </a:p>
        </p:txBody>
      </p:sp>
      <p:sp>
        <p:nvSpPr>
          <p:cNvPr id="30" name="TextBox 29"/>
          <p:cNvSpPr txBox="1"/>
          <p:nvPr/>
        </p:nvSpPr>
        <p:spPr>
          <a:xfrm>
            <a:off x="4419600" y="4038600"/>
            <a:ext cx="2133600" cy="1785104"/>
          </a:xfrm>
          <a:prstGeom prst="rect">
            <a:avLst/>
          </a:prstGeom>
          <a:noFill/>
        </p:spPr>
        <p:txBody>
          <a:bodyPr wrap="square" rtlCol="0">
            <a:spAutoFit/>
          </a:bodyPr>
          <a:lstStyle/>
          <a:p>
            <a:r>
              <a:rPr lang="en-US" sz="2200" dirty="0" smtClean="0">
                <a:latin typeface="Times New Roman" pitchFamily="18" charset="0"/>
                <a:cs typeface="Times New Roman" pitchFamily="18" charset="0"/>
              </a:rPr>
              <a:t>received by oral means &amp; must be documented by authorized person</a:t>
            </a:r>
            <a:endParaRPr lang="en-US" sz="2200" dirty="0">
              <a:latin typeface="Times New Roman" pitchFamily="18" charset="0"/>
              <a:cs typeface="Times New Roman" pitchFamily="18" charset="0"/>
            </a:endParaRPr>
          </a:p>
        </p:txBody>
      </p:sp>
      <p:sp>
        <p:nvSpPr>
          <p:cNvPr id="31" name="TextBox 30"/>
          <p:cNvSpPr txBox="1"/>
          <p:nvPr/>
        </p:nvSpPr>
        <p:spPr>
          <a:xfrm>
            <a:off x="6705600" y="4114800"/>
            <a:ext cx="21336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Received in writing like mail, letter etc.</a:t>
            </a:r>
            <a:endParaRPr lang="en-US" sz="2200" dirty="0">
              <a:latin typeface="Times New Roman" pitchFamily="18" charset="0"/>
              <a:cs typeface="Times New Roman" pitchFamily="18" charset="0"/>
            </a:endParaRPr>
          </a:p>
        </p:txBody>
      </p:sp>
      <p:sp>
        <p:nvSpPr>
          <p:cNvPr id="23" name="Footer Placeholder 22"/>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p:spPr>
        <p:txBody>
          <a:bodyPr>
            <a:normAutofit fontScale="90000"/>
          </a:bodyPr>
          <a:lstStyle/>
          <a:p>
            <a:r>
              <a:rPr lang="en-US" sz="3000" dirty="0" smtClean="0">
                <a:latin typeface="Times New Roman" pitchFamily="18" charset="0"/>
                <a:cs typeface="Times New Roman" pitchFamily="18" charset="0"/>
              </a:rPr>
              <a:t>EVALUATION OR INVESTIGATING NG THE COMPLAINTS</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5715000"/>
          </a:xfrm>
        </p:spPr>
        <p:txBody>
          <a:bodyPr>
            <a:normAutofit/>
          </a:bodyPr>
          <a:lstStyle/>
          <a:p>
            <a:pPr algn="ctr">
              <a:buNone/>
            </a:pPr>
            <a:r>
              <a:rPr lang="en-US" sz="2000" dirty="0" smtClean="0">
                <a:latin typeface="Times New Roman" pitchFamily="18" charset="0"/>
                <a:cs typeface="Times New Roman" pitchFamily="18" charset="0"/>
              </a:rPr>
              <a:t>STEPS IN RESOLVING THE PRODUCT COMPLAINTS OR INVESTIGATION OR EVALUATION </a:t>
            </a: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aphicFrame>
        <p:nvGraphicFramePr>
          <p:cNvPr id="4" name="Diagram 3"/>
          <p:cNvGraphicFramePr/>
          <p:nvPr/>
        </p:nvGraphicFramePr>
        <p:xfrm>
          <a:off x="762000" y="1524000"/>
          <a:ext cx="7239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79438"/>
          </a:xfrm>
        </p:spPr>
        <p:txBody>
          <a:bodyPr>
            <a:noAutofit/>
          </a:bodyPr>
          <a:lstStyle/>
          <a:p>
            <a:r>
              <a:rPr lang="en-US" sz="3300" dirty="0" smtClean="0">
                <a:latin typeface="Times New Roman" pitchFamily="18" charset="0"/>
                <a:cs typeface="Times New Roman" pitchFamily="18" charset="0"/>
              </a:rPr>
              <a:t>1. Receiving the complaints</a:t>
            </a:r>
            <a:endParaRPr lang="en-US" sz="3300" dirty="0">
              <a:latin typeface="Times New Roman" pitchFamily="18" charset="0"/>
              <a:cs typeface="Times New Roman" pitchFamily="18" charset="0"/>
            </a:endParaRPr>
          </a:p>
        </p:txBody>
      </p:sp>
      <p:sp>
        <p:nvSpPr>
          <p:cNvPr id="4" name="Rectangle 3"/>
          <p:cNvSpPr/>
          <p:nvPr/>
        </p:nvSpPr>
        <p:spPr>
          <a:xfrm>
            <a:off x="2209800" y="990600"/>
            <a:ext cx="27432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Times New Roman" pitchFamily="18" charset="0"/>
                <a:cs typeface="Times New Roman" pitchFamily="18" charset="0"/>
              </a:rPr>
              <a:t>CUSTOMER</a:t>
            </a:r>
            <a:endParaRPr lang="en-US" dirty="0">
              <a:solidFill>
                <a:srgbClr val="FF0000"/>
              </a:solidFill>
              <a:latin typeface="Times New Roman" pitchFamily="18" charset="0"/>
              <a:cs typeface="Times New Roman" pitchFamily="18" charset="0"/>
            </a:endParaRPr>
          </a:p>
        </p:txBody>
      </p:sp>
      <p:sp>
        <p:nvSpPr>
          <p:cNvPr id="5" name="Rectangle 4"/>
          <p:cNvSpPr/>
          <p:nvPr/>
        </p:nvSpPr>
        <p:spPr>
          <a:xfrm>
            <a:off x="2209800" y="2286000"/>
            <a:ext cx="27432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Times New Roman" pitchFamily="18" charset="0"/>
                <a:cs typeface="Times New Roman" pitchFamily="18" charset="0"/>
              </a:rPr>
              <a:t>Company Contact person</a:t>
            </a:r>
            <a:endParaRPr lang="en-US" dirty="0">
              <a:solidFill>
                <a:srgbClr val="FF0000"/>
              </a:solidFill>
              <a:latin typeface="Times New Roman" pitchFamily="18" charset="0"/>
              <a:cs typeface="Times New Roman" pitchFamily="18" charset="0"/>
            </a:endParaRPr>
          </a:p>
        </p:txBody>
      </p:sp>
      <p:sp>
        <p:nvSpPr>
          <p:cNvPr id="6" name="Rectangle 5"/>
          <p:cNvSpPr/>
          <p:nvPr/>
        </p:nvSpPr>
        <p:spPr>
          <a:xfrm>
            <a:off x="2209800" y="4724400"/>
            <a:ext cx="2743200" cy="838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Times New Roman" pitchFamily="18" charset="0"/>
                <a:cs typeface="Times New Roman" pitchFamily="18" charset="0"/>
              </a:rPr>
              <a:t>Quality assurance Complaint officer </a:t>
            </a:r>
            <a:endParaRPr lang="en-US" dirty="0">
              <a:solidFill>
                <a:srgbClr val="FF0000"/>
              </a:solidFill>
              <a:latin typeface="Times New Roman" pitchFamily="18" charset="0"/>
              <a:cs typeface="Times New Roman" pitchFamily="18" charset="0"/>
            </a:endParaRPr>
          </a:p>
        </p:txBody>
      </p:sp>
      <p:cxnSp>
        <p:nvCxnSpPr>
          <p:cNvPr id="8" name="Straight Arrow Connector 7"/>
          <p:cNvCxnSpPr>
            <a:stCxn id="4" idx="2"/>
          </p:cNvCxnSpPr>
          <p:nvPr/>
        </p:nvCxnSpPr>
        <p:spPr>
          <a:xfrm rot="5400000">
            <a:off x="3200400" y="1905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581400" y="18288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a:endCxn id="6" idx="0"/>
          </p:cNvCxnSpPr>
          <p:nvPr/>
        </p:nvCxnSpPr>
        <p:spPr>
          <a:xfrm rot="5400000">
            <a:off x="2743200" y="38862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581400" y="40386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410200" y="1447800"/>
            <a:ext cx="3276600" cy="838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Complaint thru email/ toll free number etc.</a:t>
            </a:r>
            <a:endParaRPr lang="en-US" dirty="0">
              <a:solidFill>
                <a:schemeClr val="tx1"/>
              </a:solidFill>
              <a:latin typeface="Times New Roman" pitchFamily="18" charset="0"/>
              <a:cs typeface="Times New Roman" pitchFamily="18" charset="0"/>
            </a:endParaRPr>
          </a:p>
        </p:txBody>
      </p:sp>
      <p:sp>
        <p:nvSpPr>
          <p:cNvPr id="17" name="Rectangle 16"/>
          <p:cNvSpPr/>
          <p:nvPr/>
        </p:nvSpPr>
        <p:spPr>
          <a:xfrm>
            <a:off x="5410200" y="2362200"/>
            <a:ext cx="3429000" cy="4038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Open the </a:t>
            </a:r>
            <a:r>
              <a:rPr lang="en-US" b="1" dirty="0" smtClean="0">
                <a:solidFill>
                  <a:schemeClr val="tx1"/>
                </a:solidFill>
                <a:latin typeface="Times New Roman" pitchFamily="18" charset="0"/>
                <a:cs typeface="Times New Roman" pitchFamily="18" charset="0"/>
              </a:rPr>
              <a:t>investigation form </a:t>
            </a:r>
            <a:r>
              <a:rPr lang="en-US" dirty="0" smtClean="0">
                <a:solidFill>
                  <a:schemeClr val="tx1"/>
                </a:solidFill>
                <a:latin typeface="Times New Roman" pitchFamily="18" charset="0"/>
                <a:cs typeface="Times New Roman" pitchFamily="18" charset="0"/>
              </a:rPr>
              <a:t>that includes customer  personal details like name, address etc.  &amp; information about the complaint related to product ex. Batch no., lot no., product name, Mfg. &amp; expiry date etc. </a:t>
            </a:r>
          </a:p>
          <a:p>
            <a:r>
              <a:rPr lang="en-US" dirty="0" smtClean="0">
                <a:solidFill>
                  <a:schemeClr val="tx1"/>
                </a:solidFill>
                <a:latin typeface="Times New Roman" pitchFamily="18" charset="0"/>
                <a:cs typeface="Times New Roman" pitchFamily="18" charset="0"/>
              </a:rPr>
              <a:t>Maintain complete documentation</a:t>
            </a:r>
          </a:p>
          <a:p>
            <a:r>
              <a:rPr lang="en-US" dirty="0" smtClean="0">
                <a:solidFill>
                  <a:schemeClr val="tx1"/>
                </a:solidFill>
                <a:latin typeface="Times New Roman" pitchFamily="18" charset="0"/>
                <a:cs typeface="Times New Roman" pitchFamily="18" charset="0"/>
              </a:rPr>
              <a:t>Decide the proper remedy </a:t>
            </a:r>
          </a:p>
          <a:p>
            <a:r>
              <a:rPr lang="en-US" dirty="0" smtClean="0">
                <a:solidFill>
                  <a:schemeClr val="tx1"/>
                </a:solidFill>
                <a:latin typeface="Times New Roman" pitchFamily="18" charset="0"/>
                <a:cs typeface="Times New Roman" pitchFamily="18" charset="0"/>
              </a:rPr>
              <a:t>Interdisciplinary teams required</a:t>
            </a:r>
          </a:p>
          <a:p>
            <a:r>
              <a:rPr lang="en-US" b="1" dirty="0" smtClean="0">
                <a:solidFill>
                  <a:schemeClr val="tx1"/>
                </a:solidFill>
                <a:latin typeface="Times New Roman" pitchFamily="18" charset="0"/>
                <a:cs typeface="Times New Roman" pitchFamily="18" charset="0"/>
              </a:rPr>
              <a:t>Record the complaint</a:t>
            </a:r>
            <a:r>
              <a:rPr lang="en-US" dirty="0" smtClean="0">
                <a:solidFill>
                  <a:schemeClr val="tx1"/>
                </a:solidFill>
                <a:latin typeface="Times New Roman" pitchFamily="18" charset="0"/>
                <a:cs typeface="Times New Roman" pitchFamily="18" charset="0"/>
              </a:rPr>
              <a:t>: product detail, type of defect, testing retention samples, review of batch production, distribution records etc</a:t>
            </a:r>
          </a:p>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a:t>
            </a:r>
          </a:p>
          <a:p>
            <a:endParaRPr lang="en-US" dirty="0">
              <a:solidFill>
                <a:schemeClr val="tx1"/>
              </a:solidFill>
              <a:latin typeface="Times New Roman" pitchFamily="18" charset="0"/>
              <a:cs typeface="Times New Roman" pitchFamily="18" charset="0"/>
            </a:endParaRPr>
          </a:p>
        </p:txBody>
      </p:sp>
      <p:sp>
        <p:nvSpPr>
          <p:cNvPr id="12" name="Footer Placeholder 11"/>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03238"/>
          </a:xfrm>
        </p:spPr>
        <p:txBody>
          <a:bodyPr>
            <a:noAutofit/>
          </a:bodyPr>
          <a:lstStyle/>
          <a:p>
            <a:r>
              <a:rPr lang="en-US" sz="3300" dirty="0" smtClean="0">
                <a:latin typeface="Times New Roman" pitchFamily="18" charset="0"/>
                <a:cs typeface="Times New Roman" pitchFamily="18" charset="0"/>
              </a:rPr>
              <a:t>2. Technical Investigation</a:t>
            </a:r>
            <a:endParaRPr lang="en-US" sz="3300" dirty="0">
              <a:latin typeface="Times New Roman" pitchFamily="18" charset="0"/>
              <a:cs typeface="Times New Roman" pitchFamily="18" charset="0"/>
            </a:endParaRPr>
          </a:p>
        </p:txBody>
      </p:sp>
      <p:sp>
        <p:nvSpPr>
          <p:cNvPr id="4" name="Rectangle 3"/>
          <p:cNvSpPr/>
          <p:nvPr/>
        </p:nvSpPr>
        <p:spPr>
          <a:xfrm>
            <a:off x="1905000" y="838200"/>
            <a:ext cx="4800600" cy="381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 INVESTIGATION</a:t>
            </a:r>
            <a:endParaRPr lang="en-US" dirty="0">
              <a:solidFill>
                <a:schemeClr val="tx1"/>
              </a:solidFill>
            </a:endParaRPr>
          </a:p>
        </p:txBody>
      </p:sp>
      <p:cxnSp>
        <p:nvCxnSpPr>
          <p:cNvPr id="6" name="Straight Arrow Connector 5"/>
          <p:cNvCxnSpPr/>
          <p:nvPr/>
        </p:nvCxnSpPr>
        <p:spPr>
          <a:xfrm rot="10800000">
            <a:off x="1295400" y="990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990600" y="1295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047706" y="1257300"/>
            <a:ext cx="686594" cy="794"/>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28600" y="1676400"/>
            <a:ext cx="2743200" cy="1371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latin typeface="Times New Roman" pitchFamily="18" charset="0"/>
              <a:cs typeface="Times New Roman" pitchFamily="18" charset="0"/>
            </a:endParaRPr>
          </a:p>
          <a:p>
            <a:pPr algn="ctr"/>
            <a:r>
              <a:rPr lang="en-US" sz="1500" b="1" dirty="0" smtClean="0">
                <a:solidFill>
                  <a:schemeClr val="tx1"/>
                </a:solidFill>
                <a:latin typeface="Times New Roman" pitchFamily="18" charset="0"/>
                <a:cs typeface="Times New Roman" pitchFamily="18" charset="0"/>
              </a:rPr>
              <a:t>Documentation based Investigation</a:t>
            </a:r>
          </a:p>
          <a:p>
            <a:pPr>
              <a:buFont typeface="Arial" pitchFamily="34" charset="0"/>
              <a:buChar char="•"/>
            </a:pPr>
            <a:r>
              <a:rPr lang="en-US" sz="1500" dirty="0" smtClean="0">
                <a:solidFill>
                  <a:schemeClr val="tx1"/>
                </a:solidFill>
                <a:latin typeface="Times New Roman" pitchFamily="18" charset="0"/>
                <a:cs typeface="Times New Roman" pitchFamily="18" charset="0"/>
              </a:rPr>
              <a:t>Previous complaints of same type with same batch</a:t>
            </a:r>
          </a:p>
          <a:p>
            <a:pPr>
              <a:buFont typeface="Arial" pitchFamily="34" charset="0"/>
              <a:buChar char="•"/>
            </a:pPr>
            <a:r>
              <a:rPr lang="en-US" sz="1500" dirty="0" smtClean="0">
                <a:solidFill>
                  <a:schemeClr val="tx1"/>
                </a:solidFill>
                <a:latin typeface="Times New Roman" pitchFamily="18" charset="0"/>
                <a:cs typeface="Times New Roman" pitchFamily="18" charset="0"/>
              </a:rPr>
              <a:t> Reporting of non conformation in batch records</a:t>
            </a:r>
          </a:p>
          <a:p>
            <a:pPr algn="ctr"/>
            <a:endParaRPr lang="en-US" sz="1500" dirty="0">
              <a:solidFill>
                <a:schemeClr val="tx1"/>
              </a:solidFill>
              <a:latin typeface="Times New Roman" pitchFamily="18" charset="0"/>
              <a:cs typeface="Times New Roman" pitchFamily="18" charset="0"/>
            </a:endParaRPr>
          </a:p>
        </p:txBody>
      </p:sp>
      <p:sp>
        <p:nvSpPr>
          <p:cNvPr id="32" name="Rectangle 31"/>
          <p:cNvSpPr/>
          <p:nvPr/>
        </p:nvSpPr>
        <p:spPr>
          <a:xfrm>
            <a:off x="5791200" y="1676400"/>
            <a:ext cx="2667000" cy="13716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500" dirty="0" smtClean="0">
              <a:solidFill>
                <a:schemeClr val="tx1"/>
              </a:solidFill>
              <a:latin typeface="Times New Roman" pitchFamily="18" charset="0"/>
              <a:cs typeface="Times New Roman" pitchFamily="18" charset="0"/>
            </a:endParaRPr>
          </a:p>
          <a:p>
            <a:endParaRPr lang="en-US" sz="1500" dirty="0" smtClean="0">
              <a:solidFill>
                <a:schemeClr val="tx1"/>
              </a:solidFill>
              <a:latin typeface="Times New Roman" pitchFamily="18" charset="0"/>
              <a:cs typeface="Times New Roman" pitchFamily="18" charset="0"/>
            </a:endParaRPr>
          </a:p>
          <a:p>
            <a:endParaRPr lang="en-US" sz="1500" dirty="0" smtClean="0">
              <a:solidFill>
                <a:schemeClr val="tx1"/>
              </a:solidFill>
              <a:latin typeface="Times New Roman" pitchFamily="18" charset="0"/>
              <a:cs typeface="Times New Roman" pitchFamily="18" charset="0"/>
            </a:endParaRPr>
          </a:p>
          <a:p>
            <a:r>
              <a:rPr lang="en-US" sz="1500" b="1" dirty="0" smtClean="0">
                <a:solidFill>
                  <a:schemeClr val="tx1"/>
                </a:solidFill>
                <a:latin typeface="Times New Roman" pitchFamily="18" charset="0"/>
                <a:cs typeface="Times New Roman" pitchFamily="18" charset="0"/>
              </a:rPr>
              <a:t>Laboratory based Investigation</a:t>
            </a:r>
          </a:p>
          <a:p>
            <a:pPr>
              <a:buFont typeface="Arial" pitchFamily="34" charset="0"/>
              <a:buChar char="•"/>
            </a:pPr>
            <a:r>
              <a:rPr lang="en-US" sz="1500" dirty="0" smtClean="0">
                <a:solidFill>
                  <a:schemeClr val="tx1"/>
                </a:solidFill>
                <a:latin typeface="Times New Roman" pitchFamily="18" charset="0"/>
                <a:cs typeface="Times New Roman" pitchFamily="18" charset="0"/>
              </a:rPr>
              <a:t> Comparison of Complaint and retained sample</a:t>
            </a:r>
          </a:p>
          <a:p>
            <a:pPr>
              <a:buFont typeface="Arial" pitchFamily="34" charset="0"/>
              <a:buChar char="•"/>
            </a:pPr>
            <a:r>
              <a:rPr lang="en-US" sz="1500" dirty="0" smtClean="0">
                <a:solidFill>
                  <a:schemeClr val="tx1"/>
                </a:solidFill>
                <a:latin typeface="Times New Roman" pitchFamily="18" charset="0"/>
                <a:cs typeface="Times New Roman" pitchFamily="18" charset="0"/>
              </a:rPr>
              <a:t> Results reported to QA complaint Officer</a:t>
            </a:r>
          </a:p>
          <a:p>
            <a:endParaRPr lang="en-US" sz="1500" dirty="0" smtClean="0">
              <a:solidFill>
                <a:schemeClr val="tx1"/>
              </a:solidFill>
              <a:latin typeface="Times New Roman" pitchFamily="18" charset="0"/>
              <a:cs typeface="Times New Roman" pitchFamily="18" charset="0"/>
            </a:endParaRPr>
          </a:p>
          <a:p>
            <a:endParaRPr lang="en-US" sz="1500" dirty="0" smtClean="0">
              <a:solidFill>
                <a:schemeClr val="tx1"/>
              </a:solidFill>
              <a:latin typeface="Times New Roman" pitchFamily="18" charset="0"/>
              <a:cs typeface="Times New Roman" pitchFamily="18" charset="0"/>
            </a:endParaRPr>
          </a:p>
          <a:p>
            <a:endParaRPr lang="en-US" sz="1500" dirty="0">
              <a:solidFill>
                <a:schemeClr val="tx1"/>
              </a:solidFill>
              <a:latin typeface="Times New Roman" pitchFamily="18" charset="0"/>
              <a:cs typeface="Times New Roman" pitchFamily="18" charset="0"/>
            </a:endParaRPr>
          </a:p>
        </p:txBody>
      </p:sp>
      <p:sp>
        <p:nvSpPr>
          <p:cNvPr id="33" name="Rectangle 32"/>
          <p:cNvSpPr/>
          <p:nvPr/>
        </p:nvSpPr>
        <p:spPr>
          <a:xfrm>
            <a:off x="3810000" y="1676400"/>
            <a:ext cx="1143000" cy="114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QA complaint officer QACO</a:t>
            </a:r>
            <a:endParaRPr lang="en-US" dirty="0">
              <a:solidFill>
                <a:schemeClr val="tx1"/>
              </a:solidFill>
              <a:latin typeface="Times New Roman" pitchFamily="18" charset="0"/>
              <a:cs typeface="Times New Roman" pitchFamily="18" charset="0"/>
            </a:endParaRPr>
          </a:p>
        </p:txBody>
      </p:sp>
      <p:cxnSp>
        <p:nvCxnSpPr>
          <p:cNvPr id="35" name="Straight Arrow Connector 34"/>
          <p:cNvCxnSpPr>
            <a:stCxn id="31" idx="3"/>
          </p:cNvCxnSpPr>
          <p:nvPr/>
        </p:nvCxnSpPr>
        <p:spPr>
          <a:xfrm>
            <a:off x="2971800" y="2362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1"/>
          </p:cNvCxnSpPr>
          <p:nvPr/>
        </p:nvCxnSpPr>
        <p:spPr>
          <a:xfrm rot="10800000">
            <a:off x="5105400" y="2362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3467894" y="3771106"/>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6705600" y="914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a:off x="4495800" y="3581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5486400" y="3200400"/>
            <a:ext cx="3276600" cy="1371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500" b="1" dirty="0" smtClean="0">
              <a:solidFill>
                <a:schemeClr val="tx1"/>
              </a:solidFill>
              <a:latin typeface="Times New Roman" pitchFamily="18" charset="0"/>
              <a:cs typeface="Times New Roman" pitchFamily="18" charset="0"/>
            </a:endParaRPr>
          </a:p>
          <a:p>
            <a:r>
              <a:rPr lang="en-US" sz="1500" dirty="0" smtClean="0">
                <a:solidFill>
                  <a:schemeClr val="tx1"/>
                </a:solidFill>
                <a:latin typeface="Times New Roman" pitchFamily="18" charset="0"/>
                <a:cs typeface="Times New Roman" pitchFamily="18" charset="0"/>
              </a:rPr>
              <a:t>QA CO prepares final report or conclusion </a:t>
            </a:r>
          </a:p>
          <a:p>
            <a:r>
              <a:rPr lang="en-US" sz="1500" dirty="0" smtClean="0">
                <a:solidFill>
                  <a:schemeClr val="tx1"/>
                </a:solidFill>
                <a:latin typeface="Times New Roman" pitchFamily="18" charset="0"/>
                <a:cs typeface="Times New Roman" pitchFamily="18" charset="0"/>
              </a:rPr>
              <a:t>Checks the seriousness of complaint &amp; unexpected adverse drug issues</a:t>
            </a:r>
          </a:p>
          <a:p>
            <a:r>
              <a:rPr lang="en-US" sz="1500" dirty="0" smtClean="0">
                <a:solidFill>
                  <a:schemeClr val="tx1"/>
                </a:solidFill>
                <a:latin typeface="Times New Roman" pitchFamily="18" charset="0"/>
                <a:cs typeface="Times New Roman" pitchFamily="18" charset="0"/>
              </a:rPr>
              <a:t>Reports the concerned health authorities</a:t>
            </a:r>
          </a:p>
          <a:p>
            <a:r>
              <a:rPr lang="en-US" sz="1500" dirty="0" smtClean="0">
                <a:solidFill>
                  <a:schemeClr val="tx1"/>
                </a:solidFill>
                <a:latin typeface="Times New Roman" pitchFamily="18" charset="0"/>
                <a:cs typeface="Times New Roman" pitchFamily="18" charset="0"/>
              </a:rPr>
              <a:t>  </a:t>
            </a:r>
            <a:endParaRPr lang="en-US" sz="1500" dirty="0">
              <a:solidFill>
                <a:schemeClr val="tx1"/>
              </a:solidFill>
              <a:latin typeface="Times New Roman" pitchFamily="18" charset="0"/>
              <a:cs typeface="Times New Roman" pitchFamily="18" charset="0"/>
            </a:endParaRPr>
          </a:p>
        </p:txBody>
      </p:sp>
      <p:cxnSp>
        <p:nvCxnSpPr>
          <p:cNvPr id="59" name="Straight Connector 58"/>
          <p:cNvCxnSpPr/>
          <p:nvPr/>
        </p:nvCxnSpPr>
        <p:spPr>
          <a:xfrm>
            <a:off x="533400" y="4800600"/>
            <a:ext cx="731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81794" y="4952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4152900" y="49911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7658894" y="4990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04800" y="5105400"/>
            <a:ext cx="2438400" cy="1524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chemeClr val="tx1"/>
              </a:solidFill>
              <a:latin typeface="Times New Roman" pitchFamily="18" charset="0"/>
              <a:cs typeface="Times New Roman" pitchFamily="18" charset="0"/>
            </a:endParaRPr>
          </a:p>
          <a:p>
            <a:r>
              <a:rPr lang="en-US" sz="1400" b="1" dirty="0" smtClean="0">
                <a:solidFill>
                  <a:schemeClr val="tx1"/>
                </a:solidFill>
                <a:latin typeface="Times New Roman" pitchFamily="18" charset="0"/>
                <a:cs typeface="Times New Roman" pitchFamily="18" charset="0"/>
              </a:rPr>
              <a:t>CONFIRMED COMPLAINTS</a:t>
            </a:r>
          </a:p>
          <a:p>
            <a:r>
              <a:rPr lang="en-US" sz="1400" dirty="0" smtClean="0">
                <a:solidFill>
                  <a:schemeClr val="tx1"/>
                </a:solidFill>
                <a:latin typeface="Times New Roman" pitchFamily="18" charset="0"/>
                <a:cs typeface="Times New Roman" pitchFamily="18" charset="0"/>
              </a:rPr>
              <a:t>If complaint &amp; retained samples show out of specification (OOS)</a:t>
            </a:r>
          </a:p>
          <a:p>
            <a:r>
              <a:rPr lang="en-US" sz="1400" dirty="0" smtClean="0">
                <a:solidFill>
                  <a:schemeClr val="tx1"/>
                </a:solidFill>
                <a:latin typeface="Times New Roman" pitchFamily="18" charset="0"/>
                <a:cs typeface="Times New Roman" pitchFamily="18" charset="0"/>
              </a:rPr>
              <a:t>Only complaint sample is OOS &amp; is single failing product</a:t>
            </a:r>
          </a:p>
          <a:p>
            <a:endParaRPr lang="en-US" sz="1400" dirty="0">
              <a:solidFill>
                <a:schemeClr val="tx1"/>
              </a:solidFill>
              <a:latin typeface="Times New Roman" pitchFamily="18" charset="0"/>
              <a:cs typeface="Times New Roman" pitchFamily="18" charset="0"/>
            </a:endParaRPr>
          </a:p>
        </p:txBody>
      </p:sp>
      <p:sp>
        <p:nvSpPr>
          <p:cNvPr id="69" name="Rectangle 68"/>
          <p:cNvSpPr/>
          <p:nvPr/>
        </p:nvSpPr>
        <p:spPr>
          <a:xfrm>
            <a:off x="2971800" y="5105400"/>
            <a:ext cx="2819400" cy="1524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latin typeface="Times New Roman" pitchFamily="18" charset="0"/>
                <a:cs typeface="Times New Roman" pitchFamily="18" charset="0"/>
              </a:rPr>
              <a:t>NON CONFIRMED COMPLAINTS</a:t>
            </a:r>
          </a:p>
          <a:p>
            <a:r>
              <a:rPr lang="en-US" sz="1400" dirty="0" smtClean="0">
                <a:solidFill>
                  <a:schemeClr val="tx1"/>
                </a:solidFill>
                <a:latin typeface="Times New Roman" pitchFamily="18" charset="0"/>
                <a:cs typeface="Times New Roman" pitchFamily="18" charset="0"/>
              </a:rPr>
              <a:t>When complaint &amp; retained sample are in compliance with specification</a:t>
            </a:r>
          </a:p>
          <a:p>
            <a:r>
              <a:rPr lang="en-US" sz="1400" dirty="0" smtClean="0">
                <a:solidFill>
                  <a:schemeClr val="tx1"/>
                </a:solidFill>
                <a:latin typeface="Times New Roman" pitchFamily="18" charset="0"/>
                <a:cs typeface="Times New Roman" pitchFamily="18" charset="0"/>
              </a:rPr>
              <a:t>Complaint sample is OOS due to misuse/ mishandling</a:t>
            </a:r>
            <a:endParaRPr lang="en-US" sz="1400" dirty="0">
              <a:solidFill>
                <a:schemeClr val="tx1"/>
              </a:solidFill>
              <a:latin typeface="Times New Roman" pitchFamily="18" charset="0"/>
              <a:cs typeface="Times New Roman" pitchFamily="18" charset="0"/>
            </a:endParaRPr>
          </a:p>
        </p:txBody>
      </p:sp>
      <p:sp>
        <p:nvSpPr>
          <p:cNvPr id="70" name="Rectangle 69"/>
          <p:cNvSpPr/>
          <p:nvPr/>
        </p:nvSpPr>
        <p:spPr>
          <a:xfrm>
            <a:off x="5943600" y="5105400"/>
            <a:ext cx="3048000" cy="1524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r>
              <a:rPr lang="en-US" sz="1400" b="1" dirty="0" smtClean="0">
                <a:solidFill>
                  <a:schemeClr val="tx1"/>
                </a:solidFill>
                <a:latin typeface="Times New Roman" pitchFamily="18" charset="0"/>
                <a:cs typeface="Times New Roman" pitchFamily="18" charset="0"/>
              </a:rPr>
              <a:t>COUNTERFEIT OR TAMPERED SUSPICIOUS COMPLAINTS</a:t>
            </a:r>
          </a:p>
          <a:p>
            <a:r>
              <a:rPr lang="en-US" sz="1400" dirty="0" smtClean="0">
                <a:solidFill>
                  <a:schemeClr val="tx1"/>
                </a:solidFill>
                <a:latin typeface="Times New Roman" pitchFamily="18" charset="0"/>
                <a:cs typeface="Times New Roman" pitchFamily="18" charset="0"/>
              </a:rPr>
              <a:t>Only complaint sample is OOS</a:t>
            </a:r>
          </a:p>
          <a:p>
            <a:r>
              <a:rPr lang="en-US" sz="1400" dirty="0" smtClean="0">
                <a:solidFill>
                  <a:schemeClr val="tx1"/>
                </a:solidFill>
                <a:latin typeface="Times New Roman" pitchFamily="18" charset="0"/>
                <a:cs typeface="Times New Roman" pitchFamily="18" charset="0"/>
              </a:rPr>
              <a:t>No definite reason , like packaging material is different</a:t>
            </a:r>
          </a:p>
          <a:p>
            <a:r>
              <a:rPr lang="en-US" sz="1400" dirty="0" smtClean="0">
                <a:solidFill>
                  <a:schemeClr val="tx1"/>
                </a:solidFill>
                <a:latin typeface="Times New Roman" pitchFamily="18" charset="0"/>
                <a:cs typeface="Times New Roman" pitchFamily="18" charset="0"/>
              </a:rPr>
              <a:t>Legal affairs to be informed for further actions</a:t>
            </a:r>
          </a:p>
          <a:p>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endParaRPr lang="en-US" sz="1400" dirty="0" smtClean="0">
              <a:solidFill>
                <a:schemeClr val="tx1"/>
              </a:solidFill>
              <a:latin typeface="Times New Roman" pitchFamily="18" charset="0"/>
              <a:cs typeface="Times New Roman" pitchFamily="18" charset="0"/>
            </a:endParaRPr>
          </a:p>
          <a:p>
            <a:endParaRPr lang="en-US" sz="1400" dirty="0">
              <a:solidFill>
                <a:schemeClr val="tx1"/>
              </a:solidFill>
              <a:latin typeface="Times New Roman" pitchFamily="18" charset="0"/>
              <a:cs typeface="Times New Roman" pitchFamily="18" charset="0"/>
            </a:endParaRPr>
          </a:p>
        </p:txBody>
      </p:sp>
      <p:sp>
        <p:nvSpPr>
          <p:cNvPr id="23" name="Footer Placeholder 22"/>
          <p:cNvSpPr>
            <a:spLocks noGrp="1"/>
          </p:cNvSpPr>
          <p:nvPr>
            <p:ph type="ftr" sz="quarter" idx="11"/>
          </p:nvPr>
        </p:nvSpPr>
        <p:spPr/>
        <p:txBody>
          <a:bodyPr/>
          <a:lstStyle/>
          <a:p>
            <a:r>
              <a:rPr lang="en-US" smtClean="0"/>
              <a:t>Dr. Nisha Sharma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2384</Words>
  <Application>Microsoft Office PowerPoint</Application>
  <PresentationFormat>On-screen Show (4:3)</PresentationFormat>
  <Paragraphs>427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7th Semester, Pharm. Quality Assurance</vt:lpstr>
      <vt:lpstr>INTRODUCTION: COMPLAINTS </vt:lpstr>
      <vt:lpstr>Slide 3</vt:lpstr>
      <vt:lpstr>Slide 4</vt:lpstr>
      <vt:lpstr>VARIOUS COMPLAINTS</vt:lpstr>
      <vt:lpstr>SOURCES OF COMPLAINTS</vt:lpstr>
      <vt:lpstr>EVALUATION OR INVESTIGATING NG THE COMPLAINTS</vt:lpstr>
      <vt:lpstr>1. Receiving the complaints</vt:lpstr>
      <vt:lpstr>2. Technical Investigation</vt:lpstr>
      <vt:lpstr>3. CORRECTIVE ACTIONS AND FEEDBACK TO CUSTOMERS</vt:lpstr>
      <vt:lpstr>4. MONTHLY REPORT &amp; TREND ANALYSIS BY QA OFFICER</vt:lpstr>
      <vt:lpstr>RECORDING OF COMPLAINTS</vt:lpstr>
      <vt:lpstr>HANDLING OF RETURNED GOODS/PRODUCTS </vt:lpstr>
      <vt:lpstr>HANDLING OF RETURNED GOODS</vt:lpstr>
      <vt:lpstr>Recalling of Products</vt:lpstr>
      <vt:lpstr>STAGES OF PRODUCT RECALL</vt:lpstr>
      <vt:lpstr>STAGES OF PRODUCT RECALL</vt:lpstr>
      <vt:lpstr>STAGES OF PRODUCT RECALL</vt:lpstr>
      <vt:lpstr>Waste Disposal</vt:lpstr>
      <vt:lpstr>GENERATION OF PHARMACEUTICAL PRODUCT WASTE</vt:lpstr>
      <vt:lpstr>Different Legislations in India for Waste </vt:lpstr>
      <vt:lpstr>METHODS OF WASTE DISPOSAL</vt:lpstr>
      <vt:lpstr>METHODS OF WASTE DISPOSAL</vt:lpstr>
      <vt:lpstr>Method To Dispose Pharmaceutical Waste </vt:lpstr>
      <vt:lpstr>Method To Dispose Pharmaceutical Waste By Category</vt:lpstr>
      <vt:lpstr>Methods of Disposal In Emergencies</vt:lpstr>
      <vt:lpstr>Method To Dispose Bio Medical Waste</vt:lpstr>
      <vt:lpstr>COLOR CODING FOR SEGREGATION OF BIOMEDICAL WASTE</vt:lpstr>
      <vt:lpstr>Slide 29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dc:title>
  <dc:creator>admin</dc:creator>
  <cp:lastModifiedBy>admin</cp:lastModifiedBy>
  <cp:revision>86</cp:revision>
  <dcterms:created xsi:type="dcterms:W3CDTF">2020-04-12T12:07:54Z</dcterms:created>
  <dcterms:modified xsi:type="dcterms:W3CDTF">2022-05-23T16:03:31Z</dcterms:modified>
</cp:coreProperties>
</file>