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7500" autoAdjust="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1905000" y="38100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05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8481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3909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8575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2400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019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7145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1524000" y="2743200"/>
            <a:ext cx="1371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828800" y="3733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514600" y="2286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7"/>
          </p:cNvCxnSpPr>
          <p:nvPr/>
        </p:nvCxnSpPr>
        <p:spPr>
          <a:xfrm rot="5400000" flipH="1" flipV="1">
            <a:off x="3101882" y="1219200"/>
            <a:ext cx="631918" cy="1546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314700" y="2552700"/>
            <a:ext cx="2133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114800" y="1600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3733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590800" y="4191000"/>
            <a:ext cx="144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-1 (fixed)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3581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1143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3657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0"/>
            <a:ext cx="389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analysis of four bar mechanism</a:t>
            </a:r>
            <a:endParaRPr lang="en-US" dirty="0"/>
          </a:p>
        </p:txBody>
      </p:sp>
      <p:sp>
        <p:nvSpPr>
          <p:cNvPr id="40" name="Arc 39"/>
          <p:cNvSpPr/>
          <p:nvPr/>
        </p:nvSpPr>
        <p:spPr>
          <a:xfrm rot="20096780">
            <a:off x="1571477" y="2943077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24000" y="28956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endParaRPr lang="en-US" dirty="0"/>
          </a:p>
        </p:txBody>
      </p:sp>
      <p:sp>
        <p:nvSpPr>
          <p:cNvPr id="42" name="Arc 41"/>
          <p:cNvSpPr/>
          <p:nvPr/>
        </p:nvSpPr>
        <p:spPr>
          <a:xfrm rot="353639">
            <a:off x="1680752" y="3444736"/>
            <a:ext cx="614683" cy="66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286000" y="3352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29200" y="0"/>
            <a:ext cx="3929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Find the angular velocity of link CD.</a:t>
            </a:r>
          </a:p>
          <a:p>
            <a:r>
              <a:rPr lang="en-US" dirty="0" smtClean="0"/>
              <a:t>(b) Find the angular velocity of link BC.</a:t>
            </a:r>
          </a:p>
          <a:p>
            <a:endParaRPr lang="en-US" dirty="0" smtClean="0"/>
          </a:p>
          <a:p>
            <a:r>
              <a:rPr lang="en-US" dirty="0" smtClean="0"/>
              <a:t>Length of all four links AB, BC, CD, AD is </a:t>
            </a:r>
          </a:p>
          <a:p>
            <a:r>
              <a:rPr lang="en-US" dirty="0" smtClean="0"/>
              <a:t>Given us. Angle theta is also given to us.</a:t>
            </a:r>
          </a:p>
          <a:p>
            <a:r>
              <a:rPr lang="en-US" dirty="0" smtClean="0"/>
              <a:t>Angular velocity of link A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82988" y="2286000"/>
            <a:ext cx="2946012" cy="299407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1524000" y="2057400"/>
            <a:ext cx="914400" cy="3048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16764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* AB</a:t>
            </a:r>
          </a:p>
          <a:p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51" name="Oval 50"/>
          <p:cNvSpPr/>
          <p:nvPr/>
        </p:nvSpPr>
        <p:spPr>
          <a:xfrm>
            <a:off x="2494672" y="1760808"/>
            <a:ext cx="4038600" cy="3962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200400" y="1676400"/>
            <a:ext cx="990600" cy="1524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48000" y="14478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Oval 78"/>
          <p:cNvSpPr/>
          <p:nvPr/>
        </p:nvSpPr>
        <p:spPr>
          <a:xfrm>
            <a:off x="2514600" y="2286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7"/>
          </p:cNvCxnSpPr>
          <p:nvPr/>
        </p:nvCxnSpPr>
        <p:spPr>
          <a:xfrm rot="5400000" flipH="1" flipV="1">
            <a:off x="3101882" y="1219200"/>
            <a:ext cx="631918" cy="1546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114800" y="1600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3622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1143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0"/>
            <a:ext cx="389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analysis of four bar mechanism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29200" y="0"/>
            <a:ext cx="3929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Find the angular velocity of link CD.</a:t>
            </a:r>
          </a:p>
          <a:p>
            <a:r>
              <a:rPr lang="en-US" dirty="0" smtClean="0"/>
              <a:t>(b) Find the angular velocity of link BC.</a:t>
            </a:r>
          </a:p>
          <a:p>
            <a:endParaRPr lang="en-US" dirty="0" smtClean="0"/>
          </a:p>
          <a:p>
            <a:r>
              <a:rPr lang="en-US" dirty="0" smtClean="0"/>
              <a:t>Length of all four links AB, BC, CD, AD is </a:t>
            </a:r>
          </a:p>
          <a:p>
            <a:r>
              <a:rPr lang="en-US" dirty="0" smtClean="0"/>
              <a:t>Given us. Angle theta is also given to us.</a:t>
            </a:r>
          </a:p>
          <a:p>
            <a:r>
              <a:rPr lang="en-US" dirty="0" smtClean="0"/>
              <a:t>Angular velocity of link A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1524000" y="2057400"/>
            <a:ext cx="914400" cy="3048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16764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* AB</a:t>
            </a:r>
          </a:p>
          <a:p>
            <a:r>
              <a:rPr lang="en-US" dirty="0" smtClean="0"/>
              <a:t> </a:t>
            </a:r>
            <a:endParaRPr lang="en-US" baseline="-25000" dirty="0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200400" y="1676400"/>
            <a:ext cx="990600" cy="1524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48000" y="14478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 flipH="1" flipV="1">
            <a:off x="1447800" y="1905000"/>
            <a:ext cx="631918" cy="1546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81200" y="2209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00400" y="1752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3352800"/>
            <a:ext cx="4421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B along BC= V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rot="16200000" flipH="1">
            <a:off x="1333500" y="2247900"/>
            <a:ext cx="609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1905000" y="25908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04800" y="3886200"/>
            <a:ext cx="44215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component of C along BC=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cos</a:t>
            </a:r>
            <a:r>
              <a:rPr lang="en-US" dirty="0" smtClean="0"/>
              <a:t> (</a:t>
            </a:r>
            <a:r>
              <a:rPr lang="el-GR" dirty="0" smtClean="0"/>
              <a:t>β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4724400" y="4648200"/>
            <a:ext cx="36998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V</a:t>
            </a:r>
            <a:r>
              <a:rPr lang="en-US" sz="3200" baseline="-25000" dirty="0" smtClean="0">
                <a:solidFill>
                  <a:srgbClr val="FF0000"/>
                </a:solidFill>
              </a:rPr>
              <a:t>B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cos</a:t>
            </a:r>
            <a:r>
              <a:rPr lang="en-US" sz="3200" dirty="0" smtClean="0">
                <a:solidFill>
                  <a:srgbClr val="FF0000"/>
                </a:solidFill>
              </a:rPr>
              <a:t> (</a:t>
            </a:r>
            <a:r>
              <a:rPr lang="el-GR" sz="3200" dirty="0" smtClean="0">
                <a:solidFill>
                  <a:srgbClr val="FF0000"/>
                </a:solidFill>
              </a:rPr>
              <a:t>α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 </a:t>
            </a:r>
            <a:r>
              <a:rPr lang="en-US" sz="3200" dirty="0" err="1" smtClean="0"/>
              <a:t>cos</a:t>
            </a:r>
            <a:r>
              <a:rPr lang="en-US" sz="3200" dirty="0" smtClean="0"/>
              <a:t> (</a:t>
            </a:r>
            <a:r>
              <a:rPr lang="el-GR" sz="3200" dirty="0" smtClean="0"/>
              <a:t>β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64" name="Rectangle 63"/>
          <p:cNvSpPr/>
          <p:nvPr/>
        </p:nvSpPr>
        <p:spPr>
          <a:xfrm>
            <a:off x="5257800" y="5486400"/>
            <a:ext cx="2058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 = calculated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Connector 66"/>
          <p:cNvCxnSpPr/>
          <p:nvPr/>
        </p:nvCxnSpPr>
        <p:spPr>
          <a:xfrm>
            <a:off x="1905000" y="3810000"/>
            <a:ext cx="266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05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8481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3909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28575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2400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20193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1714500" y="3848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 flipH="1" flipV="1">
            <a:off x="1524000" y="2743200"/>
            <a:ext cx="1371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828800" y="3733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2514600" y="22860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/>
          <p:cNvCxnSpPr>
            <a:stCxn id="79" idx="7"/>
          </p:cNvCxnSpPr>
          <p:nvPr/>
        </p:nvCxnSpPr>
        <p:spPr>
          <a:xfrm rot="5400000" flipH="1" flipV="1">
            <a:off x="3101882" y="1219200"/>
            <a:ext cx="631918" cy="1546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314700" y="2552700"/>
            <a:ext cx="2133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/>
          <p:nvPr/>
        </p:nvSpPr>
        <p:spPr>
          <a:xfrm>
            <a:off x="4114800" y="16002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495800" y="37338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2590800" y="4191000"/>
            <a:ext cx="1449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-1 (fixed)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47800" y="35814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3622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038600" y="1143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648200" y="36576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0" y="0"/>
            <a:ext cx="389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 analysis of four bar mechanism</a:t>
            </a:r>
            <a:endParaRPr lang="en-US" dirty="0"/>
          </a:p>
        </p:txBody>
      </p:sp>
      <p:sp>
        <p:nvSpPr>
          <p:cNvPr id="40" name="Arc 39"/>
          <p:cNvSpPr/>
          <p:nvPr/>
        </p:nvSpPr>
        <p:spPr>
          <a:xfrm rot="20096780">
            <a:off x="1571477" y="2943077"/>
            <a:ext cx="914400" cy="91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24000" y="28956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endParaRPr lang="en-US" dirty="0"/>
          </a:p>
        </p:txBody>
      </p:sp>
      <p:sp>
        <p:nvSpPr>
          <p:cNvPr id="42" name="Arc 41"/>
          <p:cNvSpPr/>
          <p:nvPr/>
        </p:nvSpPr>
        <p:spPr>
          <a:xfrm rot="353639">
            <a:off x="1680752" y="3444736"/>
            <a:ext cx="614683" cy="664400"/>
          </a:xfrm>
          <a:prstGeom prst="arc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286000" y="33528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029200" y="0"/>
            <a:ext cx="39297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</a:t>
            </a:r>
            <a:r>
              <a:rPr lang="en-US" b="1" u="sng" dirty="0" smtClean="0">
                <a:solidFill>
                  <a:srgbClr val="FF0000"/>
                </a:solidFill>
              </a:rPr>
              <a:t>Find the angular velocity of link CD</a:t>
            </a:r>
            <a:r>
              <a:rPr lang="en-US" dirty="0" smtClean="0"/>
              <a:t>.</a:t>
            </a:r>
          </a:p>
          <a:p>
            <a:r>
              <a:rPr lang="en-US" dirty="0" smtClean="0"/>
              <a:t>(b) Find the angular velocity of link BC.</a:t>
            </a:r>
          </a:p>
          <a:p>
            <a:endParaRPr lang="en-US" dirty="0" smtClean="0"/>
          </a:p>
          <a:p>
            <a:r>
              <a:rPr lang="en-US" dirty="0" smtClean="0"/>
              <a:t>Length of all four links AB, BC, CD, AD is </a:t>
            </a:r>
          </a:p>
          <a:p>
            <a:r>
              <a:rPr lang="en-US" dirty="0" smtClean="0"/>
              <a:t>Given us. Angle theta is also given to us.</a:t>
            </a:r>
          </a:p>
          <a:p>
            <a:r>
              <a:rPr lang="en-US" dirty="0" smtClean="0"/>
              <a:t>Angular velocity of link A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82988" y="2286000"/>
            <a:ext cx="2946012" cy="299407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1524000" y="2057400"/>
            <a:ext cx="914400" cy="3048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43000" y="16764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6019800" y="2057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B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AB</a:t>
            </a:r>
            <a:r>
              <a:rPr lang="en-US" dirty="0" smtClean="0"/>
              <a:t> * AB</a:t>
            </a:r>
          </a:p>
          <a:p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51" name="Oval 50"/>
          <p:cNvSpPr/>
          <p:nvPr/>
        </p:nvSpPr>
        <p:spPr>
          <a:xfrm>
            <a:off x="2494672" y="1760808"/>
            <a:ext cx="4038600" cy="39624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3200400" y="1676400"/>
            <a:ext cx="990600" cy="15240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048000" y="1447800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  <p:sp>
        <p:nvSpPr>
          <p:cNvPr id="47" name="Rectangle 46"/>
          <p:cNvSpPr/>
          <p:nvPr/>
        </p:nvSpPr>
        <p:spPr>
          <a:xfrm>
            <a:off x="6248400" y="5562600"/>
            <a:ext cx="2058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V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  = calculated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934200" y="3124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c</a:t>
            </a:r>
            <a:r>
              <a:rPr lang="en-US" dirty="0" smtClean="0"/>
              <a:t> = </a:t>
            </a:r>
            <a:r>
              <a:rPr lang="el-GR" dirty="0" smtClean="0"/>
              <a:t>ω</a:t>
            </a:r>
            <a:r>
              <a:rPr lang="en-US" baseline="-25000" dirty="0" smtClean="0"/>
              <a:t>CD</a:t>
            </a:r>
            <a:r>
              <a:rPr lang="en-US" dirty="0" smtClean="0"/>
              <a:t> * CD</a:t>
            </a:r>
          </a:p>
          <a:p>
            <a:r>
              <a:rPr lang="en-US" dirty="0" smtClean="0"/>
              <a:t> </a:t>
            </a:r>
            <a:endParaRPr lang="en-US" baseline="-25000" dirty="0"/>
          </a:p>
        </p:txBody>
      </p:sp>
      <p:sp>
        <p:nvSpPr>
          <p:cNvPr id="53" name="Rectangle 52"/>
          <p:cNvSpPr/>
          <p:nvPr/>
        </p:nvSpPr>
        <p:spPr>
          <a:xfrm>
            <a:off x="6870429" y="4419600"/>
            <a:ext cx="2273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ω</a:t>
            </a:r>
            <a:r>
              <a:rPr lang="en-US" sz="2400" baseline="-25000" dirty="0" smtClean="0"/>
              <a:t>CD</a:t>
            </a:r>
            <a:r>
              <a:rPr lang="en-US" sz="2400" dirty="0" smtClean="0"/>
              <a:t> = </a:t>
            </a:r>
            <a:r>
              <a:rPr lang="en-US" sz="2400" dirty="0" err="1" smtClean="0"/>
              <a:t>claculated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59255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285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65</cp:revision>
  <dcterms:created xsi:type="dcterms:W3CDTF">2020-01-11T05:25:05Z</dcterms:created>
  <dcterms:modified xsi:type="dcterms:W3CDTF">2022-02-02T10:13:59Z</dcterms:modified>
</cp:coreProperties>
</file>